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7"/>
  </p:notesMasterIdLst>
  <p:sldIdLst>
    <p:sldId id="274" r:id="rId3"/>
    <p:sldId id="256" r:id="rId4"/>
    <p:sldId id="257" r:id="rId5"/>
    <p:sldId id="258" r:id="rId6"/>
    <p:sldId id="275" r:id="rId7"/>
    <p:sldId id="276" r:id="rId8"/>
    <p:sldId id="263" r:id="rId9"/>
    <p:sldId id="259" r:id="rId10"/>
    <p:sldId id="260" r:id="rId11"/>
    <p:sldId id="262" r:id="rId12"/>
    <p:sldId id="268" r:id="rId13"/>
    <p:sldId id="269" r:id="rId14"/>
    <p:sldId id="270" r:id="rId15"/>
    <p:sldId id="277"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4CE427E-93E0-43A7-9457-9B8DF033930C}">
          <p14:sldIdLst>
            <p14:sldId id="274"/>
            <p14:sldId id="256"/>
            <p14:sldId id="257"/>
            <p14:sldId id="258"/>
            <p14:sldId id="275"/>
            <p14:sldId id="276"/>
            <p14:sldId id="263"/>
            <p14:sldId id="259"/>
            <p14:sldId id="260"/>
            <p14:sldId id="262"/>
            <p14:sldId id="268"/>
            <p14:sldId id="269"/>
            <p14:sldId id="270"/>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1175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9495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236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693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43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5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81430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85056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AFE17F-3D76-407E-BB6E-87E5966C5440}"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572421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AFE17F-3D76-407E-BB6E-87E5966C5440}" type="datetimeFigureOut">
              <a:rPr lang="en-US" smtClean="0"/>
              <a:t>4/15/2023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7420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FAFE17F-3D76-407E-BB6E-87E5966C5440}" type="datetimeFigureOut">
              <a:rPr lang="en-US" smtClean="0"/>
              <a:t>4/15/2023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67188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AFE17F-3D76-407E-BB6E-87E5966C5440}" type="datetimeFigureOut">
              <a:rPr lang="en-US" smtClean="0"/>
              <a:t>4/15/2023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059198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AFE17F-3D76-407E-BB6E-87E5966C5440}" type="datetimeFigureOut">
              <a:rPr lang="en-US" smtClean="0"/>
              <a:t>4/15/2023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37674869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BB256C-C22E-4DF3-B03E-4638E5E10257}" type="slidenum">
              <a:rPr lang="en-US" smtClean="0"/>
              <a:t>‹#›</a:t>
            </a:fld>
            <a:endParaRPr lang="en-US"/>
          </a:p>
        </p:txBody>
      </p:sp>
      <p:sp>
        <p:nvSpPr>
          <p:cNvPr id="5" name="Date Placeholder 4"/>
          <p:cNvSpPr>
            <a:spLocks noGrp="1"/>
          </p:cNvSpPr>
          <p:nvPr>
            <p:ph type="dt" sz="half" idx="10"/>
          </p:nvPr>
        </p:nvSpPr>
        <p:spPr/>
        <p:txBody>
          <a:bodyPr/>
          <a:lstStyle/>
          <a:p>
            <a:fld id="{CFAFE17F-3D76-407E-BB6E-87E5966C5440}" type="datetimeFigureOut">
              <a:rPr lang="en-US" smtClean="0"/>
              <a:t>4/15/2023</a:t>
            </a:fld>
            <a:endParaRPr lang="en-US"/>
          </a:p>
        </p:txBody>
      </p:sp>
    </p:spTree>
    <p:extLst>
      <p:ext uri="{BB962C8B-B14F-4D97-AF65-F5344CB8AC3E}">
        <p14:creationId xmlns:p14="http://schemas.microsoft.com/office/powerpoint/2010/main" val="4041144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773462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8284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1463876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5589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AFE17F-3D76-407E-BB6E-87E5966C544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211261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466317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249162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FAFE17F-3D76-407E-BB6E-87E5966C5440}" type="datetimeFigureOut">
              <a:rPr lang="en-US" smtClean="0"/>
              <a:t>4/15/2023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B256C-C22E-4DF3-B03E-4638E5E10257}" type="slidenum">
              <a:rPr lang="en-US" smtClean="0"/>
              <a:t>‹#›</a:t>
            </a:fld>
            <a:endParaRPr lang="en-US"/>
          </a:p>
        </p:txBody>
      </p:sp>
    </p:spTree>
    <p:extLst>
      <p:ext uri="{BB962C8B-B14F-4D97-AF65-F5344CB8AC3E}">
        <p14:creationId xmlns:p14="http://schemas.microsoft.com/office/powerpoint/2010/main" val="309774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AFE17F-3D76-407E-BB6E-87E5966C5440}" type="datetimeFigureOut">
              <a:rPr lang="en-US" smtClean="0"/>
              <a:t>4/15/2023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6BB256C-C22E-4DF3-B03E-4638E5E10257}" type="slidenum">
              <a:rPr lang="en-US" smtClean="0"/>
              <a:t>‹#›</a:t>
            </a:fld>
            <a:endParaRPr lang="en-US"/>
          </a:p>
        </p:txBody>
      </p:sp>
    </p:spTree>
    <p:extLst>
      <p:ext uri="{BB962C8B-B14F-4D97-AF65-F5344CB8AC3E}">
        <p14:creationId xmlns:p14="http://schemas.microsoft.com/office/powerpoint/2010/main" val="4044048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writing on a notepad">
            <a:extLst>
              <a:ext uri="{FF2B5EF4-FFF2-40B4-BE49-F238E27FC236}">
                <a16:creationId xmlns:a16="http://schemas.microsoft.com/office/drawing/2014/main" id="{6D32A318-B4A5-C69D-D087-3554A1FB1372}"/>
              </a:ext>
            </a:extLst>
          </p:cNvPr>
          <p:cNvPicPr>
            <a:picLocks noChangeAspect="1"/>
          </p:cNvPicPr>
          <p:nvPr/>
        </p:nvPicPr>
        <p:blipFill rotWithShape="1">
          <a:blip r:embed="rId2">
            <a:duotone>
              <a:prstClr val="black"/>
              <a:prstClr val="white"/>
            </a:duotone>
          </a:blip>
          <a:srcRect l="16833" r="1223"/>
          <a:stretch/>
        </p:blipFill>
        <p:spPr>
          <a:xfrm>
            <a:off x="5097780" y="-1"/>
            <a:ext cx="7091044" cy="6858001"/>
          </a:xfrm>
          <a:custGeom>
            <a:avLst/>
            <a:gdLst/>
            <a:ahLst/>
            <a:cxnLst/>
            <a:rect l="l" t="t" r="r" b="b"/>
            <a:pathLst>
              <a:path w="7091044" h="6858001">
                <a:moveTo>
                  <a:pt x="405750" y="0"/>
                </a:moveTo>
                <a:lnTo>
                  <a:pt x="7091044" y="0"/>
                </a:lnTo>
                <a:lnTo>
                  <a:pt x="7091044" y="6858001"/>
                </a:lnTo>
                <a:lnTo>
                  <a:pt x="53572" y="6858001"/>
                </a:lnTo>
                <a:lnTo>
                  <a:pt x="1828991" y="4521201"/>
                </a:lnTo>
                <a:close/>
                <a:moveTo>
                  <a:pt x="0" y="0"/>
                </a:moveTo>
                <a:lnTo>
                  <a:pt x="405750" y="0"/>
                </a:lnTo>
                <a:lnTo>
                  <a:pt x="0" y="434"/>
                </a:lnTo>
                <a:close/>
              </a:path>
            </a:pathLst>
          </a:custGeom>
        </p:spPr>
      </p:pic>
      <p:sp>
        <p:nvSpPr>
          <p:cNvPr id="2" name="Title 1">
            <a:extLst>
              <a:ext uri="{FF2B5EF4-FFF2-40B4-BE49-F238E27FC236}">
                <a16:creationId xmlns:a16="http://schemas.microsoft.com/office/drawing/2014/main" id="{33195941-3C92-6532-F89D-3A92C4BC1B32}"/>
              </a:ext>
            </a:extLst>
          </p:cNvPr>
          <p:cNvSpPr>
            <a:spLocks noGrp="1"/>
          </p:cNvSpPr>
          <p:nvPr>
            <p:ph type="ctrTitle"/>
          </p:nvPr>
        </p:nvSpPr>
        <p:spPr>
          <a:xfrm>
            <a:off x="668866" y="1678666"/>
            <a:ext cx="5123515" cy="2369093"/>
          </a:xfrm>
        </p:spPr>
        <p:txBody>
          <a:bodyPr>
            <a:normAutofit/>
          </a:bodyPr>
          <a:lstStyle/>
          <a:p>
            <a:pPr>
              <a:lnSpc>
                <a:spcPct val="90000"/>
              </a:lnSpc>
            </a:pPr>
            <a:br>
              <a:rPr lang="en-US" sz="4100" dirty="0"/>
            </a:br>
            <a:r>
              <a:rPr lang="en-US" sz="4100" dirty="0"/>
              <a:t>Comprehension Class</a:t>
            </a:r>
            <a:br>
              <a:rPr lang="en-US" sz="4100" dirty="0"/>
            </a:br>
            <a:r>
              <a:rPr lang="en-US" sz="4100" dirty="0"/>
              <a:t>Developing Skills</a:t>
            </a:r>
          </a:p>
        </p:txBody>
      </p:sp>
      <p:sp>
        <p:nvSpPr>
          <p:cNvPr id="3" name="Subtitle 2">
            <a:extLst>
              <a:ext uri="{FF2B5EF4-FFF2-40B4-BE49-F238E27FC236}">
                <a16:creationId xmlns:a16="http://schemas.microsoft.com/office/drawing/2014/main" id="{F28D1A05-BC8C-993E-D82B-55E9BB774738}"/>
              </a:ext>
            </a:extLst>
          </p:cNvPr>
          <p:cNvSpPr>
            <a:spLocks noGrp="1"/>
          </p:cNvSpPr>
          <p:nvPr>
            <p:ph type="subTitle" idx="1"/>
          </p:nvPr>
        </p:nvSpPr>
        <p:spPr>
          <a:xfrm>
            <a:off x="677335" y="4050831"/>
            <a:ext cx="5113217" cy="1096901"/>
          </a:xfrm>
        </p:spPr>
        <p:txBody>
          <a:bodyPr>
            <a:noAutofit/>
          </a:bodyPr>
          <a:lstStyle/>
          <a:p>
            <a:pPr>
              <a:lnSpc>
                <a:spcPct val="90000"/>
              </a:lnSpc>
            </a:pPr>
            <a:r>
              <a:rPr lang="en-US" b="1" dirty="0">
                <a:solidFill>
                  <a:schemeClr val="accent1">
                    <a:lumMod val="60000"/>
                    <a:lumOff val="40000"/>
                  </a:schemeClr>
                </a:solidFill>
              </a:rPr>
              <a:t>English Department</a:t>
            </a:r>
          </a:p>
          <a:p>
            <a:pPr>
              <a:lnSpc>
                <a:spcPct val="90000"/>
              </a:lnSpc>
            </a:pPr>
            <a:r>
              <a:rPr lang="en-US" b="1" dirty="0">
                <a:solidFill>
                  <a:schemeClr val="accent1">
                    <a:lumMod val="60000"/>
                    <a:lumOff val="40000"/>
                  </a:schemeClr>
                </a:solidFill>
              </a:rPr>
              <a:t>Sophomore</a:t>
            </a:r>
          </a:p>
          <a:p>
            <a:pPr>
              <a:lnSpc>
                <a:spcPct val="90000"/>
              </a:lnSpc>
            </a:pPr>
            <a:r>
              <a:rPr lang="en-US" b="1" dirty="0">
                <a:solidFill>
                  <a:schemeClr val="accent1">
                    <a:lumMod val="60000"/>
                    <a:lumOff val="40000"/>
                  </a:schemeClr>
                </a:solidFill>
              </a:rPr>
              <a:t>2022-2023</a:t>
            </a:r>
          </a:p>
        </p:txBody>
      </p:sp>
      <p:cxnSp>
        <p:nvCxnSpPr>
          <p:cNvPr id="9" name="Straight Connector 8">
            <a:extLst>
              <a:ext uri="{FF2B5EF4-FFF2-40B4-BE49-F238E27FC236}">
                <a16:creationId xmlns:a16="http://schemas.microsoft.com/office/drawing/2014/main" id="{27A85E05-9D34-4977-8352-DB39569974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CDED616-E554-4DB6-9F28-08F38A64A9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CDA3497-1EDA-4EB3-9C27-4D9835D30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41F9764E-9AA0-49A3-9EA2-885EE99140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FA3A4F4A-4DC4-43F2-AC2D-06211A812F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84CFB374-B343-457A-B567-B4D784B1F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0597FEEE-1E11-4396-BB69-B43FA92F9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A2DB2F81-3E68-4044-B7C2-03DEEC50D8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DC2F7294-2397-4C96-AB1E-E66CDEA3B5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68321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633981" cy="597877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3600"/>
              <a:buNone/>
            </a:pPr>
            <a:r>
              <a:rPr lang="en-US" sz="3600" b="1" dirty="0">
                <a:latin typeface="Batang" panose="02030600000101010101" pitchFamily="18" charset="-127"/>
                <a:ea typeface="Batang" panose="02030600000101010101" pitchFamily="18" charset="-127"/>
                <a:cs typeface="Times New Roman" panose="02020603050405020304" pitchFamily="18" charset="0"/>
                <a:sym typeface="Batang"/>
              </a:rPr>
              <a:t>vocabulary</a:t>
            </a:r>
            <a:endParaRPr b="1" dirty="0">
              <a:latin typeface="Batang" panose="02030600000101010101" pitchFamily="18" charset="-127"/>
              <a:ea typeface="Batang" panose="02030600000101010101" pitchFamily="18" charset="-127"/>
              <a:cs typeface="Times New Roman" panose="02020603050405020304" pitchFamily="18" charset="0"/>
            </a:endParaRPr>
          </a:p>
          <a:p>
            <a:pPr marL="0" lvl="0" indent="0" algn="l" rtl="0">
              <a:lnSpc>
                <a:spcPct val="90000"/>
              </a:lnSpc>
              <a:spcBef>
                <a:spcPts val="1000"/>
              </a:spcBef>
              <a:spcAft>
                <a:spcPts val="0"/>
              </a:spcAft>
              <a:buClr>
                <a:schemeClr val="dk1"/>
              </a:buClr>
              <a:buSzPts val="3200"/>
              <a:buNone/>
            </a:pPr>
            <a:endParaRPr sz="3200" b="1" dirty="0">
              <a:latin typeface="Batang" panose="02030600000101010101" pitchFamily="18" charset="-127"/>
              <a:ea typeface="Batang" panose="02030600000101010101" pitchFamily="18" charset="-127"/>
              <a:cs typeface="Times New Roman" panose="02020603050405020304" pitchFamily="18" charset="0"/>
              <a:sym typeface="Batang"/>
            </a:endParaRPr>
          </a:p>
          <a:p>
            <a:pPr marL="228600" lvl="0" indent="-228600" algn="l" rtl="0">
              <a:lnSpc>
                <a:spcPct val="90000"/>
              </a:lnSpc>
              <a:spcBef>
                <a:spcPts val="1000"/>
              </a:spcBef>
              <a:spcAft>
                <a:spcPts val="0"/>
              </a:spcAft>
              <a:buClr>
                <a:schemeClr val="dk1"/>
              </a:buClr>
              <a:buSzPts val="3200"/>
              <a:buChar char="•"/>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1-credulous: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naive </a:t>
            </a:r>
            <a:r>
              <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 ساذج</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(Adj.)</a:t>
            </a:r>
          </a:p>
          <a:p>
            <a:pPr marL="228600" lvl="0" indent="-228600" algn="l" rtl="0">
              <a:lnSpc>
                <a:spcPct val="90000"/>
              </a:lnSpc>
              <a:spcBef>
                <a:spcPts val="1000"/>
              </a:spcBef>
              <a:spcAft>
                <a:spcPts val="0"/>
              </a:spcAft>
              <a:buClr>
                <a:schemeClr val="dk1"/>
              </a:buClr>
              <a:buSzPts val="3200"/>
              <a:buChar char="•"/>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2-coincidences: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chance </a:t>
            </a:r>
            <a:r>
              <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 صدفة</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(N.)</a:t>
            </a:r>
            <a:endPar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endParaRPr>
          </a:p>
          <a:p>
            <a:pPr marL="228600" lvl="0" indent="-228600" algn="l" rtl="0">
              <a:lnSpc>
                <a:spcPct val="90000"/>
              </a:lnSpc>
              <a:spcBef>
                <a:spcPts val="1000"/>
              </a:spcBef>
              <a:spcAft>
                <a:spcPts val="0"/>
              </a:spcAft>
              <a:buClr>
                <a:schemeClr val="dk1"/>
              </a:buClr>
              <a:buSzPts val="3200"/>
              <a:buChar char="•"/>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3-acquainted: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informed </a:t>
            </a:r>
            <a:r>
              <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 مطلع</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(Adj.)</a:t>
            </a:r>
          </a:p>
          <a:p>
            <a:pPr marL="228600" lvl="0" indent="-228600" algn="l" rtl="0">
              <a:lnSpc>
                <a:spcPct val="90000"/>
              </a:lnSpc>
              <a:spcBef>
                <a:spcPts val="1000"/>
              </a:spcBef>
              <a:spcAft>
                <a:spcPts val="0"/>
              </a:spcAft>
              <a:buClr>
                <a:schemeClr val="dk1"/>
              </a:buClr>
              <a:buSzPts val="3200"/>
              <a:buChar char="•"/>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4-obscure: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unknown</a:t>
            </a:r>
            <a:r>
              <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 غامض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(Adj.)</a:t>
            </a:r>
          </a:p>
          <a:p>
            <a:pPr marL="228600" lvl="0" indent="-228600" algn="l" rtl="0">
              <a:lnSpc>
                <a:spcPct val="90000"/>
              </a:lnSpc>
              <a:spcBef>
                <a:spcPts val="1000"/>
              </a:spcBef>
              <a:spcAft>
                <a:spcPts val="0"/>
              </a:spcAft>
              <a:buClr>
                <a:schemeClr val="dk1"/>
              </a:buClr>
              <a:buSzPts val="3200"/>
              <a:buChar char="•"/>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5-scorn: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sarcasm </a:t>
            </a:r>
            <a:r>
              <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سخرية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  (N.)</a:t>
            </a:r>
          </a:p>
          <a:p>
            <a:pPr marL="228600" lvl="0" indent="-228600" algn="l" rtl="0">
              <a:lnSpc>
                <a:spcPct val="90000"/>
              </a:lnSpc>
              <a:spcBef>
                <a:spcPts val="1000"/>
              </a:spcBef>
              <a:spcAft>
                <a:spcPts val="0"/>
              </a:spcAft>
              <a:buClr>
                <a:schemeClr val="dk1"/>
              </a:buClr>
              <a:buSzPts val="3200"/>
              <a:buChar char="•"/>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6-presumed: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supposed </a:t>
            </a:r>
            <a:r>
              <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يفترض</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 (V.)</a:t>
            </a:r>
          </a:p>
          <a:p>
            <a:pPr marL="228600" lvl="0" indent="-228600" algn="l" rtl="0">
              <a:lnSpc>
                <a:spcPct val="90000"/>
              </a:lnSpc>
              <a:spcBef>
                <a:spcPts val="1000"/>
              </a:spcBef>
              <a:spcAft>
                <a:spcPts val="0"/>
              </a:spcAft>
              <a:buClr>
                <a:schemeClr val="dk1"/>
              </a:buClr>
              <a:buSzPts val="3200"/>
              <a:buChar char="•"/>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7-wounded: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injured</a:t>
            </a:r>
            <a:r>
              <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مجروح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 (Adj.)</a:t>
            </a:r>
          </a:p>
          <a:p>
            <a:pPr marL="228600" lvl="0" indent="-228600" algn="l" rtl="0">
              <a:lnSpc>
                <a:spcPct val="90000"/>
              </a:lnSpc>
              <a:spcBef>
                <a:spcPts val="1000"/>
              </a:spcBef>
              <a:spcAft>
                <a:spcPts val="0"/>
              </a:spcAft>
              <a:buClr>
                <a:schemeClr val="dk1"/>
              </a:buClr>
              <a:buSzPts val="3200"/>
              <a:buChar char="•"/>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8-resemblance: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likeness</a:t>
            </a:r>
            <a:r>
              <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تشابه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 (N.)</a:t>
            </a:r>
          </a:p>
          <a:p>
            <a:pPr marL="228600" lvl="0" indent="-228600" algn="l" rtl="0">
              <a:lnSpc>
                <a:spcPct val="90000"/>
              </a:lnSpc>
              <a:spcBef>
                <a:spcPts val="1000"/>
              </a:spcBef>
              <a:spcAft>
                <a:spcPts val="0"/>
              </a:spcAft>
              <a:buClr>
                <a:schemeClr val="dk1"/>
              </a:buClr>
              <a:buSzPts val="3200"/>
              <a:buChar char="•"/>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9-incredible: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unbelievable</a:t>
            </a:r>
            <a:r>
              <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لا يصدق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 (Adj.)</a:t>
            </a:r>
          </a:p>
          <a:p>
            <a:pPr marL="228600" lvl="0" indent="-228600" algn="l" rtl="0">
              <a:lnSpc>
                <a:spcPct val="90000"/>
              </a:lnSpc>
              <a:spcBef>
                <a:spcPts val="1000"/>
              </a:spcBef>
              <a:spcAft>
                <a:spcPts val="0"/>
              </a:spcAft>
              <a:buClr>
                <a:schemeClr val="dk1"/>
              </a:buClr>
              <a:buSzPts val="3200"/>
              <a:buChar char="•"/>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10-conspire: </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plot  </a:t>
            </a:r>
            <a:r>
              <a:rPr lang="ar-IQ"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تأمر</a:t>
            </a:r>
            <a:r>
              <a:rPr lang="en-US"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rPr>
              <a:t> (V.)</a:t>
            </a:r>
            <a:endParaRPr sz="3200" b="1" dirty="0">
              <a:solidFill>
                <a:schemeClr val="accent2">
                  <a:lumMod val="75000"/>
                </a:schemeClr>
              </a:solidFill>
              <a:latin typeface="Batang" panose="02030600000101010101" pitchFamily="18" charset="-127"/>
              <a:ea typeface="Batang" panose="02030600000101010101" pitchFamily="18" charset="-127"/>
              <a:cs typeface="Times New Roman" panose="02020603050405020304" pitchFamily="18" charset="0"/>
              <a:sym typeface="Batang"/>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633981" cy="597877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ts val="3600"/>
              <a:buNone/>
            </a:pPr>
            <a:r>
              <a:rPr lang="en-US" sz="3200" b="1" dirty="0">
                <a:latin typeface="Batang" panose="02030600000101010101" pitchFamily="18" charset="-127"/>
                <a:ea typeface="Batang" panose="02030600000101010101" pitchFamily="18" charset="-127"/>
                <a:cs typeface="+mj-cs"/>
                <a:sym typeface="Batang"/>
              </a:rPr>
              <a:t>Grammar </a:t>
            </a:r>
          </a:p>
          <a:p>
            <a:pPr marL="342900" marR="0" lvl="0" indent="-342900" algn="ctr"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1- used to and would: </a:t>
            </a:r>
          </a:p>
          <a:p>
            <a:pPr marL="342900" marR="0" lvl="0" indent="-342900"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n-US" b="1" kern="1200" dirty="0">
                <a:solidFill>
                  <a:prstClr val="black">
                    <a:lumMod val="75000"/>
                    <a:lumOff val="25000"/>
                  </a:prstClr>
                </a:solidFill>
                <a:latin typeface="Batang" panose="02030600000101010101" pitchFamily="18" charset="-127"/>
                <a:ea typeface="Batang" panose="02030600000101010101" pitchFamily="18" charset="-127"/>
                <a:cs typeface="+mj-cs"/>
              </a:rPr>
              <a:t>S</a:t>
            </a: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 used to + inf (active &amp; stative verbs). </a:t>
            </a:r>
          </a:p>
          <a:p>
            <a:pPr marL="342900" marR="0" lvl="0" indent="-342900"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S+ would + inf (active verbs) </a:t>
            </a:r>
          </a:p>
          <a:p>
            <a:pPr marL="0" marR="0" lvl="0" indent="0" algn="l" defTabSz="457200" rtl="0" eaLnBrk="1" fontAlgn="auto" latinLnBrk="0" hangingPunct="1">
              <a:lnSpc>
                <a:spcPct val="100000"/>
              </a:lnSpc>
              <a:spcBef>
                <a:spcPts val="1000"/>
              </a:spcBef>
              <a:spcAft>
                <a:spcPts val="0"/>
              </a:spcAft>
              <a:buClr>
                <a:srgbClr val="5FCBEF"/>
              </a:buClr>
              <a:buSzPct val="80000"/>
              <a:buNone/>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When I was young, I </a:t>
            </a:r>
            <a:r>
              <a:rPr kumimoji="0" lang="en-US" sz="2800" b="1" i="0" u="none" strike="noStrike" kern="1200" cap="none" spc="0" normalizeH="0" baseline="0" noProof="0" dirty="0">
                <a:ln>
                  <a:noFill/>
                </a:ln>
                <a:solidFill>
                  <a:srgbClr val="FF0000"/>
                </a:solidFill>
                <a:effectLst/>
                <a:uLnTx/>
                <a:uFillTx/>
                <a:latin typeface="Batang" panose="02030600000101010101" pitchFamily="18" charset="-127"/>
                <a:ea typeface="Batang" panose="02030600000101010101" pitchFamily="18" charset="-127"/>
                <a:cs typeface="+mj-cs"/>
              </a:rPr>
              <a:t>used to </a:t>
            </a: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have a lot of free time than I do now. I </a:t>
            </a:r>
            <a:r>
              <a:rPr kumimoji="0" lang="en-US" sz="2800" b="1" i="0" u="none" strike="noStrike" kern="1200" cap="none" spc="0" normalizeH="0" baseline="0" noProof="0" dirty="0">
                <a:ln>
                  <a:noFill/>
                </a:ln>
                <a:solidFill>
                  <a:srgbClr val="FF0000"/>
                </a:solidFill>
                <a:effectLst/>
                <a:uLnTx/>
                <a:uFillTx/>
                <a:latin typeface="Batang" panose="02030600000101010101" pitchFamily="18" charset="-127"/>
                <a:ea typeface="Batang" panose="02030600000101010101" pitchFamily="18" charset="-127"/>
                <a:cs typeface="+mj-cs"/>
              </a:rPr>
              <a:t>would</a:t>
            </a: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 live near my work and </a:t>
            </a:r>
            <a:r>
              <a:rPr kumimoji="0" lang="en-US" sz="2800" b="1" i="0" u="none" strike="noStrike" kern="1200" cap="none" spc="0" normalizeH="0" baseline="0" noProof="0" dirty="0">
                <a:ln>
                  <a:noFill/>
                </a:ln>
                <a:solidFill>
                  <a:srgbClr val="FF0000"/>
                </a:solidFill>
                <a:effectLst/>
                <a:uLnTx/>
                <a:uFillTx/>
                <a:latin typeface="Batang" panose="02030600000101010101" pitchFamily="18" charset="-127"/>
                <a:ea typeface="Batang" panose="02030600000101010101" pitchFamily="18" charset="-127"/>
                <a:cs typeface="+mj-cs"/>
              </a:rPr>
              <a:t>would</a:t>
            </a: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 always get home early. Sometimes I </a:t>
            </a:r>
            <a:r>
              <a:rPr kumimoji="0" lang="en-US" sz="2800" b="1" i="0" u="none" strike="noStrike" kern="1200" cap="none" spc="0" normalizeH="0" baseline="0" noProof="0" dirty="0">
                <a:ln>
                  <a:noFill/>
                </a:ln>
                <a:solidFill>
                  <a:srgbClr val="FF0000"/>
                </a:solidFill>
                <a:effectLst/>
                <a:uLnTx/>
                <a:uFillTx/>
                <a:latin typeface="Batang" panose="02030600000101010101" pitchFamily="18" charset="-127"/>
                <a:ea typeface="Batang" panose="02030600000101010101" pitchFamily="18" charset="-127"/>
                <a:cs typeface="+mj-cs"/>
              </a:rPr>
              <a:t>would</a:t>
            </a: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 do a bit of gardening or go for a long walk.                          </a:t>
            </a:r>
          </a:p>
          <a:p>
            <a:pPr marL="342900" marR="0" lvl="0" indent="-342900" algn="ctr"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2-difference between </a:t>
            </a:r>
            <a:r>
              <a:rPr kumimoji="0" lang="en-US" sz="2800" b="1" i="0" u="none" strike="noStrike" kern="1200" cap="none" spc="0" normalizeH="0" baseline="0" noProof="0" dirty="0">
                <a:ln>
                  <a:noFill/>
                </a:ln>
                <a:solidFill>
                  <a:schemeClr val="accent4">
                    <a:lumMod val="75000"/>
                  </a:schemeClr>
                </a:solidFill>
                <a:effectLst/>
                <a:uLnTx/>
                <a:uFillTx/>
                <a:latin typeface="Batang" panose="02030600000101010101" pitchFamily="18" charset="-127"/>
                <a:ea typeface="Batang" panose="02030600000101010101" pitchFamily="18" charset="-127"/>
                <a:cs typeface="+mj-cs"/>
              </a:rPr>
              <a:t>accept</a:t>
            </a: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 and </a:t>
            </a:r>
            <a:r>
              <a:rPr kumimoji="0" lang="en-US" sz="2800" b="1" i="0" u="none" strike="noStrike" kern="1200" cap="none" spc="0" normalizeH="0" baseline="0" noProof="0" dirty="0">
                <a:ln>
                  <a:noFill/>
                </a:ln>
                <a:solidFill>
                  <a:srgbClr val="92D050"/>
                </a:solidFill>
                <a:effectLst/>
                <a:uLnTx/>
                <a:uFillTx/>
                <a:latin typeface="Batang" panose="02030600000101010101" pitchFamily="18" charset="-127"/>
                <a:ea typeface="Batang" panose="02030600000101010101" pitchFamily="18" charset="-127"/>
                <a:cs typeface="+mj-cs"/>
              </a:rPr>
              <a:t>agree</a:t>
            </a: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use accept to mean that you take something that someone gives to you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n-US" b="1" kern="1200" dirty="0">
                <a:solidFill>
                  <a:prstClr val="black">
                    <a:lumMod val="75000"/>
                    <a:lumOff val="25000"/>
                  </a:prstClr>
                </a:solidFill>
                <a:latin typeface="Batang" panose="02030600000101010101" pitchFamily="18" charset="-127"/>
                <a:ea typeface="Batang" panose="02030600000101010101" pitchFamily="18" charset="-127"/>
                <a:cs typeface="+mj-cs"/>
              </a:rPr>
              <a:t>Ex. </a:t>
            </a: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I </a:t>
            </a:r>
            <a:r>
              <a:rPr kumimoji="0" lang="en-US" sz="2800" b="1" i="0" u="none" strike="noStrike" kern="1200" cap="none" spc="0" normalizeH="0" baseline="0" noProof="0" dirty="0">
                <a:ln>
                  <a:noFill/>
                </a:ln>
                <a:solidFill>
                  <a:schemeClr val="accent4">
                    <a:lumMod val="75000"/>
                  </a:schemeClr>
                </a:solidFill>
                <a:effectLst/>
                <a:uLnTx/>
                <a:uFillTx/>
                <a:latin typeface="Batang" panose="02030600000101010101" pitchFamily="18" charset="-127"/>
                <a:ea typeface="Batang" panose="02030600000101010101" pitchFamily="18" charset="-127"/>
                <a:cs typeface="+mj-cs"/>
              </a:rPr>
              <a:t>accepted</a:t>
            </a: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 my friend’s present.</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use agree to mean you are willing to do something.</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EX. I </a:t>
            </a:r>
            <a:r>
              <a:rPr kumimoji="0" lang="en-US" sz="2800" b="1" i="0" u="none" strike="noStrike" kern="1200" cap="none" spc="0" normalizeH="0" baseline="0" noProof="0" dirty="0">
                <a:ln>
                  <a:noFill/>
                </a:ln>
                <a:solidFill>
                  <a:srgbClr val="92D050"/>
                </a:solidFill>
                <a:effectLst/>
                <a:uLnTx/>
                <a:uFillTx/>
                <a:latin typeface="Batang" panose="02030600000101010101" pitchFamily="18" charset="-127"/>
                <a:ea typeface="Batang" panose="02030600000101010101" pitchFamily="18" charset="-127"/>
                <a:cs typeface="+mj-cs"/>
              </a:rPr>
              <a:t>agree</a:t>
            </a:r>
            <a:r>
              <a:rPr lang="en-US" b="1" kern="1200" dirty="0">
                <a:solidFill>
                  <a:prstClr val="black">
                    <a:lumMod val="75000"/>
                    <a:lumOff val="25000"/>
                  </a:prstClr>
                </a:solidFill>
                <a:latin typeface="Batang" panose="02030600000101010101" pitchFamily="18" charset="-127"/>
                <a:ea typeface="Batang" panose="02030600000101010101" pitchFamily="18" charset="-127"/>
                <a:cs typeface="+mj-cs"/>
              </a:rPr>
              <a:t> with your opinion.</a:t>
            </a:r>
            <a:r>
              <a:rPr kumimoji="0" lang="en-US" sz="28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mj-cs"/>
              </a:rPr>
              <a:t> </a:t>
            </a:r>
          </a:p>
          <a:p>
            <a:pPr marL="0" lvl="0" indent="0" algn="l" rtl="0">
              <a:lnSpc>
                <a:spcPct val="90000"/>
              </a:lnSpc>
              <a:spcBef>
                <a:spcPts val="0"/>
              </a:spcBef>
              <a:spcAft>
                <a:spcPts val="0"/>
              </a:spcAft>
              <a:buClr>
                <a:schemeClr val="dk1"/>
              </a:buClr>
              <a:buSzPts val="3600"/>
              <a:buNone/>
            </a:pPr>
            <a:endParaRPr sz="3200" b="1" dirty="0">
              <a:latin typeface="Batang" panose="02030600000101010101" pitchFamily="18" charset="-127"/>
              <a:ea typeface="Batang" panose="02030600000101010101" pitchFamily="18" charset="-127"/>
              <a:cs typeface="+mj-cs"/>
              <a:sym typeface="Batang"/>
            </a:endParaRPr>
          </a:p>
        </p:txBody>
      </p:sp>
    </p:spTree>
    <p:extLst>
      <p:ext uri="{BB962C8B-B14F-4D97-AF65-F5344CB8AC3E}">
        <p14:creationId xmlns:p14="http://schemas.microsoft.com/office/powerpoint/2010/main" val="2066535171"/>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760591" cy="59787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b="1" dirty="0">
                <a:latin typeface="Batang" panose="02030600000101010101" pitchFamily="18" charset="-127"/>
                <a:ea typeface="Batang" panose="02030600000101010101" pitchFamily="18" charset="-127"/>
                <a:cs typeface="Times New Roman" panose="02020603050405020304" pitchFamily="18" charset="0"/>
                <a:sym typeface="Batang"/>
              </a:rPr>
              <a:t>Grammar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3. Possessive ’S: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George’s umbrella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the woman’s handbag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a:t>
            </a:r>
            <a:r>
              <a:rPr kumimoji="0" lang="en-US" b="1" i="0" u="none" strike="noStrike" kern="1200" cap="none" spc="0" normalizeH="0" baseline="0" noProof="0" dirty="0" err="1">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Keat’s</a:t>
            </a:r>
            <a:r>
              <a:rPr kumimoji="0" lang="en-US"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poetry</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the children’s clothes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the soldier’s uniforms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in six hour’s time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a hundred pound’s worth</a:t>
            </a:r>
            <a:endParaRPr b="1" dirty="0">
              <a:latin typeface="Batang" panose="02030600000101010101" pitchFamily="18" charset="-127"/>
              <a:ea typeface="Batang" panose="02030600000101010101" pitchFamily="18" charset="-127"/>
              <a:cs typeface="Times New Roman" panose="02020603050405020304" pitchFamily="18" charset="0"/>
              <a:sym typeface="Batang"/>
            </a:endParaRPr>
          </a:p>
        </p:txBody>
      </p:sp>
    </p:spTree>
    <p:extLst>
      <p:ext uri="{BB962C8B-B14F-4D97-AF65-F5344CB8AC3E}">
        <p14:creationId xmlns:p14="http://schemas.microsoft.com/office/powerpoint/2010/main" val="1135265780"/>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633981" cy="59787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US" sz="3200" b="1" dirty="0">
                <a:latin typeface="Batang" panose="02030600000101010101" pitchFamily="18" charset="-127"/>
                <a:ea typeface="Batang" panose="02030600000101010101" pitchFamily="18" charset="-127"/>
                <a:cs typeface="Times New Roman" panose="02020603050405020304" pitchFamily="18" charset="0"/>
                <a:sym typeface="Batang"/>
              </a:rPr>
              <a:t>Grammar </a:t>
            </a:r>
          </a:p>
          <a:p>
            <a:pPr marL="342900" marR="0" lvl="0" indent="-342900" algn="ctr"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sym typeface="Calibri"/>
              </a:rPr>
              <a:t>Having been + past participle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sym typeface="Calibri"/>
              </a:rPr>
              <a:t>Note that this passive structure can also be used in participle clauses as an alternative to a since-clause:</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sym typeface="Calibri"/>
              </a:rPr>
              <a:t>Having been unemployed for over two years, I found it difficult to get work. </a:t>
            </a:r>
            <a:endParaRPr lang="en-US" sz="3200" b="1" dirty="0">
              <a:latin typeface="Batang" panose="02030600000101010101" pitchFamily="18" charset="-127"/>
              <a:ea typeface="Batang" panose="02030600000101010101" pitchFamily="18" charset="-127"/>
              <a:cs typeface="Times New Roman" panose="02020603050405020304" pitchFamily="18" charset="0"/>
              <a:sym typeface="Batang"/>
            </a:endParaRPr>
          </a:p>
          <a:p>
            <a:pPr marL="342900" algn="ctr" defTabSz="457200">
              <a:lnSpc>
                <a:spcPct val="100000"/>
              </a:lnSpc>
              <a:buClr>
                <a:srgbClr val="5FCBEF"/>
              </a:buClr>
              <a:buSzPct val="80000"/>
              <a:buFont typeface="Wingdings 3" charset="2"/>
              <a:buChar char=""/>
              <a:defRPr/>
            </a:pPr>
            <a:r>
              <a:rPr lang="en-US" sz="3200" b="1" kern="1200" dirty="0">
                <a:solidFill>
                  <a:prstClr val="black">
                    <a:lumMod val="75000"/>
                    <a:lumOff val="25000"/>
                  </a:prstClr>
                </a:solidFill>
                <a:latin typeface="Batang" panose="02030600000101010101" pitchFamily="18" charset="-127"/>
                <a:ea typeface="Batang" panose="02030600000101010101" pitchFamily="18" charset="-127"/>
                <a:cs typeface="Times New Roman" panose="02020603050405020304" pitchFamily="18" charset="0"/>
              </a:rPr>
              <a:t>4</a:t>
            </a:r>
            <a:r>
              <a:rPr kumimoji="0" lang="en-US" sz="32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a:t>
            </a:r>
            <a:r>
              <a:rPr lang="en-US" sz="3200" b="1" dirty="0">
                <a:latin typeface="Batang" panose="02030600000101010101" pitchFamily="18" charset="-127"/>
                <a:ea typeface="Batang" panose="02030600000101010101" pitchFamily="18" charset="-127"/>
                <a:cs typeface="+mj-cs"/>
                <a:sym typeface="Batang"/>
              </a:rPr>
              <a:t>Past perfect passive voice (</a:t>
            </a:r>
            <a:r>
              <a:rPr lang="en-US" sz="3200" b="1" dirty="0" err="1">
                <a:solidFill>
                  <a:schemeClr val="accent4">
                    <a:lumMod val="60000"/>
                    <a:lumOff val="40000"/>
                  </a:schemeClr>
                </a:solidFill>
                <a:latin typeface="Batang" panose="02030600000101010101" pitchFamily="18" charset="-127"/>
                <a:ea typeface="Batang" panose="02030600000101010101" pitchFamily="18" charset="-127"/>
                <a:cs typeface="+mj-cs"/>
                <a:sym typeface="Batang"/>
              </a:rPr>
              <a:t>had+been+p.p</a:t>
            </a:r>
            <a:r>
              <a:rPr lang="en-US" sz="3200" b="1" dirty="0">
                <a:solidFill>
                  <a:schemeClr val="accent4">
                    <a:lumMod val="60000"/>
                    <a:lumOff val="40000"/>
                  </a:schemeClr>
                </a:solidFill>
                <a:latin typeface="Batang" panose="02030600000101010101" pitchFamily="18" charset="-127"/>
                <a:ea typeface="Batang" panose="02030600000101010101" pitchFamily="18" charset="-127"/>
                <a:cs typeface="+mj-cs"/>
                <a:sym typeface="Batang"/>
              </a:rPr>
              <a:t>.</a:t>
            </a:r>
            <a:r>
              <a:rPr lang="en-US" sz="3200" b="1" dirty="0">
                <a:latin typeface="Batang" panose="02030600000101010101" pitchFamily="18" charset="-127"/>
                <a:ea typeface="Batang" panose="02030600000101010101" pitchFamily="18" charset="-127"/>
                <a:cs typeface="+mj-cs"/>
                <a:sym typeface="Batang"/>
              </a:rPr>
              <a:t>)</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The school had been built.</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32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 The market had been cleaned. </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lang="en-US" sz="3200" b="1" kern="1200" dirty="0">
                <a:solidFill>
                  <a:prstClr val="black">
                    <a:lumMod val="75000"/>
                    <a:lumOff val="25000"/>
                  </a:prstClr>
                </a:solidFill>
                <a:latin typeface="Batang" panose="02030600000101010101" pitchFamily="18" charset="-127"/>
                <a:ea typeface="Batang" panose="02030600000101010101" pitchFamily="18" charset="-127"/>
                <a:cs typeface="Times New Roman" panose="02020603050405020304" pitchFamily="18" charset="0"/>
              </a:rPr>
              <a:t> The movie </a:t>
            </a:r>
            <a:r>
              <a:rPr kumimoji="0" lang="en-US" sz="32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rPr>
              <a:t>had been watched in a cinema.</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32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endParaRPr>
          </a:p>
          <a:p>
            <a:pPr marL="0" lvl="0" indent="0" algn="l" rtl="0">
              <a:lnSpc>
                <a:spcPct val="90000"/>
              </a:lnSpc>
              <a:spcBef>
                <a:spcPts val="0"/>
              </a:spcBef>
              <a:spcAft>
                <a:spcPts val="0"/>
              </a:spcAft>
              <a:buClr>
                <a:schemeClr val="dk1"/>
              </a:buClr>
              <a:buSzPts val="3600"/>
              <a:buNone/>
            </a:pPr>
            <a:endParaRPr sz="3200" b="1" dirty="0">
              <a:latin typeface="Batang" panose="02030600000101010101" pitchFamily="18" charset="-127"/>
              <a:ea typeface="Batang" panose="02030600000101010101" pitchFamily="18" charset="-127"/>
              <a:cs typeface="Batang"/>
              <a:sym typeface="Batang"/>
            </a:endParaRPr>
          </a:p>
        </p:txBody>
      </p:sp>
    </p:spTree>
    <p:extLst>
      <p:ext uri="{BB962C8B-B14F-4D97-AF65-F5344CB8AC3E}">
        <p14:creationId xmlns:p14="http://schemas.microsoft.com/office/powerpoint/2010/main" val="2591086868"/>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9"/>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9"/>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9"/>
          <p:cNvSpPr txBox="1">
            <a:spLocks noGrp="1"/>
          </p:cNvSpPr>
          <p:nvPr>
            <p:ph type="body" idx="1"/>
          </p:nvPr>
        </p:nvSpPr>
        <p:spPr>
          <a:xfrm>
            <a:off x="239151" y="211015"/>
            <a:ext cx="11633981" cy="5978770"/>
          </a:xfrm>
          <a:prstGeom prst="rect">
            <a:avLst/>
          </a:prstGeom>
          <a:noFill/>
          <a:ln>
            <a:noFill/>
          </a:ln>
        </p:spPr>
        <p:txBody>
          <a:bodyPr spcFirstLastPara="1" wrap="square" lIns="91425" tIns="45700" rIns="91425" bIns="45700" anchor="t" anchorCtr="0">
            <a:normAutofit/>
          </a:body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endParaRPr kumimoji="0" lang="en-US" sz="3200" b="1" i="0" u="none" strike="noStrike" kern="1200" cap="none" spc="0" normalizeH="0" baseline="0" noProof="0" dirty="0">
              <a:ln>
                <a:noFill/>
              </a:ln>
              <a:solidFill>
                <a:prstClr val="black">
                  <a:lumMod val="75000"/>
                  <a:lumOff val="25000"/>
                </a:prstClr>
              </a:solidFill>
              <a:effectLst/>
              <a:uLnTx/>
              <a:uFillTx/>
              <a:latin typeface="Batang" panose="02030600000101010101" pitchFamily="18" charset="-127"/>
              <a:ea typeface="Batang" panose="02030600000101010101" pitchFamily="18" charset="-127"/>
              <a:cs typeface="Times New Roman" panose="02020603050405020304" pitchFamily="18" charset="0"/>
            </a:endParaRPr>
          </a:p>
          <a:p>
            <a:pPr marL="0" lvl="0" indent="0" algn="l" rtl="0">
              <a:lnSpc>
                <a:spcPct val="90000"/>
              </a:lnSpc>
              <a:spcBef>
                <a:spcPts val="0"/>
              </a:spcBef>
              <a:spcAft>
                <a:spcPts val="0"/>
              </a:spcAft>
              <a:buClr>
                <a:schemeClr val="dk1"/>
              </a:buClr>
              <a:buSzPts val="3600"/>
              <a:buNone/>
            </a:pPr>
            <a:endParaRPr sz="3200" b="1" dirty="0">
              <a:latin typeface="Batang" panose="02030600000101010101" pitchFamily="18" charset="-127"/>
              <a:ea typeface="Batang" panose="02030600000101010101" pitchFamily="18" charset="-127"/>
              <a:cs typeface="Batang"/>
              <a:sym typeface="Batang"/>
            </a:endParaRPr>
          </a:p>
        </p:txBody>
      </p:sp>
      <p:pic>
        <p:nvPicPr>
          <p:cNvPr id="2" name="Picture 1">
            <a:extLst>
              <a:ext uri="{FF2B5EF4-FFF2-40B4-BE49-F238E27FC236}">
                <a16:creationId xmlns:a16="http://schemas.microsoft.com/office/drawing/2014/main" id="{D4903976-665A-8ED7-E409-3CCC11C1BBDD}"/>
              </a:ext>
            </a:extLst>
          </p:cNvPr>
          <p:cNvPicPr>
            <a:picLocks noChangeAspect="1"/>
          </p:cNvPicPr>
          <p:nvPr/>
        </p:nvPicPr>
        <p:blipFill>
          <a:blip r:embed="rId3"/>
          <a:stretch>
            <a:fillRect/>
          </a:stretch>
        </p:blipFill>
        <p:spPr>
          <a:xfrm>
            <a:off x="-1" y="-1"/>
            <a:ext cx="12191999" cy="6857571"/>
          </a:xfrm>
          <a:prstGeom prst="rect">
            <a:avLst/>
          </a:prstGeom>
        </p:spPr>
      </p:pic>
    </p:spTree>
    <p:extLst>
      <p:ext uri="{BB962C8B-B14F-4D97-AF65-F5344CB8AC3E}">
        <p14:creationId xmlns:p14="http://schemas.microsoft.com/office/powerpoint/2010/main" val="13333617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13"/>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3"/>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3"/>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3"/>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3"/>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3"/>
          <p:cNvSpPr txBox="1">
            <a:spLocks noGrp="1"/>
          </p:cNvSpPr>
          <p:nvPr>
            <p:ph type="title"/>
          </p:nvPr>
        </p:nvSpPr>
        <p:spPr>
          <a:xfrm>
            <a:off x="279817" y="514969"/>
            <a:ext cx="3460157" cy="33255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7200"/>
              <a:buFont typeface="Arial"/>
              <a:buNone/>
            </a:pPr>
            <a:r>
              <a:rPr lang="en-US" sz="4800" dirty="0">
                <a:solidFill>
                  <a:srgbClr val="FFFFFF"/>
                </a:solidFill>
                <a:latin typeface="STXingkai" panose="02010800040101010101" pitchFamily="2" charset="-122"/>
                <a:ea typeface="STXingkai" panose="02010800040101010101" pitchFamily="2" charset="-122"/>
                <a:cs typeface="Arial"/>
                <a:sym typeface="Arial"/>
              </a:rPr>
              <a:t>A Chance </a:t>
            </a:r>
            <a:br>
              <a:rPr lang="en-US" sz="4800" dirty="0">
                <a:solidFill>
                  <a:srgbClr val="FFFFFF"/>
                </a:solidFill>
                <a:latin typeface="STXingkai" panose="02010800040101010101" pitchFamily="2" charset="-122"/>
                <a:ea typeface="STXingkai" panose="02010800040101010101" pitchFamily="2" charset="-122"/>
                <a:cs typeface="Arial"/>
                <a:sym typeface="Arial"/>
              </a:rPr>
            </a:br>
            <a:r>
              <a:rPr lang="en-US" sz="4800" dirty="0">
                <a:solidFill>
                  <a:srgbClr val="FFFFFF"/>
                </a:solidFill>
                <a:latin typeface="STXingkai" panose="02010800040101010101" pitchFamily="2" charset="-122"/>
                <a:ea typeface="STXingkai" panose="02010800040101010101" pitchFamily="2" charset="-122"/>
                <a:cs typeface="Arial"/>
                <a:sym typeface="Arial"/>
              </a:rPr>
              <a:t>in a Million!</a:t>
            </a:r>
            <a:endParaRPr sz="4800" dirty="0">
              <a:latin typeface="STXingkai" panose="02010800040101010101" pitchFamily="2" charset="-122"/>
              <a:ea typeface="STXingkai" panose="02010800040101010101" pitchFamily="2" charset="-122"/>
            </a:endParaRPr>
          </a:p>
        </p:txBody>
      </p:sp>
      <p:pic>
        <p:nvPicPr>
          <p:cNvPr id="91" name="Google Shape;91;p13" descr="A picture containing text&#10;&#10;Description automatically generated"/>
          <p:cNvPicPr preferRelativeResize="0"/>
          <p:nvPr/>
        </p:nvPicPr>
        <p:blipFill rotWithShape="1">
          <a:blip r:embed="rId3">
            <a:alphaModFix/>
          </a:blip>
          <a:srcRect/>
          <a:stretch/>
        </p:blipFill>
        <p:spPr>
          <a:xfrm>
            <a:off x="4037825" y="-10150"/>
            <a:ext cx="7775276" cy="6858000"/>
          </a:xfrm>
          <a:prstGeom prst="rect">
            <a:avLst/>
          </a:prstGeom>
          <a:noFill/>
          <a:ln>
            <a:noFill/>
          </a:ln>
        </p:spPr>
      </p:pic>
      <p:pic>
        <p:nvPicPr>
          <p:cNvPr id="3" name="Picture 2">
            <a:extLst>
              <a:ext uri="{FF2B5EF4-FFF2-40B4-BE49-F238E27FC236}">
                <a16:creationId xmlns:a16="http://schemas.microsoft.com/office/drawing/2014/main" id="{83775FA1-FF85-6D10-2CC9-EBE76187FA44}"/>
              </a:ext>
            </a:extLst>
          </p:cNvPr>
          <p:cNvPicPr>
            <a:picLocks noChangeAspect="1"/>
          </p:cNvPicPr>
          <p:nvPr/>
        </p:nvPicPr>
        <p:blipFill>
          <a:blip r:embed="rId4"/>
          <a:stretch>
            <a:fillRect/>
          </a:stretch>
        </p:blipFill>
        <p:spPr>
          <a:xfrm>
            <a:off x="4037824" y="0"/>
            <a:ext cx="8151128" cy="68580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sp>
        <p:nvSpPr>
          <p:cNvPr id="96" name="Google Shape;96;p1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14"/>
          <p:cNvSpPr txBox="1">
            <a:spLocks noGrp="1"/>
          </p:cNvSpPr>
          <p:nvPr>
            <p:ph type="body" idx="1"/>
          </p:nvPr>
        </p:nvSpPr>
        <p:spPr>
          <a:xfrm>
            <a:off x="503793" y="621240"/>
            <a:ext cx="10867237" cy="528028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dirty="0">
                <a:latin typeface="Batang"/>
                <a:ea typeface="Batang"/>
                <a:cs typeface="Batang"/>
                <a:sym typeface="Batang"/>
              </a:rPr>
              <a:t>We are less credulous than we used to be. In the nineteenth century, a novelist would bring his story to a conclusion by presenting his readers with a series of coincidences-most of them wildly improbable. Readers happily accepted the fact that an obscure maid-servant was really the hero's mother. A long-lost brother, who was presumed dead, was really alive all the time and wickedly plotting to bring about the hero’s downfall. And so on. Modern readers would find such naive solutions totally unacceptable. Yet, in real life, circumstances do sometimes conspire to bring about coincidences that anyone, but a nineteenth-century novelist would find incredible. A German taxi driver, Franz </a:t>
            </a:r>
            <a:r>
              <a:rPr lang="en-US" sz="2400" b="1" dirty="0" err="1">
                <a:latin typeface="Batang"/>
                <a:ea typeface="Batang"/>
                <a:cs typeface="Batang"/>
                <a:sym typeface="Batang"/>
              </a:rPr>
              <a:t>Bussman</a:t>
            </a:r>
            <a:r>
              <a:rPr lang="en-US" sz="2400" b="1" dirty="0">
                <a:latin typeface="Batang"/>
                <a:ea typeface="Batang"/>
                <a:cs typeface="Batang"/>
                <a:sym typeface="Batang"/>
              </a:rPr>
              <a:t>, recently found a brother who was thought to have been killed twenty years before. While on a walking tour with his wife, he stopped to talk to a workman. After they had gone on, Mrs. </a:t>
            </a:r>
            <a:r>
              <a:rPr lang="en-US" sz="2400" b="1" dirty="0" err="1">
                <a:latin typeface="Batang"/>
                <a:ea typeface="Batang"/>
                <a:cs typeface="Batang"/>
                <a:sym typeface="Batang"/>
              </a:rPr>
              <a:t>Bussman</a:t>
            </a:r>
            <a:r>
              <a:rPr lang="en-US" sz="2400" b="1" dirty="0">
                <a:latin typeface="Batang"/>
                <a:ea typeface="Batang"/>
                <a:cs typeface="Batang"/>
                <a:sym typeface="Batang"/>
              </a:rPr>
              <a:t> commented on the workman's close resemblance to her husband and even suggested that he might be his brother. </a:t>
            </a:r>
            <a:endParaRPr sz="2400" b="1" dirty="0">
              <a:latin typeface="Batang"/>
              <a:ea typeface="Batang"/>
              <a:cs typeface="Batang"/>
              <a:sym typeface="Batang"/>
            </a:endParaRPr>
          </a:p>
        </p:txBody>
      </p:sp>
      <p:sp>
        <p:nvSpPr>
          <p:cNvPr id="98" name="Google Shape;98;p14"/>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4"/>
          <p:cNvSpPr/>
          <p:nvPr/>
        </p:nvSpPr>
        <p:spPr>
          <a:xfrm flipH="1">
            <a:off x="4038600" y="6400799"/>
            <a:ext cx="8153398" cy="456772"/>
          </a:xfrm>
          <a:prstGeom prst="rect">
            <a:avLst/>
          </a:prstGeom>
          <a:gradFill>
            <a:gsLst>
              <a:gs pos="0">
                <a:srgbClr val="000000">
                  <a:alpha val="62745"/>
                </a:srgbClr>
              </a:gs>
              <a:gs pos="100000">
                <a:srgbClr val="2F5496"/>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5"/>
          <p:cNvSpPr txBox="1">
            <a:spLocks noGrp="1"/>
          </p:cNvSpPr>
          <p:nvPr>
            <p:ph type="body" idx="1"/>
          </p:nvPr>
        </p:nvSpPr>
        <p:spPr>
          <a:xfrm>
            <a:off x="681496" y="329562"/>
            <a:ext cx="10466827" cy="569140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n-US" sz="2400" b="1" dirty="0">
                <a:latin typeface="Batang"/>
                <a:ea typeface="Batang"/>
                <a:cs typeface="Batang"/>
                <a:sym typeface="Batang"/>
              </a:rPr>
              <a:t>Franz poured scorn on the idea, pointing out that his brother had been killed in action during the war. Though Mrs. </a:t>
            </a:r>
            <a:r>
              <a:rPr lang="en-US" sz="2400" b="1" dirty="0" err="1">
                <a:latin typeface="Batang"/>
                <a:ea typeface="Batang"/>
                <a:cs typeface="Batang"/>
                <a:sym typeface="Batang"/>
              </a:rPr>
              <a:t>Bussman</a:t>
            </a:r>
            <a:r>
              <a:rPr lang="en-US" sz="2400" b="1" dirty="0">
                <a:latin typeface="Batang"/>
                <a:ea typeface="Batang"/>
                <a:cs typeface="Batang"/>
                <a:sym typeface="Batang"/>
              </a:rPr>
              <a:t> was fully acquainted with this story, she thought that there was a chance in a million that she might be right. A few days later, she sent a boy to the workman to ask him if his name was Hans </a:t>
            </a:r>
            <a:r>
              <a:rPr lang="en-US" sz="2400" b="1" dirty="0" err="1">
                <a:latin typeface="Batang"/>
                <a:ea typeface="Batang"/>
                <a:cs typeface="Batang"/>
                <a:sym typeface="Batang"/>
              </a:rPr>
              <a:t>Bussman</a:t>
            </a:r>
            <a:r>
              <a:rPr lang="en-US" sz="2400" b="1" dirty="0">
                <a:latin typeface="Batang"/>
                <a:ea typeface="Batang"/>
                <a:cs typeface="Batang"/>
                <a:sym typeface="Batang"/>
              </a:rPr>
              <a:t>. Needless to say, the man's name was Hans </a:t>
            </a:r>
            <a:r>
              <a:rPr lang="en-US" sz="2400" b="1" dirty="0" err="1">
                <a:latin typeface="Batang"/>
                <a:ea typeface="Batang"/>
                <a:cs typeface="Batang"/>
                <a:sym typeface="Batang"/>
              </a:rPr>
              <a:t>Bussman</a:t>
            </a:r>
            <a:r>
              <a:rPr lang="en-US" sz="2400" b="1" dirty="0">
                <a:latin typeface="Batang"/>
                <a:ea typeface="Batang"/>
                <a:cs typeface="Batang"/>
                <a:sym typeface="Batang"/>
              </a:rPr>
              <a:t> and he really was Franz's long-lost brother. </a:t>
            </a:r>
          </a:p>
          <a:p>
            <a:pPr marL="228600" lvl="0" indent="-228600" algn="l" rtl="0">
              <a:lnSpc>
                <a:spcPct val="90000"/>
              </a:lnSpc>
              <a:spcBef>
                <a:spcPts val="0"/>
              </a:spcBef>
              <a:spcAft>
                <a:spcPts val="0"/>
              </a:spcAft>
              <a:buClr>
                <a:schemeClr val="dk1"/>
              </a:buClr>
              <a:buSzPts val="2400"/>
              <a:buChar char="•"/>
            </a:pPr>
            <a:r>
              <a:rPr lang="en-US" sz="2400" b="1" dirty="0">
                <a:latin typeface="Batang"/>
                <a:ea typeface="Batang"/>
                <a:cs typeface="Batang"/>
                <a:sym typeface="Batang"/>
              </a:rPr>
              <a:t>When the brothers were re-united, Hans explained how it was that he was still alive After having been wounded towards the end of the war, he had been sent to hospital and was separated from his unit. The hospital had been bombed and Hans had made his way back into Western Germany on foot. Meanwhile, his unit was lost and all records of him had been destroyed. Hans returned to his family home, but the house had been bombed and no one in the neighborhood knew what had become of the inhabitants. Assuming that his family had been killed during an air raid, Hans settled down in a village fifty miles away where he had remained ever since.</a:t>
            </a:r>
            <a:endParaRPr sz="2400" b="1" dirty="0">
              <a:latin typeface="Batang"/>
              <a:ea typeface="Batang"/>
              <a:cs typeface="Batang"/>
              <a:sym typeface="Batang"/>
            </a:endParaRPr>
          </a:p>
        </p:txBody>
      </p:sp>
      <p:sp>
        <p:nvSpPr>
          <p:cNvPr id="106" name="Google Shape;106;p15"/>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15"/>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5"/>
          <p:cNvSpPr txBox="1">
            <a:spLocks noGrp="1"/>
          </p:cNvSpPr>
          <p:nvPr>
            <p:ph type="body" idx="1"/>
          </p:nvPr>
        </p:nvSpPr>
        <p:spPr>
          <a:xfrm>
            <a:off x="681496" y="329562"/>
            <a:ext cx="11079095" cy="5691409"/>
          </a:xfrm>
          <a:prstGeom prst="rect">
            <a:avLst/>
          </a:prstGeom>
          <a:noFill/>
          <a:ln>
            <a:noFill/>
          </a:ln>
        </p:spPr>
        <p:txBody>
          <a:bodyPr spcFirstLastPara="1" wrap="square" lIns="91425" tIns="45700" rIns="91425" bIns="45700" anchor="t" anchorCtr="0">
            <a:noAutofit/>
          </a:bodyPr>
          <a:lstStyle/>
          <a:p>
            <a:pPr marL="228600" lvl="0" indent="-228600" algn="r" rtl="0">
              <a:lnSpc>
                <a:spcPct val="90000"/>
              </a:lnSpc>
              <a:spcBef>
                <a:spcPts val="0"/>
              </a:spcBef>
              <a:spcAft>
                <a:spcPts val="0"/>
              </a:spcAft>
              <a:buClr>
                <a:schemeClr val="dk1"/>
              </a:buClr>
              <a:buSzPts val="2400"/>
              <a:buChar char="•"/>
            </a:pPr>
            <a:endParaRPr sz="2400" b="1" dirty="0">
              <a:latin typeface="Batang"/>
              <a:ea typeface="Batang"/>
              <a:cs typeface="Batang"/>
              <a:sym typeface="Batang"/>
            </a:endParaRPr>
          </a:p>
        </p:txBody>
      </p:sp>
      <p:sp>
        <p:nvSpPr>
          <p:cNvPr id="106" name="Google Shape;106;p15"/>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15"/>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5A76B4CD-6091-96F3-DBF0-D68DC6B7818C}"/>
              </a:ext>
            </a:extLst>
          </p:cNvPr>
          <p:cNvPicPr>
            <a:picLocks noChangeAspect="1"/>
          </p:cNvPicPr>
          <p:nvPr/>
        </p:nvPicPr>
        <p:blipFill>
          <a:blip r:embed="rId3"/>
          <a:stretch>
            <a:fillRect/>
          </a:stretch>
        </p:blipFill>
        <p:spPr>
          <a:xfrm>
            <a:off x="0" y="0"/>
            <a:ext cx="12191997" cy="6858000"/>
          </a:xfrm>
          <a:prstGeom prst="rect">
            <a:avLst/>
          </a:prstGeom>
        </p:spPr>
      </p:pic>
    </p:spTree>
    <p:extLst>
      <p:ext uri="{BB962C8B-B14F-4D97-AF65-F5344CB8AC3E}">
        <p14:creationId xmlns:p14="http://schemas.microsoft.com/office/powerpoint/2010/main" val="367912058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5"/>
          <p:cNvSpPr txBox="1">
            <a:spLocks noGrp="1"/>
          </p:cNvSpPr>
          <p:nvPr>
            <p:ph type="body" idx="1"/>
          </p:nvPr>
        </p:nvSpPr>
        <p:spPr>
          <a:xfrm>
            <a:off x="681496" y="329562"/>
            <a:ext cx="11079095" cy="5691409"/>
          </a:xfrm>
          <a:prstGeom prst="rect">
            <a:avLst/>
          </a:prstGeom>
          <a:noFill/>
          <a:ln>
            <a:noFill/>
          </a:ln>
        </p:spPr>
        <p:txBody>
          <a:bodyPr spcFirstLastPara="1" wrap="square" lIns="91425" tIns="45700" rIns="91425" bIns="45700" anchor="t" anchorCtr="0">
            <a:noAutofit/>
          </a:bodyPr>
          <a:lstStyle/>
          <a:p>
            <a:pPr marL="228600" lvl="0" indent="-228600" algn="r" rtl="0">
              <a:lnSpc>
                <a:spcPct val="90000"/>
              </a:lnSpc>
              <a:spcBef>
                <a:spcPts val="0"/>
              </a:spcBef>
              <a:spcAft>
                <a:spcPts val="0"/>
              </a:spcAft>
              <a:buClr>
                <a:schemeClr val="dk1"/>
              </a:buClr>
              <a:buSzPts val="2400"/>
              <a:buChar char="•"/>
            </a:pPr>
            <a:endParaRPr sz="2400" b="1" dirty="0">
              <a:latin typeface="Batang"/>
              <a:ea typeface="Batang"/>
              <a:cs typeface="Batang"/>
              <a:sym typeface="Batang"/>
            </a:endParaRPr>
          </a:p>
        </p:txBody>
      </p:sp>
      <p:sp>
        <p:nvSpPr>
          <p:cNvPr id="106" name="Google Shape;106;p15"/>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15"/>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1DEA30C6-F733-55B1-3969-E6819A195DAA}"/>
              </a:ext>
            </a:extLst>
          </p:cNvPr>
          <p:cNvPicPr>
            <a:picLocks noChangeAspect="1"/>
          </p:cNvPicPr>
          <p:nvPr/>
        </p:nvPicPr>
        <p:blipFill>
          <a:blip r:embed="rId3"/>
          <a:stretch>
            <a:fillRect/>
          </a:stretch>
        </p:blipFill>
        <p:spPr>
          <a:xfrm>
            <a:off x="0" y="0"/>
            <a:ext cx="12191998" cy="6858000"/>
          </a:xfrm>
          <a:prstGeom prst="rect">
            <a:avLst/>
          </a:prstGeom>
        </p:spPr>
      </p:pic>
    </p:spTree>
    <p:extLst>
      <p:ext uri="{BB962C8B-B14F-4D97-AF65-F5344CB8AC3E}">
        <p14:creationId xmlns:p14="http://schemas.microsoft.com/office/powerpoint/2010/main" val="3982028975"/>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20"/>
          <p:cNvSpPr txBox="1">
            <a:spLocks noGrp="1"/>
          </p:cNvSpPr>
          <p:nvPr>
            <p:ph type="body" idx="1"/>
          </p:nvPr>
        </p:nvSpPr>
        <p:spPr>
          <a:xfrm>
            <a:off x="407963" y="286430"/>
            <a:ext cx="10395305" cy="594555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b="1" dirty="0">
                <a:latin typeface="Batang" panose="02030600000101010101" pitchFamily="18" charset="-127"/>
                <a:ea typeface="Batang" panose="02030600000101010101" pitchFamily="18" charset="-127"/>
                <a:cs typeface="Batang"/>
                <a:sym typeface="Batang"/>
              </a:rPr>
              <a:t>Precis:</a:t>
            </a:r>
          </a:p>
          <a:p>
            <a:pPr marL="0" lvl="0" indent="0" algn="l" rtl="0">
              <a:lnSpc>
                <a:spcPct val="90000"/>
              </a:lnSpc>
              <a:spcBef>
                <a:spcPts val="0"/>
              </a:spcBef>
              <a:spcAft>
                <a:spcPts val="0"/>
              </a:spcAft>
              <a:buClr>
                <a:schemeClr val="dk1"/>
              </a:buClr>
              <a:buSzPts val="2800"/>
              <a:buNone/>
            </a:pPr>
            <a:endParaRPr lang="en-US" b="1" dirty="0">
              <a:latin typeface="Batang" panose="02030600000101010101" pitchFamily="18" charset="-127"/>
              <a:ea typeface="Batang" panose="02030600000101010101" pitchFamily="18" charset="-127"/>
              <a:cs typeface="Batang"/>
              <a:sym typeface="Batang"/>
            </a:endParaRPr>
          </a:p>
          <a:p>
            <a:pPr marL="0" lvl="0" indent="0" algn="l" rtl="0">
              <a:lnSpc>
                <a:spcPct val="90000"/>
              </a:lnSpc>
              <a:spcBef>
                <a:spcPts val="0"/>
              </a:spcBef>
              <a:spcAft>
                <a:spcPts val="0"/>
              </a:spcAft>
              <a:buClr>
                <a:schemeClr val="dk1"/>
              </a:buClr>
              <a:buSzPts val="2800"/>
              <a:buNone/>
            </a:pPr>
            <a:r>
              <a:rPr lang="en-US" b="1" dirty="0">
                <a:latin typeface="Batang" panose="02030600000101010101" pitchFamily="18" charset="-127"/>
                <a:ea typeface="Batang" panose="02030600000101010101" pitchFamily="18" charset="-127"/>
              </a:rPr>
              <a:t>The passage discusses how readers’ acceptance of coincidences in stories has changed over time. In the past, readers were willing to accept improbable coincidences as part of the plot, but modern readers are more skeptical. However, in real life, coincidences can still occur. The text gives an example of a German taxi driver who found his long–lost brother by chance after his wife noticed a workman who resembled her husband. The brother had been presumed dead after being separated from his unit during the war and was assumed to have been killed. </a:t>
            </a:r>
          </a:p>
          <a:p>
            <a:pPr marL="0" lvl="0" indent="0" algn="l" rtl="0">
              <a:lnSpc>
                <a:spcPct val="90000"/>
              </a:lnSpc>
              <a:spcBef>
                <a:spcPts val="0"/>
              </a:spcBef>
              <a:spcAft>
                <a:spcPts val="0"/>
              </a:spcAft>
              <a:buClr>
                <a:schemeClr val="dk1"/>
              </a:buClr>
              <a:buSzPts val="2800"/>
              <a:buNone/>
            </a:pPr>
            <a:endParaRPr b="1" dirty="0">
              <a:latin typeface="Batang" panose="02030600000101010101" pitchFamily="18" charset="-127"/>
              <a:ea typeface="Batang" panose="02030600000101010101" pitchFamily="18" charset="-127"/>
            </a:endParaRPr>
          </a:p>
        </p:txBody>
      </p:sp>
      <p:sp>
        <p:nvSpPr>
          <p:cNvPr id="146" name="Google Shape;146;p20"/>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0"/>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6"/>
          <p:cNvSpPr/>
          <p:nvPr/>
        </p:nvSpPr>
        <p:spPr>
          <a:xfrm rot="10800000" flipH="1">
            <a:off x="0" y="6400799"/>
            <a:ext cx="12192000" cy="456773"/>
          </a:xfrm>
          <a:prstGeom prst="rect">
            <a:avLst/>
          </a:prstGeom>
          <a:gradFill>
            <a:gsLst>
              <a:gs pos="0">
                <a:schemeClr val="accent1"/>
              </a:gs>
              <a:gs pos="100000">
                <a:srgbClr val="1F3864"/>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6"/>
          <p:cNvSpPr/>
          <p:nvPr/>
        </p:nvSpPr>
        <p:spPr>
          <a:xfrm flipH="1">
            <a:off x="4038600" y="6400799"/>
            <a:ext cx="8153398" cy="456772"/>
          </a:xfrm>
          <a:prstGeom prst="rect">
            <a:avLst/>
          </a:prstGeom>
          <a:gradFill>
            <a:gsLst>
              <a:gs pos="0">
                <a:srgbClr val="000000">
                  <a:alpha val="75686"/>
                </a:srgbClr>
              </a:gs>
              <a:gs pos="100000">
                <a:schemeClr val="accent1"/>
              </a:gs>
            </a:gsLst>
            <a:lin ang="17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16"/>
          <p:cNvSpPr txBox="1">
            <a:spLocks noGrp="1"/>
          </p:cNvSpPr>
          <p:nvPr>
            <p:ph type="body" idx="1"/>
          </p:nvPr>
        </p:nvSpPr>
        <p:spPr>
          <a:xfrm>
            <a:off x="365760" y="253219"/>
            <a:ext cx="11451102" cy="5781822"/>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ts val="2800"/>
              <a:buChar char="•"/>
            </a:pPr>
            <a:endParaRPr lang="en-US" b="1" dirty="0">
              <a:latin typeface="Batang" panose="02030600000101010101" pitchFamily="18" charset="-127"/>
              <a:ea typeface="Batang" panose="02030600000101010101" pitchFamily="18" charset="-127"/>
              <a:cs typeface="Times New Roman" panose="02020603050405020304" pitchFamily="18" charset="0"/>
              <a:sym typeface="Batang"/>
            </a:endParaRPr>
          </a:p>
          <a:p>
            <a:pPr marL="228600" lvl="0" indent="-228600" algn="l" rtl="0">
              <a:lnSpc>
                <a:spcPct val="90000"/>
              </a:lnSpc>
              <a:spcBef>
                <a:spcPts val="0"/>
              </a:spcBef>
              <a:spcAft>
                <a:spcPts val="0"/>
              </a:spcAft>
              <a:buClr>
                <a:schemeClr val="dk1"/>
              </a:buClr>
              <a:buSzPts val="2800"/>
              <a:buChar char="•"/>
            </a:pPr>
            <a:r>
              <a:rPr lang="en-US" b="1" dirty="0">
                <a:latin typeface="Batang" panose="02030600000101010101" pitchFamily="18" charset="-127"/>
                <a:ea typeface="Batang" panose="02030600000101010101" pitchFamily="18" charset="-127"/>
                <a:cs typeface="Times New Roman" panose="02020603050405020304" pitchFamily="18" charset="0"/>
                <a:sym typeface="Batang"/>
              </a:rPr>
              <a:t>Comprehension Questions:</a:t>
            </a:r>
          </a:p>
          <a:p>
            <a:pPr marL="228600" lvl="0" indent="-228600" algn="l" rtl="0">
              <a:lnSpc>
                <a:spcPct val="90000"/>
              </a:lnSpc>
              <a:spcBef>
                <a:spcPts val="0"/>
              </a:spcBef>
              <a:spcAft>
                <a:spcPts val="0"/>
              </a:spcAft>
              <a:buClr>
                <a:schemeClr val="dk1"/>
              </a:buClr>
              <a:buSzPts val="2800"/>
              <a:buChar char="•"/>
            </a:pPr>
            <a:endParaRPr lang="en-US" b="1" dirty="0">
              <a:latin typeface="Batang" panose="02030600000101010101" pitchFamily="18" charset="-127"/>
              <a:ea typeface="Batang" panose="02030600000101010101" pitchFamily="18" charset="-127"/>
              <a:cs typeface="Times New Roman" panose="02020603050405020304" pitchFamily="18" charset="0"/>
              <a:sym typeface="Batang"/>
            </a:endParaRPr>
          </a:p>
          <a:p>
            <a:pPr marL="228600" lvl="0" indent="-228600" algn="l" rtl="0">
              <a:lnSpc>
                <a:spcPct val="90000"/>
              </a:lnSpc>
              <a:spcBef>
                <a:spcPts val="0"/>
              </a:spcBef>
              <a:spcAft>
                <a:spcPts val="0"/>
              </a:spcAft>
              <a:buClr>
                <a:schemeClr val="dk1"/>
              </a:buClr>
              <a:buSzPts val="2800"/>
              <a:buChar char="•"/>
            </a:pPr>
            <a:r>
              <a:rPr lang="en-US" b="1" dirty="0">
                <a:latin typeface="Batang" panose="02030600000101010101" pitchFamily="18" charset="-127"/>
                <a:ea typeface="Batang" panose="02030600000101010101" pitchFamily="18" charset="-127"/>
                <a:cs typeface="Times New Roman" panose="02020603050405020304" pitchFamily="18" charset="0"/>
                <a:sym typeface="Batang"/>
              </a:rPr>
              <a:t>Q1/ Answer the following using what you have learned from the paragraph:</a:t>
            </a:r>
            <a:endParaRPr b="1" dirty="0">
              <a:latin typeface="Batang" panose="02030600000101010101" pitchFamily="18" charset="-127"/>
              <a:ea typeface="Batang" panose="02030600000101010101" pitchFamily="18" charset="-127"/>
              <a:cs typeface="Times New Roman" panose="02020603050405020304" pitchFamily="18" charset="0"/>
              <a:sym typeface="Batang"/>
            </a:endParaRPr>
          </a:p>
          <a:p>
            <a:pPr marL="228600" lvl="0" indent="-228600" algn="l" rtl="0">
              <a:lnSpc>
                <a:spcPct val="90000"/>
              </a:lnSpc>
              <a:spcBef>
                <a:spcPts val="1000"/>
              </a:spcBef>
              <a:spcAft>
                <a:spcPts val="0"/>
              </a:spcAft>
              <a:buClr>
                <a:schemeClr val="dk1"/>
              </a:buClr>
              <a:buSzPts val="2800"/>
              <a:buChar char="•"/>
            </a:pPr>
            <a:r>
              <a:rPr lang="en-US" b="1" dirty="0">
                <a:latin typeface="Batang" panose="02030600000101010101" pitchFamily="18" charset="-127"/>
                <a:ea typeface="Batang" panose="02030600000101010101" pitchFamily="18" charset="-127"/>
                <a:cs typeface="Times New Roman" panose="02020603050405020304" pitchFamily="18" charset="0"/>
                <a:sym typeface="Batang"/>
              </a:rPr>
              <a:t>1- How did the novelist end his story?</a:t>
            </a:r>
          </a:p>
          <a:p>
            <a:pPr marL="0" lvl="0" indent="0" algn="l" rtl="0">
              <a:lnSpc>
                <a:spcPct val="90000"/>
              </a:lnSpc>
              <a:spcBef>
                <a:spcPts val="1000"/>
              </a:spcBef>
              <a:spcAft>
                <a:spcPts val="0"/>
              </a:spcAft>
              <a:buClr>
                <a:schemeClr val="dk1"/>
              </a:buClr>
              <a:buSzPts val="2800"/>
              <a:buNone/>
            </a:pPr>
            <a:r>
              <a:rPr lang="en-US" b="1" dirty="0">
                <a:solidFill>
                  <a:schemeClr val="accent1"/>
                </a:solidFill>
                <a:latin typeface="Batang" panose="02030600000101010101" pitchFamily="18" charset="-127"/>
                <a:ea typeface="Batang" panose="02030600000101010101" pitchFamily="18" charset="-127"/>
                <a:cs typeface="Times New Roman" panose="02020603050405020304" pitchFamily="18" charset="0"/>
                <a:sym typeface="Batang"/>
              </a:rPr>
              <a:t>A novelist would bring his story to a conclusion by presenting his readers with a series of coincidences most of them wildly improbable.</a:t>
            </a:r>
          </a:p>
          <a:p>
            <a:pPr marL="228600" lvl="0" indent="-228600" algn="l" rtl="0">
              <a:lnSpc>
                <a:spcPct val="90000"/>
              </a:lnSpc>
              <a:spcBef>
                <a:spcPts val="1000"/>
              </a:spcBef>
              <a:spcAft>
                <a:spcPts val="0"/>
              </a:spcAft>
              <a:buClr>
                <a:schemeClr val="dk1"/>
              </a:buClr>
              <a:buSzPts val="2800"/>
              <a:buChar char="•"/>
            </a:pPr>
            <a:r>
              <a:rPr lang="en-US" b="1" dirty="0">
                <a:latin typeface="Batang" panose="02030600000101010101" pitchFamily="18" charset="-127"/>
                <a:ea typeface="Batang" panose="02030600000101010101" pitchFamily="18" charset="-127"/>
                <a:cs typeface="Times New Roman" panose="02020603050405020304" pitchFamily="18" charset="0"/>
                <a:sym typeface="Batang"/>
              </a:rPr>
              <a:t>2-Where did the driver Franz find his brother?</a:t>
            </a:r>
          </a:p>
          <a:p>
            <a:pPr marL="0" lvl="0" indent="0" algn="l" rtl="0">
              <a:lnSpc>
                <a:spcPct val="90000"/>
              </a:lnSpc>
              <a:spcBef>
                <a:spcPts val="1000"/>
              </a:spcBef>
              <a:spcAft>
                <a:spcPts val="0"/>
              </a:spcAft>
              <a:buClr>
                <a:schemeClr val="dk1"/>
              </a:buClr>
              <a:buSzPts val="2800"/>
              <a:buNone/>
            </a:pPr>
            <a:r>
              <a:rPr lang="en-US" b="1" dirty="0">
                <a:solidFill>
                  <a:schemeClr val="accent1"/>
                </a:solidFill>
                <a:latin typeface="Batang" panose="02030600000101010101" pitchFamily="18" charset="-127"/>
                <a:ea typeface="Batang" panose="02030600000101010101" pitchFamily="18" charset="-127"/>
                <a:cs typeface="Times New Roman" panose="02020603050405020304" pitchFamily="18" charset="0"/>
                <a:sym typeface="Batang"/>
              </a:rPr>
              <a:t>He found it while he was on a walking tour with his wife when he stopped to talk to the worker.</a:t>
            </a:r>
          </a:p>
          <a:p>
            <a:pPr marL="228600" lvl="0" indent="-228600" algn="l" rtl="0">
              <a:lnSpc>
                <a:spcPct val="90000"/>
              </a:lnSpc>
              <a:spcBef>
                <a:spcPts val="1000"/>
              </a:spcBef>
              <a:spcAft>
                <a:spcPts val="0"/>
              </a:spcAft>
              <a:buClr>
                <a:schemeClr val="dk1"/>
              </a:buClr>
              <a:buSzPts val="2800"/>
              <a:buChar char="•"/>
            </a:pPr>
            <a:r>
              <a:rPr lang="en-US" b="1" dirty="0">
                <a:latin typeface="Batang" panose="02030600000101010101" pitchFamily="18" charset="-127"/>
                <a:ea typeface="Batang" panose="02030600000101010101" pitchFamily="18" charset="-127"/>
                <a:cs typeface="Times New Roman" panose="02020603050405020304" pitchFamily="18" charset="0"/>
                <a:sym typeface="Batang"/>
              </a:rPr>
              <a:t>3- What did Hans do after the bomb?</a:t>
            </a:r>
          </a:p>
          <a:p>
            <a:pPr marL="0" lvl="0" indent="0" algn="l" rtl="0">
              <a:lnSpc>
                <a:spcPct val="90000"/>
              </a:lnSpc>
              <a:spcBef>
                <a:spcPts val="1000"/>
              </a:spcBef>
              <a:spcAft>
                <a:spcPts val="0"/>
              </a:spcAft>
              <a:buClr>
                <a:schemeClr val="dk1"/>
              </a:buClr>
              <a:buSzPts val="2800"/>
              <a:buNone/>
            </a:pPr>
            <a:r>
              <a:rPr lang="en-US" b="1" dirty="0">
                <a:solidFill>
                  <a:schemeClr val="accent1"/>
                </a:solidFill>
                <a:latin typeface="Batang" panose="02030600000101010101" pitchFamily="18" charset="-127"/>
                <a:ea typeface="Batang" panose="02030600000101010101" pitchFamily="18" charset="-127"/>
                <a:cs typeface="Times New Roman" panose="02020603050405020304" pitchFamily="18" charset="0"/>
                <a:sym typeface="Batang"/>
              </a:rPr>
              <a:t>After the hospital was bombed, Hans returned to West Germany on foot.</a:t>
            </a:r>
          </a:p>
          <a:p>
            <a:pPr marL="228600" lvl="0" indent="-228600" algn="l" rtl="0">
              <a:lnSpc>
                <a:spcPct val="90000"/>
              </a:lnSpc>
              <a:spcBef>
                <a:spcPts val="1000"/>
              </a:spcBef>
              <a:spcAft>
                <a:spcPts val="0"/>
              </a:spcAft>
              <a:buClr>
                <a:schemeClr val="dk1"/>
              </a:buClr>
              <a:buSzPts val="2800"/>
              <a:buChar char="•"/>
            </a:pPr>
            <a:r>
              <a:rPr lang="en-US" b="1" dirty="0">
                <a:latin typeface="Batang" panose="02030600000101010101" pitchFamily="18" charset="-127"/>
                <a:ea typeface="Batang" panose="02030600000101010101" pitchFamily="18" charset="-127"/>
                <a:cs typeface="Times New Roman" panose="02020603050405020304" pitchFamily="18" charset="0"/>
                <a:sym typeface="Batang"/>
              </a:rPr>
              <a:t>4- Where was Hans settled?</a:t>
            </a:r>
          </a:p>
          <a:p>
            <a:pPr marL="0" lvl="0" indent="0" algn="l" rtl="0">
              <a:lnSpc>
                <a:spcPct val="90000"/>
              </a:lnSpc>
              <a:spcBef>
                <a:spcPts val="1000"/>
              </a:spcBef>
              <a:spcAft>
                <a:spcPts val="0"/>
              </a:spcAft>
              <a:buClr>
                <a:schemeClr val="dk1"/>
              </a:buClr>
              <a:buSzPts val="2800"/>
              <a:buNone/>
            </a:pPr>
            <a:r>
              <a:rPr lang="en-US" b="1" dirty="0">
                <a:solidFill>
                  <a:schemeClr val="accent1"/>
                </a:solidFill>
                <a:latin typeface="Batang" panose="02030600000101010101" pitchFamily="18" charset="-127"/>
                <a:ea typeface="Batang" panose="02030600000101010101" pitchFamily="18" charset="-127"/>
                <a:cs typeface="Times New Roman" panose="02020603050405020304" pitchFamily="18" charset="0"/>
                <a:sym typeface="Batang"/>
              </a:rPr>
              <a:t>Hans settled in a village fifty miles away where he has stayed.</a:t>
            </a:r>
          </a:p>
          <a:p>
            <a:pPr marL="228600" lvl="0" indent="-228600" algn="l" rtl="0">
              <a:lnSpc>
                <a:spcPct val="90000"/>
              </a:lnSpc>
              <a:spcBef>
                <a:spcPts val="1000"/>
              </a:spcBef>
              <a:spcAft>
                <a:spcPts val="0"/>
              </a:spcAft>
              <a:buClr>
                <a:schemeClr val="dk1"/>
              </a:buClr>
              <a:buSzPts val="2800"/>
              <a:buChar char="•"/>
            </a:pPr>
            <a:r>
              <a:rPr lang="en-US" b="1" dirty="0">
                <a:latin typeface="Batang" panose="02030600000101010101" pitchFamily="18" charset="-127"/>
                <a:ea typeface="Batang" panose="02030600000101010101" pitchFamily="18" charset="-127"/>
                <a:cs typeface="Times New Roman" panose="02020603050405020304" pitchFamily="18" charset="0"/>
                <a:sym typeface="Batang"/>
              </a:rPr>
              <a:t>5-Why is Mrs. </a:t>
            </a:r>
            <a:r>
              <a:rPr lang="en-US" b="1" dirty="0" err="1">
                <a:latin typeface="Batang" panose="02030600000101010101" pitchFamily="18" charset="-127"/>
                <a:ea typeface="Batang" panose="02030600000101010101" pitchFamily="18" charset="-127"/>
                <a:cs typeface="Times New Roman" panose="02020603050405020304" pitchFamily="18" charset="0"/>
                <a:sym typeface="Batang"/>
              </a:rPr>
              <a:t>Bussman</a:t>
            </a:r>
            <a:r>
              <a:rPr lang="en-US" b="1" dirty="0">
                <a:latin typeface="Batang" panose="02030600000101010101" pitchFamily="18" charset="-127"/>
                <a:ea typeface="Batang" panose="02030600000101010101" pitchFamily="18" charset="-127"/>
                <a:cs typeface="Times New Roman" panose="02020603050405020304" pitchFamily="18" charset="0"/>
                <a:sym typeface="Batang"/>
              </a:rPr>
              <a:t> surprised form of the workman? </a:t>
            </a:r>
          </a:p>
          <a:p>
            <a:pPr marL="0" lvl="0" indent="0" algn="l" rtl="0">
              <a:lnSpc>
                <a:spcPct val="90000"/>
              </a:lnSpc>
              <a:spcBef>
                <a:spcPts val="1000"/>
              </a:spcBef>
              <a:spcAft>
                <a:spcPts val="0"/>
              </a:spcAft>
              <a:buClr>
                <a:schemeClr val="dk1"/>
              </a:buClr>
              <a:buSzPts val="2800"/>
              <a:buNone/>
            </a:pPr>
            <a:r>
              <a:rPr lang="en-US" b="1" dirty="0">
                <a:solidFill>
                  <a:schemeClr val="accent1"/>
                </a:solidFill>
                <a:latin typeface="Batang" panose="02030600000101010101" pitchFamily="18" charset="-127"/>
                <a:ea typeface="Batang" panose="02030600000101010101" pitchFamily="18" charset="-127"/>
                <a:cs typeface="Times New Roman" panose="02020603050405020304" pitchFamily="18" charset="0"/>
                <a:sym typeface="Batang"/>
              </a:rPr>
              <a:t>Because he is like her husband. </a:t>
            </a:r>
          </a:p>
          <a:p>
            <a:pPr marL="0" lvl="0" indent="0" algn="l" rtl="0">
              <a:lnSpc>
                <a:spcPct val="90000"/>
              </a:lnSpc>
              <a:spcBef>
                <a:spcPts val="1000"/>
              </a:spcBef>
              <a:spcAft>
                <a:spcPts val="0"/>
              </a:spcAft>
              <a:buClr>
                <a:schemeClr val="dk1"/>
              </a:buClr>
              <a:buSzPts val="2800"/>
              <a:buNone/>
            </a:pPr>
            <a:r>
              <a:rPr lang="en-US" b="1" dirty="0">
                <a:solidFill>
                  <a:schemeClr val="accent1"/>
                </a:solidFill>
                <a:latin typeface="Batang" panose="02030600000101010101" pitchFamily="18" charset="-127"/>
                <a:ea typeface="Batang" panose="02030600000101010101" pitchFamily="18" charset="-127"/>
                <a:cs typeface="Times New Roman" panose="02020603050405020304" pitchFamily="18" charset="0"/>
                <a:sym typeface="Batang"/>
              </a:rPr>
              <a:t> </a:t>
            </a:r>
          </a:p>
          <a:p>
            <a:pPr marL="0" lvl="0" indent="0" algn="l" rtl="0">
              <a:lnSpc>
                <a:spcPct val="90000"/>
              </a:lnSpc>
              <a:spcBef>
                <a:spcPts val="1000"/>
              </a:spcBef>
              <a:spcAft>
                <a:spcPts val="0"/>
              </a:spcAft>
              <a:buClr>
                <a:schemeClr val="dk1"/>
              </a:buClr>
              <a:buSzPts val="2800"/>
              <a:buNone/>
            </a:pPr>
            <a:endParaRPr lang="en-US" b="1" dirty="0">
              <a:latin typeface="Batang" panose="02030600000101010101" pitchFamily="18" charset="-127"/>
              <a:ea typeface="Batang" panose="02030600000101010101" pitchFamily="18" charset="-127"/>
              <a:cs typeface="Times New Roman" panose="02020603050405020304" pitchFamily="18" charset="0"/>
              <a:sym typeface="Batang"/>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17"/>
          <p:cNvSpPr/>
          <p:nvPr/>
        </p:nvSpPr>
        <p:spPr>
          <a:xfrm rot="10800000" flipH="1">
            <a:off x="0" y="6400799"/>
            <a:ext cx="12192000" cy="456773"/>
          </a:xfrm>
          <a:prstGeom prst="rect">
            <a:avLst/>
          </a:prstGeom>
          <a:gradFill>
            <a:gsLst>
              <a:gs pos="0">
                <a:schemeClr val="accent1"/>
              </a:gs>
              <a:gs pos="78000">
                <a:srgbClr val="000000"/>
              </a:gs>
              <a:gs pos="100000">
                <a:srgbClr val="000000"/>
              </a:gs>
            </a:gsLst>
            <a:lin ang="2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17"/>
          <p:cNvSpPr/>
          <p:nvPr/>
        </p:nvSpPr>
        <p:spPr>
          <a:xfrm flipH="1">
            <a:off x="4038600" y="6400799"/>
            <a:ext cx="8153398" cy="456772"/>
          </a:xfrm>
          <a:prstGeom prst="rect">
            <a:avLst/>
          </a:prstGeom>
          <a:gradFill>
            <a:gsLst>
              <a:gs pos="0">
                <a:srgbClr val="000000">
                  <a:alpha val="62745"/>
                </a:srgbClr>
              </a:gs>
              <a:gs pos="100000">
                <a:srgbClr val="2F5496"/>
              </a:gs>
            </a:gsLst>
            <a:lin ang="13800001"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17"/>
          <p:cNvSpPr txBox="1">
            <a:spLocks noGrp="1"/>
          </p:cNvSpPr>
          <p:nvPr>
            <p:ph type="body" idx="1"/>
          </p:nvPr>
        </p:nvSpPr>
        <p:spPr>
          <a:xfrm>
            <a:off x="351692" y="337625"/>
            <a:ext cx="11366696" cy="583809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Q2/ Fill in the blanks with the proper answers:</a:t>
            </a:r>
            <a:endParaRPr dirty="0">
              <a:latin typeface="Times New Roman" panose="02020603050405020304" pitchFamily="18" charset="0"/>
              <a:cs typeface="Times New Roman" panose="02020603050405020304" pitchFamily="18" charset="0"/>
            </a:endParaRPr>
          </a:p>
          <a:p>
            <a:pPr marL="228600" lvl="0" indent="-50800" algn="l" rtl="0">
              <a:lnSpc>
                <a:spcPct val="90000"/>
              </a:lnSpc>
              <a:spcBef>
                <a:spcPts val="1000"/>
              </a:spcBef>
              <a:spcAft>
                <a:spcPts val="0"/>
              </a:spcAft>
              <a:buClr>
                <a:schemeClr val="dk1"/>
              </a:buClr>
              <a:buSzPts val="2800"/>
              <a:buNone/>
            </a:pPr>
            <a:endParaRPr dirty="0">
              <a:latin typeface="Times New Roman" panose="02020603050405020304" pitchFamily="18" charset="0"/>
              <a:ea typeface="Batang"/>
              <a:cs typeface="Times New Roman" panose="02020603050405020304" pitchFamily="18" charset="0"/>
              <a:sym typeface="Batang"/>
            </a:endParaRPr>
          </a:p>
          <a:p>
            <a:pPr marL="228600" lvl="0" indent="-228600" algn="l" rtl="0">
              <a:lnSpc>
                <a:spcPct val="90000"/>
              </a:lnSpc>
              <a:spcBef>
                <a:spcPts val="100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 1-Moden readers would find some ………… (</a:t>
            </a:r>
            <a:r>
              <a:rPr lang="en-US" i="1" dirty="0">
                <a:solidFill>
                  <a:srgbClr val="FF0000"/>
                </a:solidFill>
                <a:latin typeface="Times New Roman" panose="02020603050405020304" pitchFamily="18" charset="0"/>
                <a:ea typeface="Batang"/>
                <a:cs typeface="Times New Roman" panose="02020603050405020304" pitchFamily="18" charset="0"/>
                <a:sym typeface="Batang"/>
              </a:rPr>
              <a:t>naive</a:t>
            </a:r>
            <a:r>
              <a:rPr lang="en-US" dirty="0">
                <a:latin typeface="Times New Roman" panose="02020603050405020304" pitchFamily="18" charset="0"/>
                <a:ea typeface="Batang"/>
                <a:cs typeface="Times New Roman" panose="02020603050405020304" pitchFamily="18" charset="0"/>
                <a:sym typeface="Batang"/>
              </a:rPr>
              <a:t>) solutions totally unacceptable. </a:t>
            </a:r>
            <a:endParaRPr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 2 – In real life, circumstances do something conspire to bring about ……………… (</a:t>
            </a:r>
            <a:r>
              <a:rPr lang="en-US" i="1" dirty="0">
                <a:solidFill>
                  <a:srgbClr val="FF0000"/>
                </a:solidFill>
                <a:latin typeface="Times New Roman" panose="02020603050405020304" pitchFamily="18" charset="0"/>
                <a:ea typeface="Batang"/>
                <a:cs typeface="Times New Roman" panose="02020603050405020304" pitchFamily="18" charset="0"/>
                <a:sym typeface="Batang"/>
              </a:rPr>
              <a:t>coincidences</a:t>
            </a:r>
            <a:r>
              <a:rPr lang="en-US" dirty="0">
                <a:latin typeface="Times New Roman" panose="02020603050405020304" pitchFamily="18" charset="0"/>
                <a:ea typeface="Batang"/>
                <a:cs typeface="Times New Roman" panose="02020603050405020304" pitchFamily="18" charset="0"/>
                <a:sym typeface="Batang"/>
              </a:rPr>
              <a:t>). </a:t>
            </a:r>
            <a:endParaRPr dirty="0">
              <a:latin typeface="Times New Roman" panose="02020603050405020304" pitchFamily="18" charset="0"/>
              <a:cs typeface="Times New Roman" panose="02020603050405020304" pitchFamily="18" charset="0"/>
            </a:endParaRPr>
          </a:p>
          <a:p>
            <a:pPr marL="228600" lvl="0" indent="-228600" algn="l" rtl="0">
              <a:lnSpc>
                <a:spcPct val="90000"/>
              </a:lnSpc>
              <a:spcBef>
                <a:spcPts val="100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 3 – Readers happily accepted the fact that an ……………….. (</a:t>
            </a:r>
            <a:r>
              <a:rPr lang="en-US" i="1" dirty="0">
                <a:solidFill>
                  <a:srgbClr val="FF0000"/>
                </a:solidFill>
                <a:latin typeface="Times New Roman" panose="02020603050405020304" pitchFamily="18" charset="0"/>
                <a:ea typeface="Batang"/>
                <a:cs typeface="Times New Roman" panose="02020603050405020304" pitchFamily="18" charset="0"/>
                <a:sym typeface="Batang"/>
              </a:rPr>
              <a:t>obscure ending</a:t>
            </a:r>
            <a:r>
              <a:rPr lang="en-US" dirty="0">
                <a:latin typeface="Times New Roman" panose="02020603050405020304" pitchFamily="18" charset="0"/>
                <a:ea typeface="Batang"/>
                <a:cs typeface="Times New Roman" panose="02020603050405020304" pitchFamily="18" charset="0"/>
                <a:sym typeface="Batang"/>
              </a:rPr>
              <a:t>) was interesting. </a:t>
            </a:r>
          </a:p>
          <a:p>
            <a:pPr marL="228600" lvl="0" indent="-228600" algn="l" rtl="0">
              <a:lnSpc>
                <a:spcPct val="90000"/>
              </a:lnSpc>
              <a:spcBef>
                <a:spcPts val="1000"/>
              </a:spcBef>
              <a:spcAft>
                <a:spcPts val="0"/>
              </a:spcAft>
              <a:buClr>
                <a:schemeClr val="dk1"/>
              </a:buClr>
              <a:buSzPts val="2800"/>
              <a:buChar char="•"/>
            </a:pPr>
            <a:r>
              <a:rPr lang="en-US" dirty="0">
                <a:latin typeface="Times New Roman" panose="02020603050405020304" pitchFamily="18" charset="0"/>
                <a:ea typeface="Batang"/>
                <a:cs typeface="Times New Roman" panose="02020603050405020304" pitchFamily="18" charset="0"/>
                <a:sym typeface="Batang"/>
              </a:rPr>
              <a:t> 4 – In ………………… (</a:t>
            </a:r>
            <a:r>
              <a:rPr lang="en-US" i="1" dirty="0">
                <a:solidFill>
                  <a:srgbClr val="FF0000"/>
                </a:solidFill>
                <a:latin typeface="Times New Roman" panose="02020603050405020304" pitchFamily="18" charset="0"/>
                <a:ea typeface="Batang"/>
                <a:cs typeface="Times New Roman" panose="02020603050405020304" pitchFamily="18" charset="0"/>
                <a:sym typeface="Batang"/>
              </a:rPr>
              <a:t>nineteenth century</a:t>
            </a:r>
            <a:r>
              <a:rPr lang="en-US" dirty="0">
                <a:latin typeface="Times New Roman" panose="02020603050405020304" pitchFamily="18" charset="0"/>
                <a:ea typeface="Batang"/>
                <a:cs typeface="Times New Roman" panose="02020603050405020304" pitchFamily="18" charset="0"/>
                <a:sym typeface="Batang"/>
              </a:rPr>
              <a:t>), a novelist would bring a story to an ending by presenting the readers with a series of coincidences. </a:t>
            </a: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1062</Words>
  <Application>Microsoft Office PowerPoint</Application>
  <PresentationFormat>Widescreen</PresentationFormat>
  <Paragraphs>71</Paragraphs>
  <Slides>14</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Batang</vt:lpstr>
      <vt:lpstr>STXingkai</vt:lpstr>
      <vt:lpstr>Arial</vt:lpstr>
      <vt:lpstr>Calibri</vt:lpstr>
      <vt:lpstr>Times New Roman</vt:lpstr>
      <vt:lpstr>Trebuchet MS</vt:lpstr>
      <vt:lpstr>Wingdings 3</vt:lpstr>
      <vt:lpstr>office theme</vt:lpstr>
      <vt:lpstr>Facet</vt:lpstr>
      <vt:lpstr> Comprehension Class Developing Skills</vt:lpstr>
      <vt:lpstr>A Chance  in a Million!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Funny or not?</dc:title>
  <cp:lastModifiedBy>Wasan Tawfeeq</cp:lastModifiedBy>
  <cp:revision>18</cp:revision>
  <dcterms:modified xsi:type="dcterms:W3CDTF">2023-04-15T03:06:24Z</dcterms:modified>
</cp:coreProperties>
</file>