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8" r:id="rId3"/>
    <p:sldId id="259" r:id="rId4"/>
    <p:sldId id="275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67" r:id="rId13"/>
    <p:sldId id="280" r:id="rId14"/>
    <p:sldId id="268" r:id="rId15"/>
    <p:sldId id="269" r:id="rId16"/>
    <p:sldId id="270" r:id="rId17"/>
    <p:sldId id="281" r:id="rId18"/>
    <p:sldId id="282" r:id="rId19"/>
    <p:sldId id="271" r:id="rId20"/>
    <p:sldId id="272" r:id="rId21"/>
    <p:sldId id="273" r:id="rId22"/>
    <p:sldId id="274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DBC52A0-69B7-42BA-BFC4-79444C5FA4D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A61E092-98B8-430D-A5BB-BD1A9074875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52A0-69B7-42BA-BFC4-79444C5FA4D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E092-98B8-430D-A5BB-BD1A90748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52A0-69B7-42BA-BFC4-79444C5FA4D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E092-98B8-430D-A5BB-BD1A90748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52A0-69B7-42BA-BFC4-79444C5FA4D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E092-98B8-430D-A5BB-BD1A90748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52A0-69B7-42BA-BFC4-79444C5FA4D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E092-98B8-430D-A5BB-BD1A90748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52A0-69B7-42BA-BFC4-79444C5FA4D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E092-98B8-430D-A5BB-BD1A907487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52A0-69B7-42BA-BFC4-79444C5FA4D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E092-98B8-430D-A5BB-BD1A90748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52A0-69B7-42BA-BFC4-79444C5FA4D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E092-98B8-430D-A5BB-BD1A90748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52A0-69B7-42BA-BFC4-79444C5FA4D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E092-98B8-430D-A5BB-BD1A90748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52A0-69B7-42BA-BFC4-79444C5FA4D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E092-98B8-430D-A5BB-BD1A9074875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52A0-69B7-42BA-BFC4-79444C5FA4D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E092-98B8-430D-A5BB-BD1A90748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DBC52A0-69B7-42BA-BFC4-79444C5FA4D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A61E092-98B8-430D-A5BB-BD1A907487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SYSTEMIC HYPERTENSION</a:t>
            </a:r>
          </a:p>
        </p:txBody>
      </p:sp>
    </p:spTree>
    <p:extLst>
      <p:ext uri="{BB962C8B-B14F-4D97-AF65-F5344CB8AC3E}">
        <p14:creationId xmlns:p14="http://schemas.microsoft.com/office/powerpoint/2010/main" val="44591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/>
          <a:lstStyle/>
          <a:p>
            <a:pPr marL="525780" indent="-457200">
              <a:buFont typeface="+mj-lt"/>
              <a:buAutoNum type="arabicPeriod" startAt="4"/>
            </a:pPr>
            <a:r>
              <a:rPr lang="en-US" i="1" dirty="0" smtClean="0"/>
              <a:t>Drugs: </a:t>
            </a:r>
            <a:r>
              <a:rPr lang="en-US" dirty="0"/>
              <a:t>NSAIDs, oral contraceptives, </a:t>
            </a:r>
            <a:r>
              <a:rPr lang="en-US" dirty="0" smtClean="0"/>
              <a:t>steroids, </a:t>
            </a:r>
            <a:r>
              <a:rPr lang="en-US" dirty="0" err="1" smtClean="0"/>
              <a:t>carbenoxolone</a:t>
            </a:r>
            <a:r>
              <a:rPr lang="en-US" dirty="0"/>
              <a:t>, </a:t>
            </a:r>
            <a:r>
              <a:rPr lang="en-US" dirty="0" err="1"/>
              <a:t>liquorice</a:t>
            </a:r>
            <a:r>
              <a:rPr lang="en-US" dirty="0"/>
              <a:t>, </a:t>
            </a:r>
            <a:r>
              <a:rPr lang="en-US" dirty="0" err="1"/>
              <a:t>sympathomimetics</a:t>
            </a:r>
            <a:r>
              <a:rPr lang="en-US" dirty="0"/>
              <a:t> and vasopressin</a:t>
            </a:r>
            <a:r>
              <a:rPr lang="en-US" dirty="0" smtClean="0"/>
              <a:t>.</a:t>
            </a:r>
          </a:p>
          <a:p>
            <a:pPr marL="525780" indent="-457200">
              <a:buFont typeface="+mj-lt"/>
              <a:buAutoNum type="arabicPeriod" startAt="4"/>
            </a:pPr>
            <a:r>
              <a:rPr lang="en-US" dirty="0"/>
              <a:t>Pregnancy (pre-</a:t>
            </a:r>
            <a:r>
              <a:rPr lang="en-US" dirty="0" err="1"/>
              <a:t>eclampsia</a:t>
            </a:r>
            <a:r>
              <a:rPr lang="en-US" dirty="0" smtClean="0"/>
              <a:t>)</a:t>
            </a:r>
          </a:p>
          <a:p>
            <a:pPr marL="525780" indent="-457200">
              <a:buFont typeface="+mj-lt"/>
              <a:buAutoNum type="arabicPeriod" startAt="4"/>
            </a:pPr>
            <a:r>
              <a:rPr lang="en-US" dirty="0" smtClean="0"/>
              <a:t>Alcohol</a:t>
            </a:r>
          </a:p>
          <a:p>
            <a:pPr marL="525780" indent="-457200">
              <a:buFont typeface="+mj-lt"/>
              <a:buAutoNum type="arabicPeriod" startAt="4"/>
            </a:pPr>
            <a:r>
              <a:rPr lang="en-US" dirty="0"/>
              <a:t>Obesity</a:t>
            </a:r>
          </a:p>
        </p:txBody>
      </p:sp>
    </p:spTree>
    <p:extLst>
      <p:ext uri="{BB962C8B-B14F-4D97-AF65-F5344CB8AC3E}">
        <p14:creationId xmlns:p14="http://schemas.microsoft.com/office/powerpoint/2010/main" val="20061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547260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All adults should have blood pressure measured </a:t>
            </a:r>
            <a:r>
              <a:rPr lang="en-US" dirty="0" smtClean="0"/>
              <a:t>routinely at </a:t>
            </a:r>
            <a:r>
              <a:rPr lang="en-US" dirty="0"/>
              <a:t>least every 5 years until the age of 80 years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Seated </a:t>
            </a:r>
            <a:r>
              <a:rPr lang="en-US" dirty="0" smtClean="0">
                <a:solidFill>
                  <a:srgbClr val="FF0000"/>
                </a:solidFill>
              </a:rPr>
              <a:t>blood pressure </a:t>
            </a:r>
            <a:r>
              <a:rPr lang="en-US" dirty="0"/>
              <a:t>when measured after 5 minutes’ resting with </a:t>
            </a:r>
            <a:r>
              <a:rPr lang="en-US" dirty="0" smtClean="0"/>
              <a:t>appropriate cuff </a:t>
            </a:r>
            <a:r>
              <a:rPr lang="en-US" dirty="0"/>
              <a:t>size and arm supported is usually sufficient, </a:t>
            </a:r>
            <a:r>
              <a:rPr lang="en-US" dirty="0" smtClean="0"/>
              <a:t>but </a:t>
            </a:r>
            <a:r>
              <a:rPr lang="en-US" dirty="0" smtClean="0">
                <a:solidFill>
                  <a:srgbClr val="FF0000"/>
                </a:solidFill>
              </a:rPr>
              <a:t>standing </a:t>
            </a:r>
            <a:r>
              <a:rPr lang="en-US" dirty="0">
                <a:solidFill>
                  <a:srgbClr val="FF0000"/>
                </a:solidFill>
              </a:rPr>
              <a:t>blood pressure</a:t>
            </a:r>
            <a:r>
              <a:rPr lang="en-US" dirty="0"/>
              <a:t> should be measured in diabetic </a:t>
            </a:r>
            <a:r>
              <a:rPr lang="en-US" dirty="0" smtClean="0"/>
              <a:t>and elderly </a:t>
            </a:r>
            <a:r>
              <a:rPr lang="en-US" dirty="0"/>
              <a:t>subjects to exclude orthostatic hypotension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cuff should </a:t>
            </a:r>
            <a:r>
              <a:rPr lang="en-US" dirty="0"/>
              <a:t>be deflated at 2 mm/s and the blood pressure </a:t>
            </a:r>
            <a:r>
              <a:rPr lang="en-US" dirty="0" smtClean="0"/>
              <a:t>measured to </a:t>
            </a:r>
            <a:r>
              <a:rPr lang="en-US" dirty="0"/>
              <a:t>the nearest 2 mmHg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Two consistent blood </a:t>
            </a:r>
            <a:r>
              <a:rPr lang="en-US" dirty="0" smtClean="0"/>
              <a:t>pressure measurements </a:t>
            </a:r>
            <a:r>
              <a:rPr lang="en-US" dirty="0"/>
              <a:t>are needed to estimate blood pressure, </a:t>
            </a:r>
            <a:r>
              <a:rPr lang="en-US" dirty="0" smtClean="0"/>
              <a:t>and more </a:t>
            </a:r>
            <a:r>
              <a:rPr lang="en-US" dirty="0"/>
              <a:t>are recommended if there is variation in the pressure.</a:t>
            </a:r>
          </a:p>
          <a:p>
            <a:r>
              <a:rPr lang="en-US" dirty="0"/>
              <a:t>When assessing the cardiovascular risk, the average </a:t>
            </a:r>
            <a:r>
              <a:rPr lang="en-US" dirty="0" smtClean="0"/>
              <a:t>blood pressure </a:t>
            </a:r>
            <a:r>
              <a:rPr lang="en-US" dirty="0"/>
              <a:t>at separate visits is more accurate than </a:t>
            </a:r>
            <a:r>
              <a:rPr lang="en-US" dirty="0" smtClean="0"/>
              <a:t>measurements taken </a:t>
            </a:r>
            <a:r>
              <a:rPr lang="en-US" dirty="0"/>
              <a:t>at a single visit.</a:t>
            </a:r>
          </a:p>
        </p:txBody>
      </p:sp>
    </p:spTree>
    <p:extLst>
      <p:ext uri="{BB962C8B-B14F-4D97-AF65-F5344CB8AC3E}">
        <p14:creationId xmlns:p14="http://schemas.microsoft.com/office/powerpoint/2010/main" val="16615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848872" cy="5184576"/>
          </a:xfrm>
        </p:spPr>
        <p:txBody>
          <a:bodyPr>
            <a:normAutofit fontScale="92500" lnSpcReduction="10000"/>
          </a:bodyPr>
          <a:lstStyle/>
          <a:p>
            <a:pPr marL="68580" indent="0" algn="ctr">
              <a:buNone/>
            </a:pPr>
            <a:r>
              <a:rPr lang="en-US" b="1" dirty="0" smtClean="0"/>
              <a:t>History</a:t>
            </a:r>
          </a:p>
          <a:p>
            <a:pPr algn="ctr"/>
            <a:r>
              <a:rPr lang="en-US" dirty="0"/>
              <a:t>Family history, lifestyle (exercise, salt intake, smoking habit) and other risk factors should be recorded.</a:t>
            </a:r>
            <a:endParaRPr lang="en-US" b="1" dirty="0"/>
          </a:p>
          <a:p>
            <a:r>
              <a:rPr lang="en-US" dirty="0"/>
              <a:t>The patient with mild hypertension is usually asymptomatic.</a:t>
            </a:r>
          </a:p>
          <a:p>
            <a:r>
              <a:rPr lang="en-US" dirty="0" smtClean="0"/>
              <a:t>Higher levels of </a:t>
            </a:r>
            <a:r>
              <a:rPr lang="en-US" dirty="0"/>
              <a:t>blood pressure may be associated with headaches, </a:t>
            </a:r>
            <a:r>
              <a:rPr lang="en-US" dirty="0" smtClean="0"/>
              <a:t>epistaxis or </a:t>
            </a:r>
            <a:r>
              <a:rPr lang="en-US" dirty="0" err="1"/>
              <a:t>nocturia</a:t>
            </a:r>
            <a:r>
              <a:rPr lang="en-US" dirty="0" smtClean="0"/>
              <a:t>.</a:t>
            </a:r>
          </a:p>
          <a:p>
            <a:r>
              <a:rPr lang="en-US" dirty="0"/>
              <a:t>Attacks of sweating, headaches and palpitations point towards the diagnosis of </a:t>
            </a:r>
            <a:r>
              <a:rPr lang="en-US" dirty="0" err="1">
                <a:solidFill>
                  <a:srgbClr val="00B0F0"/>
                </a:solidFill>
              </a:rPr>
              <a:t>phaeochromocytoma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Breathlessness </a:t>
            </a:r>
            <a:r>
              <a:rPr lang="en-US" dirty="0"/>
              <a:t>may be present owing </a:t>
            </a:r>
            <a:r>
              <a:rPr lang="en-US" dirty="0" smtClean="0"/>
              <a:t>to left </a:t>
            </a:r>
            <a:r>
              <a:rPr lang="en-US" dirty="0"/>
              <a:t>ventricular hypertrophy or cardiac failure</a:t>
            </a:r>
            <a:r>
              <a:rPr lang="en-US" dirty="0" smtClean="0"/>
              <a:t>,</a:t>
            </a:r>
          </a:p>
          <a:p>
            <a:r>
              <a:rPr lang="en-US" dirty="0" smtClean="0"/>
              <a:t> symptoms </a:t>
            </a:r>
            <a:r>
              <a:rPr lang="en-US" dirty="0"/>
              <a:t>of peripheral arterial vascular disease </a:t>
            </a:r>
            <a:r>
              <a:rPr lang="en-US" dirty="0" smtClean="0"/>
              <a:t>suggest the </a:t>
            </a:r>
            <a:r>
              <a:rPr lang="en-US" dirty="0"/>
              <a:t>diagnosis of </a:t>
            </a:r>
            <a:r>
              <a:rPr lang="en-US" dirty="0" err="1">
                <a:solidFill>
                  <a:srgbClr val="00B0F0"/>
                </a:solidFill>
              </a:rPr>
              <a:t>atheromatous</a:t>
            </a:r>
            <a:r>
              <a:rPr lang="en-US" dirty="0">
                <a:solidFill>
                  <a:srgbClr val="00B0F0"/>
                </a:solidFill>
              </a:rPr>
              <a:t> renal artery stenosis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358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Findings related to hypertension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Loud A2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S4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Forceful sustained apical impulse (heaving)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en-US" dirty="0"/>
              <a:t>Examination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7920880" cy="4608512"/>
          </a:xfrm>
        </p:spPr>
        <p:txBody>
          <a:bodyPr>
            <a:normAutofit fontScale="92500" lnSpcReduction="1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Secondary causes</a:t>
            </a:r>
            <a:r>
              <a:rPr lang="en-US" dirty="0" smtClean="0"/>
              <a:t>: Radio-femoral </a:t>
            </a:r>
            <a:r>
              <a:rPr lang="en-US" dirty="0"/>
              <a:t>delay (</a:t>
            </a:r>
            <a:r>
              <a:rPr lang="en-US" dirty="0" err="1"/>
              <a:t>coarctation</a:t>
            </a:r>
            <a:r>
              <a:rPr lang="en-US" dirty="0"/>
              <a:t> of the </a:t>
            </a:r>
            <a:r>
              <a:rPr lang="en-US" dirty="0" smtClean="0"/>
              <a:t>aorta), </a:t>
            </a:r>
            <a:r>
              <a:rPr lang="en-US" dirty="0"/>
              <a:t>enlarged kidneys (polycystic kidney disease), abdominal bruits (renal artery stenosis) and the characteristic </a:t>
            </a:r>
            <a:r>
              <a:rPr lang="en-US" dirty="0" err="1"/>
              <a:t>facies</a:t>
            </a:r>
            <a:r>
              <a:rPr lang="en-US" dirty="0"/>
              <a:t> and habitus of Cushing's syndrome are all examples of physical signs that may help to identify causes of secondary </a:t>
            </a:r>
            <a:r>
              <a:rPr lang="en-US" dirty="0" smtClean="0"/>
              <a:t>hypertension. 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Risk factors</a:t>
            </a:r>
            <a:r>
              <a:rPr lang="en-US" dirty="0" smtClean="0"/>
              <a:t>: Examination </a:t>
            </a:r>
            <a:r>
              <a:rPr lang="en-US" dirty="0"/>
              <a:t>may also reveal features of important risk factors such as central obesity and </a:t>
            </a:r>
            <a:r>
              <a:rPr lang="en-US" dirty="0" err="1"/>
              <a:t>hyperlipidaemia</a:t>
            </a:r>
            <a:r>
              <a:rPr lang="en-US" dirty="0"/>
              <a:t> (tendon </a:t>
            </a:r>
            <a:r>
              <a:rPr lang="en-US" dirty="0" err="1"/>
              <a:t>xanthomas</a:t>
            </a:r>
            <a:r>
              <a:rPr lang="en-US" dirty="0"/>
              <a:t> etc.). </a:t>
            </a: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Complications: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optic fundi are often </a:t>
            </a:r>
            <a:r>
              <a:rPr lang="en-US" dirty="0" smtClean="0"/>
              <a:t>abnormal 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there may be evidence of </a:t>
            </a:r>
            <a:r>
              <a:rPr lang="en-US" dirty="0" err="1"/>
              <a:t>generalised</a:t>
            </a:r>
            <a:r>
              <a:rPr lang="en-US" dirty="0"/>
              <a:t> atheroma or specific complications such as aortic aneurysm or peripheral vascular disease. </a:t>
            </a:r>
          </a:p>
        </p:txBody>
      </p:sp>
    </p:spTree>
    <p:extLst>
      <p:ext uri="{BB962C8B-B14F-4D97-AF65-F5344CB8AC3E}">
        <p14:creationId xmlns:p14="http://schemas.microsoft.com/office/powerpoint/2010/main" val="232297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 algn="ctr">
              <a:buNone/>
            </a:pPr>
            <a:r>
              <a:rPr lang="en-US" b="1" dirty="0"/>
              <a:t>investigation of all </a:t>
            </a:r>
            <a:r>
              <a:rPr lang="en-US" b="1" dirty="0" smtClean="0"/>
              <a:t>patients</a:t>
            </a:r>
          </a:p>
          <a:p>
            <a:r>
              <a:rPr lang="en-US" dirty="0"/>
              <a:t>Urinalysis for blood, protein and glucose </a:t>
            </a:r>
          </a:p>
          <a:p>
            <a:r>
              <a:rPr lang="en-US" dirty="0"/>
              <a:t>Blood urea, electrolytes and </a:t>
            </a:r>
            <a:r>
              <a:rPr lang="en-US" dirty="0" err="1"/>
              <a:t>creatinine</a:t>
            </a:r>
            <a:r>
              <a:rPr lang="en-US" dirty="0"/>
              <a:t> </a:t>
            </a:r>
          </a:p>
          <a:p>
            <a:pPr lvl="1"/>
            <a:r>
              <a:rPr lang="en-US" b="1" dirty="0"/>
              <a:t>N.B.</a:t>
            </a:r>
            <a:r>
              <a:rPr lang="en-US" dirty="0"/>
              <a:t> </a:t>
            </a:r>
            <a:r>
              <a:rPr lang="en-US" dirty="0" err="1"/>
              <a:t>Hypokalaemic</a:t>
            </a:r>
            <a:r>
              <a:rPr lang="en-US" dirty="0"/>
              <a:t> alkalosis may indicate primary </a:t>
            </a:r>
            <a:r>
              <a:rPr lang="en-US" dirty="0" err="1"/>
              <a:t>hyperaldosteronism</a:t>
            </a:r>
            <a:r>
              <a:rPr lang="en-US" dirty="0"/>
              <a:t> but is usually due to diuretic therapy </a:t>
            </a:r>
          </a:p>
          <a:p>
            <a:r>
              <a:rPr lang="en-US" dirty="0"/>
              <a:t>Blood glucose </a:t>
            </a:r>
          </a:p>
          <a:p>
            <a:r>
              <a:rPr lang="en-US" dirty="0"/>
              <a:t>Serum total and HDL cholesterol </a:t>
            </a:r>
          </a:p>
          <a:p>
            <a:r>
              <a:rPr lang="en-US" dirty="0"/>
              <a:t>12-lead ECG (left ventricular hypertrophy, coronary artery disease)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064896" cy="67314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investigation of selected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7848988" cy="468052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Chest X-ray</a:t>
            </a:r>
            <a:r>
              <a:rPr lang="en-US" dirty="0"/>
              <a:t>: to detect cardiomegaly, heart failure, </a:t>
            </a:r>
            <a:r>
              <a:rPr lang="en-US" dirty="0" err="1"/>
              <a:t>coarctation</a:t>
            </a:r>
            <a:r>
              <a:rPr lang="en-US" dirty="0"/>
              <a:t> of the aorta </a:t>
            </a:r>
          </a:p>
          <a:p>
            <a:r>
              <a:rPr lang="en-US" dirty="0">
                <a:solidFill>
                  <a:srgbClr val="FF0000"/>
                </a:solidFill>
              </a:rPr>
              <a:t>Ambulatory BP recording</a:t>
            </a:r>
            <a:r>
              <a:rPr lang="en-US" dirty="0"/>
              <a:t>: to assess borderline or 'white coat' hypertension </a:t>
            </a:r>
          </a:p>
          <a:p>
            <a:r>
              <a:rPr lang="en-US" dirty="0">
                <a:solidFill>
                  <a:srgbClr val="FF0000"/>
                </a:solidFill>
              </a:rPr>
              <a:t>Echocardiogram</a:t>
            </a:r>
            <a:r>
              <a:rPr lang="en-US" dirty="0"/>
              <a:t>: to detect or quantify left ventricular hypertrophy </a:t>
            </a:r>
            <a:r>
              <a:rPr lang="en-US" dirty="0" smtClean="0"/>
              <a:t>&amp; for the diagnosis </a:t>
            </a:r>
            <a:r>
              <a:rPr lang="en-US" dirty="0" err="1" smtClean="0"/>
              <a:t>ofcoactation</a:t>
            </a:r>
            <a:r>
              <a:rPr lang="en-US" dirty="0" smtClean="0"/>
              <a:t> of aorta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Renal ultrasound</a:t>
            </a:r>
            <a:r>
              <a:rPr lang="en-US" dirty="0"/>
              <a:t>: to detect possible renal disease </a:t>
            </a:r>
          </a:p>
          <a:p>
            <a:r>
              <a:rPr lang="en-US" dirty="0">
                <a:solidFill>
                  <a:srgbClr val="FF0000"/>
                </a:solidFill>
              </a:rPr>
              <a:t>Renal angiography</a:t>
            </a:r>
            <a:r>
              <a:rPr lang="en-US" dirty="0"/>
              <a:t>: to detect or confirm presence of renal artery stenosis </a:t>
            </a:r>
          </a:p>
          <a:p>
            <a:r>
              <a:rPr lang="en-US" dirty="0">
                <a:solidFill>
                  <a:srgbClr val="FF0000"/>
                </a:solidFill>
              </a:rPr>
              <a:t>Urinary </a:t>
            </a:r>
            <a:r>
              <a:rPr lang="en-US" dirty="0" err="1">
                <a:solidFill>
                  <a:srgbClr val="FF0000"/>
                </a:solidFill>
              </a:rPr>
              <a:t>catecholamines</a:t>
            </a:r>
            <a:r>
              <a:rPr lang="en-US" dirty="0"/>
              <a:t>: to detect possible </a:t>
            </a:r>
            <a:r>
              <a:rPr lang="en-US" dirty="0" err="1"/>
              <a:t>phaeochromocytoma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Urinary cortisol and dexamethasone suppression test</a:t>
            </a:r>
            <a:r>
              <a:rPr lang="en-US" dirty="0"/>
              <a:t>: to detect possible Cushing's syndrome </a:t>
            </a:r>
          </a:p>
          <a:p>
            <a:r>
              <a:rPr lang="en-US" dirty="0">
                <a:solidFill>
                  <a:srgbClr val="FF0000"/>
                </a:solidFill>
              </a:rPr>
              <a:t>Plasma renin activity and aldosterone</a:t>
            </a:r>
            <a:r>
              <a:rPr lang="en-US" dirty="0"/>
              <a:t>: to detect possible primary </a:t>
            </a:r>
            <a:r>
              <a:rPr lang="en-US" dirty="0" err="1"/>
              <a:t>aldosteronism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7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27664"/>
            <a:ext cx="8136904" cy="529128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Ambulatory blood pressure monitoring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4752528"/>
          </a:xfrm>
        </p:spPr>
        <p:txBody>
          <a:bodyPr>
            <a:normAutofit/>
          </a:bodyPr>
          <a:lstStyle/>
          <a:p>
            <a:r>
              <a:rPr lang="en-US" dirty="0"/>
              <a:t>Indirect automatic blood pressure measurements can </a:t>
            </a:r>
            <a:r>
              <a:rPr lang="en-US" dirty="0" smtClean="0"/>
              <a:t>be made </a:t>
            </a:r>
            <a:r>
              <a:rPr lang="en-US" dirty="0"/>
              <a:t>over a 24-hour period using a measuring device </a:t>
            </a:r>
            <a:r>
              <a:rPr lang="en-US" dirty="0" smtClean="0"/>
              <a:t>worn by </a:t>
            </a:r>
            <a:r>
              <a:rPr lang="en-US" dirty="0"/>
              <a:t>the patient.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are used to confirm the diagnosis </a:t>
            </a:r>
            <a:r>
              <a:rPr lang="en-US" dirty="0" smtClean="0"/>
              <a:t>in those </a:t>
            </a:r>
            <a:r>
              <a:rPr lang="en-US" dirty="0"/>
              <a:t>patients with </a:t>
            </a:r>
            <a:r>
              <a:rPr lang="en-US" dirty="0">
                <a:solidFill>
                  <a:srgbClr val="FF0000"/>
                </a:solidFill>
              </a:rPr>
              <a:t>‘white-coat’ hypertension</a:t>
            </a:r>
            <a:r>
              <a:rPr lang="en-US" dirty="0"/>
              <a:t>, i.e. </a:t>
            </a:r>
            <a:r>
              <a:rPr lang="en-US" dirty="0" smtClean="0"/>
              <a:t>blood pressure </a:t>
            </a:r>
            <a:r>
              <a:rPr lang="en-US" dirty="0"/>
              <a:t>is completely normal at all stages </a:t>
            </a:r>
            <a:r>
              <a:rPr lang="en-US" dirty="0" smtClean="0"/>
              <a:t>except </a:t>
            </a:r>
            <a:r>
              <a:rPr lang="en-US" dirty="0"/>
              <a:t>during </a:t>
            </a:r>
            <a:r>
              <a:rPr lang="en-US" dirty="0" smtClean="0"/>
              <a:t>a clinical consultation</a:t>
            </a:r>
          </a:p>
          <a:p>
            <a:r>
              <a:rPr lang="en-US" dirty="0"/>
              <a:t>These devices may also be </a:t>
            </a:r>
            <a:r>
              <a:rPr lang="en-US" dirty="0" smtClean="0"/>
              <a:t>used to </a:t>
            </a:r>
            <a:r>
              <a:rPr lang="en-US" dirty="0"/>
              <a:t>monitor the response of patients to drug treatment </a:t>
            </a:r>
            <a:r>
              <a:rPr lang="en-US" dirty="0" smtClean="0"/>
              <a:t>and, in </a:t>
            </a:r>
            <a:r>
              <a:rPr lang="en-US" dirty="0"/>
              <a:t>particular, can be used to determine the adequacy of </a:t>
            </a:r>
            <a:r>
              <a:rPr lang="en-US" dirty="0" smtClean="0"/>
              <a:t>24-hour </a:t>
            </a:r>
            <a:r>
              <a:rPr lang="en-US" dirty="0"/>
              <a:t>control with once-daily </a:t>
            </a:r>
            <a:r>
              <a:rPr lang="en-US" dirty="0" smtClean="0"/>
              <a:t>medication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4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Ambulatory blood pressure recordings seem to be </a:t>
            </a:r>
            <a:r>
              <a:rPr lang="en-US" dirty="0" smtClean="0"/>
              <a:t>better predictors </a:t>
            </a:r>
            <a:r>
              <a:rPr lang="en-US" dirty="0"/>
              <a:t>of cardiovascular risk than clinic measurements.</a:t>
            </a:r>
          </a:p>
          <a:p>
            <a:r>
              <a:rPr lang="en-US" dirty="0"/>
              <a:t>Analysis of the diurnal variation in blood pressure </a:t>
            </a:r>
            <a:r>
              <a:rPr lang="en-US" dirty="0" smtClean="0"/>
              <a:t>suggests that </a:t>
            </a:r>
            <a:r>
              <a:rPr lang="en-US" dirty="0"/>
              <a:t>those </a:t>
            </a:r>
            <a:r>
              <a:rPr lang="en-US" dirty="0" err="1"/>
              <a:t>hypertensives</a:t>
            </a:r>
            <a:r>
              <a:rPr lang="en-US" dirty="0"/>
              <a:t> with loss of the usual nocturnal </a:t>
            </a:r>
            <a:r>
              <a:rPr lang="en-US" dirty="0" smtClean="0"/>
              <a:t>fall in </a:t>
            </a:r>
            <a:r>
              <a:rPr lang="en-US" dirty="0"/>
              <a:t>blood pressure (‘non-dippers’) have a worse </a:t>
            </a:r>
            <a:r>
              <a:rPr lang="en-US" dirty="0" smtClean="0"/>
              <a:t>prognosis than </a:t>
            </a:r>
            <a:r>
              <a:rPr lang="en-US" dirty="0"/>
              <a:t>those who retain this pattern.</a:t>
            </a:r>
          </a:p>
        </p:txBody>
      </p:sp>
    </p:spTree>
    <p:extLst>
      <p:ext uri="{BB962C8B-B14F-4D97-AF65-F5344CB8AC3E}">
        <p14:creationId xmlns:p14="http://schemas.microsoft.com/office/powerpoint/2010/main" val="395460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2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Hypertension is one of the leading causes of the global burden of disease. </a:t>
            </a:r>
            <a:endParaRPr lang="en-US" dirty="0" smtClean="0"/>
          </a:p>
          <a:p>
            <a:r>
              <a:rPr lang="en-US" dirty="0" smtClean="0"/>
              <a:t>Hypertension </a:t>
            </a:r>
            <a:r>
              <a:rPr lang="en-US" dirty="0"/>
              <a:t>doubles the risk of cardiovascular diseases, including coronary heart disease (CHD), congestive heart failure (CHF), ischemic and hemorrhagic stroke, renal failure, and peripheral arterial disease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Although </a:t>
            </a:r>
            <a:r>
              <a:rPr lang="en-US" dirty="0"/>
              <a:t>antihypertensive therapy clearly reduces the risks of cardiovascular and renal disease, large segments of the hypertensive population are either untreated or inadequately treated.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0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369472" y="3356992"/>
            <a:ext cx="122413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5400600"/>
          </a:xfrm>
        </p:spPr>
        <p:txBody>
          <a:bodyPr>
            <a:normAutofit fontScale="92500" lnSpcReduction="1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Blood vessels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/>
              <a:t>In larger arteries (&gt; 1 mm in diameter), the internal elastic lamina is thickened, smooth muscle is hypertrophied and fibrous tissue is deposited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smaller arteries (&lt; 1 mm), hyaline arteriosclerosis </a:t>
            </a:r>
            <a:endParaRPr lang="en-US" dirty="0" smtClean="0"/>
          </a:p>
          <a:p>
            <a:pPr lvl="1"/>
            <a:r>
              <a:rPr lang="en-US" dirty="0"/>
              <a:t>aortic aneurysm and aortic </a:t>
            </a:r>
            <a:r>
              <a:rPr lang="en-US" dirty="0" smtClean="0"/>
              <a:t>dissection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Central nervous system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Stroke (due </a:t>
            </a:r>
            <a:r>
              <a:rPr lang="en-US" dirty="0"/>
              <a:t>to cerebral </a:t>
            </a:r>
            <a:r>
              <a:rPr lang="en-US" dirty="0" err="1"/>
              <a:t>haemorrhage</a:t>
            </a:r>
            <a:r>
              <a:rPr lang="en-US" dirty="0"/>
              <a:t> or </a:t>
            </a:r>
            <a:r>
              <a:rPr lang="en-US" dirty="0" smtClean="0"/>
              <a:t>infarction).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Carotid atheroma and transient </a:t>
            </a:r>
            <a:r>
              <a:rPr lang="en-US" dirty="0" err="1"/>
              <a:t>ischaemic</a:t>
            </a:r>
            <a:r>
              <a:rPr lang="en-US" dirty="0"/>
              <a:t> attacks are more common in hypertensive patients. </a:t>
            </a:r>
            <a:endParaRPr lang="en-US" dirty="0" smtClean="0"/>
          </a:p>
          <a:p>
            <a:pPr lvl="1"/>
            <a:r>
              <a:rPr lang="en-US" dirty="0" smtClean="0"/>
              <a:t>Subarachnoid </a:t>
            </a:r>
            <a:r>
              <a:rPr lang="en-US" dirty="0" err="1"/>
              <a:t>haemorrhage</a:t>
            </a:r>
            <a:r>
              <a:rPr lang="en-US" dirty="0"/>
              <a:t> is also associated with hypertension. </a:t>
            </a:r>
          </a:p>
        </p:txBody>
      </p:sp>
    </p:spTree>
    <p:extLst>
      <p:ext uri="{BB962C8B-B14F-4D97-AF65-F5344CB8AC3E}">
        <p14:creationId xmlns:p14="http://schemas.microsoft.com/office/powerpoint/2010/main" val="190094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6712"/>
            <a:ext cx="7776864" cy="5544616"/>
          </a:xfrm>
        </p:spPr>
        <p:txBody>
          <a:bodyPr/>
          <a:lstStyle/>
          <a:p>
            <a:pPr lvl="1"/>
            <a:r>
              <a:rPr lang="en-US" dirty="0"/>
              <a:t>Hypertensive encephalopathy is a rare condition </a:t>
            </a:r>
            <a:r>
              <a:rPr lang="en-US" dirty="0" err="1"/>
              <a:t>characterised</a:t>
            </a:r>
            <a:r>
              <a:rPr lang="en-US" dirty="0"/>
              <a:t> by high BP and neurological symptoms, including transient disturbances of speech or vision, </a:t>
            </a:r>
            <a:r>
              <a:rPr lang="en-US" dirty="0" err="1"/>
              <a:t>paraesthesiae</a:t>
            </a:r>
            <a:r>
              <a:rPr lang="en-US" dirty="0"/>
              <a:t>, disorientation, fits and loss of consciousness. </a:t>
            </a:r>
            <a:r>
              <a:rPr lang="en-US" dirty="0" err="1"/>
              <a:t>Papilloedema</a:t>
            </a:r>
            <a:r>
              <a:rPr lang="en-US" dirty="0"/>
              <a:t> is common. </a:t>
            </a:r>
            <a:endParaRPr lang="en-US" dirty="0" smtClean="0"/>
          </a:p>
          <a:p>
            <a:pPr marL="525780" indent="-457200">
              <a:buFont typeface="+mj-lt"/>
              <a:buAutoNum type="arabicPeriod" startAt="3"/>
            </a:pPr>
            <a:r>
              <a:rPr lang="en-US" dirty="0">
                <a:solidFill>
                  <a:srgbClr val="FF0000"/>
                </a:solidFill>
              </a:rPr>
              <a:t>Retina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/>
              <a:t>central retinal vein thrombosis </a:t>
            </a:r>
            <a:endParaRPr lang="en-US" dirty="0" smtClean="0"/>
          </a:p>
          <a:p>
            <a:pPr lvl="1"/>
            <a:r>
              <a:rPr lang="en-US" dirty="0" smtClean="0"/>
              <a:t>Hypertensive retinopathy</a:t>
            </a:r>
          </a:p>
          <a:p>
            <a:pPr lvl="1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824102"/>
              </p:ext>
            </p:extLst>
          </p:nvPr>
        </p:nvGraphicFramePr>
        <p:xfrm>
          <a:off x="539552" y="4293096"/>
          <a:ext cx="8064896" cy="2160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62331"/>
                <a:gridCol w="6802565"/>
              </a:tblGrid>
              <a:tr h="4505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Grade I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Arteriolar thickening, tortuosity and increased reflectiveness ('silver wiring')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62955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Grade 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Grade 1 plus constriction of veins at arterial crossings ('</a:t>
                      </a:r>
                      <a:r>
                        <a:rPr lang="en-US" sz="1400" dirty="0" err="1" smtClean="0"/>
                        <a:t>arteriovenous</a:t>
                      </a:r>
                      <a:r>
                        <a:rPr lang="en-US" sz="1400" dirty="0" smtClean="0"/>
                        <a:t> nipping')</a:t>
                      </a:r>
                      <a:endParaRPr lang="en-US" sz="1400" dirty="0"/>
                    </a:p>
                  </a:txBody>
                  <a:tcPr anchor="ctr"/>
                </a:tc>
              </a:tr>
              <a:tr h="62955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Grade 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Grade 2 plus evidence of retinal </a:t>
                      </a:r>
                      <a:r>
                        <a:rPr lang="en-US" sz="1400" dirty="0" err="1" smtClean="0"/>
                        <a:t>ischaemia</a:t>
                      </a:r>
                      <a:r>
                        <a:rPr lang="en-US" sz="1400" dirty="0" smtClean="0"/>
                        <a:t> (flame-shaped or blot </a:t>
                      </a:r>
                      <a:r>
                        <a:rPr lang="en-US" sz="1400" dirty="0" err="1" smtClean="0"/>
                        <a:t>haemorrhages</a:t>
                      </a:r>
                      <a:r>
                        <a:rPr lang="en-US" sz="1400" dirty="0" smtClean="0"/>
                        <a:t> and 'cotton wool' exudates)</a:t>
                      </a:r>
                      <a:endParaRPr lang="en-US" sz="1400" dirty="0"/>
                    </a:p>
                  </a:txBody>
                  <a:tcPr anchor="ctr"/>
                </a:tc>
              </a:tr>
              <a:tr h="4505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Grade 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papilloedema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05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064896" cy="5904656"/>
          </a:xfrm>
        </p:spPr>
        <p:txBody>
          <a:bodyPr>
            <a:normAutofit fontScale="85000" lnSpcReduction="20000"/>
          </a:bodyPr>
          <a:lstStyle/>
          <a:p>
            <a:pPr marL="525780" indent="-457200">
              <a:buFont typeface="+mj-lt"/>
              <a:buAutoNum type="arabicPeriod" startAt="4"/>
            </a:pPr>
            <a:r>
              <a:rPr lang="en-US" dirty="0">
                <a:solidFill>
                  <a:srgbClr val="FF0000"/>
                </a:solidFill>
              </a:rPr>
              <a:t>Heart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/>
              <a:t>coronary artery disease. </a:t>
            </a:r>
            <a:endParaRPr lang="en-US" dirty="0" smtClean="0"/>
          </a:p>
          <a:p>
            <a:pPr lvl="1"/>
            <a:r>
              <a:rPr lang="en-US" dirty="0" smtClean="0"/>
              <a:t>left </a:t>
            </a:r>
            <a:r>
              <a:rPr lang="en-US" dirty="0"/>
              <a:t>ventricular </a:t>
            </a:r>
            <a:r>
              <a:rPr lang="en-US" dirty="0" smtClean="0"/>
              <a:t>hypertrophy</a:t>
            </a:r>
          </a:p>
          <a:p>
            <a:pPr lvl="1"/>
            <a:r>
              <a:rPr lang="en-US" dirty="0"/>
              <a:t>Atrial fibrillation </a:t>
            </a:r>
            <a:endParaRPr lang="en-US" dirty="0" smtClean="0"/>
          </a:p>
          <a:p>
            <a:pPr lvl="1"/>
            <a:r>
              <a:rPr lang="en-US" dirty="0" smtClean="0"/>
              <a:t>Diastolic dysfunction</a:t>
            </a:r>
          </a:p>
          <a:p>
            <a:pPr lvl="1"/>
            <a:r>
              <a:rPr lang="en-US" dirty="0" smtClean="0"/>
              <a:t>LV failure.</a:t>
            </a:r>
          </a:p>
          <a:p>
            <a:pPr marL="525780" indent="-457200">
              <a:buFont typeface="+mj-lt"/>
              <a:buAutoNum type="arabicPeriod" startAt="4"/>
            </a:pPr>
            <a:r>
              <a:rPr lang="en-US" dirty="0">
                <a:solidFill>
                  <a:srgbClr val="FF0000"/>
                </a:solidFill>
              </a:rPr>
              <a:t>Kidneys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/>
              <a:t>Long-standing hypertension may cause proteinuria and progressive renal </a:t>
            </a:r>
            <a:r>
              <a:rPr lang="en-US" dirty="0" smtClean="0"/>
              <a:t>failure </a:t>
            </a:r>
            <a:r>
              <a:rPr lang="en-US" dirty="0"/>
              <a:t>by damaging the renal vasculature. </a:t>
            </a:r>
            <a:endParaRPr lang="en-US" dirty="0" smtClean="0"/>
          </a:p>
          <a:p>
            <a:pPr marL="525780" indent="-457200">
              <a:buFont typeface="+mj-lt"/>
              <a:buAutoNum type="arabicPeriod" startAt="6"/>
            </a:pPr>
            <a:r>
              <a:rPr lang="en-US" dirty="0">
                <a:solidFill>
                  <a:srgbClr val="FF0000"/>
                </a:solidFill>
              </a:rPr>
              <a:t>'Malignant' or 'accelerated' phase hypertension </a:t>
            </a:r>
            <a:r>
              <a:rPr lang="en-US" dirty="0" smtClean="0"/>
              <a:t>(Diastole&gt;130 </a:t>
            </a:r>
            <a:r>
              <a:rPr lang="en-US" dirty="0" err="1" smtClean="0"/>
              <a:t>mmgh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This rare condition may complicate hypertension of any </a:t>
            </a:r>
            <a:r>
              <a:rPr lang="en-US" dirty="0" err="1"/>
              <a:t>aetiology</a:t>
            </a:r>
            <a:r>
              <a:rPr lang="en-US" dirty="0"/>
              <a:t> and is </a:t>
            </a:r>
            <a:r>
              <a:rPr lang="en-US" dirty="0" err="1"/>
              <a:t>characterised</a:t>
            </a:r>
            <a:r>
              <a:rPr lang="en-US" dirty="0"/>
              <a:t> by accelerated </a:t>
            </a:r>
            <a:r>
              <a:rPr lang="en-US" dirty="0" err="1"/>
              <a:t>microvascular</a:t>
            </a:r>
            <a:r>
              <a:rPr lang="en-US" dirty="0"/>
              <a:t> </a:t>
            </a:r>
            <a:r>
              <a:rPr lang="en-US" dirty="0" smtClean="0"/>
              <a:t>damage </a:t>
            </a:r>
            <a:r>
              <a:rPr lang="en-US" dirty="0"/>
              <a:t>and by intravascular thrombosis.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diagnosis is based on evidence of high BP and rapidly progressive end organ damage, such as </a:t>
            </a:r>
            <a:r>
              <a:rPr lang="en-US" dirty="0">
                <a:solidFill>
                  <a:srgbClr val="0070C0"/>
                </a:solidFill>
              </a:rPr>
              <a:t>retinopathy</a:t>
            </a:r>
            <a:r>
              <a:rPr lang="en-US" dirty="0"/>
              <a:t> (grade 3 or 4), </a:t>
            </a:r>
            <a:r>
              <a:rPr lang="en-US" dirty="0">
                <a:solidFill>
                  <a:srgbClr val="0070C0"/>
                </a:solidFill>
              </a:rPr>
              <a:t>renal dysfunction </a:t>
            </a:r>
            <a:r>
              <a:rPr lang="en-US" dirty="0"/>
              <a:t>(especially proteinuria) and/or </a:t>
            </a:r>
            <a:r>
              <a:rPr lang="en-US" dirty="0">
                <a:solidFill>
                  <a:srgbClr val="0070C0"/>
                </a:solidFill>
              </a:rPr>
              <a:t>hypertensive encephalopathy 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Left </a:t>
            </a:r>
            <a:r>
              <a:rPr lang="en-US" dirty="0"/>
              <a:t>ventricular failure may occur and, if this is untreated, death occurs within months. </a:t>
            </a:r>
          </a:p>
        </p:txBody>
      </p:sp>
    </p:spTree>
    <p:extLst>
      <p:ext uri="{BB962C8B-B14F-4D97-AF65-F5344CB8AC3E}">
        <p14:creationId xmlns:p14="http://schemas.microsoft.com/office/powerpoint/2010/main" val="223193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Hypertension currently is defined as a usual BP of 140/90 mm Hg or higher, for which the benefits of drug treatment have been definitively established </a:t>
            </a:r>
          </a:p>
        </p:txBody>
      </p:sp>
    </p:spTree>
    <p:extLst>
      <p:ext uri="{BB962C8B-B14F-4D97-AF65-F5344CB8AC3E}">
        <p14:creationId xmlns:p14="http://schemas.microsoft.com/office/powerpoint/2010/main" val="360575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27664"/>
            <a:ext cx="8208912" cy="60113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Staging of Office Blood Pressure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838510"/>
              </p:ext>
            </p:extLst>
          </p:nvPr>
        </p:nvGraphicFramePr>
        <p:xfrm>
          <a:off x="611559" y="2852936"/>
          <a:ext cx="7776864" cy="1562100"/>
        </p:xfrm>
        <a:graphic>
          <a:graphicData uri="http://schemas.openxmlformats.org/drawingml/2006/table">
            <a:tbl>
              <a:tblPr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592288"/>
                <a:gridCol w="2592288"/>
                <a:gridCol w="259228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BP STAGE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SYSTOLIC BP (mm Hg)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DIASTOLIC BP (mm Hg)</a:t>
                      </a: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Normal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&lt;120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&lt;80</a:t>
                      </a: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Prehypertension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120-139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80-89</a:t>
                      </a: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Stage 1 hypertension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140-159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90-99</a:t>
                      </a: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Stage 2 hypertension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≥160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≥100</a:t>
                      </a: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14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Aetiology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Primary (Essential) hypertension</a:t>
            </a:r>
          </a:p>
          <a:p>
            <a:pPr lvl="1"/>
            <a:r>
              <a:rPr lang="en-US" dirty="0"/>
              <a:t>The majority </a:t>
            </a:r>
            <a:r>
              <a:rPr lang="en-US" dirty="0" smtClean="0"/>
              <a:t>(90–95%) </a:t>
            </a:r>
            <a:r>
              <a:rPr lang="en-US" dirty="0"/>
              <a:t>of patients with </a:t>
            </a:r>
            <a:r>
              <a:rPr lang="en-US" dirty="0" smtClean="0"/>
              <a:t>hypertension have primary </a:t>
            </a:r>
            <a:r>
              <a:rPr lang="en-US" dirty="0"/>
              <a:t>elevation of blood pressure, i.e. essential </a:t>
            </a:r>
            <a:r>
              <a:rPr lang="en-US" dirty="0" smtClean="0"/>
              <a:t>hypertension of </a:t>
            </a:r>
            <a:r>
              <a:rPr lang="en-US" dirty="0"/>
              <a:t>unknown cause</a:t>
            </a:r>
            <a:r>
              <a:rPr lang="en-US" dirty="0" smtClean="0"/>
              <a:t>.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Secondary hypertension (5-10%).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30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Many factors may contribute </a:t>
            </a:r>
            <a:r>
              <a:rPr lang="en-US" dirty="0" smtClean="0"/>
              <a:t>to development of essential 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129684"/>
          </a:xfrm>
        </p:spPr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dirty="0"/>
              <a:t>Neural </a:t>
            </a:r>
            <a:r>
              <a:rPr lang="en-US" dirty="0" smtClean="0"/>
              <a:t>Mechanisms</a:t>
            </a:r>
          </a:p>
          <a:p>
            <a:pPr lvl="1"/>
            <a:r>
              <a:rPr lang="en-US" dirty="0" err="1"/>
              <a:t>Baroreflex</a:t>
            </a:r>
            <a:r>
              <a:rPr lang="en-US" dirty="0"/>
              <a:t> control of sinus node function is </a:t>
            </a:r>
            <a:r>
              <a:rPr lang="en-US" dirty="0" smtClean="0"/>
              <a:t>abnormal</a:t>
            </a:r>
          </a:p>
          <a:p>
            <a:pPr lvl="1"/>
            <a:r>
              <a:rPr lang="en-US" dirty="0"/>
              <a:t>Obesity-Related </a:t>
            </a:r>
            <a:r>
              <a:rPr lang="en-US" dirty="0" smtClean="0"/>
              <a:t>Hypertension</a:t>
            </a:r>
          </a:p>
          <a:p>
            <a:pPr lvl="1"/>
            <a:r>
              <a:rPr lang="en-US" dirty="0"/>
              <a:t>Obstructive Sleep Apnea </a:t>
            </a: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r>
              <a:rPr lang="en-US" dirty="0"/>
              <a:t>Renal </a:t>
            </a:r>
            <a:r>
              <a:rPr lang="en-US" dirty="0" smtClean="0"/>
              <a:t>Mechanisms</a:t>
            </a:r>
          </a:p>
          <a:p>
            <a:pPr lvl="1"/>
            <a:r>
              <a:rPr lang="en-US" dirty="0"/>
              <a:t>acquired or inherited defect in the kidneys' ability to excrete the excessive sodium </a:t>
            </a:r>
            <a:r>
              <a:rPr lang="en-US" dirty="0" smtClean="0"/>
              <a:t>load</a:t>
            </a:r>
          </a:p>
          <a:p>
            <a:pPr lvl="1"/>
            <a:r>
              <a:rPr lang="en-US" dirty="0"/>
              <a:t>Low Birth </a:t>
            </a:r>
            <a:r>
              <a:rPr lang="en-US" dirty="0" smtClean="0"/>
              <a:t>Weight</a:t>
            </a:r>
          </a:p>
          <a:p>
            <a:pPr lvl="1"/>
            <a:r>
              <a:rPr lang="en-US" dirty="0"/>
              <a:t>Genetic Contributions</a:t>
            </a:r>
          </a:p>
        </p:txBody>
      </p:sp>
    </p:spTree>
    <p:extLst>
      <p:ext uri="{BB962C8B-B14F-4D97-AF65-F5344CB8AC3E}">
        <p14:creationId xmlns:p14="http://schemas.microsoft.com/office/powerpoint/2010/main" val="261658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96752"/>
            <a:ext cx="6777317" cy="5256584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eriod" startAt="3"/>
            </a:pPr>
            <a:r>
              <a:rPr lang="en-US" dirty="0"/>
              <a:t>Vascular </a:t>
            </a:r>
            <a:r>
              <a:rPr lang="en-US" dirty="0" smtClean="0"/>
              <a:t>Mechanisms</a:t>
            </a:r>
          </a:p>
          <a:p>
            <a:pPr lvl="1"/>
            <a:r>
              <a:rPr lang="en-US" dirty="0"/>
              <a:t>Endothelial Cell </a:t>
            </a:r>
            <a:r>
              <a:rPr lang="en-US" dirty="0" smtClean="0"/>
              <a:t>Dysfunction</a:t>
            </a:r>
          </a:p>
          <a:p>
            <a:pPr lvl="1"/>
            <a:r>
              <a:rPr lang="en-US" dirty="0"/>
              <a:t>Vascular </a:t>
            </a:r>
            <a:r>
              <a:rPr lang="en-US" dirty="0" smtClean="0"/>
              <a:t>Remodeling: An </a:t>
            </a:r>
            <a:r>
              <a:rPr lang="en-US" dirty="0"/>
              <a:t>increase in the medial thickness relative to lumen diameter (increased media-to-lumen ratio) is the hallmark of hypertensive remodeling in small and large arteries</a:t>
            </a:r>
            <a:r>
              <a:rPr lang="en-US" dirty="0" smtClean="0"/>
              <a:t>.</a:t>
            </a:r>
          </a:p>
          <a:p>
            <a:pPr marL="525780" indent="-457200">
              <a:buFont typeface="+mj-lt"/>
              <a:buAutoNum type="arabicPeriod" startAt="4"/>
            </a:pPr>
            <a:r>
              <a:rPr lang="en-US" dirty="0"/>
              <a:t>Hormonal </a:t>
            </a:r>
            <a:r>
              <a:rPr lang="en-US" dirty="0" smtClean="0"/>
              <a:t>Mechanisms</a:t>
            </a:r>
          </a:p>
          <a:p>
            <a:pPr lvl="1"/>
            <a:r>
              <a:rPr lang="en-US" dirty="0"/>
              <a:t>Activation of the renin-angiotensin-aldosterone system (RAAS) is one of the most important mechanisms contributing to endothelial cell dysfunction, vascular remodeling, and hypertension </a:t>
            </a:r>
          </a:p>
        </p:txBody>
      </p:sp>
    </p:spTree>
    <p:extLst>
      <p:ext uri="{BB962C8B-B14F-4D97-AF65-F5344CB8AC3E}">
        <p14:creationId xmlns:p14="http://schemas.microsoft.com/office/powerpoint/2010/main" val="13119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Secondary hypertension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i="1" dirty="0"/>
              <a:t>Renal diseases</a:t>
            </a:r>
          </a:p>
          <a:p>
            <a:pPr marL="68580" indent="0">
              <a:buNone/>
            </a:pPr>
            <a:r>
              <a:rPr lang="en-US" dirty="0"/>
              <a:t>These account for over 80% of the cases of </a:t>
            </a:r>
            <a:r>
              <a:rPr lang="en-US" dirty="0" smtClean="0"/>
              <a:t>secondary hypertension</a:t>
            </a:r>
            <a:r>
              <a:rPr lang="en-US" dirty="0"/>
              <a:t>.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The </a:t>
            </a:r>
            <a:r>
              <a:rPr lang="en-US" dirty="0"/>
              <a:t>common causes are:</a:t>
            </a:r>
          </a:p>
          <a:p>
            <a:pPr marL="640080" lvl="2" indent="0">
              <a:buNone/>
            </a:pPr>
            <a:r>
              <a:rPr lang="en-US" dirty="0"/>
              <a:t>■ diabetic nephropathy</a:t>
            </a:r>
          </a:p>
          <a:p>
            <a:pPr marL="640080" lvl="2" indent="0">
              <a:buNone/>
            </a:pPr>
            <a:r>
              <a:rPr lang="en-US" dirty="0"/>
              <a:t>■ chronic glomerulonephritis</a:t>
            </a:r>
          </a:p>
          <a:p>
            <a:pPr marL="640080" lvl="2" indent="0">
              <a:buNone/>
            </a:pPr>
            <a:r>
              <a:rPr lang="en-US" dirty="0"/>
              <a:t>■ adult polycystic disease</a:t>
            </a:r>
          </a:p>
          <a:p>
            <a:pPr marL="640080" lvl="2" indent="0">
              <a:buNone/>
            </a:pPr>
            <a:r>
              <a:rPr lang="en-US" dirty="0"/>
              <a:t>■ chronic </a:t>
            </a:r>
            <a:r>
              <a:rPr lang="en-US" dirty="0" err="1"/>
              <a:t>tubulointerstitial</a:t>
            </a:r>
            <a:r>
              <a:rPr lang="en-US" dirty="0"/>
              <a:t> nephritis</a:t>
            </a:r>
          </a:p>
          <a:p>
            <a:pPr marL="640080" lvl="2" indent="0">
              <a:buNone/>
            </a:pPr>
            <a:r>
              <a:rPr lang="en-US" dirty="0"/>
              <a:t>■ </a:t>
            </a:r>
            <a:r>
              <a:rPr lang="en-US" dirty="0" err="1"/>
              <a:t>renovascular</a:t>
            </a:r>
            <a:r>
              <a:rPr lang="en-US" dirty="0"/>
              <a:t> disease.</a:t>
            </a:r>
          </a:p>
        </p:txBody>
      </p:sp>
    </p:spTree>
    <p:extLst>
      <p:ext uri="{BB962C8B-B14F-4D97-AF65-F5344CB8AC3E}">
        <p14:creationId xmlns:p14="http://schemas.microsoft.com/office/powerpoint/2010/main" val="149632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4923909"/>
          </a:xfrm>
        </p:spPr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eriod" startAt="2"/>
            </a:pPr>
            <a:r>
              <a:rPr lang="en-US" i="1" dirty="0"/>
              <a:t>Endocrine causes</a:t>
            </a:r>
          </a:p>
          <a:p>
            <a:pPr marL="68580" indent="0">
              <a:buNone/>
            </a:pPr>
            <a:r>
              <a:rPr lang="en-US" dirty="0"/>
              <a:t>These include: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Conn’s syndrome</a:t>
            </a:r>
          </a:p>
          <a:p>
            <a:pPr lvl="1"/>
            <a:r>
              <a:rPr lang="en-US" dirty="0" smtClean="0"/>
              <a:t>Congenital adrenal </a:t>
            </a:r>
            <a:r>
              <a:rPr lang="en-US" dirty="0"/>
              <a:t>hyperplasia</a:t>
            </a:r>
          </a:p>
          <a:p>
            <a:pPr lvl="1"/>
            <a:r>
              <a:rPr lang="en-US" dirty="0" err="1" smtClean="0"/>
              <a:t>phaeochromocytoma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/>
              <a:t>Cushing’s syndrome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acromegaly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Hyperparathyroidism </a:t>
            </a:r>
          </a:p>
          <a:p>
            <a:pPr lvl="1"/>
            <a:r>
              <a:rPr lang="en-US" dirty="0" smtClean="0"/>
              <a:t>Primary </a:t>
            </a:r>
            <a:r>
              <a:rPr lang="en-US" dirty="0"/>
              <a:t>hypothyroidism </a:t>
            </a:r>
          </a:p>
          <a:p>
            <a:pPr lvl="1"/>
            <a:r>
              <a:rPr lang="en-US" dirty="0" smtClean="0"/>
              <a:t>Thyrotoxicosis</a:t>
            </a:r>
          </a:p>
          <a:p>
            <a:pPr marL="525780" indent="-457200">
              <a:buFont typeface="+mj-lt"/>
              <a:buAutoNum type="arabicPeriod" startAt="3"/>
            </a:pPr>
            <a:r>
              <a:rPr lang="en-US" i="1" dirty="0"/>
              <a:t>Congenital cardiovascular causes</a:t>
            </a:r>
          </a:p>
          <a:p>
            <a:pPr lvl="1"/>
            <a:r>
              <a:rPr lang="en-US" dirty="0"/>
              <a:t>The major cause is </a:t>
            </a:r>
            <a:r>
              <a:rPr lang="en-US" dirty="0" err="1"/>
              <a:t>coarctation</a:t>
            </a:r>
            <a:r>
              <a:rPr lang="en-US" dirty="0"/>
              <a:t> of the aorta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2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2030</TotalTime>
  <Words>1291</Words>
  <Application>Microsoft Office PowerPoint</Application>
  <PresentationFormat>On-screen Show (4:3)</PresentationFormat>
  <Paragraphs>145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Austin</vt:lpstr>
      <vt:lpstr>SYSTEMIC HYPERTENSION</vt:lpstr>
      <vt:lpstr>PowerPoint Presentation</vt:lpstr>
      <vt:lpstr>Definition</vt:lpstr>
      <vt:lpstr>Staging of Office Blood Pressure</vt:lpstr>
      <vt:lpstr>Aetiology </vt:lpstr>
      <vt:lpstr>Many factors may contribute to development of essential HT</vt:lpstr>
      <vt:lpstr>PowerPoint Presentation</vt:lpstr>
      <vt:lpstr>Secondary hypertension</vt:lpstr>
      <vt:lpstr>PowerPoint Presentation</vt:lpstr>
      <vt:lpstr>PowerPoint Presentation</vt:lpstr>
      <vt:lpstr>PowerPoint Presentation</vt:lpstr>
      <vt:lpstr>Assessment</vt:lpstr>
      <vt:lpstr>Examination </vt:lpstr>
      <vt:lpstr>Examination </vt:lpstr>
      <vt:lpstr>Investigations</vt:lpstr>
      <vt:lpstr>investigation of selected patients</vt:lpstr>
      <vt:lpstr>Ambulatory blood pressure monitoring</vt:lpstr>
      <vt:lpstr>PowerPoint Presentation</vt:lpstr>
      <vt:lpstr>Complications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Arshad</dc:creator>
  <cp:lastModifiedBy>DR.Arshad Fuad</cp:lastModifiedBy>
  <cp:revision>51</cp:revision>
  <dcterms:created xsi:type="dcterms:W3CDTF">2012-12-10T18:56:59Z</dcterms:created>
  <dcterms:modified xsi:type="dcterms:W3CDTF">2015-10-12T03:06:57Z</dcterms:modified>
</cp:coreProperties>
</file>