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6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82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pic>
        <p:nvPicPr>
          <p:cNvPr id="1026" name="Picture 2" descr="C:\Users\fadhel\Pictures\tempFileForShare.jpg"/>
          <p:cNvPicPr>
            <a:picLocks noChangeAspect="1" noChangeArrowheads="1"/>
          </p:cNvPicPr>
          <p:nvPr/>
        </p:nvPicPr>
        <p:blipFill>
          <a:blip r:embed="rId2" cstate="print"/>
          <a:srcRect/>
          <a:stretch>
            <a:fillRect/>
          </a:stretch>
        </p:blipFill>
        <p:spPr bwMode="auto">
          <a:xfrm>
            <a:off x="0" y="1"/>
            <a:ext cx="9144000" cy="5229200"/>
          </a:xfrm>
          <a:prstGeom prst="rect">
            <a:avLst/>
          </a:prstGeom>
          <a:noFill/>
        </p:spPr>
      </p:pic>
      <p:sp>
        <p:nvSpPr>
          <p:cNvPr id="6" name="مستطيل 5"/>
          <p:cNvSpPr/>
          <p:nvPr/>
        </p:nvSpPr>
        <p:spPr>
          <a:xfrm>
            <a:off x="0" y="1556792"/>
            <a:ext cx="1979712" cy="738664"/>
          </a:xfrm>
          <a:prstGeom prst="rect">
            <a:avLst/>
          </a:prstGeom>
          <a:solidFill>
            <a:srgbClr val="FFC000"/>
          </a:solidFill>
        </p:spPr>
        <p:txBody>
          <a:bodyPr wrap="square">
            <a:spAutoFit/>
          </a:bodyPr>
          <a:lstStyle/>
          <a:p>
            <a:pPr algn="ctr"/>
            <a:r>
              <a:rPr lang="en-US" sz="1400" b="1" dirty="0" smtClean="0"/>
              <a:t>Prof. </a:t>
            </a:r>
            <a:r>
              <a:rPr lang="en-US" sz="1400" b="1" dirty="0" err="1" smtClean="0"/>
              <a:t>Fadhel</a:t>
            </a:r>
            <a:r>
              <a:rPr lang="en-US" sz="1400" b="1" dirty="0" smtClean="0"/>
              <a:t> K </a:t>
            </a:r>
            <a:r>
              <a:rPr lang="en-US" sz="1400" b="1" dirty="0" err="1" smtClean="0"/>
              <a:t>Mathkor</a:t>
            </a:r>
            <a:r>
              <a:rPr lang="en-US" sz="1400" b="1" dirty="0" smtClean="0"/>
              <a:t> PhD</a:t>
            </a:r>
          </a:p>
          <a:p>
            <a:pPr algn="ctr"/>
            <a:r>
              <a:rPr lang="en-US" sz="1400" b="1" dirty="0" smtClean="0"/>
              <a:t>2016-2017 / 3</a:t>
            </a:r>
            <a:endParaRPr lang="ar-IQ" sz="1400" b="1" dirty="0"/>
          </a:p>
        </p:txBody>
      </p:sp>
      <p:sp>
        <p:nvSpPr>
          <p:cNvPr id="7" name="مستطيل 6"/>
          <p:cNvSpPr/>
          <p:nvPr/>
        </p:nvSpPr>
        <p:spPr>
          <a:xfrm>
            <a:off x="0" y="5373216"/>
            <a:ext cx="9144000" cy="584775"/>
          </a:xfrm>
          <a:prstGeom prst="rect">
            <a:avLst/>
          </a:prstGeom>
          <a:solidFill>
            <a:schemeClr val="tx2">
              <a:lumMod val="20000"/>
              <a:lumOff val="80000"/>
            </a:schemeClr>
          </a:solidFill>
        </p:spPr>
        <p:txBody>
          <a:bodyPr wrap="square">
            <a:spAutoFit/>
          </a:bodyPr>
          <a:lstStyle/>
          <a:p>
            <a:pPr algn="l"/>
            <a:r>
              <a:rPr lang="en-US" sz="1600" b="1" dirty="0" smtClean="0"/>
              <a:t>Source : S.A. Plowman; Denise L. smith ; Exercise Physiology For Health, Fitness, and Performance 3ed USA 2011 .</a:t>
            </a:r>
            <a:endParaRPr lang="ar-IQ"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44625"/>
            <a:ext cx="4462264" cy="504056"/>
          </a:xfrm>
        </p:spPr>
        <p:txBody>
          <a:bodyPr>
            <a:normAutofit fontScale="90000"/>
          </a:bodyPr>
          <a:lstStyle/>
          <a:p>
            <a:r>
              <a:rPr lang="ar-IQ" dirty="0" smtClean="0"/>
              <a:t>قياس </a:t>
            </a:r>
            <a:r>
              <a:rPr lang="en-US" dirty="0" smtClean="0"/>
              <a:t>ATP-CP ,</a:t>
            </a:r>
            <a:r>
              <a:rPr lang="ar-IQ" dirty="0" err="1" smtClean="0"/>
              <a:t>واللاكتات</a:t>
            </a:r>
            <a:endParaRPr lang="ar-IQ" dirty="0"/>
          </a:p>
        </p:txBody>
      </p:sp>
      <p:sp>
        <p:nvSpPr>
          <p:cNvPr id="3" name="عنوان فرعي 2"/>
          <p:cNvSpPr>
            <a:spLocks noGrp="1"/>
          </p:cNvSpPr>
          <p:nvPr>
            <p:ph type="subTitle" idx="1"/>
          </p:nvPr>
        </p:nvSpPr>
        <p:spPr>
          <a:xfrm>
            <a:off x="-36512" y="548680"/>
            <a:ext cx="5760640" cy="6048672"/>
          </a:xfrm>
        </p:spPr>
        <p:txBody>
          <a:bodyPr>
            <a:normAutofit/>
          </a:bodyPr>
          <a:lstStyle/>
          <a:p>
            <a:pPr marL="342900" indent="-342900" algn="r">
              <a:buAutoNum type="arabicPeriod"/>
            </a:pPr>
            <a:r>
              <a:rPr lang="ar-IQ" sz="1600" b="1" dirty="0" smtClean="0">
                <a:solidFill>
                  <a:schemeClr val="tx1"/>
                </a:solidFill>
              </a:rPr>
              <a:t>فحص عينة من </a:t>
            </a:r>
            <a:r>
              <a:rPr lang="ar-IQ" sz="1600" b="1" dirty="0" err="1" smtClean="0">
                <a:solidFill>
                  <a:schemeClr val="tx1"/>
                </a:solidFill>
              </a:rPr>
              <a:t>نسيج .</a:t>
            </a:r>
            <a:endParaRPr lang="ar-IQ" sz="1600" b="1" dirty="0" smtClean="0">
              <a:solidFill>
                <a:schemeClr val="tx1"/>
              </a:solidFill>
            </a:endParaRPr>
          </a:p>
          <a:p>
            <a:pPr marL="342900" indent="-342900" algn="r">
              <a:buAutoNum type="arabicPeriod"/>
            </a:pPr>
            <a:r>
              <a:rPr lang="ar-IQ" sz="1600" b="1" dirty="0" smtClean="0">
                <a:solidFill>
                  <a:schemeClr val="tx1"/>
                </a:solidFill>
              </a:rPr>
              <a:t>عينات </a:t>
            </a:r>
            <a:r>
              <a:rPr lang="ar-IQ" sz="1600" b="1" dirty="0" err="1" smtClean="0">
                <a:solidFill>
                  <a:schemeClr val="tx1"/>
                </a:solidFill>
              </a:rPr>
              <a:t>دم .</a:t>
            </a:r>
            <a:r>
              <a:rPr lang="ar-IQ" sz="1600" b="1" dirty="0" smtClean="0">
                <a:solidFill>
                  <a:schemeClr val="tx1"/>
                </a:solidFill>
              </a:rPr>
              <a:t>( من الوريد أو وخز الاصبع) ويفضلان على الاولى وهي طريقة سريعة ودقيقة وغير </a:t>
            </a:r>
            <a:r>
              <a:rPr lang="ar-IQ" sz="1600" b="1" dirty="0" err="1" smtClean="0">
                <a:solidFill>
                  <a:schemeClr val="tx1"/>
                </a:solidFill>
              </a:rPr>
              <a:t>مكلفة </a:t>
            </a:r>
            <a:r>
              <a:rPr lang="ar-IQ" sz="1600" b="1" dirty="0" smtClean="0">
                <a:solidFill>
                  <a:schemeClr val="tx1"/>
                </a:solidFill>
              </a:rPr>
              <a:t>, تتضمن اخذ عينة دم 25 مل من الاصبع بمدة 5 </a:t>
            </a:r>
            <a:r>
              <a:rPr lang="ar-IQ" sz="1600" b="1" dirty="0" err="1" smtClean="0">
                <a:solidFill>
                  <a:schemeClr val="tx1"/>
                </a:solidFill>
              </a:rPr>
              <a:t>د </a:t>
            </a:r>
            <a:r>
              <a:rPr lang="ar-IQ" sz="1600" b="1" dirty="0" smtClean="0">
                <a:solidFill>
                  <a:schemeClr val="tx1"/>
                </a:solidFill>
              </a:rPr>
              <a:t>, قمة تراكم </a:t>
            </a:r>
            <a:r>
              <a:rPr lang="ar-IQ" sz="1600" b="1" dirty="0" err="1" smtClean="0">
                <a:solidFill>
                  <a:schemeClr val="tx1"/>
                </a:solidFill>
              </a:rPr>
              <a:t>لاكتات</a:t>
            </a:r>
            <a:r>
              <a:rPr lang="ar-IQ" sz="1600" b="1" dirty="0" smtClean="0">
                <a:solidFill>
                  <a:schemeClr val="tx1"/>
                </a:solidFill>
              </a:rPr>
              <a:t> الدم 5-10 </a:t>
            </a:r>
            <a:r>
              <a:rPr lang="ar-IQ" sz="1600" b="1" dirty="0" err="1" smtClean="0">
                <a:solidFill>
                  <a:schemeClr val="tx1"/>
                </a:solidFill>
              </a:rPr>
              <a:t>د </a:t>
            </a:r>
            <a:r>
              <a:rPr lang="ar-IQ" sz="1600" b="1" dirty="0" smtClean="0">
                <a:solidFill>
                  <a:schemeClr val="tx1"/>
                </a:solidFill>
              </a:rPr>
              <a:t>, </a:t>
            </a:r>
            <a:r>
              <a:rPr lang="ar-IQ" sz="1600" b="1" dirty="0" err="1" smtClean="0">
                <a:solidFill>
                  <a:schemeClr val="tx1"/>
                </a:solidFill>
              </a:rPr>
              <a:t>لاكتات</a:t>
            </a:r>
            <a:r>
              <a:rPr lang="ar-IQ" sz="1600" b="1" dirty="0" smtClean="0">
                <a:solidFill>
                  <a:schemeClr val="tx1"/>
                </a:solidFill>
              </a:rPr>
              <a:t> العضلة اعلى من </a:t>
            </a:r>
            <a:r>
              <a:rPr lang="ar-IQ" sz="1600" b="1" dirty="0" err="1" smtClean="0">
                <a:solidFill>
                  <a:schemeClr val="tx1"/>
                </a:solidFill>
              </a:rPr>
              <a:t>لاكتات</a:t>
            </a:r>
            <a:r>
              <a:rPr lang="ar-IQ" sz="1600" b="1" dirty="0" smtClean="0">
                <a:solidFill>
                  <a:schemeClr val="tx1"/>
                </a:solidFill>
              </a:rPr>
              <a:t> </a:t>
            </a:r>
            <a:r>
              <a:rPr lang="ar-IQ" sz="1600" b="1" dirty="0" err="1" smtClean="0">
                <a:solidFill>
                  <a:schemeClr val="tx1"/>
                </a:solidFill>
              </a:rPr>
              <a:t>الدم </a:t>
            </a:r>
            <a:r>
              <a:rPr lang="ar-IQ" sz="1600" b="1" dirty="0" smtClean="0">
                <a:solidFill>
                  <a:schemeClr val="tx1"/>
                </a:solidFill>
              </a:rPr>
              <a:t>, أعلى قيمة </a:t>
            </a:r>
            <a:r>
              <a:rPr lang="ar-IQ" sz="1600" b="1" dirty="0" err="1" smtClean="0">
                <a:solidFill>
                  <a:schemeClr val="tx1"/>
                </a:solidFill>
              </a:rPr>
              <a:t>للاكتات</a:t>
            </a:r>
            <a:r>
              <a:rPr lang="ar-IQ" sz="1600" b="1" dirty="0" smtClean="0">
                <a:solidFill>
                  <a:schemeClr val="tx1"/>
                </a:solidFill>
              </a:rPr>
              <a:t> الدم تحدث بعد بضعة دقائق أو بعد اعادة البناء وليس خلال شدة الجهد </a:t>
            </a:r>
            <a:r>
              <a:rPr lang="ar-IQ" sz="1600" b="1" dirty="0" err="1" smtClean="0">
                <a:solidFill>
                  <a:schemeClr val="tx1"/>
                </a:solidFill>
              </a:rPr>
              <a:t>العالية </a:t>
            </a:r>
            <a:r>
              <a:rPr lang="ar-IQ" sz="1600" b="1" dirty="0" smtClean="0">
                <a:solidFill>
                  <a:schemeClr val="tx1"/>
                </a:solidFill>
              </a:rPr>
              <a:t>,تقاس </a:t>
            </a:r>
            <a:r>
              <a:rPr lang="ar-IQ" sz="1600" b="1" dirty="0" err="1" smtClean="0">
                <a:solidFill>
                  <a:schemeClr val="tx1"/>
                </a:solidFill>
              </a:rPr>
              <a:t>اللاكتات</a:t>
            </a:r>
            <a:r>
              <a:rPr lang="ar-IQ" sz="1600" b="1" dirty="0" smtClean="0">
                <a:solidFill>
                  <a:schemeClr val="tx1"/>
                </a:solidFill>
              </a:rPr>
              <a:t> بوحدات </a:t>
            </a:r>
            <a:r>
              <a:rPr lang="ar-IQ" sz="1600" b="1" dirty="0" err="1" smtClean="0">
                <a:solidFill>
                  <a:schemeClr val="tx1"/>
                </a:solidFill>
              </a:rPr>
              <a:t>متنوعة </a:t>
            </a:r>
            <a:r>
              <a:rPr lang="ar-IQ" sz="1600" b="1" dirty="0" smtClean="0">
                <a:solidFill>
                  <a:schemeClr val="tx1"/>
                </a:solidFill>
              </a:rPr>
              <a:t>, </a:t>
            </a:r>
            <a:r>
              <a:rPr lang="ar-IQ" sz="1600" b="1" dirty="0" err="1" smtClean="0">
                <a:solidFill>
                  <a:schemeClr val="tx1"/>
                </a:solidFill>
              </a:rPr>
              <a:t>ملمول</a:t>
            </a:r>
            <a:r>
              <a:rPr lang="ar-IQ" sz="1600" b="1" dirty="0" smtClean="0">
                <a:solidFill>
                  <a:schemeClr val="tx1"/>
                </a:solidFill>
              </a:rPr>
              <a:t>/لتر </a:t>
            </a:r>
            <a:r>
              <a:rPr lang="en-US" sz="1600" b="1" dirty="0" smtClean="0">
                <a:solidFill>
                  <a:schemeClr val="tx1"/>
                </a:solidFill>
              </a:rPr>
              <a:t>( mmol.L</a:t>
            </a:r>
            <a:r>
              <a:rPr lang="en-US" sz="1600" b="1" dirty="0" smtClean="0">
                <a:solidFill>
                  <a:schemeClr val="tx1"/>
                </a:solidFill>
                <a:latin typeface="Andalus"/>
                <a:cs typeface="Andalus"/>
              </a:rPr>
              <a:t>¯¹….</a:t>
            </a:r>
            <a:r>
              <a:rPr lang="en-US" sz="1600" b="1" dirty="0" err="1" smtClean="0">
                <a:solidFill>
                  <a:schemeClr val="tx1"/>
                </a:solidFill>
                <a:latin typeface="Andalus"/>
                <a:cs typeface="Andalus"/>
              </a:rPr>
              <a:t>mM</a:t>
            </a:r>
            <a:r>
              <a:rPr lang="en-US" sz="1600" b="1" dirty="0" smtClean="0">
                <a:solidFill>
                  <a:schemeClr val="tx1"/>
                </a:solidFill>
                <a:latin typeface="Andalus"/>
                <a:cs typeface="Andalus"/>
              </a:rPr>
              <a:t> )</a:t>
            </a:r>
            <a:r>
              <a:rPr lang="ar-IQ" sz="1600" b="1" dirty="0" smtClean="0">
                <a:solidFill>
                  <a:schemeClr val="tx1"/>
                </a:solidFill>
                <a:latin typeface="Andalus"/>
                <a:cs typeface="Andalus"/>
              </a:rPr>
              <a:t> أو </a:t>
            </a:r>
            <a:r>
              <a:rPr lang="ar-IQ" sz="1600" b="1" dirty="0" smtClean="0">
                <a:solidFill>
                  <a:schemeClr val="tx1"/>
                </a:solidFill>
                <a:latin typeface="Andalus"/>
                <a:cs typeface="+mj-cs"/>
              </a:rPr>
              <a:t>ملغم/</a:t>
            </a:r>
            <a:r>
              <a:rPr lang="ar-IQ" sz="1600" b="1" dirty="0" err="1" smtClean="0">
                <a:solidFill>
                  <a:schemeClr val="tx1"/>
                </a:solidFill>
                <a:latin typeface="Andalus"/>
                <a:cs typeface="+mj-cs"/>
              </a:rPr>
              <a:t>100مللتردم</a:t>
            </a:r>
            <a:r>
              <a:rPr lang="ar-IQ" sz="1600" b="1" dirty="0" smtClean="0">
                <a:solidFill>
                  <a:schemeClr val="tx1"/>
                </a:solidFill>
                <a:latin typeface="Andalus"/>
                <a:cs typeface="+mj-cs"/>
              </a:rPr>
              <a:t> أو </a:t>
            </a:r>
            <a:r>
              <a:rPr lang="en-US" sz="1600" b="1" dirty="0" smtClean="0">
                <a:solidFill>
                  <a:schemeClr val="tx1"/>
                </a:solidFill>
                <a:latin typeface="Andalus"/>
                <a:cs typeface="+mj-cs"/>
              </a:rPr>
              <a:t>( mg.mL</a:t>
            </a:r>
            <a:r>
              <a:rPr lang="en-US" sz="1600" b="1" dirty="0" smtClean="0">
                <a:solidFill>
                  <a:schemeClr val="tx1"/>
                </a:solidFill>
                <a:latin typeface="Andalus"/>
                <a:cs typeface="Andalus"/>
              </a:rPr>
              <a:t>¯¹ …</a:t>
            </a:r>
            <a:r>
              <a:rPr lang="en-US" sz="1600" b="1" dirty="0" err="1" smtClean="0">
                <a:solidFill>
                  <a:schemeClr val="tx1"/>
                </a:solidFill>
                <a:latin typeface="Andalus"/>
                <a:cs typeface="Andalus"/>
              </a:rPr>
              <a:t>mgdL</a:t>
            </a:r>
            <a:r>
              <a:rPr lang="en-US" sz="1600" b="1" dirty="0" smtClean="0">
                <a:solidFill>
                  <a:schemeClr val="tx1"/>
                </a:solidFill>
                <a:latin typeface="Andalus"/>
                <a:cs typeface="Andalus"/>
              </a:rPr>
              <a:t> )</a:t>
            </a:r>
            <a:r>
              <a:rPr lang="ar-IQ" sz="1600" b="1" dirty="0" smtClean="0">
                <a:solidFill>
                  <a:schemeClr val="tx1"/>
                </a:solidFill>
                <a:latin typeface="Andalus"/>
                <a:cs typeface="Andalus"/>
              </a:rPr>
              <a:t> , 1 </a:t>
            </a:r>
            <a:r>
              <a:rPr lang="ar-IQ" sz="1600" b="1" dirty="0" err="1" smtClean="0">
                <a:solidFill>
                  <a:schemeClr val="tx1"/>
                </a:solidFill>
                <a:latin typeface="Andalus"/>
                <a:cs typeface="Andalus"/>
              </a:rPr>
              <a:t>ملمول</a:t>
            </a:r>
            <a:r>
              <a:rPr lang="ar-IQ" sz="1600" b="1" dirty="0" smtClean="0">
                <a:solidFill>
                  <a:schemeClr val="tx1"/>
                </a:solidFill>
                <a:latin typeface="Andalus"/>
                <a:cs typeface="Andalus"/>
              </a:rPr>
              <a:t> يساوي </a:t>
            </a:r>
            <a:r>
              <a:rPr lang="ar-IQ" sz="1600" b="1" dirty="0" smtClean="0">
                <a:solidFill>
                  <a:schemeClr val="tx1"/>
                </a:solidFill>
                <a:latin typeface="Andalus"/>
                <a:cs typeface="+mj-cs"/>
              </a:rPr>
              <a:t> </a:t>
            </a:r>
            <a:r>
              <a:rPr lang="ar-IQ" sz="1600" b="1" dirty="0" err="1" smtClean="0">
                <a:solidFill>
                  <a:schemeClr val="tx1"/>
                </a:solidFill>
                <a:latin typeface="Andalus"/>
                <a:cs typeface="+mj-cs"/>
              </a:rPr>
              <a:t>9ملغم</a:t>
            </a:r>
            <a:r>
              <a:rPr lang="ar-IQ" sz="1600" b="1" dirty="0" smtClean="0">
                <a:solidFill>
                  <a:schemeClr val="tx1"/>
                </a:solidFill>
                <a:latin typeface="Andalus"/>
                <a:cs typeface="+mj-cs"/>
              </a:rPr>
              <a:t> </a:t>
            </a:r>
            <a:r>
              <a:rPr lang="ar-IQ" sz="1600" b="1" dirty="0" err="1" smtClean="0">
                <a:solidFill>
                  <a:schemeClr val="tx1"/>
                </a:solidFill>
                <a:latin typeface="Andalus"/>
                <a:cs typeface="+mj-cs"/>
              </a:rPr>
              <a:t>.</a:t>
            </a:r>
            <a:r>
              <a:rPr lang="ar-IQ" sz="1600" b="1" dirty="0" smtClean="0">
                <a:solidFill>
                  <a:schemeClr val="tx1"/>
                </a:solidFill>
                <a:latin typeface="Andalus"/>
                <a:cs typeface="+mj-cs"/>
              </a:rPr>
              <a:t> </a:t>
            </a:r>
            <a:r>
              <a:rPr lang="ar-IQ" sz="1600" b="1" dirty="0" err="1" smtClean="0">
                <a:solidFill>
                  <a:schemeClr val="tx1"/>
                </a:solidFill>
                <a:latin typeface="Andalus"/>
                <a:cs typeface="+mj-cs"/>
              </a:rPr>
              <a:t>100مللتر</a:t>
            </a:r>
            <a:r>
              <a:rPr lang="ar-IQ" sz="1600" b="1" dirty="0" err="1" smtClean="0">
                <a:solidFill>
                  <a:schemeClr val="tx1"/>
                </a:solidFill>
                <a:latin typeface="Andalus"/>
                <a:cs typeface="Andalus"/>
              </a:rPr>
              <a:t>¯¹</a:t>
            </a:r>
            <a:r>
              <a:rPr lang="ar-IQ" sz="1600" b="1" dirty="0" err="1" smtClean="0">
                <a:solidFill>
                  <a:schemeClr val="tx1"/>
                </a:solidFill>
                <a:latin typeface="Andalus"/>
                <a:cs typeface="+mj-cs"/>
              </a:rPr>
              <a:t> .</a:t>
            </a:r>
            <a:r>
              <a:rPr lang="ar-IQ" sz="1600" b="1" dirty="0" smtClean="0">
                <a:solidFill>
                  <a:schemeClr val="tx1"/>
                </a:solidFill>
                <a:latin typeface="Andalus"/>
                <a:cs typeface="+mj-cs"/>
              </a:rPr>
              <a:t> قيمة 8 </a:t>
            </a:r>
            <a:r>
              <a:rPr lang="ar-IQ" sz="1600" b="1" dirty="0" err="1" smtClean="0">
                <a:solidFill>
                  <a:schemeClr val="tx1"/>
                </a:solidFill>
                <a:latin typeface="Andalus"/>
                <a:cs typeface="+mj-cs"/>
              </a:rPr>
              <a:t>ملمول</a:t>
            </a:r>
            <a:r>
              <a:rPr lang="ar-IQ" sz="1600" b="1" dirty="0" smtClean="0">
                <a:solidFill>
                  <a:schemeClr val="tx1"/>
                </a:solidFill>
                <a:latin typeface="Andalus"/>
                <a:cs typeface="+mj-cs"/>
              </a:rPr>
              <a:t> </a:t>
            </a:r>
            <a:r>
              <a:rPr lang="ar-IQ" sz="1600" b="1" dirty="0" err="1" smtClean="0">
                <a:solidFill>
                  <a:schemeClr val="tx1"/>
                </a:solidFill>
                <a:latin typeface="Andalus"/>
                <a:cs typeface="+mj-cs"/>
              </a:rPr>
              <a:t>.لتر </a:t>
            </a:r>
            <a:r>
              <a:rPr lang="ar-IQ" sz="1600" b="1" dirty="0" err="1" smtClean="0">
                <a:solidFill>
                  <a:schemeClr val="tx1"/>
                </a:solidFill>
                <a:latin typeface="Andalus"/>
                <a:cs typeface="Andalus"/>
              </a:rPr>
              <a:t>¯¹ .</a:t>
            </a:r>
            <a:r>
              <a:rPr lang="ar-IQ" sz="1600" b="1" dirty="0" smtClean="0">
                <a:solidFill>
                  <a:schemeClr val="tx1"/>
                </a:solidFill>
                <a:latin typeface="Andalus"/>
                <a:cs typeface="Andalus"/>
              </a:rPr>
              <a:t> قيمة </a:t>
            </a:r>
            <a:r>
              <a:rPr lang="ar-IQ" sz="1600" b="1" dirty="0" err="1" smtClean="0">
                <a:solidFill>
                  <a:schemeClr val="tx1"/>
                </a:solidFill>
                <a:latin typeface="Andalus"/>
                <a:cs typeface="+mj-cs"/>
              </a:rPr>
              <a:t>اللاكتات</a:t>
            </a:r>
            <a:r>
              <a:rPr lang="ar-IQ" sz="1600" b="1" dirty="0" smtClean="0">
                <a:solidFill>
                  <a:schemeClr val="tx1"/>
                </a:solidFill>
                <a:latin typeface="Andalus"/>
                <a:cs typeface="+mj-cs"/>
              </a:rPr>
              <a:t> أثناء الراحة 1-2 </a:t>
            </a:r>
            <a:r>
              <a:rPr lang="ar-IQ" sz="1600" b="1" dirty="0" err="1" smtClean="0">
                <a:solidFill>
                  <a:schemeClr val="tx1"/>
                </a:solidFill>
                <a:latin typeface="Andalus"/>
              </a:rPr>
              <a:t>ملمول</a:t>
            </a:r>
            <a:r>
              <a:rPr lang="ar-IQ" sz="1600" b="1" dirty="0" smtClean="0">
                <a:solidFill>
                  <a:schemeClr val="tx1"/>
                </a:solidFill>
                <a:latin typeface="Andalus"/>
              </a:rPr>
              <a:t> </a:t>
            </a:r>
            <a:r>
              <a:rPr lang="ar-IQ" sz="1600" b="1" dirty="0" err="1" smtClean="0">
                <a:solidFill>
                  <a:schemeClr val="tx1"/>
                </a:solidFill>
                <a:latin typeface="Andalus"/>
              </a:rPr>
              <a:t>.لتر </a:t>
            </a:r>
            <a:r>
              <a:rPr lang="ar-IQ" sz="1600" b="1" dirty="0" smtClean="0">
                <a:solidFill>
                  <a:schemeClr val="tx1"/>
                </a:solidFill>
                <a:latin typeface="Andalus"/>
                <a:cs typeface="Andalus"/>
              </a:rPr>
              <a:t>¯¹ </a:t>
            </a:r>
            <a:r>
              <a:rPr lang="ar-IQ" sz="1600" b="1" dirty="0" smtClean="0">
                <a:solidFill>
                  <a:schemeClr val="tx1"/>
                </a:solidFill>
                <a:latin typeface="Andalus"/>
                <a:cs typeface="+mj-cs"/>
              </a:rPr>
              <a:t>أو 9-</a:t>
            </a:r>
            <a:r>
              <a:rPr lang="ar-IQ" sz="1600" b="1" dirty="0" err="1" smtClean="0">
                <a:solidFill>
                  <a:schemeClr val="tx1"/>
                </a:solidFill>
                <a:latin typeface="Andalus"/>
                <a:cs typeface="+mj-cs"/>
              </a:rPr>
              <a:t>18</a:t>
            </a:r>
            <a:r>
              <a:rPr lang="ar-IQ" sz="1600" b="1" dirty="0" err="1" smtClean="0">
                <a:solidFill>
                  <a:schemeClr val="tx1"/>
                </a:solidFill>
                <a:latin typeface="Andalus"/>
              </a:rPr>
              <a:t>ملغم</a:t>
            </a:r>
            <a:r>
              <a:rPr lang="ar-IQ" sz="1600" b="1" dirty="0" smtClean="0">
                <a:solidFill>
                  <a:schemeClr val="tx1"/>
                </a:solidFill>
                <a:latin typeface="Andalus"/>
              </a:rPr>
              <a:t> </a:t>
            </a:r>
            <a:r>
              <a:rPr lang="ar-IQ" sz="1600" b="1" dirty="0" err="1" smtClean="0">
                <a:solidFill>
                  <a:schemeClr val="tx1"/>
                </a:solidFill>
                <a:latin typeface="Andalus"/>
              </a:rPr>
              <a:t>.</a:t>
            </a:r>
            <a:r>
              <a:rPr lang="ar-IQ" sz="1600" b="1" dirty="0" smtClean="0">
                <a:solidFill>
                  <a:schemeClr val="tx1"/>
                </a:solidFill>
                <a:latin typeface="Andalus"/>
              </a:rPr>
              <a:t> </a:t>
            </a:r>
            <a:r>
              <a:rPr lang="ar-IQ" sz="1600" b="1" dirty="0" err="1" smtClean="0">
                <a:solidFill>
                  <a:schemeClr val="tx1"/>
                </a:solidFill>
                <a:latin typeface="Andalus"/>
              </a:rPr>
              <a:t>100مللتر</a:t>
            </a:r>
            <a:r>
              <a:rPr lang="ar-IQ" sz="1600" b="1" dirty="0" err="1" smtClean="0">
                <a:solidFill>
                  <a:schemeClr val="tx1"/>
                </a:solidFill>
                <a:latin typeface="Andalus"/>
                <a:cs typeface="Andalus"/>
              </a:rPr>
              <a:t>¯¹</a:t>
            </a:r>
            <a:r>
              <a:rPr lang="ar-IQ" sz="1600" b="1" dirty="0" err="1" smtClean="0">
                <a:solidFill>
                  <a:schemeClr val="tx1"/>
                </a:solidFill>
                <a:latin typeface="Andalus"/>
              </a:rPr>
              <a:t> .</a:t>
            </a:r>
            <a:r>
              <a:rPr lang="ar-IQ" sz="1600" b="1" dirty="0" smtClean="0">
                <a:solidFill>
                  <a:schemeClr val="tx1"/>
                </a:solidFill>
                <a:latin typeface="Andalus"/>
              </a:rPr>
              <a:t> ان قيمة 8 </a:t>
            </a:r>
            <a:r>
              <a:rPr lang="ar-IQ" sz="1600" b="1" dirty="0" err="1" smtClean="0">
                <a:solidFill>
                  <a:schemeClr val="tx1"/>
                </a:solidFill>
                <a:latin typeface="Andalus"/>
              </a:rPr>
              <a:t>ملمول</a:t>
            </a:r>
            <a:r>
              <a:rPr lang="ar-IQ" sz="1600" b="1" dirty="0" smtClean="0">
                <a:solidFill>
                  <a:schemeClr val="tx1"/>
                </a:solidFill>
                <a:latin typeface="Andalus"/>
              </a:rPr>
              <a:t> </a:t>
            </a:r>
            <a:r>
              <a:rPr lang="ar-IQ" sz="1600" b="1" dirty="0" err="1" smtClean="0">
                <a:solidFill>
                  <a:schemeClr val="tx1"/>
                </a:solidFill>
                <a:latin typeface="Andalus"/>
              </a:rPr>
              <a:t>.لتر </a:t>
            </a:r>
            <a:r>
              <a:rPr lang="ar-IQ" sz="1600" b="1" dirty="0" smtClean="0">
                <a:solidFill>
                  <a:schemeClr val="tx1"/>
                </a:solidFill>
                <a:latin typeface="Andalus"/>
                <a:cs typeface="Andalus"/>
              </a:rPr>
              <a:t>¯¹ </a:t>
            </a:r>
            <a:r>
              <a:rPr lang="ar-IQ" sz="1600" b="1" dirty="0" smtClean="0">
                <a:solidFill>
                  <a:schemeClr val="tx1"/>
                </a:solidFill>
                <a:latin typeface="Andalus"/>
                <a:cs typeface="+mj-cs"/>
              </a:rPr>
              <a:t>أو </a:t>
            </a:r>
            <a:r>
              <a:rPr lang="ar-IQ" sz="1600" b="1" dirty="0" err="1" smtClean="0">
                <a:solidFill>
                  <a:schemeClr val="tx1"/>
                </a:solidFill>
                <a:latin typeface="Andalus"/>
                <a:cs typeface="+mj-cs"/>
              </a:rPr>
              <a:t>72</a:t>
            </a:r>
            <a:r>
              <a:rPr lang="ar-IQ" sz="1600" b="1" dirty="0" err="1" smtClean="0">
                <a:solidFill>
                  <a:schemeClr val="tx1"/>
                </a:solidFill>
                <a:latin typeface="Andalus"/>
              </a:rPr>
              <a:t>ملغم</a:t>
            </a:r>
            <a:r>
              <a:rPr lang="ar-IQ" sz="1600" b="1" dirty="0" smtClean="0">
                <a:solidFill>
                  <a:schemeClr val="tx1"/>
                </a:solidFill>
                <a:latin typeface="Andalus"/>
              </a:rPr>
              <a:t> </a:t>
            </a:r>
            <a:r>
              <a:rPr lang="ar-IQ" sz="1600" b="1" dirty="0" err="1" smtClean="0">
                <a:solidFill>
                  <a:schemeClr val="tx1"/>
                </a:solidFill>
                <a:latin typeface="Andalus"/>
              </a:rPr>
              <a:t>.</a:t>
            </a:r>
            <a:r>
              <a:rPr lang="ar-IQ" sz="1600" b="1" dirty="0" smtClean="0">
                <a:solidFill>
                  <a:schemeClr val="tx1"/>
                </a:solidFill>
                <a:latin typeface="Andalus"/>
              </a:rPr>
              <a:t> </a:t>
            </a:r>
            <a:r>
              <a:rPr lang="ar-IQ" sz="1600" b="1" dirty="0" err="1" smtClean="0">
                <a:solidFill>
                  <a:schemeClr val="tx1"/>
                </a:solidFill>
                <a:latin typeface="Andalus"/>
              </a:rPr>
              <a:t>100مللتر</a:t>
            </a:r>
            <a:r>
              <a:rPr lang="ar-IQ" sz="1600" b="1" dirty="0" smtClean="0">
                <a:solidFill>
                  <a:schemeClr val="tx1"/>
                </a:solidFill>
                <a:latin typeface="Andalus"/>
                <a:cs typeface="Andalus"/>
              </a:rPr>
              <a:t>¯¹ تعد مؤشرا </a:t>
            </a:r>
            <a:r>
              <a:rPr lang="ar-IQ" sz="1600" b="1" dirty="0" smtClean="0">
                <a:solidFill>
                  <a:schemeClr val="tx1"/>
                </a:solidFill>
                <a:latin typeface="Andalus"/>
                <a:cs typeface="+mj-cs"/>
              </a:rPr>
              <a:t>للجهد </a:t>
            </a:r>
            <a:r>
              <a:rPr lang="ar-IQ" sz="1600" b="1" dirty="0" err="1" smtClean="0">
                <a:solidFill>
                  <a:schemeClr val="tx1"/>
                </a:solidFill>
                <a:latin typeface="Andalus"/>
                <a:cs typeface="+mj-cs"/>
              </a:rPr>
              <a:t>القصوي</a:t>
            </a:r>
            <a:r>
              <a:rPr lang="ar-IQ" sz="1600" b="1" dirty="0" smtClean="0">
                <a:solidFill>
                  <a:schemeClr val="tx1"/>
                </a:solidFill>
                <a:latin typeface="Andalus"/>
                <a:cs typeface="+mj-cs"/>
              </a:rPr>
              <a:t> </a:t>
            </a:r>
            <a:r>
              <a:rPr lang="ar-IQ" sz="1600" b="1" dirty="0" err="1" smtClean="0">
                <a:solidFill>
                  <a:schemeClr val="tx1"/>
                </a:solidFill>
                <a:latin typeface="Andalus"/>
                <a:cs typeface="+mj-cs"/>
              </a:rPr>
              <a:t>.</a:t>
            </a:r>
            <a:endParaRPr lang="ar-IQ" sz="1600" b="1" dirty="0" smtClean="0">
              <a:solidFill>
                <a:schemeClr val="tx1"/>
              </a:solidFill>
              <a:latin typeface="Andalus"/>
              <a:cs typeface="+mj-cs"/>
            </a:endParaRPr>
          </a:p>
          <a:p>
            <a:pPr marL="342900" indent="-342900" algn="r">
              <a:buAutoNum type="arabicPeriod"/>
            </a:pPr>
            <a:r>
              <a:rPr lang="ar-IQ" sz="1600" b="1" dirty="0" smtClean="0">
                <a:solidFill>
                  <a:schemeClr val="tx1"/>
                </a:solidFill>
                <a:latin typeface="Andalus"/>
                <a:cs typeface="+mj-cs"/>
              </a:rPr>
              <a:t>اختبارات القابلية والقدرة </a:t>
            </a:r>
            <a:r>
              <a:rPr lang="ar-IQ" sz="1600" b="1" dirty="0" err="1" smtClean="0">
                <a:solidFill>
                  <a:schemeClr val="tx1"/>
                </a:solidFill>
                <a:latin typeface="Andalus"/>
                <a:cs typeface="+mj-cs"/>
              </a:rPr>
              <a:t>اللاهوائية</a:t>
            </a:r>
            <a:r>
              <a:rPr lang="ar-IQ" sz="1600" b="1" dirty="0" smtClean="0">
                <a:solidFill>
                  <a:schemeClr val="tx1"/>
                </a:solidFill>
                <a:latin typeface="Andalus"/>
                <a:cs typeface="+mj-cs"/>
              </a:rPr>
              <a:t> </a:t>
            </a:r>
            <a:r>
              <a:rPr lang="ar-IQ" sz="1600" b="1" dirty="0" err="1" smtClean="0">
                <a:solidFill>
                  <a:schemeClr val="tx1"/>
                </a:solidFill>
                <a:latin typeface="Andalus"/>
                <a:cs typeface="+mj-cs"/>
              </a:rPr>
              <a:t>:</a:t>
            </a:r>
            <a:endParaRPr lang="ar-IQ" sz="1600" b="1" dirty="0" smtClean="0">
              <a:solidFill>
                <a:schemeClr val="tx1"/>
              </a:solidFill>
              <a:latin typeface="Andalus"/>
              <a:cs typeface="+mj-cs"/>
            </a:endParaRPr>
          </a:p>
          <a:p>
            <a:pPr marL="342900" indent="-342900" algn="r"/>
            <a:r>
              <a:rPr lang="ar-IQ" sz="1600" b="1" dirty="0" smtClean="0">
                <a:solidFill>
                  <a:schemeClr val="tx1"/>
                </a:solidFill>
                <a:latin typeface="Andalus"/>
                <a:cs typeface="+mj-cs"/>
              </a:rPr>
              <a:t>قابلية نظام </a:t>
            </a:r>
            <a:r>
              <a:rPr lang="ar-IQ" sz="1600" b="1" dirty="0" err="1" smtClean="0">
                <a:solidFill>
                  <a:schemeClr val="tx1"/>
                </a:solidFill>
                <a:latin typeface="Andalus"/>
                <a:cs typeface="+mj-cs"/>
              </a:rPr>
              <a:t>الطاقة </a:t>
            </a:r>
            <a:r>
              <a:rPr lang="ar-IQ" sz="1600" b="1" dirty="0" smtClean="0">
                <a:solidFill>
                  <a:schemeClr val="tx1"/>
                </a:solidFill>
                <a:latin typeface="Andalus"/>
                <a:cs typeface="+mj-cs"/>
              </a:rPr>
              <a:t>, مجموع مقدار الطاقة المنتجة بنظام </a:t>
            </a:r>
            <a:r>
              <a:rPr lang="ar-IQ" sz="1600" b="1" dirty="0" err="1" smtClean="0">
                <a:solidFill>
                  <a:schemeClr val="tx1"/>
                </a:solidFill>
                <a:latin typeface="Andalus"/>
                <a:cs typeface="+mj-cs"/>
              </a:rPr>
              <a:t>الطاقة .</a:t>
            </a:r>
            <a:endParaRPr lang="ar-IQ" sz="1600" b="1" dirty="0" smtClean="0">
              <a:solidFill>
                <a:schemeClr val="tx1"/>
              </a:solidFill>
              <a:latin typeface="Andalus"/>
              <a:cs typeface="+mj-cs"/>
            </a:endParaRPr>
          </a:p>
          <a:p>
            <a:pPr marL="342900" indent="-342900" algn="r"/>
            <a:r>
              <a:rPr lang="ar-IQ" sz="1600" b="1" dirty="0" smtClean="0">
                <a:solidFill>
                  <a:schemeClr val="tx1"/>
                </a:solidFill>
              </a:rPr>
              <a:t>قدرة نظام </a:t>
            </a:r>
            <a:r>
              <a:rPr lang="ar-IQ" sz="1600" b="1" dirty="0" err="1" smtClean="0">
                <a:solidFill>
                  <a:schemeClr val="tx1"/>
                </a:solidFill>
              </a:rPr>
              <a:t>الطاقة </a:t>
            </a:r>
            <a:r>
              <a:rPr lang="ar-IQ" sz="1600" b="1" dirty="0" smtClean="0">
                <a:solidFill>
                  <a:schemeClr val="tx1"/>
                </a:solidFill>
              </a:rPr>
              <a:t>, المقدار </a:t>
            </a:r>
            <a:r>
              <a:rPr lang="ar-IQ" sz="1600" b="1" dirty="0" err="1" smtClean="0">
                <a:solidFill>
                  <a:schemeClr val="tx1"/>
                </a:solidFill>
              </a:rPr>
              <a:t>القصوي</a:t>
            </a:r>
            <a:r>
              <a:rPr lang="ar-IQ" sz="1600" b="1" dirty="0" smtClean="0">
                <a:solidFill>
                  <a:schemeClr val="tx1"/>
                </a:solidFill>
              </a:rPr>
              <a:t> للطاقة المنتج لكل وحدة من </a:t>
            </a:r>
            <a:r>
              <a:rPr lang="ar-IQ" sz="1600" b="1" dirty="0" err="1" smtClean="0">
                <a:solidFill>
                  <a:schemeClr val="tx1"/>
                </a:solidFill>
              </a:rPr>
              <a:t>الزمن .</a:t>
            </a:r>
            <a:endParaRPr lang="ar-IQ" sz="1600" b="1" dirty="0">
              <a:solidFill>
                <a:schemeClr val="tx1"/>
              </a:solidFill>
            </a:endParaRPr>
          </a:p>
        </p:txBody>
      </p:sp>
      <p:pic>
        <p:nvPicPr>
          <p:cNvPr id="1026" name="Picture 2" descr="C:\Users\fadhel\Pictures\tempFileForShare.jpg"/>
          <p:cNvPicPr>
            <a:picLocks noChangeAspect="1" noChangeArrowheads="1"/>
          </p:cNvPicPr>
          <p:nvPr/>
        </p:nvPicPr>
        <p:blipFill>
          <a:blip r:embed="rId2" cstate="print"/>
          <a:srcRect/>
          <a:stretch>
            <a:fillRect/>
          </a:stretch>
        </p:blipFill>
        <p:spPr bwMode="auto">
          <a:xfrm>
            <a:off x="5796136" y="188640"/>
            <a:ext cx="3312368" cy="6669360"/>
          </a:xfrm>
          <a:prstGeom prst="rect">
            <a:avLst/>
          </a:prstGeom>
          <a:noFill/>
        </p:spPr>
      </p:pic>
      <p:pic>
        <p:nvPicPr>
          <p:cNvPr id="1027" name="Picture 3" descr="C:\Users\fadhel\Pictures\tempFileForShare.jpg"/>
          <p:cNvPicPr>
            <a:picLocks noChangeAspect="1" noChangeArrowheads="1"/>
          </p:cNvPicPr>
          <p:nvPr/>
        </p:nvPicPr>
        <p:blipFill>
          <a:blip r:embed="rId3" cstate="print">
            <a:lum bright="-20000" contrast="40000"/>
          </a:blip>
          <a:srcRect/>
          <a:stretch>
            <a:fillRect/>
          </a:stretch>
        </p:blipFill>
        <p:spPr bwMode="auto">
          <a:xfrm>
            <a:off x="0" y="4077072"/>
            <a:ext cx="5796136" cy="27916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7383"/>
            <a:ext cx="7772400" cy="648071"/>
          </a:xfrm>
          <a:solidFill>
            <a:schemeClr val="bg2"/>
          </a:solidFill>
        </p:spPr>
        <p:txBody>
          <a:bodyPr>
            <a:normAutofit/>
          </a:bodyPr>
          <a:lstStyle/>
          <a:p>
            <a:r>
              <a:rPr lang="ar-IQ" sz="2800" b="1" dirty="0" smtClean="0"/>
              <a:t>اختبار وينكت </a:t>
            </a:r>
            <a:r>
              <a:rPr lang="ar-IQ" sz="2800" b="1" dirty="0" err="1" smtClean="0"/>
              <a:t>اللاهوائي</a:t>
            </a:r>
            <a:r>
              <a:rPr lang="ar-IQ" sz="2800" b="1" dirty="0" smtClean="0"/>
              <a:t> </a:t>
            </a:r>
            <a:r>
              <a:rPr lang="en-US" sz="2800" b="1" dirty="0" smtClean="0"/>
              <a:t>The Wingate Anaerobic Test</a:t>
            </a:r>
            <a:endParaRPr lang="ar-IQ" sz="2800" b="1" dirty="0"/>
          </a:p>
        </p:txBody>
      </p:sp>
      <p:sp>
        <p:nvSpPr>
          <p:cNvPr id="3" name="عنوان فرعي 2"/>
          <p:cNvSpPr>
            <a:spLocks noGrp="1"/>
          </p:cNvSpPr>
          <p:nvPr>
            <p:ph type="subTitle" idx="1"/>
          </p:nvPr>
        </p:nvSpPr>
        <p:spPr>
          <a:xfrm>
            <a:off x="755576" y="620688"/>
            <a:ext cx="7704856" cy="4586064"/>
          </a:xfrm>
        </p:spPr>
        <p:txBody>
          <a:bodyPr>
            <a:normAutofit/>
          </a:bodyPr>
          <a:lstStyle/>
          <a:p>
            <a:pPr marL="342900" indent="-342900" algn="r">
              <a:buAutoNum type="arabicPeriod"/>
            </a:pPr>
            <a:r>
              <a:rPr lang="ar-IQ" sz="1800" b="1" dirty="0" smtClean="0">
                <a:solidFill>
                  <a:schemeClr val="tx1"/>
                </a:solidFill>
              </a:rPr>
              <a:t>ركوب دراجة ثابتة لمدة 30 </a:t>
            </a:r>
            <a:r>
              <a:rPr lang="ar-IQ" sz="1800" b="1" dirty="0" err="1" smtClean="0">
                <a:solidFill>
                  <a:schemeClr val="tx1"/>
                </a:solidFill>
              </a:rPr>
              <a:t>ثا</a:t>
            </a:r>
            <a:r>
              <a:rPr lang="ar-IQ" sz="1800" b="1" dirty="0" smtClean="0">
                <a:solidFill>
                  <a:schemeClr val="tx1"/>
                </a:solidFill>
              </a:rPr>
              <a:t> بمقاومة على اساس وزن </a:t>
            </a:r>
            <a:r>
              <a:rPr lang="ar-IQ" sz="1800" b="1" dirty="0" err="1" smtClean="0">
                <a:solidFill>
                  <a:schemeClr val="tx1"/>
                </a:solidFill>
              </a:rPr>
              <a:t>الجسم </a:t>
            </a:r>
            <a:r>
              <a:rPr lang="ar-IQ" sz="1800" b="1" dirty="0" smtClean="0">
                <a:solidFill>
                  <a:schemeClr val="tx1"/>
                </a:solidFill>
              </a:rPr>
              <a:t>( المقاومة </a:t>
            </a:r>
            <a:r>
              <a:rPr lang="ar-IQ" sz="1800" b="1" dirty="0" err="1" smtClean="0">
                <a:solidFill>
                  <a:schemeClr val="tx1"/>
                </a:solidFill>
              </a:rPr>
              <a:t>075و0كغم</a:t>
            </a:r>
            <a:r>
              <a:rPr lang="ar-IQ" sz="1800" b="1" dirty="0" smtClean="0">
                <a:solidFill>
                  <a:schemeClr val="tx1"/>
                </a:solidFill>
              </a:rPr>
              <a:t>.كغم</a:t>
            </a:r>
            <a:r>
              <a:rPr lang="ar-IQ" sz="1800" b="1" dirty="0" smtClean="0">
                <a:solidFill>
                  <a:schemeClr val="tx1"/>
                </a:solidFill>
                <a:latin typeface="Andalus"/>
                <a:cs typeface="Andalus"/>
              </a:rPr>
              <a:t>¯¹وزن جسم</a:t>
            </a:r>
            <a:r>
              <a:rPr lang="ar-IQ" sz="1800" b="1" dirty="0" smtClean="0">
                <a:solidFill>
                  <a:schemeClr val="tx1"/>
                </a:solidFill>
                <a:latin typeface="Andalus"/>
                <a:cs typeface="+mj-cs"/>
              </a:rPr>
              <a:t> </a:t>
            </a:r>
            <a:r>
              <a:rPr lang="ar-IQ" sz="1800" b="1" dirty="0" err="1" smtClean="0">
                <a:solidFill>
                  <a:schemeClr val="tx1"/>
                </a:solidFill>
                <a:latin typeface="Andalus"/>
                <a:cs typeface="+mj-cs"/>
              </a:rPr>
              <a:t>للاطفال</a:t>
            </a:r>
            <a:r>
              <a:rPr lang="ar-IQ" sz="1800" b="1" dirty="0" smtClean="0">
                <a:solidFill>
                  <a:schemeClr val="tx1"/>
                </a:solidFill>
                <a:latin typeface="Andalus"/>
                <a:cs typeface="+mj-cs"/>
              </a:rPr>
              <a:t> , </a:t>
            </a:r>
            <a:r>
              <a:rPr lang="ar-IQ" sz="1800" b="1" dirty="0" err="1" smtClean="0">
                <a:solidFill>
                  <a:schemeClr val="tx1"/>
                </a:solidFill>
                <a:latin typeface="Andalus"/>
                <a:cs typeface="+mj-cs"/>
              </a:rPr>
              <a:t>086و</a:t>
            </a:r>
            <a:r>
              <a:rPr lang="ar-IQ" sz="1800" b="1" dirty="0" err="1" smtClean="0">
                <a:solidFill>
                  <a:schemeClr val="tx1"/>
                </a:solidFill>
              </a:rPr>
              <a:t>0كغم</a:t>
            </a:r>
            <a:r>
              <a:rPr lang="ar-IQ" sz="1800" b="1" dirty="0" smtClean="0">
                <a:solidFill>
                  <a:schemeClr val="tx1"/>
                </a:solidFill>
              </a:rPr>
              <a:t>.كغم</a:t>
            </a:r>
            <a:r>
              <a:rPr lang="ar-IQ" sz="1800" b="1" dirty="0" smtClean="0">
                <a:solidFill>
                  <a:schemeClr val="tx1"/>
                </a:solidFill>
                <a:latin typeface="Andalus"/>
                <a:cs typeface="Andalus"/>
              </a:rPr>
              <a:t>¯¹وزن جسم</a:t>
            </a:r>
            <a:r>
              <a:rPr lang="ar-IQ" sz="1800" b="1" dirty="0" smtClean="0">
                <a:solidFill>
                  <a:schemeClr val="tx1"/>
                </a:solidFill>
                <a:latin typeface="Andalus"/>
              </a:rPr>
              <a:t> للكبار </a:t>
            </a:r>
            <a:r>
              <a:rPr lang="ar-IQ" sz="1800" b="1" dirty="0" err="1" smtClean="0">
                <a:solidFill>
                  <a:schemeClr val="tx1"/>
                </a:solidFill>
                <a:latin typeface="Andalus"/>
              </a:rPr>
              <a:t>الذكور .</a:t>
            </a:r>
            <a:r>
              <a:rPr lang="ar-IQ" sz="1800" b="1" dirty="0" smtClean="0">
                <a:solidFill>
                  <a:schemeClr val="tx1"/>
                </a:solidFill>
                <a:latin typeface="Andalus"/>
              </a:rPr>
              <a:t> اما الرياضيين فاعلى من </a:t>
            </a:r>
            <a:r>
              <a:rPr lang="ar-IQ" sz="1800" b="1" dirty="0" err="1" smtClean="0">
                <a:solidFill>
                  <a:schemeClr val="tx1"/>
                </a:solidFill>
                <a:latin typeface="Andalus"/>
              </a:rPr>
              <a:t>10و</a:t>
            </a:r>
            <a:r>
              <a:rPr lang="ar-IQ" sz="1800" b="1" dirty="0" err="1" smtClean="0">
                <a:solidFill>
                  <a:schemeClr val="tx1"/>
                </a:solidFill>
              </a:rPr>
              <a:t>0كغم</a:t>
            </a:r>
            <a:r>
              <a:rPr lang="ar-IQ" sz="1800" b="1" dirty="0" smtClean="0">
                <a:solidFill>
                  <a:schemeClr val="tx1"/>
                </a:solidFill>
              </a:rPr>
              <a:t>.كغم</a:t>
            </a:r>
            <a:r>
              <a:rPr lang="ar-IQ" sz="1800" b="1" dirty="0" smtClean="0">
                <a:solidFill>
                  <a:schemeClr val="tx1"/>
                </a:solidFill>
                <a:latin typeface="Andalus"/>
                <a:cs typeface="Andalus"/>
              </a:rPr>
              <a:t>¯¹وزن </a:t>
            </a:r>
            <a:r>
              <a:rPr lang="ar-IQ" sz="1800" b="1" dirty="0" err="1" smtClean="0">
                <a:solidFill>
                  <a:schemeClr val="tx1"/>
                </a:solidFill>
                <a:latin typeface="Andalus"/>
                <a:cs typeface="Andalus"/>
              </a:rPr>
              <a:t>جسم</a:t>
            </a:r>
            <a:r>
              <a:rPr lang="ar-IQ" sz="1800" b="1" dirty="0" err="1" smtClean="0">
                <a:solidFill>
                  <a:schemeClr val="tx1"/>
                </a:solidFill>
                <a:latin typeface="Andalus"/>
              </a:rPr>
              <a:t> </a:t>
            </a:r>
            <a:r>
              <a:rPr lang="ar-IQ" sz="1800" b="1" dirty="0" smtClean="0">
                <a:solidFill>
                  <a:schemeClr val="tx1"/>
                </a:solidFill>
                <a:latin typeface="Andalus"/>
              </a:rPr>
              <a:t>, لكن أكثر القيم شيوعا واستخداما هو</a:t>
            </a:r>
            <a:r>
              <a:rPr lang="ar-IQ" sz="1800" b="1" dirty="0" smtClean="0">
                <a:solidFill>
                  <a:schemeClr val="tx1"/>
                </a:solidFill>
              </a:rPr>
              <a:t> </a:t>
            </a:r>
            <a:r>
              <a:rPr lang="ar-IQ" sz="1800" b="1" dirty="0" err="1" smtClean="0">
                <a:solidFill>
                  <a:schemeClr val="tx1"/>
                </a:solidFill>
              </a:rPr>
              <a:t>075و0كغم</a:t>
            </a:r>
            <a:r>
              <a:rPr lang="ar-IQ" sz="1800" b="1" dirty="0" smtClean="0">
                <a:solidFill>
                  <a:schemeClr val="tx1"/>
                </a:solidFill>
              </a:rPr>
              <a:t>.كغم</a:t>
            </a:r>
            <a:r>
              <a:rPr lang="ar-IQ" sz="1800" b="1" dirty="0" smtClean="0">
                <a:solidFill>
                  <a:schemeClr val="tx1"/>
                </a:solidFill>
                <a:latin typeface="Andalus"/>
                <a:cs typeface="Andalus"/>
              </a:rPr>
              <a:t>¯¹وزن </a:t>
            </a:r>
            <a:r>
              <a:rPr lang="ar-IQ" sz="1800" b="1" dirty="0" err="1" smtClean="0">
                <a:solidFill>
                  <a:schemeClr val="tx1"/>
                </a:solidFill>
                <a:latin typeface="Andalus"/>
                <a:cs typeface="Andalus"/>
              </a:rPr>
              <a:t>جسم</a:t>
            </a:r>
            <a:r>
              <a:rPr lang="ar-IQ" sz="1800" b="1" dirty="0" err="1" smtClean="0">
                <a:solidFill>
                  <a:schemeClr val="tx1"/>
                </a:solidFill>
                <a:latin typeface="Andalus"/>
              </a:rPr>
              <a:t> </a:t>
            </a:r>
            <a:r>
              <a:rPr lang="ar-IQ" sz="1800" b="1" dirty="0" smtClean="0">
                <a:solidFill>
                  <a:schemeClr val="tx1"/>
                </a:solidFill>
                <a:latin typeface="Andalus"/>
              </a:rPr>
              <a:t>, دوران الدراجة يحسب لكل </a:t>
            </a:r>
            <a:r>
              <a:rPr lang="ar-IQ" sz="1800" b="1" dirty="0" err="1" smtClean="0">
                <a:solidFill>
                  <a:schemeClr val="tx1"/>
                </a:solidFill>
                <a:latin typeface="Andalus"/>
              </a:rPr>
              <a:t>1ثا</a:t>
            </a:r>
            <a:r>
              <a:rPr lang="ar-IQ" sz="1800" b="1" dirty="0" smtClean="0">
                <a:solidFill>
                  <a:schemeClr val="tx1"/>
                </a:solidFill>
                <a:latin typeface="Andalus"/>
              </a:rPr>
              <a:t> خلال </a:t>
            </a:r>
            <a:r>
              <a:rPr lang="ar-IQ" sz="1800" b="1" dirty="0" err="1" smtClean="0">
                <a:solidFill>
                  <a:schemeClr val="tx1"/>
                </a:solidFill>
                <a:latin typeface="Andalus"/>
              </a:rPr>
              <a:t>الاختبار </a:t>
            </a:r>
            <a:r>
              <a:rPr lang="ar-IQ" sz="1800" b="1" dirty="0" smtClean="0">
                <a:solidFill>
                  <a:schemeClr val="tx1"/>
                </a:solidFill>
                <a:latin typeface="Andalus"/>
              </a:rPr>
              <a:t>, يتم تحديد ثلاث </a:t>
            </a:r>
            <a:r>
              <a:rPr lang="ar-IQ" sz="1800" b="1" dirty="0" err="1" smtClean="0">
                <a:solidFill>
                  <a:schemeClr val="tx1"/>
                </a:solidFill>
                <a:latin typeface="Andalus"/>
              </a:rPr>
              <a:t>متغيرات </a:t>
            </a:r>
            <a:r>
              <a:rPr lang="ar-IQ" sz="1800" b="1" dirty="0" smtClean="0">
                <a:solidFill>
                  <a:schemeClr val="tx1"/>
                </a:solidFill>
                <a:latin typeface="Andalus"/>
              </a:rPr>
              <a:t>( ذروة القدرة </a:t>
            </a:r>
            <a:r>
              <a:rPr lang="en-US" sz="1800" b="1" dirty="0" smtClean="0">
                <a:solidFill>
                  <a:schemeClr val="tx1"/>
                </a:solidFill>
                <a:latin typeface="Andalus"/>
              </a:rPr>
              <a:t>PP</a:t>
            </a:r>
            <a:r>
              <a:rPr lang="ar-IQ" sz="1800" b="1" dirty="0" smtClean="0">
                <a:solidFill>
                  <a:schemeClr val="tx1"/>
                </a:solidFill>
                <a:latin typeface="Andalus"/>
              </a:rPr>
              <a:t> , متوسط </a:t>
            </a:r>
            <a:r>
              <a:rPr lang="ar-IQ" sz="1800" b="1" dirty="0" err="1" smtClean="0">
                <a:solidFill>
                  <a:schemeClr val="tx1"/>
                </a:solidFill>
                <a:latin typeface="Andalus"/>
              </a:rPr>
              <a:t>القدرة </a:t>
            </a:r>
            <a:r>
              <a:rPr lang="ar-IQ" sz="1800" b="1" dirty="0" smtClean="0">
                <a:solidFill>
                  <a:schemeClr val="tx1"/>
                </a:solidFill>
                <a:latin typeface="Andalus"/>
              </a:rPr>
              <a:t>-مسافة مرات القوة مقسوما على </a:t>
            </a:r>
            <a:r>
              <a:rPr lang="ar-IQ" sz="1800" b="1" dirty="0" err="1" smtClean="0">
                <a:solidFill>
                  <a:schemeClr val="tx1"/>
                </a:solidFill>
                <a:latin typeface="Andalus"/>
              </a:rPr>
              <a:t>الزمن </a:t>
            </a:r>
            <a:r>
              <a:rPr lang="ar-IQ" sz="1800" b="1" dirty="0" smtClean="0">
                <a:solidFill>
                  <a:schemeClr val="tx1"/>
                </a:solidFill>
                <a:latin typeface="Andalus"/>
              </a:rPr>
              <a:t>– المبذول خلال مدة قصيرة </a:t>
            </a:r>
            <a:r>
              <a:rPr lang="ar-IQ" sz="1800" b="1" dirty="0" err="1" smtClean="0">
                <a:solidFill>
                  <a:schemeClr val="tx1"/>
                </a:solidFill>
                <a:latin typeface="Andalus"/>
              </a:rPr>
              <a:t>جدا </a:t>
            </a:r>
            <a:r>
              <a:rPr lang="ar-IQ" sz="1800" b="1" dirty="0" smtClean="0">
                <a:solidFill>
                  <a:schemeClr val="tx1"/>
                </a:solidFill>
                <a:latin typeface="Andalus"/>
              </a:rPr>
              <a:t>-5 </a:t>
            </a:r>
            <a:r>
              <a:rPr lang="ar-IQ" sz="1800" b="1" dirty="0" err="1" smtClean="0">
                <a:solidFill>
                  <a:schemeClr val="tx1"/>
                </a:solidFill>
                <a:latin typeface="Andalus"/>
              </a:rPr>
              <a:t>ثا</a:t>
            </a:r>
            <a:r>
              <a:rPr lang="ar-IQ" sz="1800" b="1" dirty="0" smtClean="0">
                <a:solidFill>
                  <a:schemeClr val="tx1"/>
                </a:solidFill>
                <a:latin typeface="Andalus"/>
              </a:rPr>
              <a:t> أو </a:t>
            </a:r>
            <a:r>
              <a:rPr lang="ar-IQ" sz="1800" b="1" dirty="0" err="1" smtClean="0">
                <a:solidFill>
                  <a:schemeClr val="tx1"/>
                </a:solidFill>
                <a:latin typeface="Andalus"/>
              </a:rPr>
              <a:t>أقل </a:t>
            </a:r>
            <a:r>
              <a:rPr lang="ar-IQ" sz="1800" b="1" dirty="0" smtClean="0">
                <a:solidFill>
                  <a:schemeClr val="tx1"/>
                </a:solidFill>
                <a:latin typeface="Andalus"/>
              </a:rPr>
              <a:t>– مدة </a:t>
            </a:r>
            <a:r>
              <a:rPr lang="ar-IQ" sz="1800" b="1" dirty="0" err="1" smtClean="0">
                <a:solidFill>
                  <a:schemeClr val="tx1"/>
                </a:solidFill>
                <a:latin typeface="Andalus"/>
              </a:rPr>
              <a:t>العمل .</a:t>
            </a:r>
            <a:endParaRPr lang="ar-IQ" sz="1800" b="1" dirty="0" smtClean="0">
              <a:solidFill>
                <a:schemeClr val="tx1"/>
              </a:solidFill>
              <a:latin typeface="Andalus"/>
            </a:endParaRPr>
          </a:p>
          <a:p>
            <a:pPr marL="342900" indent="-342900" algn="r">
              <a:buAutoNum type="arabicPeriod"/>
            </a:pPr>
            <a:r>
              <a:rPr lang="ar-IQ" sz="1800" b="1" dirty="0" smtClean="0">
                <a:solidFill>
                  <a:schemeClr val="tx1"/>
                </a:solidFill>
                <a:latin typeface="Andalus"/>
              </a:rPr>
              <a:t>اجراءات </a:t>
            </a:r>
            <a:r>
              <a:rPr lang="ar-IQ" sz="1800" b="1" dirty="0" err="1" smtClean="0">
                <a:solidFill>
                  <a:schemeClr val="tx1"/>
                </a:solidFill>
                <a:latin typeface="Andalus"/>
              </a:rPr>
              <a:t>الاختبار </a:t>
            </a:r>
            <a:r>
              <a:rPr lang="ar-IQ" sz="1800" b="1" dirty="0" smtClean="0">
                <a:solidFill>
                  <a:schemeClr val="tx1"/>
                </a:solidFill>
                <a:latin typeface="Andalus"/>
              </a:rPr>
              <a:t>: بعد </a:t>
            </a:r>
            <a:r>
              <a:rPr lang="ar-IQ" sz="1800" b="1" dirty="0" err="1" smtClean="0">
                <a:solidFill>
                  <a:schemeClr val="tx1"/>
                </a:solidFill>
                <a:latin typeface="Andalus"/>
              </a:rPr>
              <a:t>الركوب </a:t>
            </a:r>
            <a:r>
              <a:rPr lang="ar-IQ" sz="1800" b="1" dirty="0" smtClean="0">
                <a:solidFill>
                  <a:schemeClr val="tx1"/>
                </a:solidFill>
                <a:latin typeface="Andalus"/>
              </a:rPr>
              <a:t>, تدوير دولاب الدراجة </a:t>
            </a:r>
            <a:r>
              <a:rPr lang="ar-IQ" sz="1800" b="1" dirty="0" err="1" smtClean="0">
                <a:solidFill>
                  <a:schemeClr val="tx1"/>
                </a:solidFill>
                <a:latin typeface="Andalus"/>
              </a:rPr>
              <a:t>باسرع</a:t>
            </a:r>
            <a:r>
              <a:rPr lang="ar-IQ" sz="1800" b="1" dirty="0" smtClean="0">
                <a:solidFill>
                  <a:schemeClr val="tx1"/>
                </a:solidFill>
                <a:latin typeface="Andalus"/>
              </a:rPr>
              <a:t> ما </a:t>
            </a:r>
            <a:r>
              <a:rPr lang="ar-IQ" sz="1800" b="1" dirty="0" err="1" smtClean="0">
                <a:solidFill>
                  <a:schemeClr val="tx1"/>
                </a:solidFill>
                <a:latin typeface="Andalus"/>
              </a:rPr>
              <a:t>يمكن </a:t>
            </a:r>
            <a:r>
              <a:rPr lang="ar-IQ" sz="1800" b="1" dirty="0" smtClean="0">
                <a:solidFill>
                  <a:schemeClr val="tx1"/>
                </a:solidFill>
                <a:latin typeface="Andalus"/>
              </a:rPr>
              <a:t>, يقوم المشرف بحساب المقاومة على اساس وزن </a:t>
            </a:r>
            <a:r>
              <a:rPr lang="ar-IQ" sz="1800" b="1" dirty="0" err="1" smtClean="0">
                <a:solidFill>
                  <a:schemeClr val="tx1"/>
                </a:solidFill>
                <a:latin typeface="Andalus"/>
              </a:rPr>
              <a:t>الجسم </a:t>
            </a:r>
            <a:r>
              <a:rPr lang="ar-IQ" sz="1800" b="1" dirty="0" smtClean="0">
                <a:solidFill>
                  <a:schemeClr val="tx1"/>
                </a:solidFill>
                <a:latin typeface="Andalus"/>
              </a:rPr>
              <a:t>, بعدها يقوم المختبر بتدوير دولاب الدراجة </a:t>
            </a:r>
            <a:r>
              <a:rPr lang="ar-IQ" sz="1800" b="1" dirty="0" err="1" smtClean="0">
                <a:solidFill>
                  <a:schemeClr val="tx1"/>
                </a:solidFill>
                <a:latin typeface="Andalus"/>
              </a:rPr>
              <a:t>باسرع</a:t>
            </a:r>
            <a:r>
              <a:rPr lang="ar-IQ" sz="1800" b="1" dirty="0" smtClean="0">
                <a:solidFill>
                  <a:schemeClr val="tx1"/>
                </a:solidFill>
                <a:latin typeface="Andalus"/>
              </a:rPr>
              <a:t> ما يمكن لمدة 30 </a:t>
            </a:r>
            <a:r>
              <a:rPr lang="ar-IQ" sz="1800" b="1" dirty="0" err="1" smtClean="0">
                <a:solidFill>
                  <a:schemeClr val="tx1"/>
                </a:solidFill>
                <a:latin typeface="Andalus"/>
              </a:rPr>
              <a:t>ثا</a:t>
            </a:r>
            <a:r>
              <a:rPr lang="ar-IQ" sz="1800" b="1" dirty="0" smtClean="0">
                <a:solidFill>
                  <a:schemeClr val="tx1"/>
                </a:solidFill>
                <a:latin typeface="Andalus"/>
              </a:rPr>
              <a:t> , تنقل المعلومات عن طريق حساسات مرتبطة بدولاب الدراجة الى الكمبيوتر لحساب ذروة القدرة </a:t>
            </a:r>
            <a:r>
              <a:rPr lang="en-US" sz="1800" b="1" dirty="0" smtClean="0">
                <a:solidFill>
                  <a:schemeClr val="tx1"/>
                </a:solidFill>
                <a:latin typeface="Andalus"/>
              </a:rPr>
              <a:t>PP</a:t>
            </a:r>
            <a:r>
              <a:rPr lang="ar-IQ" sz="1800" b="1" dirty="0" smtClean="0">
                <a:solidFill>
                  <a:schemeClr val="tx1"/>
                </a:solidFill>
                <a:latin typeface="Andalus"/>
              </a:rPr>
              <a:t> , متوسط </a:t>
            </a:r>
            <a:r>
              <a:rPr lang="ar-IQ" sz="1800" b="1" dirty="0" err="1" smtClean="0">
                <a:solidFill>
                  <a:schemeClr val="tx1"/>
                </a:solidFill>
                <a:latin typeface="Andalus"/>
              </a:rPr>
              <a:t>القدرة </a:t>
            </a:r>
            <a:r>
              <a:rPr lang="ar-IQ" sz="1800" b="1" dirty="0" smtClean="0">
                <a:solidFill>
                  <a:schemeClr val="tx1"/>
                </a:solidFill>
                <a:latin typeface="Andalus"/>
              </a:rPr>
              <a:t>, مؤشر </a:t>
            </a:r>
            <a:r>
              <a:rPr lang="ar-IQ" sz="1800" b="1" dirty="0" err="1" smtClean="0">
                <a:solidFill>
                  <a:schemeClr val="tx1"/>
                </a:solidFill>
                <a:latin typeface="Andalus"/>
              </a:rPr>
              <a:t>التعب .</a:t>
            </a:r>
            <a:endParaRPr lang="ar-IQ" sz="1800" b="1" dirty="0" smtClean="0">
              <a:solidFill>
                <a:schemeClr val="tx1"/>
              </a:solidFill>
              <a:latin typeface="Andalus"/>
            </a:endParaRPr>
          </a:p>
          <a:p>
            <a:pPr marL="342900" indent="-342900" algn="r">
              <a:buAutoNum type="arabicPeriod"/>
            </a:pPr>
            <a:r>
              <a:rPr lang="ar-IQ" sz="1800" b="1" dirty="0" smtClean="0">
                <a:solidFill>
                  <a:schemeClr val="tx1"/>
                </a:solidFill>
                <a:latin typeface="Andalus"/>
              </a:rPr>
              <a:t>أظهرت نتائج البحوث ان ارتفاع مستويات </a:t>
            </a:r>
            <a:r>
              <a:rPr lang="ar-IQ" sz="1800" b="1" dirty="0" err="1" smtClean="0">
                <a:solidFill>
                  <a:schemeClr val="tx1"/>
                </a:solidFill>
                <a:latin typeface="Andalus"/>
              </a:rPr>
              <a:t>اللاكتات</a:t>
            </a:r>
            <a:r>
              <a:rPr lang="ar-IQ" sz="1800" b="1" dirty="0" smtClean="0">
                <a:solidFill>
                  <a:schemeClr val="tx1"/>
                </a:solidFill>
                <a:latin typeface="Andalus"/>
              </a:rPr>
              <a:t> لأعلى قيمة كان في بداية 10 </a:t>
            </a:r>
            <a:r>
              <a:rPr lang="ar-IQ" sz="1800" b="1" dirty="0" err="1" smtClean="0">
                <a:solidFill>
                  <a:schemeClr val="tx1"/>
                </a:solidFill>
                <a:latin typeface="Andalus"/>
              </a:rPr>
              <a:t>ثا</a:t>
            </a:r>
            <a:r>
              <a:rPr lang="ar-IQ" sz="1800" b="1" dirty="0" smtClean="0">
                <a:solidFill>
                  <a:schemeClr val="tx1"/>
                </a:solidFill>
                <a:latin typeface="Andalus"/>
              </a:rPr>
              <a:t> من شدة الجهد العالي, ان ذلك يؤشر ان عمليات تحلل </a:t>
            </a:r>
            <a:r>
              <a:rPr lang="ar-IQ" sz="1800" b="1" dirty="0" err="1" smtClean="0">
                <a:solidFill>
                  <a:schemeClr val="tx1"/>
                </a:solidFill>
                <a:latin typeface="Andalus"/>
              </a:rPr>
              <a:t>الكلايكوجين</a:t>
            </a:r>
            <a:r>
              <a:rPr lang="ar-IQ" sz="1800" b="1" dirty="0" smtClean="0">
                <a:solidFill>
                  <a:schemeClr val="tx1"/>
                </a:solidFill>
                <a:latin typeface="Andalus"/>
              </a:rPr>
              <a:t> تحدث غالبا مباشرة وعلى امتداد تحطم </a:t>
            </a:r>
            <a:r>
              <a:rPr lang="en-US" sz="1800" b="1" dirty="0" smtClean="0">
                <a:solidFill>
                  <a:schemeClr val="tx1"/>
                </a:solidFill>
                <a:latin typeface="Andalus"/>
              </a:rPr>
              <a:t>ATP-CP </a:t>
            </a:r>
            <a:r>
              <a:rPr lang="ar-IQ" sz="1800" b="1" dirty="0" smtClean="0">
                <a:solidFill>
                  <a:schemeClr val="tx1"/>
                </a:solidFill>
                <a:latin typeface="Andalus"/>
              </a:rPr>
              <a:t> , لذلك لا يمكن تفسير ان ذروة القمة </a:t>
            </a:r>
            <a:r>
              <a:rPr lang="en-US" sz="1800" b="1" dirty="0" smtClean="0">
                <a:solidFill>
                  <a:schemeClr val="tx1"/>
                </a:solidFill>
                <a:latin typeface="Andalus"/>
              </a:rPr>
              <a:t>PP</a:t>
            </a:r>
            <a:r>
              <a:rPr lang="ar-IQ" sz="1800" b="1" dirty="0" smtClean="0">
                <a:solidFill>
                  <a:schemeClr val="tx1"/>
                </a:solidFill>
                <a:latin typeface="Andalus"/>
              </a:rPr>
              <a:t> تحدث فقط في النظام </a:t>
            </a:r>
            <a:r>
              <a:rPr lang="ar-IQ" sz="1800" b="1" dirty="0" err="1" smtClean="0">
                <a:solidFill>
                  <a:schemeClr val="tx1"/>
                </a:solidFill>
                <a:latin typeface="Andalus"/>
              </a:rPr>
              <a:t>الفوسفاجيني</a:t>
            </a:r>
            <a:r>
              <a:rPr lang="ar-IQ" sz="1800" b="1" dirty="0" smtClean="0">
                <a:solidFill>
                  <a:schemeClr val="tx1"/>
                </a:solidFill>
                <a:latin typeface="Andalus"/>
              </a:rPr>
              <a:t>  </a:t>
            </a:r>
            <a:endParaRPr lang="ar-IQ" sz="1800" b="1" dirty="0">
              <a:solidFill>
                <a:schemeClr val="tx1"/>
              </a:solidFill>
            </a:endParaRPr>
          </a:p>
        </p:txBody>
      </p:sp>
      <p:sp>
        <p:nvSpPr>
          <p:cNvPr id="4" name="عنوان 1"/>
          <p:cNvSpPr txBox="1">
            <a:spLocks/>
          </p:cNvSpPr>
          <p:nvPr/>
        </p:nvSpPr>
        <p:spPr>
          <a:xfrm>
            <a:off x="1403648" y="4509120"/>
            <a:ext cx="6694512" cy="578495"/>
          </a:xfrm>
          <a:prstGeom prst="rect">
            <a:avLst/>
          </a:prstGeom>
          <a:solidFill>
            <a:schemeClr val="accent2">
              <a:lumMod val="40000"/>
              <a:lumOff val="60000"/>
            </a:schemeClr>
          </a:solidFill>
        </p:spPr>
        <p:txBody>
          <a:bodyPr vert="horz" lIns="91440" tIns="45720" rIns="91440" bIns="45720" rtlCol="1" anchor="t">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IQ" sz="2800" b="1" i="0" u="none" strike="noStrike" kern="1200" cap="none" spc="0" normalizeH="0" baseline="0" noProof="0" smtClean="0">
                <a:ln>
                  <a:noFill/>
                </a:ln>
                <a:solidFill>
                  <a:schemeClr val="tx1"/>
                </a:solidFill>
                <a:effectLst/>
                <a:uLnTx/>
                <a:uFillTx/>
                <a:latin typeface="+mj-lt"/>
                <a:ea typeface="+mj-ea"/>
                <a:cs typeface="+mj-cs"/>
              </a:rPr>
              <a:t>اختبار ماركاريا كالامان   </a:t>
            </a:r>
            <a:r>
              <a:rPr kumimoji="0" lang="en-US" sz="2800" b="1" i="0" u="none" strike="noStrike" kern="1200" cap="none" spc="0" normalizeH="0" baseline="0" noProof="0" smtClean="0">
                <a:ln>
                  <a:noFill/>
                </a:ln>
                <a:solidFill>
                  <a:schemeClr val="tx1"/>
                </a:solidFill>
                <a:effectLst/>
                <a:uLnTx/>
                <a:uFillTx/>
                <a:latin typeface="+mj-lt"/>
                <a:ea typeface="+mj-ea"/>
                <a:cs typeface="+mj-cs"/>
              </a:rPr>
              <a:t>Margaria – kalamen Test</a:t>
            </a:r>
            <a:endParaRPr kumimoji="0" lang="ar-IQ"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عنوان فرعي 2"/>
          <p:cNvSpPr txBox="1">
            <a:spLocks/>
          </p:cNvSpPr>
          <p:nvPr/>
        </p:nvSpPr>
        <p:spPr>
          <a:xfrm>
            <a:off x="1555576" y="5157192"/>
            <a:ext cx="6400800" cy="1656184"/>
          </a:xfrm>
          <a:prstGeom prst="rect">
            <a:avLst/>
          </a:prstGeom>
          <a:solidFill>
            <a:schemeClr val="accent5">
              <a:lumMod val="40000"/>
              <a:lumOff val="60000"/>
            </a:schemeClr>
          </a:solidFill>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IQ" sz="1800" b="1" i="0" u="none" strike="noStrike" kern="1200" cap="none" spc="0" normalizeH="0" baseline="0" noProof="0" dirty="0" smtClean="0">
                <a:ln>
                  <a:noFill/>
                </a:ln>
                <a:solidFill>
                  <a:schemeClr val="tx1"/>
                </a:solidFill>
                <a:effectLst/>
                <a:uLnTx/>
                <a:uFillTx/>
                <a:latin typeface="+mn-lt"/>
                <a:ea typeface="+mn-ea"/>
                <a:cs typeface="+mn-cs"/>
              </a:rPr>
              <a:t>يركض الشخص على مستوي ثم يتسلق </a:t>
            </a:r>
            <a:r>
              <a:rPr kumimoji="0" lang="ar-IQ" sz="1800" b="1" i="0" u="none" strike="noStrike" kern="1200" cap="none" spc="0" normalizeH="0" baseline="0" noProof="0" dirty="0" err="1" smtClean="0">
                <a:ln>
                  <a:noFill/>
                </a:ln>
                <a:solidFill>
                  <a:schemeClr val="tx1"/>
                </a:solidFill>
                <a:effectLst/>
                <a:uLnTx/>
                <a:uFillTx/>
                <a:latin typeface="+mn-lt"/>
                <a:ea typeface="+mn-ea"/>
                <a:cs typeface="+mn-cs"/>
              </a:rPr>
              <a:t>سلم </a:t>
            </a:r>
            <a:r>
              <a:rPr kumimoji="0" lang="ar-IQ" sz="1800" b="1" i="0" u="none" strike="noStrike" kern="1200" cap="none" spc="0" normalizeH="0" baseline="0" noProof="0" dirty="0" smtClean="0">
                <a:ln>
                  <a:noFill/>
                </a:ln>
                <a:solidFill>
                  <a:schemeClr val="tx1"/>
                </a:solidFill>
                <a:effectLst/>
                <a:uLnTx/>
                <a:uFillTx/>
                <a:latin typeface="+mn-lt"/>
                <a:ea typeface="+mn-ea"/>
                <a:cs typeface="+mn-cs"/>
              </a:rPr>
              <a:t>, ثلاث خطوات في كل </a:t>
            </a:r>
            <a:r>
              <a:rPr kumimoji="0" lang="ar-IQ" sz="1800" b="1" i="0" u="none" strike="noStrike" kern="1200" cap="none" spc="0" normalizeH="0" baseline="0" noProof="0" dirty="0" err="1" smtClean="0">
                <a:ln>
                  <a:noFill/>
                </a:ln>
                <a:solidFill>
                  <a:schemeClr val="tx1"/>
                </a:solidFill>
                <a:effectLst/>
                <a:uLnTx/>
                <a:uFillTx/>
                <a:latin typeface="+mn-lt"/>
                <a:ea typeface="+mn-ea"/>
                <a:cs typeface="+mn-cs"/>
              </a:rPr>
              <a:t>مرة </a:t>
            </a:r>
            <a:r>
              <a:rPr kumimoji="0" lang="ar-IQ" sz="1800" b="1" i="0" u="none" strike="noStrike" kern="1200" cap="none" spc="0" normalizeH="0" baseline="0" noProof="0" dirty="0" smtClean="0">
                <a:ln>
                  <a:noFill/>
                </a:ln>
                <a:solidFill>
                  <a:schemeClr val="tx1"/>
                </a:solidFill>
                <a:effectLst/>
                <a:uLnTx/>
                <a:uFillTx/>
                <a:latin typeface="+mn-lt"/>
                <a:ea typeface="+mn-ea"/>
                <a:cs typeface="+mn-cs"/>
              </a:rPr>
              <a:t>, تحسب القدرة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POWER</a:t>
            </a:r>
            <a:r>
              <a:rPr kumimoji="0" lang="ar-IQ" sz="1800" b="1" i="0" u="none" strike="noStrike" kern="1200" cap="none" spc="0" normalizeH="0" baseline="0" noProof="0" dirty="0" smtClean="0">
                <a:ln>
                  <a:noFill/>
                </a:ln>
                <a:solidFill>
                  <a:schemeClr val="tx1"/>
                </a:solidFill>
                <a:effectLst/>
                <a:uLnTx/>
                <a:uFillTx/>
                <a:latin typeface="+mn-lt"/>
                <a:ea typeface="+mn-ea"/>
                <a:cs typeface="+mn-cs"/>
              </a:rPr>
              <a:t> في </a:t>
            </a:r>
            <a:r>
              <a:rPr kumimoji="0" lang="ar-IQ" sz="1800" b="1" i="0" u="none" strike="noStrike" kern="1200" cap="none" spc="0" normalizeH="0" baseline="0" noProof="0" dirty="0" err="1" smtClean="0">
                <a:ln>
                  <a:noFill/>
                </a:ln>
                <a:solidFill>
                  <a:schemeClr val="tx1"/>
                </a:solidFill>
                <a:effectLst/>
                <a:uLnTx/>
                <a:uFillTx/>
                <a:latin typeface="+mn-lt"/>
                <a:ea typeface="+mn-ea"/>
                <a:cs typeface="+mn-cs"/>
              </a:rPr>
              <a:t>كغم .</a:t>
            </a:r>
            <a:r>
              <a:rPr kumimoji="0" lang="ar-IQ" sz="1800" b="1" i="0" u="none" strike="noStrike" kern="1200" cap="none" spc="0" normalizeH="0" baseline="0" noProof="0" dirty="0" smtClean="0">
                <a:ln>
                  <a:noFill/>
                </a:ln>
                <a:solidFill>
                  <a:schemeClr val="tx1"/>
                </a:solidFill>
                <a:effectLst/>
                <a:uLnTx/>
                <a:uFillTx/>
                <a:latin typeface="+mn-lt"/>
                <a:ea typeface="+mn-ea"/>
                <a:cs typeface="+mn-cs"/>
              </a:rPr>
              <a:t> </a:t>
            </a:r>
            <a:r>
              <a:rPr kumimoji="0" lang="ar-IQ" sz="1800" b="1" i="0" u="none" strike="noStrike" kern="1200" cap="none" spc="0" normalizeH="0" baseline="0" noProof="0" dirty="0" err="1" smtClean="0">
                <a:ln>
                  <a:noFill/>
                </a:ln>
                <a:solidFill>
                  <a:schemeClr val="tx1"/>
                </a:solidFill>
                <a:effectLst/>
                <a:uLnTx/>
                <a:uFillTx/>
                <a:latin typeface="+mn-lt"/>
                <a:ea typeface="+mn-ea"/>
                <a:cs typeface="+mn-cs"/>
              </a:rPr>
              <a:t>ثا</a:t>
            </a:r>
            <a:r>
              <a:rPr kumimoji="0" lang="ar-IQ" sz="1800" b="1" i="0" u="none" strike="noStrike" kern="1200" cap="none" spc="0" normalizeH="0" baseline="0" noProof="0" dirty="0" smtClean="0">
                <a:ln>
                  <a:noFill/>
                </a:ln>
                <a:solidFill>
                  <a:schemeClr val="tx1"/>
                </a:solidFill>
                <a:effectLst/>
                <a:uLnTx/>
                <a:uFillTx/>
                <a:latin typeface="+mn-lt"/>
                <a:ea typeface="+mn-ea"/>
                <a:cs typeface="+mn-cs"/>
              </a:rPr>
              <a:t> </a:t>
            </a:r>
            <a:r>
              <a:rPr kumimoji="0" lang="ar-IQ" sz="1800" b="1" i="0" u="none" strike="noStrike" kern="1200" cap="none" spc="0" normalizeH="0" baseline="0" noProof="0" dirty="0" smtClean="0">
                <a:ln>
                  <a:noFill/>
                </a:ln>
                <a:solidFill>
                  <a:schemeClr val="tx1"/>
                </a:solidFill>
                <a:effectLst/>
                <a:uLnTx/>
                <a:uFillTx/>
                <a:latin typeface="Andalus"/>
                <a:ea typeface="+mn-ea"/>
                <a:cs typeface="Andalus"/>
              </a:rPr>
              <a:t>¯¹ من وزن </a:t>
            </a:r>
            <a:r>
              <a:rPr kumimoji="0" lang="ar-IQ" sz="1800" b="1" i="0" u="none" strike="noStrike" kern="1200" cap="none" spc="0" normalizeH="0" baseline="0" noProof="0" dirty="0" err="1" smtClean="0">
                <a:ln>
                  <a:noFill/>
                </a:ln>
                <a:solidFill>
                  <a:schemeClr val="tx1"/>
                </a:solidFill>
                <a:effectLst/>
                <a:uLnTx/>
                <a:uFillTx/>
                <a:latin typeface="Andalus"/>
                <a:ea typeface="+mn-ea"/>
                <a:cs typeface="Andalus"/>
              </a:rPr>
              <a:t>الشخص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 </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الارتفاع العمودي بين الخطوات الثالثة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والتاسعة </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الزمن بين الخطوة الثالثة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والتاسعة .</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يعد هذا الاختبار للقدرة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الفوسفاجينية</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لقصر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الزمن </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( 5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ثا</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للاختبار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الكلي </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1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ثا</a:t>
            </a:r>
            <a:r>
              <a:rPr kumimoji="0" lang="ar-IQ" sz="1800" b="1" i="0" u="none" strike="noStrike" kern="1200" cap="none" spc="0" normalizeH="0" baseline="0" noProof="0" dirty="0" smtClean="0">
                <a:ln>
                  <a:noFill/>
                </a:ln>
                <a:solidFill>
                  <a:schemeClr val="tx1"/>
                </a:solidFill>
                <a:effectLst/>
                <a:uLnTx/>
                <a:uFillTx/>
                <a:latin typeface="Andalus"/>
                <a:ea typeface="+mn-ea"/>
                <a:cs typeface="+mj-cs"/>
              </a:rPr>
              <a:t> لقياس الزمن بين الخطوة الثالثة </a:t>
            </a:r>
            <a:r>
              <a:rPr kumimoji="0" lang="ar-IQ" sz="1800" b="1" i="0" u="none" strike="noStrike" kern="1200" cap="none" spc="0" normalizeH="0" baseline="0" noProof="0" dirty="0" err="1" smtClean="0">
                <a:ln>
                  <a:noFill/>
                </a:ln>
                <a:solidFill>
                  <a:schemeClr val="tx1"/>
                </a:solidFill>
                <a:effectLst/>
                <a:uLnTx/>
                <a:uFillTx/>
                <a:latin typeface="Andalus"/>
                <a:ea typeface="+mn-ea"/>
                <a:cs typeface="+mj-cs"/>
              </a:rPr>
              <a:t>والتاسعة .</a:t>
            </a:r>
            <a:endParaRPr kumimoji="0" lang="ar-IQ" sz="1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467544" y="0"/>
            <a:ext cx="8352928"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755576" y="0"/>
            <a:ext cx="7776864"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909936" y="-27383"/>
            <a:ext cx="4894312" cy="648072"/>
          </a:xfrm>
        </p:spPr>
        <p:txBody>
          <a:bodyPr>
            <a:normAutofit/>
          </a:bodyPr>
          <a:lstStyle/>
          <a:p>
            <a:r>
              <a:rPr lang="ar-IQ" sz="3200" b="1" dirty="0" smtClean="0"/>
              <a:t>اختبارات الميدان </a:t>
            </a:r>
            <a:r>
              <a:rPr lang="en-US" sz="3200" b="1" dirty="0" smtClean="0"/>
              <a:t>Field Test </a:t>
            </a:r>
            <a:endParaRPr lang="ar-IQ" sz="3200" b="1" dirty="0"/>
          </a:p>
        </p:txBody>
      </p:sp>
      <p:sp>
        <p:nvSpPr>
          <p:cNvPr id="5" name="عنوان فرعي 4"/>
          <p:cNvSpPr>
            <a:spLocks noGrp="1"/>
          </p:cNvSpPr>
          <p:nvPr>
            <p:ph type="subTitle" idx="1"/>
          </p:nvPr>
        </p:nvSpPr>
        <p:spPr>
          <a:xfrm>
            <a:off x="1371600" y="764704"/>
            <a:ext cx="6400800" cy="2160240"/>
          </a:xfrm>
        </p:spPr>
        <p:txBody>
          <a:bodyPr>
            <a:normAutofit/>
          </a:bodyPr>
          <a:lstStyle/>
          <a:p>
            <a:pPr algn="r"/>
            <a:r>
              <a:rPr lang="ar-IQ" sz="1800" b="1" dirty="0" smtClean="0">
                <a:solidFill>
                  <a:schemeClr val="tx1"/>
                </a:solidFill>
              </a:rPr>
              <a:t>لا توجد اختبارات ميدانية لتقدير </a:t>
            </a:r>
            <a:r>
              <a:rPr lang="en-US" sz="1800" b="1" dirty="0" smtClean="0">
                <a:solidFill>
                  <a:schemeClr val="tx1"/>
                </a:solidFill>
              </a:rPr>
              <a:t>ATP-CP</a:t>
            </a:r>
            <a:r>
              <a:rPr lang="ar-IQ" sz="1800" b="1" dirty="0" smtClean="0">
                <a:solidFill>
                  <a:schemeClr val="tx1"/>
                </a:solidFill>
              </a:rPr>
              <a:t> مستعملة أو لتقدير </a:t>
            </a:r>
            <a:r>
              <a:rPr lang="ar-IQ" sz="1800" b="1" dirty="0" err="1" smtClean="0">
                <a:solidFill>
                  <a:schemeClr val="tx1"/>
                </a:solidFill>
              </a:rPr>
              <a:t>اللاكتات</a:t>
            </a:r>
            <a:r>
              <a:rPr lang="ar-IQ" sz="1800" b="1" dirty="0" smtClean="0">
                <a:solidFill>
                  <a:schemeClr val="tx1"/>
                </a:solidFill>
              </a:rPr>
              <a:t> , مع ذلك يوجد اختبارين مناسبين </a:t>
            </a:r>
            <a:r>
              <a:rPr lang="ar-IQ" sz="1800" b="1" dirty="0" err="1" smtClean="0">
                <a:solidFill>
                  <a:schemeClr val="tx1"/>
                </a:solidFill>
              </a:rPr>
              <a:t>لذلك :</a:t>
            </a:r>
            <a:endParaRPr lang="ar-IQ" sz="1800" b="1" dirty="0" smtClean="0">
              <a:solidFill>
                <a:schemeClr val="tx1"/>
              </a:solidFill>
            </a:endParaRPr>
          </a:p>
          <a:p>
            <a:pPr algn="r"/>
            <a:r>
              <a:rPr lang="ar-IQ" sz="1800" b="1" dirty="0" err="1" smtClean="0">
                <a:solidFill>
                  <a:schemeClr val="tx1"/>
                </a:solidFill>
              </a:rPr>
              <a:t>1.</a:t>
            </a:r>
            <a:r>
              <a:rPr lang="ar-IQ" sz="1800" b="1" dirty="0" smtClean="0">
                <a:solidFill>
                  <a:schemeClr val="tx1"/>
                </a:solidFill>
              </a:rPr>
              <a:t> اختبار القفز العمودي </a:t>
            </a:r>
            <a:r>
              <a:rPr lang="en-US" sz="1800" b="1" dirty="0" smtClean="0">
                <a:solidFill>
                  <a:schemeClr val="tx1"/>
                </a:solidFill>
              </a:rPr>
              <a:t>Vertical Jump Test </a:t>
            </a:r>
            <a:r>
              <a:rPr lang="ar-IQ" sz="1800" b="1" dirty="0" smtClean="0">
                <a:solidFill>
                  <a:schemeClr val="tx1"/>
                </a:solidFill>
              </a:rPr>
              <a:t> : </a:t>
            </a:r>
            <a:r>
              <a:rPr lang="ar-IQ" sz="1800" b="1" dirty="0" err="1" smtClean="0">
                <a:solidFill>
                  <a:schemeClr val="tx1"/>
                </a:solidFill>
              </a:rPr>
              <a:t>مراعاة </a:t>
            </a:r>
            <a:r>
              <a:rPr lang="ar-IQ" sz="1800" b="1" dirty="0" smtClean="0">
                <a:solidFill>
                  <a:schemeClr val="tx1"/>
                </a:solidFill>
              </a:rPr>
              <a:t>, وضع </a:t>
            </a:r>
            <a:r>
              <a:rPr lang="ar-IQ" sz="1800" b="1" dirty="0" err="1" smtClean="0">
                <a:solidFill>
                  <a:schemeClr val="tx1"/>
                </a:solidFill>
              </a:rPr>
              <a:t>البداية </a:t>
            </a:r>
            <a:r>
              <a:rPr lang="ar-IQ" sz="1800" b="1" dirty="0" smtClean="0">
                <a:solidFill>
                  <a:schemeClr val="tx1"/>
                </a:solidFill>
              </a:rPr>
              <a:t>, استعمال أو عدم استعمال </a:t>
            </a:r>
            <a:r>
              <a:rPr lang="ar-IQ" sz="1800" b="1" dirty="0" err="1" smtClean="0">
                <a:solidFill>
                  <a:schemeClr val="tx1"/>
                </a:solidFill>
              </a:rPr>
              <a:t>الذراعين </a:t>
            </a:r>
            <a:r>
              <a:rPr lang="ar-IQ" sz="1800" b="1" dirty="0" smtClean="0">
                <a:solidFill>
                  <a:schemeClr val="tx1"/>
                </a:solidFill>
              </a:rPr>
              <a:t>,مسافة القفز العمودي </a:t>
            </a:r>
            <a:r>
              <a:rPr lang="ar-IQ" sz="1800" b="1" dirty="0" err="1" smtClean="0">
                <a:solidFill>
                  <a:schemeClr val="tx1"/>
                </a:solidFill>
              </a:rPr>
              <a:t>المقاسة</a:t>
            </a:r>
            <a:r>
              <a:rPr lang="ar-IQ" sz="1800" b="1" dirty="0" smtClean="0">
                <a:solidFill>
                  <a:schemeClr val="tx1"/>
                </a:solidFill>
              </a:rPr>
              <a:t> </a:t>
            </a:r>
            <a:r>
              <a:rPr lang="ar-IQ" sz="1800" b="1" dirty="0" err="1" smtClean="0">
                <a:solidFill>
                  <a:schemeClr val="tx1"/>
                </a:solidFill>
              </a:rPr>
              <a:t>.</a:t>
            </a:r>
            <a:r>
              <a:rPr lang="ar-IQ" sz="1800" b="1" dirty="0" smtClean="0">
                <a:solidFill>
                  <a:schemeClr val="tx1"/>
                </a:solidFill>
              </a:rPr>
              <a:t> عندما يتم القفز على منصة قوة يمكن ان تحسب قيم القدرة </a:t>
            </a:r>
            <a:r>
              <a:rPr lang="ar-IQ" sz="1800" b="1" dirty="0" err="1" smtClean="0">
                <a:solidFill>
                  <a:schemeClr val="tx1"/>
                </a:solidFill>
              </a:rPr>
              <a:t>الحقيقية</a:t>
            </a:r>
            <a:r>
              <a:rPr lang="ar-IQ" sz="1800" b="1" dirty="0" smtClean="0">
                <a:solidFill>
                  <a:schemeClr val="tx1"/>
                </a:solidFill>
              </a:rPr>
              <a:t> ولكن عندما يتم </a:t>
            </a:r>
            <a:r>
              <a:rPr lang="ar-IQ" sz="1800" b="1" dirty="0" smtClean="0">
                <a:solidFill>
                  <a:schemeClr val="tx1"/>
                </a:solidFill>
              </a:rPr>
              <a:t>القفز </a:t>
            </a:r>
            <a:r>
              <a:rPr lang="ar-IQ" sz="1800" b="1" dirty="0" smtClean="0">
                <a:solidFill>
                  <a:schemeClr val="tx1"/>
                </a:solidFill>
              </a:rPr>
              <a:t>على سطح مستوي فان الشغل </a:t>
            </a:r>
            <a:r>
              <a:rPr lang="ar-IQ" sz="1800" b="1" dirty="0" err="1" smtClean="0">
                <a:solidFill>
                  <a:schemeClr val="tx1"/>
                </a:solidFill>
              </a:rPr>
              <a:t>المقدر </a:t>
            </a:r>
            <a:r>
              <a:rPr lang="ar-IQ" sz="1800" b="1" dirty="0" smtClean="0">
                <a:solidFill>
                  <a:schemeClr val="tx1"/>
                </a:solidFill>
              </a:rPr>
              <a:t>( </a:t>
            </a:r>
            <a:r>
              <a:rPr lang="ar-IQ" sz="1800" b="1" dirty="0" err="1" smtClean="0">
                <a:solidFill>
                  <a:schemeClr val="tx1"/>
                </a:solidFill>
              </a:rPr>
              <a:t>القوة </a:t>
            </a:r>
            <a:r>
              <a:rPr lang="ar-IQ" sz="1800" b="1" dirty="0" smtClean="0">
                <a:solidFill>
                  <a:schemeClr val="tx1"/>
                </a:solidFill>
              </a:rPr>
              <a:t>× </a:t>
            </a:r>
            <a:r>
              <a:rPr lang="ar-IQ" sz="1800" b="1" dirty="0" err="1" smtClean="0">
                <a:solidFill>
                  <a:schemeClr val="tx1"/>
                </a:solidFill>
              </a:rPr>
              <a:t>المسافة </a:t>
            </a:r>
            <a:r>
              <a:rPr lang="ar-IQ" sz="1800" b="1" dirty="0" smtClean="0">
                <a:solidFill>
                  <a:schemeClr val="tx1"/>
                </a:solidFill>
              </a:rPr>
              <a:t>) وهذا لا يمثل </a:t>
            </a:r>
            <a:r>
              <a:rPr lang="ar-IQ" sz="1800" b="1" dirty="0" err="1" smtClean="0">
                <a:solidFill>
                  <a:schemeClr val="tx1"/>
                </a:solidFill>
              </a:rPr>
              <a:t>القدرة .</a:t>
            </a:r>
            <a:r>
              <a:rPr lang="ar-IQ" sz="1800" b="1" dirty="0" smtClean="0">
                <a:solidFill>
                  <a:schemeClr val="tx1"/>
                </a:solidFill>
              </a:rPr>
              <a:t> لذا يعد هذا الاختبار معبرا عن القدرة </a:t>
            </a:r>
            <a:r>
              <a:rPr lang="ar-IQ" sz="1800" b="1" dirty="0" err="1" smtClean="0">
                <a:solidFill>
                  <a:schemeClr val="tx1"/>
                </a:solidFill>
              </a:rPr>
              <a:t>اللاهوائية</a:t>
            </a:r>
            <a:r>
              <a:rPr lang="ar-IQ" sz="1800" b="1" dirty="0" smtClean="0">
                <a:solidFill>
                  <a:schemeClr val="tx1"/>
                </a:solidFill>
              </a:rPr>
              <a:t> </a:t>
            </a:r>
            <a:r>
              <a:rPr lang="ar-IQ" sz="1800" b="1" dirty="0" err="1" smtClean="0">
                <a:solidFill>
                  <a:schemeClr val="tx1"/>
                </a:solidFill>
              </a:rPr>
              <a:t>الفوسفاجينية</a:t>
            </a:r>
            <a:r>
              <a:rPr lang="ar-IQ" sz="1800" b="1" dirty="0" smtClean="0">
                <a:solidFill>
                  <a:schemeClr val="tx1"/>
                </a:solidFill>
              </a:rPr>
              <a:t> عندما يتم على منصة </a:t>
            </a:r>
            <a:r>
              <a:rPr lang="ar-IQ" sz="1800" b="1" dirty="0" err="1" smtClean="0">
                <a:solidFill>
                  <a:schemeClr val="tx1"/>
                </a:solidFill>
              </a:rPr>
              <a:t>قوة .</a:t>
            </a:r>
            <a:endParaRPr lang="ar-IQ" sz="18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35497" y="0"/>
            <a:ext cx="3888431" cy="6858000"/>
          </a:xfrm>
          <a:prstGeom prst="rect">
            <a:avLst/>
          </a:prstGeom>
          <a:noFill/>
        </p:spPr>
      </p:pic>
      <p:sp>
        <p:nvSpPr>
          <p:cNvPr id="3" name="مستطيل 2"/>
          <p:cNvSpPr/>
          <p:nvPr/>
        </p:nvSpPr>
        <p:spPr>
          <a:xfrm>
            <a:off x="5148064" y="-27384"/>
            <a:ext cx="3995936" cy="1008112"/>
          </a:xfrm>
          <a:prstGeom prst="rect">
            <a:avLst/>
          </a:prstGeom>
          <a:solidFill>
            <a:srgbClr val="EAB6E8"/>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IQ" sz="2000" b="1" dirty="0" smtClean="0">
                <a:solidFill>
                  <a:schemeClr val="tx1"/>
                </a:solidFill>
              </a:rPr>
              <a:t>استجابة التمرين </a:t>
            </a:r>
            <a:r>
              <a:rPr lang="ar-IQ" sz="2000" b="1" dirty="0" err="1" smtClean="0">
                <a:solidFill>
                  <a:schemeClr val="tx1"/>
                </a:solidFill>
              </a:rPr>
              <a:t>اللاهوائي</a:t>
            </a:r>
            <a:r>
              <a:rPr lang="ar-IQ" sz="2000" b="1" dirty="0" smtClean="0">
                <a:solidFill>
                  <a:schemeClr val="tx1"/>
                </a:solidFill>
              </a:rPr>
              <a:t> – نقص الاوكسجين </a:t>
            </a:r>
            <a:r>
              <a:rPr lang="en-US" sz="2000" b="1" dirty="0" smtClean="0">
                <a:solidFill>
                  <a:schemeClr val="tx1"/>
                </a:solidFill>
              </a:rPr>
              <a:t>Deficit</a:t>
            </a:r>
            <a:r>
              <a:rPr lang="ar-IQ" sz="2000" b="1" dirty="0" smtClean="0">
                <a:solidFill>
                  <a:schemeClr val="tx1"/>
                </a:solidFill>
              </a:rPr>
              <a:t> , زيادة استهلاك الاوكسجين بعد التمرين </a:t>
            </a:r>
            <a:r>
              <a:rPr lang="en-US" sz="2000" b="1" dirty="0" smtClean="0">
                <a:solidFill>
                  <a:schemeClr val="tx1"/>
                </a:solidFill>
              </a:rPr>
              <a:t>EPOC</a:t>
            </a:r>
            <a:r>
              <a:rPr lang="ar-IQ" sz="2000" b="1" dirty="0" smtClean="0">
                <a:solidFill>
                  <a:schemeClr val="tx1"/>
                </a:solidFill>
              </a:rPr>
              <a:t> </a:t>
            </a:r>
            <a:endParaRPr lang="ar-IQ" sz="2000" b="1" dirty="0">
              <a:solidFill>
                <a:schemeClr val="tx1"/>
              </a:solidFill>
            </a:endParaRPr>
          </a:p>
        </p:txBody>
      </p:sp>
      <p:sp>
        <p:nvSpPr>
          <p:cNvPr id="4" name="مستطيل 3"/>
          <p:cNvSpPr/>
          <p:nvPr/>
        </p:nvSpPr>
        <p:spPr>
          <a:xfrm>
            <a:off x="3995936" y="1052736"/>
            <a:ext cx="5112568" cy="547260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IQ" b="1" dirty="0" smtClean="0">
                <a:solidFill>
                  <a:schemeClr val="tx1"/>
                </a:solidFill>
              </a:rPr>
              <a:t>بدء التمرين </a:t>
            </a:r>
            <a:r>
              <a:rPr lang="ar-IQ" b="1" dirty="0" err="1" smtClean="0">
                <a:solidFill>
                  <a:schemeClr val="tx1"/>
                </a:solidFill>
              </a:rPr>
              <a:t>باي</a:t>
            </a:r>
            <a:r>
              <a:rPr lang="ar-IQ" b="1" dirty="0" smtClean="0">
                <a:solidFill>
                  <a:schemeClr val="tx1"/>
                </a:solidFill>
              </a:rPr>
              <a:t> شدة مصحوبا باحتياج الطاقة ويوفر ذلك انظمة انتاج الطاقة جميعها ويعتمد ذلك على شدة ومدة </a:t>
            </a:r>
            <a:r>
              <a:rPr lang="ar-IQ" b="1" dirty="0" err="1" smtClean="0">
                <a:solidFill>
                  <a:schemeClr val="tx1"/>
                </a:solidFill>
              </a:rPr>
              <a:t>التمرين .</a:t>
            </a:r>
            <a:r>
              <a:rPr lang="ar-IQ" b="1" dirty="0" smtClean="0">
                <a:solidFill>
                  <a:schemeClr val="tx1"/>
                </a:solidFill>
              </a:rPr>
              <a:t> </a:t>
            </a:r>
          </a:p>
          <a:p>
            <a:r>
              <a:rPr lang="ar-IQ" b="1" dirty="0" smtClean="0">
                <a:solidFill>
                  <a:schemeClr val="tx1"/>
                </a:solidFill>
              </a:rPr>
              <a:t>نقص </a:t>
            </a:r>
            <a:r>
              <a:rPr lang="ar-IQ" b="1" dirty="0" err="1" smtClean="0">
                <a:solidFill>
                  <a:schemeClr val="tx1"/>
                </a:solidFill>
              </a:rPr>
              <a:t>الاوكسجين </a:t>
            </a:r>
            <a:r>
              <a:rPr lang="ar-IQ" b="1" dirty="0" smtClean="0">
                <a:solidFill>
                  <a:schemeClr val="tx1"/>
                </a:solidFill>
              </a:rPr>
              <a:t>: الاختلاف بين الاوكسجين المطلوب خلال التمرين </a:t>
            </a:r>
            <a:r>
              <a:rPr lang="ar-IQ" b="1" dirty="0" err="1" smtClean="0">
                <a:solidFill>
                  <a:schemeClr val="tx1"/>
                </a:solidFill>
              </a:rPr>
              <a:t>والاوكسجين</a:t>
            </a:r>
            <a:r>
              <a:rPr lang="ar-IQ" b="1" dirty="0" smtClean="0">
                <a:solidFill>
                  <a:schemeClr val="tx1"/>
                </a:solidFill>
              </a:rPr>
              <a:t> المجهز </a:t>
            </a:r>
            <a:r>
              <a:rPr lang="ar-IQ" b="1" dirty="0" err="1" smtClean="0">
                <a:solidFill>
                  <a:schemeClr val="tx1"/>
                </a:solidFill>
              </a:rPr>
              <a:t>والمستعمل </a:t>
            </a:r>
            <a:r>
              <a:rPr lang="ar-IQ" b="1" dirty="0" smtClean="0">
                <a:solidFill>
                  <a:schemeClr val="tx1"/>
                </a:solidFill>
              </a:rPr>
              <a:t>, ويحدث في بداية أي </a:t>
            </a:r>
            <a:r>
              <a:rPr lang="ar-IQ" b="1" dirty="0" err="1" smtClean="0">
                <a:solidFill>
                  <a:schemeClr val="tx1"/>
                </a:solidFill>
              </a:rPr>
              <a:t>نشاط .</a:t>
            </a:r>
            <a:r>
              <a:rPr lang="ar-IQ" b="1" dirty="0" smtClean="0">
                <a:solidFill>
                  <a:schemeClr val="tx1"/>
                </a:solidFill>
              </a:rPr>
              <a:t> ويعكس عدم قابلية الجهاز الدوري والتنفسي على نقل الاوكسجين ومواجهة زيادة الاحتياج </a:t>
            </a:r>
            <a:r>
              <a:rPr lang="ar-IQ" b="1" dirty="0" err="1" smtClean="0">
                <a:solidFill>
                  <a:schemeClr val="tx1"/>
                </a:solidFill>
              </a:rPr>
              <a:t>للطاقة .</a:t>
            </a:r>
            <a:r>
              <a:rPr lang="ar-IQ" b="1" dirty="0" smtClean="0">
                <a:solidFill>
                  <a:schemeClr val="tx1"/>
                </a:solidFill>
              </a:rPr>
              <a:t> </a:t>
            </a:r>
            <a:r>
              <a:rPr lang="ar-IQ" b="1" dirty="0" smtClean="0">
                <a:solidFill>
                  <a:schemeClr val="tx1"/>
                </a:solidFill>
              </a:rPr>
              <a:t>ذلك </a:t>
            </a:r>
            <a:r>
              <a:rPr lang="ar-IQ" b="1" dirty="0" smtClean="0">
                <a:solidFill>
                  <a:schemeClr val="tx1"/>
                </a:solidFill>
              </a:rPr>
              <a:t>يعتمد </a:t>
            </a:r>
            <a:r>
              <a:rPr lang="ar-IQ" b="1" dirty="0" err="1" smtClean="0">
                <a:solidFill>
                  <a:schemeClr val="tx1"/>
                </a:solidFill>
              </a:rPr>
              <a:t>على :</a:t>
            </a:r>
            <a:endParaRPr lang="ar-IQ" b="1" dirty="0" smtClean="0">
              <a:solidFill>
                <a:schemeClr val="tx1"/>
              </a:solidFill>
            </a:endParaRPr>
          </a:p>
          <a:p>
            <a:pPr marL="342900" indent="-342900">
              <a:buAutoNum type="arabicPeriod"/>
            </a:pPr>
            <a:r>
              <a:rPr lang="ar-IQ" b="1" dirty="0" smtClean="0">
                <a:solidFill>
                  <a:schemeClr val="tx1"/>
                </a:solidFill>
              </a:rPr>
              <a:t>اطلاق </a:t>
            </a:r>
            <a:r>
              <a:rPr lang="en-US" b="1" dirty="0" smtClean="0">
                <a:solidFill>
                  <a:schemeClr val="tx1"/>
                </a:solidFill>
              </a:rPr>
              <a:t>Ca2</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buAutoNum type="arabicPeriod"/>
            </a:pPr>
            <a:r>
              <a:rPr lang="ar-IQ" b="1" dirty="0" smtClean="0">
                <a:solidFill>
                  <a:schemeClr val="tx1"/>
                </a:solidFill>
              </a:rPr>
              <a:t>تحطيم </a:t>
            </a:r>
            <a:r>
              <a:rPr lang="en-US" b="1" dirty="0" smtClean="0">
                <a:solidFill>
                  <a:schemeClr val="tx1"/>
                </a:solidFill>
              </a:rPr>
              <a:t>ATP</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r>
              <a:rPr lang="ar-IQ" b="1" dirty="0" smtClean="0">
                <a:solidFill>
                  <a:schemeClr val="tx1"/>
                </a:solidFill>
              </a:rPr>
              <a:t>الانتقال من الراحة الى الجهد فان الطاقة </a:t>
            </a:r>
            <a:r>
              <a:rPr lang="ar-IQ" b="1" dirty="0" err="1" smtClean="0">
                <a:solidFill>
                  <a:schemeClr val="tx1"/>
                </a:solidFill>
              </a:rPr>
              <a:t>تجهز :</a:t>
            </a:r>
            <a:endParaRPr lang="ar-IQ" b="1" dirty="0" smtClean="0">
              <a:solidFill>
                <a:schemeClr val="tx1"/>
              </a:solidFill>
            </a:endParaRPr>
          </a:p>
          <a:p>
            <a:pPr marL="342900" indent="-342900">
              <a:buAutoNum type="arabicPeriod"/>
            </a:pPr>
            <a:r>
              <a:rPr lang="ar-IQ" b="1" dirty="0" smtClean="0">
                <a:solidFill>
                  <a:schemeClr val="tx1"/>
                </a:solidFill>
              </a:rPr>
              <a:t>الاوكسجين المنقول </a:t>
            </a:r>
            <a:r>
              <a:rPr lang="ar-IQ" b="1" dirty="0" err="1" smtClean="0">
                <a:solidFill>
                  <a:schemeClr val="tx1"/>
                </a:solidFill>
              </a:rPr>
              <a:t>والمستعمل .</a:t>
            </a:r>
            <a:endParaRPr lang="ar-IQ" b="1" dirty="0" smtClean="0">
              <a:solidFill>
                <a:schemeClr val="tx1"/>
              </a:solidFill>
            </a:endParaRPr>
          </a:p>
          <a:p>
            <a:pPr marL="342900" indent="-342900">
              <a:buAutoNum type="arabicPeriod"/>
            </a:pPr>
            <a:r>
              <a:rPr lang="ar-IQ" b="1" dirty="0" smtClean="0">
                <a:solidFill>
                  <a:schemeClr val="tx1"/>
                </a:solidFill>
              </a:rPr>
              <a:t>استعمال الاوكسجين المخزون في الاوعية الدموية والارتباط </a:t>
            </a:r>
            <a:r>
              <a:rPr lang="ar-IQ" b="1" dirty="0" err="1" smtClean="0">
                <a:solidFill>
                  <a:schemeClr val="tx1"/>
                </a:solidFill>
              </a:rPr>
              <a:t>بالمايوكلوبين</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buAutoNum type="arabicPeriod"/>
            </a:pPr>
            <a:r>
              <a:rPr lang="ar-IQ" b="1" dirty="0" smtClean="0">
                <a:solidFill>
                  <a:schemeClr val="tx1"/>
                </a:solidFill>
              </a:rPr>
              <a:t>فصل خزين </a:t>
            </a:r>
            <a:r>
              <a:rPr lang="en-US" b="1" dirty="0" smtClean="0">
                <a:solidFill>
                  <a:schemeClr val="tx1"/>
                </a:solidFill>
              </a:rPr>
              <a:t>ATP-CP </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buAutoNum type="arabicPeriod"/>
            </a:pPr>
            <a:r>
              <a:rPr lang="ar-IQ" b="1" dirty="0" smtClean="0">
                <a:solidFill>
                  <a:schemeClr val="tx1"/>
                </a:solidFill>
              </a:rPr>
              <a:t>التحلل </a:t>
            </a:r>
            <a:r>
              <a:rPr lang="ar-IQ" b="1" dirty="0" err="1" smtClean="0">
                <a:solidFill>
                  <a:schemeClr val="tx1"/>
                </a:solidFill>
              </a:rPr>
              <a:t>اللاهوائي</a:t>
            </a:r>
            <a:r>
              <a:rPr lang="ar-IQ" b="1" dirty="0" smtClean="0">
                <a:solidFill>
                  <a:schemeClr val="tx1"/>
                </a:solidFill>
              </a:rPr>
              <a:t> وما يصاحبه من انتاج </a:t>
            </a:r>
            <a:r>
              <a:rPr lang="en-US" b="1" dirty="0" smtClean="0">
                <a:solidFill>
                  <a:schemeClr val="tx1"/>
                </a:solidFill>
              </a:rPr>
              <a:t>LA</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r>
              <a:rPr lang="ar-IQ" b="1" dirty="0" smtClean="0">
                <a:solidFill>
                  <a:schemeClr val="tx1"/>
                </a:solidFill>
              </a:rPr>
              <a:t>الحالة </a:t>
            </a:r>
            <a:r>
              <a:rPr lang="ar-IQ" b="1" dirty="0" err="1" smtClean="0">
                <a:solidFill>
                  <a:schemeClr val="tx1"/>
                </a:solidFill>
              </a:rPr>
              <a:t>الثابتة </a:t>
            </a:r>
            <a:r>
              <a:rPr lang="ar-IQ" b="1" dirty="0" smtClean="0">
                <a:solidFill>
                  <a:schemeClr val="tx1"/>
                </a:solidFill>
              </a:rPr>
              <a:t>: تساوي الاوكسجين المجهز </a:t>
            </a:r>
            <a:r>
              <a:rPr lang="ar-IQ" b="1" dirty="0" err="1" smtClean="0">
                <a:solidFill>
                  <a:schemeClr val="tx1"/>
                </a:solidFill>
              </a:rPr>
              <a:t>والاوكسجين</a:t>
            </a:r>
            <a:r>
              <a:rPr lang="ar-IQ" b="1" dirty="0" smtClean="0">
                <a:solidFill>
                  <a:schemeClr val="tx1"/>
                </a:solidFill>
              </a:rPr>
              <a:t> </a:t>
            </a:r>
            <a:r>
              <a:rPr lang="ar-IQ" b="1" dirty="0" err="1" smtClean="0">
                <a:solidFill>
                  <a:schemeClr val="tx1"/>
                </a:solidFill>
              </a:rPr>
              <a:t>المطلوب .</a:t>
            </a:r>
            <a:endParaRPr lang="ar-IQ" b="1"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04056"/>
            <a:ext cx="7772400" cy="5589240"/>
          </a:xfrm>
          <a:solidFill>
            <a:schemeClr val="bg2"/>
          </a:solidFill>
        </p:spPr>
        <p:txBody>
          <a:bodyPr anchor="t">
            <a:noAutofit/>
          </a:bodyPr>
          <a:lstStyle/>
          <a:p>
            <a:pPr algn="r"/>
            <a:r>
              <a:rPr lang="ar-IQ" sz="2400" b="1" dirty="0" smtClean="0">
                <a:solidFill>
                  <a:srgbClr val="FF0000"/>
                </a:solidFill>
              </a:rPr>
              <a:t>اعادة البناء </a:t>
            </a:r>
            <a:r>
              <a:rPr lang="en-US" sz="2400" b="1" dirty="0" smtClean="0">
                <a:solidFill>
                  <a:srgbClr val="FF0000"/>
                </a:solidFill>
              </a:rPr>
              <a:t>Recovery</a:t>
            </a:r>
            <a:r>
              <a:rPr lang="ar-IQ" sz="2400" b="1" dirty="0" smtClean="0">
                <a:solidFill>
                  <a:srgbClr val="FF0000"/>
                </a:solidFill>
              </a:rPr>
              <a:t> : </a:t>
            </a:r>
            <a:r>
              <a:rPr lang="ar-IQ" sz="1800" b="1" dirty="0" smtClean="0"/>
              <a:t>2-3 د استهلاك </a:t>
            </a:r>
            <a:r>
              <a:rPr lang="en-US" sz="1800" b="1" dirty="0" smtClean="0"/>
              <a:t>O2</a:t>
            </a:r>
            <a:r>
              <a:rPr lang="ar-IQ" sz="1800" b="1" dirty="0" smtClean="0"/>
              <a:t> ينخفض بسرعة  كما في </a:t>
            </a:r>
            <a:r>
              <a:rPr lang="en-US" sz="1800" b="1" dirty="0" smtClean="0"/>
              <a:t>A</a:t>
            </a:r>
            <a:r>
              <a:rPr lang="ar-IQ" sz="1800" b="1" dirty="0" smtClean="0"/>
              <a:t>,ويكتمل خلال 3-</a:t>
            </a:r>
            <a:r>
              <a:rPr lang="ar-IQ" sz="1800" b="1" dirty="0" err="1" smtClean="0"/>
              <a:t>60د</a:t>
            </a:r>
            <a:r>
              <a:rPr lang="ar-IQ" sz="1800" b="1" dirty="0" smtClean="0"/>
              <a:t> , اما في </a:t>
            </a:r>
            <a:r>
              <a:rPr lang="en-US" sz="1800" b="1" dirty="0" smtClean="0"/>
              <a:t>B</a:t>
            </a:r>
            <a:r>
              <a:rPr lang="ar-IQ" sz="1800" b="1" dirty="0" smtClean="0"/>
              <a:t> فتحتاج الى وقت </a:t>
            </a:r>
            <a:r>
              <a:rPr lang="ar-IQ" sz="1800" b="1" dirty="0" err="1" smtClean="0"/>
              <a:t>أطول .</a:t>
            </a:r>
            <a:r>
              <a:rPr lang="ar-IQ" sz="1800" b="1" dirty="0" smtClean="0"/>
              <a:t> </a:t>
            </a:r>
            <a:br>
              <a:rPr lang="ar-IQ" sz="1800" b="1" dirty="0" smtClean="0"/>
            </a:br>
            <a:r>
              <a:rPr lang="ar-IQ" sz="1800" b="1" dirty="0" smtClean="0"/>
              <a:t/>
            </a:r>
            <a:br>
              <a:rPr lang="ar-IQ" sz="1800" b="1" dirty="0" smtClean="0"/>
            </a:br>
            <a:r>
              <a:rPr lang="ar-IQ" sz="1800" b="1" dirty="0" smtClean="0"/>
              <a:t>سابقا كانت فترة ارتفاع </a:t>
            </a:r>
            <a:r>
              <a:rPr lang="ar-IQ" sz="1800" b="1" dirty="0" err="1" smtClean="0"/>
              <a:t>الايض</a:t>
            </a:r>
            <a:r>
              <a:rPr lang="ar-IQ" sz="1800" b="1" dirty="0" smtClean="0"/>
              <a:t> التي تعقب التمرين تسمى نقص الاوكسجين </a:t>
            </a:r>
            <a:r>
              <a:rPr lang="en-US" sz="1800" b="1" dirty="0" smtClean="0"/>
              <a:t>O2 debt </a:t>
            </a:r>
            <a:r>
              <a:rPr lang="ar-IQ" sz="1800" b="1" dirty="0" smtClean="0"/>
              <a:t> معتمدا على فكرة ان </a:t>
            </a:r>
            <a:r>
              <a:rPr lang="en-US" sz="1800" b="1" dirty="0" smtClean="0"/>
              <a:t>O2</a:t>
            </a:r>
            <a:r>
              <a:rPr lang="ar-IQ" sz="1800" b="1" dirty="0" smtClean="0"/>
              <a:t> المستهلك يستعمل لتعويض نقص الاوكسجين في بداية </a:t>
            </a:r>
            <a:r>
              <a:rPr lang="ar-IQ" sz="1800" b="1" dirty="0" err="1" smtClean="0"/>
              <a:t>التمرين .</a:t>
            </a:r>
            <a:r>
              <a:rPr lang="ar-IQ" sz="1800" b="1" dirty="0" smtClean="0"/>
              <a:t/>
            </a:r>
            <a:br>
              <a:rPr lang="ar-IQ" sz="1800" b="1" dirty="0" smtClean="0"/>
            </a:br>
            <a:r>
              <a:rPr lang="en-US" sz="1800" b="1" dirty="0" smtClean="0"/>
              <a:t>EPOC</a:t>
            </a:r>
            <a:r>
              <a:rPr lang="ar-IQ" sz="1800" b="1" dirty="0" smtClean="0"/>
              <a:t> : حاليا يعرف على انه </a:t>
            </a:r>
            <a:r>
              <a:rPr lang="en-US" sz="1800" b="1" dirty="0" smtClean="0"/>
              <a:t>O2 </a:t>
            </a:r>
            <a:r>
              <a:rPr lang="ar-IQ" sz="1800" b="1" dirty="0" smtClean="0"/>
              <a:t> المستعمل خلال اعادة البناء فوق قيم الراحة </a:t>
            </a:r>
            <a:r>
              <a:rPr lang="ar-IQ" sz="1800" b="1" dirty="0" err="1" smtClean="0"/>
              <a:t>الطبيعية .</a:t>
            </a:r>
            <a:r>
              <a:rPr lang="ar-IQ" sz="1800" b="1" dirty="0" smtClean="0"/>
              <a:t> حيث العلاقة بين شدة التمرين الهوائي وحجم</a:t>
            </a:r>
            <a:r>
              <a:rPr lang="en-US" sz="1800" b="1" dirty="0" smtClean="0"/>
              <a:t>EPOC </a:t>
            </a:r>
            <a:r>
              <a:rPr lang="ar-IQ" sz="1800" b="1" dirty="0" smtClean="0"/>
              <a:t> منحني خطي </a:t>
            </a:r>
            <a:r>
              <a:rPr lang="en-US" sz="1800" b="1" dirty="0" smtClean="0"/>
              <a:t>curvilinear</a:t>
            </a:r>
            <a:r>
              <a:rPr lang="ar-IQ" sz="1800" b="1" dirty="0" smtClean="0"/>
              <a:t>  , حيث العلاقة بين مدة التمرين الهوائي </a:t>
            </a:r>
            <a:r>
              <a:rPr lang="ar-IQ" sz="1800" b="1" dirty="0" smtClean="0"/>
              <a:t>وحجم</a:t>
            </a:r>
            <a:r>
              <a:rPr lang="en-US" sz="1800" b="1" dirty="0" smtClean="0"/>
              <a:t>EPOC </a:t>
            </a:r>
            <a:r>
              <a:rPr lang="ar-IQ" sz="1800" b="1" dirty="0" smtClean="0"/>
              <a:t> أكثر خطي </a:t>
            </a:r>
            <a:r>
              <a:rPr lang="en-US" sz="1800" b="1" dirty="0" smtClean="0"/>
              <a:t>More linear</a:t>
            </a:r>
            <a:r>
              <a:rPr lang="ar-IQ" sz="1800" b="1" dirty="0" smtClean="0"/>
              <a:t> , حيث العلاقة بين مقاومة التمرين الهوائي وحجم</a:t>
            </a:r>
            <a:r>
              <a:rPr lang="en-US" sz="1800" b="1" dirty="0" smtClean="0"/>
              <a:t>EPOC </a:t>
            </a:r>
            <a:r>
              <a:rPr lang="ar-IQ" sz="1800" b="1" dirty="0" smtClean="0"/>
              <a:t> غير معروفة بشكل </a:t>
            </a:r>
            <a:r>
              <a:rPr lang="ar-IQ" sz="1800" b="1" dirty="0" err="1" smtClean="0"/>
              <a:t>واف .</a:t>
            </a:r>
            <a:r>
              <a:rPr lang="ar-IQ" sz="1800" b="1" dirty="0" smtClean="0"/>
              <a:t/>
            </a:r>
            <a:br>
              <a:rPr lang="ar-IQ" sz="1800" b="1" dirty="0" smtClean="0"/>
            </a:br>
            <a:r>
              <a:rPr lang="ar-IQ" sz="1800" b="1" dirty="0" smtClean="0"/>
              <a:t>ما اسباب ارتفاع </a:t>
            </a:r>
            <a:r>
              <a:rPr lang="ar-IQ" sz="1800" b="1" dirty="0" err="1" smtClean="0"/>
              <a:t>الايض</a:t>
            </a:r>
            <a:r>
              <a:rPr lang="ar-IQ" sz="1800" b="1" dirty="0" smtClean="0"/>
              <a:t> في </a:t>
            </a:r>
            <a:r>
              <a:rPr lang="ar-IQ" sz="1800" b="1" dirty="0" err="1" smtClean="0"/>
              <a:t>الراحة :</a:t>
            </a:r>
            <a:r>
              <a:rPr lang="ar-IQ" sz="1800" b="1" dirty="0" smtClean="0"/>
              <a:t/>
            </a:r>
            <a:br>
              <a:rPr lang="ar-IQ" sz="1800" b="1" dirty="0" smtClean="0"/>
            </a:br>
            <a:r>
              <a:rPr lang="ar-IQ" sz="1800" b="1" dirty="0" err="1" smtClean="0"/>
              <a:t>1.</a:t>
            </a:r>
            <a:r>
              <a:rPr lang="ar-IQ" sz="1800" b="1" dirty="0" smtClean="0"/>
              <a:t> اعادة خزن </a:t>
            </a:r>
            <a:r>
              <a:rPr lang="en-US" sz="1800" b="1" dirty="0" smtClean="0"/>
              <a:t>ATP-CP </a:t>
            </a:r>
            <a:r>
              <a:rPr lang="ar-IQ" sz="1800" b="1" dirty="0" smtClean="0"/>
              <a:t>  : 10% من </a:t>
            </a:r>
            <a:r>
              <a:rPr lang="en-US" sz="1800" b="1" dirty="0" smtClean="0"/>
              <a:t>O2</a:t>
            </a:r>
            <a:r>
              <a:rPr lang="ar-IQ" sz="1800" b="1" dirty="0" smtClean="0"/>
              <a:t> يستعمل </a:t>
            </a:r>
            <a:r>
              <a:rPr lang="ar-IQ" sz="1800" b="1" dirty="0" err="1" smtClean="0"/>
              <a:t>لفسفرة</a:t>
            </a:r>
            <a:r>
              <a:rPr lang="ar-IQ" sz="1800" b="1" dirty="0" smtClean="0"/>
              <a:t> </a:t>
            </a:r>
            <a:r>
              <a:rPr lang="ar-IQ" sz="1800" b="1" dirty="0" err="1" smtClean="0"/>
              <a:t>الكرياتين</a:t>
            </a:r>
            <a:r>
              <a:rPr lang="ar-IQ" sz="1800" b="1" dirty="0" smtClean="0"/>
              <a:t> الى </a:t>
            </a:r>
            <a:r>
              <a:rPr lang="en-US" sz="1800" b="1" dirty="0" smtClean="0"/>
              <a:t>ATP</a:t>
            </a:r>
            <a:r>
              <a:rPr lang="ar-IQ" sz="1800" b="1" dirty="0" smtClean="0"/>
              <a:t> و </a:t>
            </a:r>
            <a:r>
              <a:rPr lang="en-US" sz="1800" b="1" dirty="0" smtClean="0"/>
              <a:t>CP</a:t>
            </a:r>
            <a:r>
              <a:rPr lang="ar-IQ" sz="1800" b="1" dirty="0" smtClean="0"/>
              <a:t> , 50% منهما يعاد خزنه خلال 30 </a:t>
            </a:r>
            <a:r>
              <a:rPr lang="ar-IQ" sz="1800" b="1" dirty="0" err="1" smtClean="0"/>
              <a:t>ثا</a:t>
            </a:r>
            <a:r>
              <a:rPr lang="ar-IQ" sz="1800" b="1" dirty="0" smtClean="0"/>
              <a:t> , اعادة البناء الكلية 2-8 </a:t>
            </a:r>
            <a:r>
              <a:rPr lang="ar-IQ" sz="1800" b="1" dirty="0" err="1" smtClean="0"/>
              <a:t>د .</a:t>
            </a:r>
            <a:r>
              <a:rPr lang="ar-IQ" sz="1800" b="1" dirty="0" smtClean="0"/>
              <a:t/>
            </a:r>
            <a:br>
              <a:rPr lang="ar-IQ" sz="1800" b="1" dirty="0" smtClean="0"/>
            </a:br>
            <a:r>
              <a:rPr lang="ar-IQ" sz="1800" b="1" dirty="0" err="1" smtClean="0"/>
              <a:t>2.</a:t>
            </a:r>
            <a:r>
              <a:rPr lang="ar-IQ" sz="1800" b="1" dirty="0" smtClean="0"/>
              <a:t> اعادة ملئ مخازن </a:t>
            </a:r>
            <a:r>
              <a:rPr lang="en-US" sz="1800" b="1" dirty="0" smtClean="0"/>
              <a:t>O2</a:t>
            </a:r>
            <a:r>
              <a:rPr lang="ar-IQ" sz="1800" b="1" dirty="0" smtClean="0"/>
              <a:t> : 2-3 </a:t>
            </a:r>
            <a:r>
              <a:rPr lang="ar-IQ" sz="1800" b="1" dirty="0" err="1" smtClean="0"/>
              <a:t>د .</a:t>
            </a:r>
            <a:r>
              <a:rPr lang="ar-IQ" sz="1800" b="1" dirty="0" smtClean="0"/>
              <a:t/>
            </a:r>
            <a:br>
              <a:rPr lang="ar-IQ" sz="1800" b="1" dirty="0" smtClean="0"/>
            </a:br>
            <a:r>
              <a:rPr lang="ar-IQ" sz="1800" b="1" dirty="0" err="1" smtClean="0"/>
              <a:t>3.</a:t>
            </a:r>
            <a:r>
              <a:rPr lang="ar-IQ" sz="1800" b="1" dirty="0" smtClean="0"/>
              <a:t> ارتفاع وظيفة الجهاز القلبي الوعائي </a:t>
            </a:r>
            <a:r>
              <a:rPr lang="ar-IQ" sz="1800" b="1" dirty="0" err="1" smtClean="0"/>
              <a:t>التنفسي  .</a:t>
            </a:r>
            <a:r>
              <a:rPr lang="ar-IQ" sz="1800" b="1" dirty="0" smtClean="0"/>
              <a:t/>
            </a:r>
            <a:br>
              <a:rPr lang="ar-IQ" sz="1800" b="1" dirty="0" smtClean="0"/>
            </a:br>
            <a:r>
              <a:rPr lang="ar-IQ" sz="1800" b="1" dirty="0" err="1" smtClean="0"/>
              <a:t>4.</a:t>
            </a:r>
            <a:r>
              <a:rPr lang="ar-IQ" sz="1800" b="1" dirty="0" smtClean="0"/>
              <a:t>  ارتفاع مستوى </a:t>
            </a:r>
            <a:r>
              <a:rPr lang="ar-IQ" sz="1800" b="1" dirty="0" err="1" smtClean="0"/>
              <a:t>الهرمونات</a:t>
            </a:r>
            <a:r>
              <a:rPr lang="ar-IQ" sz="1800" b="1" dirty="0" smtClean="0"/>
              <a:t> </a:t>
            </a:r>
            <a:r>
              <a:rPr lang="ar-IQ" sz="1800" b="1" dirty="0" err="1" smtClean="0"/>
              <a:t>:</a:t>
            </a:r>
            <a:r>
              <a:rPr lang="ar-IQ" sz="1800" b="1" dirty="0" smtClean="0"/>
              <a:t/>
            </a:r>
            <a:br>
              <a:rPr lang="ar-IQ" sz="1800" b="1" dirty="0" smtClean="0"/>
            </a:br>
            <a:r>
              <a:rPr lang="ar-IQ" sz="1800" b="1" dirty="0" err="1" smtClean="0"/>
              <a:t>5.</a:t>
            </a:r>
            <a:r>
              <a:rPr lang="ar-IQ" sz="1800" b="1" dirty="0" smtClean="0"/>
              <a:t> ارتفاع درجة حرارة الجسم </a:t>
            </a:r>
            <a:br>
              <a:rPr lang="ar-IQ" sz="1800" b="1" dirty="0" smtClean="0"/>
            </a:br>
            <a:r>
              <a:rPr lang="ar-IQ" sz="1800" b="1" dirty="0" err="1" smtClean="0"/>
              <a:t>6.</a:t>
            </a:r>
            <a:r>
              <a:rPr lang="ar-IQ" sz="1800" b="1" dirty="0" smtClean="0"/>
              <a:t> ازالة </a:t>
            </a:r>
            <a:r>
              <a:rPr lang="en-US" sz="1800" b="1" dirty="0" smtClean="0"/>
              <a:t>LA</a:t>
            </a:r>
            <a:r>
              <a:rPr lang="ar-IQ" sz="1800" b="1" dirty="0" smtClean="0"/>
              <a:t> </a:t>
            </a:r>
            <a:r>
              <a:rPr lang="ar-IQ" sz="1800" b="1" dirty="0" err="1" smtClean="0"/>
              <a:t>.</a:t>
            </a:r>
            <a:endParaRPr lang="ar-IQ" sz="1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03848" y="44625"/>
            <a:ext cx="2374032" cy="504056"/>
          </a:xfrm>
          <a:solidFill>
            <a:schemeClr val="accent2">
              <a:lumMod val="40000"/>
              <a:lumOff val="60000"/>
            </a:schemeClr>
          </a:solidFill>
        </p:spPr>
        <p:txBody>
          <a:bodyPr anchor="t">
            <a:normAutofit/>
          </a:bodyPr>
          <a:lstStyle/>
          <a:p>
            <a:pPr algn="r"/>
            <a:r>
              <a:rPr lang="ar-IQ" sz="2400" b="1" dirty="0" smtClean="0"/>
              <a:t>التغيرات في </a:t>
            </a:r>
            <a:r>
              <a:rPr lang="en-US" sz="2400" b="1" dirty="0" smtClean="0"/>
              <a:t>ATP-CP </a:t>
            </a:r>
            <a:endParaRPr lang="ar-IQ" sz="2400" b="1" dirty="0"/>
          </a:p>
        </p:txBody>
      </p:sp>
      <p:sp>
        <p:nvSpPr>
          <p:cNvPr id="3" name="عنوان فرعي 2"/>
          <p:cNvSpPr>
            <a:spLocks noGrp="1"/>
          </p:cNvSpPr>
          <p:nvPr>
            <p:ph type="subTitle" idx="1"/>
          </p:nvPr>
        </p:nvSpPr>
        <p:spPr>
          <a:xfrm>
            <a:off x="1371600" y="620688"/>
            <a:ext cx="6400800" cy="2664296"/>
          </a:xfrm>
        </p:spPr>
        <p:txBody>
          <a:bodyPr>
            <a:normAutofit lnSpcReduction="10000"/>
          </a:bodyPr>
          <a:lstStyle/>
          <a:p>
            <a:pPr algn="r"/>
            <a:r>
              <a:rPr lang="ar-IQ" sz="1800" b="1" dirty="0" smtClean="0">
                <a:solidFill>
                  <a:schemeClr val="tx1"/>
                </a:solidFill>
              </a:rPr>
              <a:t>في حالة التمرين بالحمل المستمر فوق </a:t>
            </a:r>
            <a:r>
              <a:rPr lang="ar-IQ" sz="1800" b="1" dirty="0" err="1" smtClean="0">
                <a:solidFill>
                  <a:schemeClr val="tx1"/>
                </a:solidFill>
              </a:rPr>
              <a:t>القصوي</a:t>
            </a:r>
            <a:r>
              <a:rPr lang="ar-IQ" sz="1800" b="1" dirty="0" smtClean="0">
                <a:solidFill>
                  <a:schemeClr val="tx1"/>
                </a:solidFill>
              </a:rPr>
              <a:t> 105-110% من </a:t>
            </a:r>
            <a:r>
              <a:rPr lang="en-US" sz="1800" b="1" dirty="0" smtClean="0">
                <a:solidFill>
                  <a:schemeClr val="tx1"/>
                </a:solidFill>
              </a:rPr>
              <a:t>VO2max</a:t>
            </a:r>
            <a:r>
              <a:rPr lang="ar-IQ" sz="1800" b="1" dirty="0" smtClean="0">
                <a:solidFill>
                  <a:schemeClr val="tx1"/>
                </a:solidFill>
              </a:rPr>
              <a:t> لثلاث دقائق أو </a:t>
            </a:r>
            <a:r>
              <a:rPr lang="ar-IQ" sz="1800" b="1" dirty="0" err="1" smtClean="0">
                <a:solidFill>
                  <a:schemeClr val="tx1"/>
                </a:solidFill>
              </a:rPr>
              <a:t>أقل :</a:t>
            </a:r>
            <a:endParaRPr lang="ar-IQ" sz="1800" b="1" dirty="0" smtClean="0">
              <a:solidFill>
                <a:schemeClr val="tx1"/>
              </a:solidFill>
            </a:endParaRPr>
          </a:p>
          <a:p>
            <a:pPr marL="342900" indent="-342900" algn="r">
              <a:buAutoNum type="arabicPeriod"/>
            </a:pPr>
            <a:r>
              <a:rPr lang="ar-IQ" sz="1800" b="1" dirty="0" smtClean="0">
                <a:solidFill>
                  <a:schemeClr val="tx1"/>
                </a:solidFill>
              </a:rPr>
              <a:t>ان </a:t>
            </a:r>
            <a:r>
              <a:rPr lang="en-US" sz="1800" b="1" dirty="0" smtClean="0">
                <a:solidFill>
                  <a:schemeClr val="tx1"/>
                </a:solidFill>
              </a:rPr>
              <a:t>ATP</a:t>
            </a:r>
            <a:r>
              <a:rPr lang="ar-IQ" sz="1800" b="1" dirty="0" smtClean="0">
                <a:solidFill>
                  <a:schemeClr val="tx1"/>
                </a:solidFill>
              </a:rPr>
              <a:t> يتناقص بشكل </a:t>
            </a:r>
            <a:r>
              <a:rPr lang="ar-IQ" sz="1800" b="1" dirty="0" err="1" smtClean="0">
                <a:solidFill>
                  <a:schemeClr val="tx1"/>
                </a:solidFill>
              </a:rPr>
              <a:t>طفيف .</a:t>
            </a:r>
            <a:r>
              <a:rPr lang="ar-IQ" sz="1800" b="1" dirty="0" smtClean="0">
                <a:solidFill>
                  <a:schemeClr val="tx1"/>
                </a:solidFill>
              </a:rPr>
              <a:t> </a:t>
            </a:r>
          </a:p>
          <a:p>
            <a:pPr marL="342900" indent="-342900" algn="r">
              <a:buAutoNum type="arabicPeriod"/>
            </a:pPr>
            <a:r>
              <a:rPr lang="ar-IQ" sz="1800" b="1" dirty="0" smtClean="0">
                <a:solidFill>
                  <a:schemeClr val="tx1"/>
                </a:solidFill>
              </a:rPr>
              <a:t>يلاحظ ان النقص </a:t>
            </a:r>
            <a:r>
              <a:rPr lang="ar-IQ" sz="1800" b="1" dirty="0" err="1" smtClean="0">
                <a:solidFill>
                  <a:schemeClr val="tx1"/>
                </a:solidFill>
              </a:rPr>
              <a:t>القصوي</a:t>
            </a:r>
            <a:r>
              <a:rPr lang="ar-IQ" sz="1800" b="1" dirty="0" smtClean="0">
                <a:solidFill>
                  <a:schemeClr val="tx1"/>
                </a:solidFill>
              </a:rPr>
              <a:t> في العضلة الهيكلية </a:t>
            </a:r>
            <a:r>
              <a:rPr lang="ar-IQ" sz="1800" b="1" dirty="0" err="1" smtClean="0">
                <a:solidFill>
                  <a:schemeClr val="tx1"/>
                </a:solidFill>
              </a:rPr>
              <a:t>بعدتمرين</a:t>
            </a:r>
            <a:r>
              <a:rPr lang="ar-IQ" sz="1800" b="1" dirty="0" smtClean="0">
                <a:solidFill>
                  <a:schemeClr val="tx1"/>
                </a:solidFill>
              </a:rPr>
              <a:t> شديد هو 30-40% للنساء </a:t>
            </a:r>
            <a:r>
              <a:rPr lang="ar-IQ" sz="1800" b="1" dirty="0" err="1" smtClean="0">
                <a:solidFill>
                  <a:schemeClr val="tx1"/>
                </a:solidFill>
              </a:rPr>
              <a:t>والرجال .</a:t>
            </a:r>
            <a:r>
              <a:rPr lang="ar-IQ" sz="1800" b="1" dirty="0" smtClean="0">
                <a:solidFill>
                  <a:schemeClr val="tx1"/>
                </a:solidFill>
              </a:rPr>
              <a:t> وحتى بعد تمرين شديد 60-70% فان المتبقي من </a:t>
            </a:r>
            <a:r>
              <a:rPr lang="en-US" sz="1800" b="1" dirty="0" smtClean="0">
                <a:solidFill>
                  <a:schemeClr val="tx1"/>
                </a:solidFill>
              </a:rPr>
              <a:t>ATP </a:t>
            </a:r>
            <a:r>
              <a:rPr lang="ar-IQ" sz="1800" b="1" dirty="0" smtClean="0">
                <a:solidFill>
                  <a:schemeClr val="tx1"/>
                </a:solidFill>
              </a:rPr>
              <a:t> يكون منه </a:t>
            </a:r>
            <a:r>
              <a:rPr lang="ar-IQ" sz="1800" b="1" dirty="0" err="1" smtClean="0">
                <a:solidFill>
                  <a:schemeClr val="tx1"/>
                </a:solidFill>
              </a:rPr>
              <a:t>موجودا .</a:t>
            </a:r>
            <a:endParaRPr lang="ar-IQ" sz="1800" b="1" dirty="0" smtClean="0">
              <a:solidFill>
                <a:schemeClr val="tx1"/>
              </a:solidFill>
            </a:endParaRPr>
          </a:p>
          <a:p>
            <a:pPr marL="342900" indent="-342900" algn="r">
              <a:buAutoNum type="arabicPeriod"/>
            </a:pPr>
            <a:r>
              <a:rPr lang="ar-IQ" sz="1800" b="1" dirty="0" smtClean="0">
                <a:solidFill>
                  <a:schemeClr val="tx1"/>
                </a:solidFill>
              </a:rPr>
              <a:t>اما </a:t>
            </a:r>
            <a:r>
              <a:rPr lang="en-US" sz="1800" b="1" dirty="0" smtClean="0">
                <a:solidFill>
                  <a:schemeClr val="tx1"/>
                </a:solidFill>
              </a:rPr>
              <a:t>CP</a:t>
            </a:r>
            <a:r>
              <a:rPr lang="ar-IQ" sz="1800" b="1" dirty="0" smtClean="0">
                <a:solidFill>
                  <a:schemeClr val="tx1"/>
                </a:solidFill>
              </a:rPr>
              <a:t> فان التغير كبيرا ويقترب من </a:t>
            </a:r>
            <a:r>
              <a:rPr lang="ar-IQ" sz="1800" b="1" dirty="0" err="1" smtClean="0">
                <a:solidFill>
                  <a:schemeClr val="tx1"/>
                </a:solidFill>
              </a:rPr>
              <a:t>النضوب </a:t>
            </a:r>
            <a:r>
              <a:rPr lang="ar-IQ" sz="1800" b="1" dirty="0" smtClean="0">
                <a:solidFill>
                  <a:schemeClr val="tx1"/>
                </a:solidFill>
              </a:rPr>
              <a:t>, يحدث النقص الكبير في 20 </a:t>
            </a:r>
            <a:r>
              <a:rPr lang="ar-IQ" sz="1800" b="1" dirty="0" err="1" smtClean="0">
                <a:solidFill>
                  <a:schemeClr val="tx1"/>
                </a:solidFill>
              </a:rPr>
              <a:t>ثا</a:t>
            </a:r>
            <a:r>
              <a:rPr lang="ar-IQ" sz="1800" b="1" dirty="0" smtClean="0">
                <a:solidFill>
                  <a:schemeClr val="tx1"/>
                </a:solidFill>
              </a:rPr>
              <a:t> الاولى من </a:t>
            </a:r>
            <a:r>
              <a:rPr lang="ar-IQ" sz="1800" b="1" dirty="0" err="1" smtClean="0">
                <a:solidFill>
                  <a:schemeClr val="tx1"/>
                </a:solidFill>
              </a:rPr>
              <a:t>التمرين </a:t>
            </a:r>
            <a:r>
              <a:rPr lang="ar-IQ" sz="1800" b="1" dirty="0" smtClean="0">
                <a:solidFill>
                  <a:schemeClr val="tx1"/>
                </a:solidFill>
              </a:rPr>
              <a:t>, ويحافظ </a:t>
            </a:r>
            <a:r>
              <a:rPr lang="en-US" sz="1800" b="1" dirty="0" smtClean="0">
                <a:solidFill>
                  <a:schemeClr val="tx1"/>
                </a:solidFill>
              </a:rPr>
              <a:t>ATP </a:t>
            </a:r>
            <a:r>
              <a:rPr lang="ar-IQ" sz="1800" b="1" dirty="0" smtClean="0">
                <a:solidFill>
                  <a:schemeClr val="tx1"/>
                </a:solidFill>
              </a:rPr>
              <a:t> </a:t>
            </a:r>
            <a:r>
              <a:rPr lang="ar-IQ" sz="1800" b="1" dirty="0" smtClean="0">
                <a:solidFill>
                  <a:schemeClr val="tx1"/>
                </a:solidFill>
              </a:rPr>
              <a:t>على </a:t>
            </a:r>
            <a:r>
              <a:rPr lang="ar-IQ" sz="1800" b="1" dirty="0" smtClean="0">
                <a:solidFill>
                  <a:schemeClr val="tx1"/>
                </a:solidFill>
              </a:rPr>
              <a:t>مستويات قريبة من الراحة على امتداد التمرين  </a:t>
            </a:r>
          </a:p>
        </p:txBody>
      </p:sp>
      <p:sp>
        <p:nvSpPr>
          <p:cNvPr id="4" name="عنوان 1"/>
          <p:cNvSpPr txBox="1">
            <a:spLocks/>
          </p:cNvSpPr>
          <p:nvPr/>
        </p:nvSpPr>
        <p:spPr>
          <a:xfrm>
            <a:off x="3356248" y="3140968"/>
            <a:ext cx="2374032" cy="504056"/>
          </a:xfrm>
          <a:prstGeom prst="rect">
            <a:avLst/>
          </a:prstGeom>
          <a:solidFill>
            <a:schemeClr val="accent2">
              <a:lumMod val="40000"/>
              <a:lumOff val="60000"/>
            </a:schemeClr>
          </a:solidFill>
        </p:spPr>
        <p:txBody>
          <a:bodyPr vert="horz" lIns="91440" tIns="45720" rIns="91440" bIns="45720" rtlCol="1" anchor="t">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schemeClr val="tx1"/>
                </a:solidFill>
                <a:effectLst/>
                <a:uLnTx/>
                <a:uFillTx/>
                <a:latin typeface="+mj-lt"/>
                <a:ea typeface="+mj-ea"/>
                <a:cs typeface="+mj-cs"/>
              </a:rPr>
              <a:t>التغيرات في </a:t>
            </a:r>
            <a:r>
              <a:rPr lang="ar-IQ" sz="2400" b="1" dirty="0" err="1" smtClean="0">
                <a:latin typeface="+mj-lt"/>
                <a:ea typeface="+mj-ea"/>
                <a:cs typeface="+mj-cs"/>
              </a:rPr>
              <a:t>اللاكتات</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 </a:t>
            </a:r>
            <a:endParaRPr kumimoji="0" lang="ar-IQ"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مستطيل 4"/>
          <p:cNvSpPr/>
          <p:nvPr/>
        </p:nvSpPr>
        <p:spPr>
          <a:xfrm>
            <a:off x="2123728" y="3933056"/>
            <a:ext cx="5472608" cy="2520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2900" indent="-342900">
              <a:buAutoNum type="arabicPeriod"/>
            </a:pPr>
            <a:r>
              <a:rPr lang="ar-IQ" b="1" dirty="0" smtClean="0">
                <a:solidFill>
                  <a:schemeClr val="tx1"/>
                </a:solidFill>
              </a:rPr>
              <a:t>ان مستويات </a:t>
            </a:r>
            <a:r>
              <a:rPr lang="ar-IQ" b="1" dirty="0" err="1" smtClean="0">
                <a:solidFill>
                  <a:schemeClr val="tx1"/>
                </a:solidFill>
              </a:rPr>
              <a:t>اللاكتات</a:t>
            </a:r>
            <a:r>
              <a:rPr lang="ar-IQ" b="1" dirty="0" smtClean="0">
                <a:solidFill>
                  <a:schemeClr val="tx1"/>
                </a:solidFill>
              </a:rPr>
              <a:t> في استجابتها للتمرين يعتمد على شدة </a:t>
            </a:r>
            <a:r>
              <a:rPr lang="ar-IQ" b="1" dirty="0" err="1" smtClean="0">
                <a:solidFill>
                  <a:schemeClr val="tx1"/>
                </a:solidFill>
              </a:rPr>
              <a:t>التمرين </a:t>
            </a:r>
            <a:r>
              <a:rPr lang="ar-IQ" b="1" dirty="0" smtClean="0">
                <a:solidFill>
                  <a:schemeClr val="tx1"/>
                </a:solidFill>
              </a:rPr>
              <a:t>, لا يظهر التمرين الشديد أي تغيير في نقل </a:t>
            </a:r>
            <a:r>
              <a:rPr lang="ar-IQ" b="1" dirty="0" err="1" smtClean="0">
                <a:solidFill>
                  <a:schemeClr val="tx1"/>
                </a:solidFill>
              </a:rPr>
              <a:t>اللاكتات</a:t>
            </a:r>
            <a:r>
              <a:rPr lang="ar-IQ" b="1" dirty="0" smtClean="0">
                <a:solidFill>
                  <a:schemeClr val="tx1"/>
                </a:solidFill>
              </a:rPr>
              <a:t> </a:t>
            </a:r>
            <a:r>
              <a:rPr lang="ar-IQ" b="1" dirty="0" err="1" smtClean="0">
                <a:solidFill>
                  <a:schemeClr val="tx1"/>
                </a:solidFill>
              </a:rPr>
              <a:t>.</a:t>
            </a:r>
            <a:r>
              <a:rPr lang="ar-IQ" b="1" dirty="0" smtClean="0">
                <a:solidFill>
                  <a:schemeClr val="tx1"/>
                </a:solidFill>
              </a:rPr>
              <a:t> </a:t>
            </a:r>
          </a:p>
          <a:p>
            <a:pPr marL="342900" indent="-342900">
              <a:buAutoNum type="arabicPeriod"/>
            </a:pPr>
            <a:r>
              <a:rPr lang="ar-IQ" b="1" dirty="0" smtClean="0">
                <a:solidFill>
                  <a:schemeClr val="tx1"/>
                </a:solidFill>
              </a:rPr>
              <a:t>نقل </a:t>
            </a:r>
            <a:r>
              <a:rPr lang="ar-IQ" b="1" dirty="0" err="1" smtClean="0">
                <a:solidFill>
                  <a:schemeClr val="tx1"/>
                </a:solidFill>
              </a:rPr>
              <a:t>اللاكتات</a:t>
            </a:r>
            <a:r>
              <a:rPr lang="ar-IQ" b="1" dirty="0" smtClean="0">
                <a:solidFill>
                  <a:schemeClr val="tx1"/>
                </a:solidFill>
              </a:rPr>
              <a:t> يكون سريعا في الالياف </a:t>
            </a:r>
            <a:r>
              <a:rPr lang="ar-IQ" b="1" dirty="0" err="1" smtClean="0">
                <a:solidFill>
                  <a:schemeClr val="tx1"/>
                </a:solidFill>
              </a:rPr>
              <a:t>التاكسدية</a:t>
            </a:r>
            <a:r>
              <a:rPr lang="ar-IQ" b="1" dirty="0" smtClean="0">
                <a:solidFill>
                  <a:schemeClr val="tx1"/>
                </a:solidFill>
              </a:rPr>
              <a:t> عما هو في الالياف الحالة للسكر </a:t>
            </a:r>
            <a:r>
              <a:rPr lang="en-US" b="1" dirty="0" err="1" smtClean="0">
                <a:solidFill>
                  <a:schemeClr val="tx1"/>
                </a:solidFill>
              </a:rPr>
              <a:t>Glycolytic</a:t>
            </a:r>
            <a:r>
              <a:rPr lang="en-US" b="1" dirty="0" smtClean="0">
                <a:solidFill>
                  <a:schemeClr val="tx1"/>
                </a:solidFill>
              </a:rPr>
              <a:t> </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buAutoNum type="arabicPeriod"/>
            </a:pPr>
            <a:r>
              <a:rPr lang="ar-IQ" b="1" dirty="0" smtClean="0">
                <a:solidFill>
                  <a:schemeClr val="tx1"/>
                </a:solidFill>
              </a:rPr>
              <a:t>نقل </a:t>
            </a:r>
            <a:r>
              <a:rPr lang="ar-IQ" b="1" dirty="0" err="1" smtClean="0">
                <a:solidFill>
                  <a:schemeClr val="tx1"/>
                </a:solidFill>
              </a:rPr>
              <a:t>اللاكتات</a:t>
            </a:r>
            <a:r>
              <a:rPr lang="ar-IQ" b="1" dirty="0" smtClean="0">
                <a:solidFill>
                  <a:schemeClr val="tx1"/>
                </a:solidFill>
              </a:rPr>
              <a:t> في الالياف </a:t>
            </a:r>
            <a:r>
              <a:rPr lang="ar-IQ" b="1" dirty="0" err="1" smtClean="0">
                <a:solidFill>
                  <a:schemeClr val="tx1"/>
                </a:solidFill>
              </a:rPr>
              <a:t>التاكسدية</a:t>
            </a:r>
            <a:r>
              <a:rPr lang="ar-IQ" b="1" dirty="0" smtClean="0">
                <a:solidFill>
                  <a:schemeClr val="tx1"/>
                </a:solidFill>
              </a:rPr>
              <a:t> يعكس دور </a:t>
            </a:r>
            <a:r>
              <a:rPr lang="ar-IQ" b="1" dirty="0" err="1" smtClean="0">
                <a:solidFill>
                  <a:schemeClr val="tx1"/>
                </a:solidFill>
              </a:rPr>
              <a:t>اللاكتات</a:t>
            </a:r>
            <a:r>
              <a:rPr lang="ar-IQ" b="1" dirty="0" smtClean="0">
                <a:solidFill>
                  <a:schemeClr val="tx1"/>
                </a:solidFill>
              </a:rPr>
              <a:t> كمصدر </a:t>
            </a:r>
            <a:r>
              <a:rPr lang="ar-IQ" b="1" dirty="0" err="1" smtClean="0">
                <a:solidFill>
                  <a:schemeClr val="tx1"/>
                </a:solidFill>
              </a:rPr>
              <a:t>للطاقة .</a:t>
            </a:r>
            <a:endParaRPr lang="ar-IQ" b="1" dirty="0" smtClean="0">
              <a:solidFill>
                <a:schemeClr val="tx1"/>
              </a:solidFill>
            </a:endParaRPr>
          </a:p>
          <a:p>
            <a:pPr marL="342900" indent="-342900">
              <a:buAutoNum type="arabicPeriod"/>
            </a:pPr>
            <a:endParaRPr lang="ar-IQ"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116632"/>
            <a:ext cx="8352928" cy="1470025"/>
          </a:xfrm>
        </p:spPr>
        <p:txBody>
          <a:bodyPr anchor="t">
            <a:noAutofit/>
          </a:bodyPr>
          <a:lstStyle/>
          <a:p>
            <a:pPr algn="l"/>
            <a:r>
              <a:rPr lang="en-US" sz="2400" b="1" dirty="0" smtClean="0">
                <a:solidFill>
                  <a:srgbClr val="FF0000"/>
                </a:solidFill>
              </a:rPr>
              <a:t>Short-Term, High-Intensity Anaerobic Exercise</a:t>
            </a:r>
            <a:r>
              <a:rPr lang="en-US" sz="1800" b="1" dirty="0" smtClean="0"/>
              <a:t/>
            </a:r>
            <a:br>
              <a:rPr lang="en-US" sz="1800" b="1" dirty="0" smtClean="0"/>
            </a:br>
            <a:r>
              <a:rPr lang="en-US" sz="1800" b="1" dirty="0" smtClean="0"/>
              <a:t>Figure 3.9 includes both muscle and blood lactate response to high-intensity, short-duration (3 min or less), </a:t>
            </a:r>
            <a:r>
              <a:rPr lang="en-US" sz="1800" b="1" dirty="0" err="1" smtClean="0"/>
              <a:t>supramaximal</a:t>
            </a:r>
            <a:r>
              <a:rPr lang="en-US" sz="1800" b="1" dirty="0" smtClean="0"/>
              <a:t> exercise. As the </a:t>
            </a:r>
            <a:r>
              <a:rPr lang="en-US" sz="1800" b="1" dirty="0" err="1" smtClean="0"/>
              <a:t>ﬁgure</a:t>
            </a:r>
            <a:r>
              <a:rPr lang="en-US" sz="1800" b="1" dirty="0" smtClean="0"/>
              <a:t> shows, muscle lactate levels rise immediately with the onset of such hard work (105–110% V. O2max) and continue to rise throughout the length of the task. Blood lactate values show a similar pattern, if the lag for diffusion time is taken into account. This lactate response (a rapid and consistent accumulation) is representative of what occurs when the exercise bout is greater than 90% VO2max</a:t>
            </a:r>
            <a:endParaRPr lang="ar-IQ" sz="1800" b="1" dirty="0"/>
          </a:p>
        </p:txBody>
      </p:sp>
      <p:sp>
        <p:nvSpPr>
          <p:cNvPr id="3" name="عنوان فرعي 2"/>
          <p:cNvSpPr>
            <a:spLocks noGrp="1"/>
          </p:cNvSpPr>
          <p:nvPr>
            <p:ph type="subTitle" idx="1"/>
          </p:nvPr>
        </p:nvSpPr>
        <p:spPr/>
        <p:txBody>
          <a:bodyPr/>
          <a:lstStyle/>
          <a:p>
            <a:endParaRPr lang="ar-IQ"/>
          </a:p>
        </p:txBody>
      </p:sp>
      <p:pic>
        <p:nvPicPr>
          <p:cNvPr id="1026"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880110" y="2636912"/>
            <a:ext cx="7383780" cy="41764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88640"/>
            <a:ext cx="7990656" cy="2592288"/>
          </a:xfrm>
        </p:spPr>
        <p:txBody>
          <a:bodyPr>
            <a:noAutofit/>
          </a:bodyPr>
          <a:lstStyle/>
          <a:p>
            <a:pPr algn="l"/>
            <a:r>
              <a:rPr lang="en-US" sz="2400" b="1" dirty="0" smtClean="0"/>
              <a:t>Short- and Long-Term, Light to Moderate </a:t>
            </a:r>
            <a:r>
              <a:rPr lang="en-US" sz="2400" b="1" dirty="0" err="1" smtClean="0"/>
              <a:t>Submaximal</a:t>
            </a:r>
            <a:r>
              <a:rPr lang="en-US" sz="2400" b="1" dirty="0" smtClean="0"/>
              <a:t> Aerobic Exercises                   </a:t>
            </a:r>
            <a:r>
              <a:rPr lang="en-US" sz="1800" dirty="0" smtClean="0"/>
              <a:t/>
            </a:r>
            <a:br>
              <a:rPr lang="en-US" sz="1800" dirty="0" smtClean="0"/>
            </a:br>
            <a:r>
              <a:rPr lang="en-US" sz="1800" dirty="0" smtClean="0"/>
              <a:t>Figure 3.10 depicts what occurs in both short-term and long-term low-intensity </a:t>
            </a:r>
            <a:r>
              <a:rPr lang="en-US" sz="1800" dirty="0" err="1" smtClean="0"/>
              <a:t>submaximal</a:t>
            </a:r>
            <a:r>
              <a:rPr lang="en-US" sz="1800" dirty="0" smtClean="0"/>
              <a:t> aerobic activities. During the </a:t>
            </a:r>
            <a:r>
              <a:rPr lang="en-US" sz="1800" dirty="0" err="1" smtClean="0"/>
              <a:t>ﬁrst</a:t>
            </a:r>
            <a:r>
              <a:rPr lang="en-US" sz="1800" dirty="0" smtClean="0"/>
              <a:t> 3 minutes of such steady-state work the lactate (La−) level rises (Figure 3.10A). This increase </a:t>
            </a:r>
            <a:r>
              <a:rPr lang="en-US" sz="1800" dirty="0" err="1" smtClean="0"/>
              <a:t>reﬂects</a:t>
            </a:r>
            <a:r>
              <a:rPr lang="en-US" sz="1800" dirty="0" smtClean="0"/>
              <a:t> the lactate accumulated during the oxygen </a:t>
            </a:r>
            <a:r>
              <a:rPr lang="en-US" sz="1800" dirty="0" err="1" smtClean="0"/>
              <a:t>deﬁ</a:t>
            </a:r>
            <a:r>
              <a:rPr lang="en-US" sz="1800" dirty="0" smtClean="0"/>
              <a:t>- cit (</a:t>
            </a:r>
            <a:r>
              <a:rPr lang="en-US" sz="1800" dirty="0" err="1" smtClean="0"/>
              <a:t>Gollnick</a:t>
            </a:r>
            <a:r>
              <a:rPr lang="en-US" sz="1800" dirty="0" smtClean="0"/>
              <a:t> and </a:t>
            </a:r>
            <a:r>
              <a:rPr lang="en-US" sz="1800" dirty="0" err="1" smtClean="0"/>
              <a:t>Hermansen</a:t>
            </a:r>
            <a:r>
              <a:rPr lang="en-US" sz="1800" dirty="0" smtClean="0"/>
              <a:t>, 1973). When a similar workload is continued for 60 minutes, the lactate level remains unchanged after the initial rise (Figure 3.10B). The reason for this result lies in the balance between </a:t>
            </a:r>
            <a:r>
              <a:rPr lang="en-US" sz="1800" dirty="0" err="1" smtClean="0"/>
              <a:t>lac</a:t>
            </a:r>
            <a:r>
              <a:rPr lang="en-US" sz="1800" dirty="0" smtClean="0"/>
              <a:t>- </a:t>
            </a:r>
            <a:r>
              <a:rPr lang="en-US" sz="1800" dirty="0" err="1" smtClean="0"/>
              <a:t>tate</a:t>
            </a:r>
            <a:r>
              <a:rPr lang="en-US" sz="1800" dirty="0" smtClean="0"/>
              <a:t> production (the rate of lactate appearance) and lactate clearance (the rate of lactate disappearance).</a:t>
            </a:r>
            <a:endParaRPr lang="ar-IQ" sz="1800" dirty="0"/>
          </a:p>
        </p:txBody>
      </p:sp>
      <p:pic>
        <p:nvPicPr>
          <p:cNvPr id="2050"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1473081" y="3068960"/>
            <a:ext cx="6197837" cy="37890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67744" y="188641"/>
            <a:ext cx="4174232" cy="864096"/>
          </a:xfrm>
          <a:solidFill>
            <a:schemeClr val="accent2">
              <a:lumMod val="40000"/>
              <a:lumOff val="60000"/>
            </a:schemeClr>
          </a:solidFill>
          <a:ln>
            <a:solidFill>
              <a:schemeClr val="tx2"/>
            </a:solidFill>
          </a:ln>
        </p:spPr>
        <p:txBody>
          <a:bodyPr>
            <a:normAutofit fontScale="90000"/>
          </a:bodyPr>
          <a:lstStyle/>
          <a:p>
            <a:r>
              <a:rPr lang="ar-IQ" sz="3200" b="1" dirty="0" smtClean="0"/>
              <a:t>أهداف الفصل</a:t>
            </a:r>
            <a:br>
              <a:rPr lang="ar-IQ" sz="3200" b="1" dirty="0" smtClean="0"/>
            </a:br>
            <a:r>
              <a:rPr lang="ar-IQ" sz="3200" b="1" dirty="0" err="1" smtClean="0"/>
              <a:t>الأيض</a:t>
            </a:r>
            <a:r>
              <a:rPr lang="ar-IQ" sz="3200" b="1" dirty="0" smtClean="0"/>
              <a:t> </a:t>
            </a:r>
            <a:r>
              <a:rPr lang="ar-IQ" sz="3200" b="1" dirty="0" err="1" smtClean="0"/>
              <a:t>اللاهوائي</a:t>
            </a:r>
            <a:r>
              <a:rPr lang="ar-IQ" sz="3200" b="1" dirty="0" smtClean="0"/>
              <a:t> خلال التمرين </a:t>
            </a:r>
            <a:endParaRPr lang="ar-IQ" sz="3200" b="1" dirty="0"/>
          </a:p>
        </p:txBody>
      </p:sp>
      <p:sp>
        <p:nvSpPr>
          <p:cNvPr id="3" name="عنوان فرعي 2"/>
          <p:cNvSpPr>
            <a:spLocks noGrp="1"/>
          </p:cNvSpPr>
          <p:nvPr>
            <p:ph type="subTitle" idx="1"/>
          </p:nvPr>
        </p:nvSpPr>
        <p:spPr>
          <a:xfrm>
            <a:off x="827584" y="1340768"/>
            <a:ext cx="7560840" cy="5040560"/>
          </a:xfrm>
        </p:spPr>
        <p:txBody>
          <a:bodyPr>
            <a:normAutofit fontScale="47500" lnSpcReduction="20000"/>
          </a:bodyPr>
          <a:lstStyle/>
          <a:p>
            <a:pPr marL="514350" indent="-514350" algn="r">
              <a:buAutoNum type="arabicPeriod"/>
            </a:pPr>
            <a:r>
              <a:rPr lang="ar-IQ" b="1" dirty="0" smtClean="0">
                <a:solidFill>
                  <a:schemeClr val="tx1"/>
                </a:solidFill>
              </a:rPr>
              <a:t>وصف استمرار الطاقة من حيث صلته </a:t>
            </a:r>
            <a:r>
              <a:rPr lang="ar-IQ" b="1" dirty="0" err="1" smtClean="0">
                <a:solidFill>
                  <a:schemeClr val="tx1"/>
                </a:solidFill>
              </a:rPr>
              <a:t>بالازمان</a:t>
            </a:r>
            <a:r>
              <a:rPr lang="ar-IQ" b="1" dirty="0" smtClean="0">
                <a:solidFill>
                  <a:schemeClr val="tx1"/>
                </a:solidFill>
              </a:rPr>
              <a:t> المتنوعة لاستمرار التمرين </a:t>
            </a:r>
            <a:r>
              <a:rPr lang="ar-IQ" b="1" dirty="0" err="1" smtClean="0">
                <a:solidFill>
                  <a:schemeClr val="tx1"/>
                </a:solidFill>
              </a:rPr>
              <a:t>القصوي</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buAutoNum type="arabicPeriod"/>
            </a:pPr>
            <a:r>
              <a:rPr lang="ar-IQ" b="1" dirty="0" smtClean="0">
                <a:solidFill>
                  <a:schemeClr val="tx1"/>
                </a:solidFill>
              </a:rPr>
              <a:t>اعطاء أمثلة </a:t>
            </a:r>
            <a:r>
              <a:rPr lang="ar-IQ" b="1" dirty="0" err="1" smtClean="0">
                <a:solidFill>
                  <a:schemeClr val="tx1"/>
                </a:solidFill>
              </a:rPr>
              <a:t>رياضبة</a:t>
            </a:r>
            <a:r>
              <a:rPr lang="ar-IQ" b="1" dirty="0" smtClean="0">
                <a:solidFill>
                  <a:schemeClr val="tx1"/>
                </a:solidFill>
              </a:rPr>
              <a:t> أو خلال الفعالية الرياضية من حيث نظام الطاقة السائد </a:t>
            </a:r>
            <a:r>
              <a:rPr lang="en-US" b="1" dirty="0" smtClean="0">
                <a:solidFill>
                  <a:schemeClr val="tx1"/>
                </a:solidFill>
              </a:rPr>
              <a:t>ATP-CP</a:t>
            </a:r>
            <a:r>
              <a:rPr lang="ar-IQ" b="1" dirty="0" smtClean="0">
                <a:solidFill>
                  <a:schemeClr val="tx1"/>
                </a:solidFill>
              </a:rPr>
              <a:t> </a:t>
            </a:r>
            <a:r>
              <a:rPr lang="ar-IQ" b="1" dirty="0" err="1" smtClean="0">
                <a:solidFill>
                  <a:schemeClr val="tx1"/>
                </a:solidFill>
              </a:rPr>
              <a:t>واللاكتيكي</a:t>
            </a:r>
            <a:r>
              <a:rPr lang="ar-IQ" b="1" dirty="0" smtClean="0">
                <a:solidFill>
                  <a:schemeClr val="tx1"/>
                </a:solidFill>
              </a:rPr>
              <a:t> </a:t>
            </a:r>
            <a:r>
              <a:rPr lang="ar-IQ" b="1" dirty="0" err="1" smtClean="0">
                <a:solidFill>
                  <a:schemeClr val="tx1"/>
                </a:solidFill>
              </a:rPr>
              <a:t>والاوكسجيني</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buAutoNum type="arabicPeriod"/>
            </a:pPr>
            <a:r>
              <a:rPr lang="ar-IQ" b="1" dirty="0" smtClean="0">
                <a:solidFill>
                  <a:schemeClr val="tx1"/>
                </a:solidFill>
              </a:rPr>
              <a:t>تثبيت المتغيرات الرئيسة المستعملة لتوضيح </a:t>
            </a:r>
            <a:r>
              <a:rPr lang="ar-IQ" b="1" dirty="0" err="1" smtClean="0">
                <a:solidFill>
                  <a:schemeClr val="tx1"/>
                </a:solidFill>
              </a:rPr>
              <a:t>الاستجابة .</a:t>
            </a:r>
            <a:endParaRPr lang="ar-IQ" b="1" dirty="0" smtClean="0">
              <a:solidFill>
                <a:schemeClr val="tx1"/>
              </a:solidFill>
            </a:endParaRPr>
          </a:p>
          <a:p>
            <a:pPr marL="514350" indent="-514350" algn="r">
              <a:buAutoNum type="arabicPeriod"/>
            </a:pPr>
            <a:r>
              <a:rPr lang="ar-IQ" b="1" dirty="0" smtClean="0">
                <a:solidFill>
                  <a:schemeClr val="tx1"/>
                </a:solidFill>
              </a:rPr>
              <a:t>توضيح الاسباب الرئيسة لتراكم </a:t>
            </a:r>
            <a:r>
              <a:rPr lang="ar-IQ" b="1" dirty="0" err="1" smtClean="0">
                <a:solidFill>
                  <a:schemeClr val="tx1"/>
                </a:solidFill>
              </a:rPr>
              <a:t>اللاكتيت</a:t>
            </a:r>
            <a:r>
              <a:rPr lang="ar-IQ" b="1" dirty="0" smtClean="0">
                <a:solidFill>
                  <a:schemeClr val="tx1"/>
                </a:solidFill>
              </a:rPr>
              <a:t> في العضلة </a:t>
            </a:r>
            <a:r>
              <a:rPr lang="ar-IQ" b="1" dirty="0" err="1" smtClean="0">
                <a:solidFill>
                  <a:schemeClr val="tx1"/>
                </a:solidFill>
              </a:rPr>
              <a:t>والدم .</a:t>
            </a:r>
            <a:endParaRPr lang="ar-IQ" b="1" dirty="0" smtClean="0">
              <a:solidFill>
                <a:schemeClr val="tx1"/>
              </a:solidFill>
            </a:endParaRPr>
          </a:p>
          <a:p>
            <a:pPr marL="514350" indent="-514350" algn="r">
              <a:buAutoNum type="arabicPeriod"/>
            </a:pPr>
            <a:r>
              <a:rPr lang="ar-IQ" b="1" dirty="0" smtClean="0">
                <a:solidFill>
                  <a:schemeClr val="tx1"/>
                </a:solidFill>
              </a:rPr>
              <a:t>التمييز بين أنظمة الطاقة </a:t>
            </a:r>
            <a:r>
              <a:rPr lang="ar-IQ" b="1" dirty="0" err="1" smtClean="0">
                <a:solidFill>
                  <a:schemeClr val="tx1"/>
                </a:solidFill>
              </a:rPr>
              <a:t>الفوسفاجيني</a:t>
            </a:r>
            <a:r>
              <a:rPr lang="ar-IQ" b="1" dirty="0" smtClean="0">
                <a:solidFill>
                  <a:schemeClr val="tx1"/>
                </a:solidFill>
              </a:rPr>
              <a:t> </a:t>
            </a:r>
            <a:r>
              <a:rPr lang="ar-IQ" b="1" dirty="0" err="1" smtClean="0">
                <a:solidFill>
                  <a:schemeClr val="tx1"/>
                </a:solidFill>
              </a:rPr>
              <a:t>واللاكتيكي</a:t>
            </a:r>
            <a:r>
              <a:rPr lang="ar-IQ" b="1" dirty="0" smtClean="0">
                <a:solidFill>
                  <a:schemeClr val="tx1"/>
                </a:solidFill>
              </a:rPr>
              <a:t> </a:t>
            </a:r>
            <a:r>
              <a:rPr lang="ar-IQ" b="1" dirty="0" err="1" smtClean="0">
                <a:solidFill>
                  <a:schemeClr val="tx1"/>
                </a:solidFill>
              </a:rPr>
              <a:t>والاوكسجيني</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buAutoNum type="arabicPeriod"/>
            </a:pPr>
            <a:r>
              <a:rPr lang="ar-IQ" b="1" dirty="0" smtClean="0">
                <a:solidFill>
                  <a:schemeClr val="tx1"/>
                </a:solidFill>
              </a:rPr>
              <a:t>تعريف نقص الاوكسجين وزيادة استهلاكه بعد التمرين وتوضيح الاسباب لكل من </a:t>
            </a:r>
            <a:r>
              <a:rPr lang="ar-IQ" b="1" dirty="0" err="1" smtClean="0">
                <a:solidFill>
                  <a:schemeClr val="tx1"/>
                </a:solidFill>
              </a:rPr>
              <a:t>ذلك .</a:t>
            </a:r>
            <a:endParaRPr lang="ar-IQ" b="1" dirty="0" smtClean="0">
              <a:solidFill>
                <a:schemeClr val="tx1"/>
              </a:solidFill>
            </a:endParaRPr>
          </a:p>
          <a:p>
            <a:pPr marL="514350" indent="-514350" algn="r">
              <a:buAutoNum type="arabicPeriod"/>
            </a:pPr>
            <a:r>
              <a:rPr lang="ar-IQ" b="1" dirty="0" smtClean="0">
                <a:solidFill>
                  <a:schemeClr val="tx1"/>
                </a:solidFill>
              </a:rPr>
              <a:t>وصف التغيرات في </a:t>
            </a:r>
            <a:r>
              <a:rPr lang="en-US" b="1" dirty="0" smtClean="0">
                <a:solidFill>
                  <a:schemeClr val="tx1"/>
                </a:solidFill>
              </a:rPr>
              <a:t>ATP-CP </a:t>
            </a:r>
            <a:r>
              <a:rPr lang="ar-IQ" b="1" dirty="0" smtClean="0">
                <a:solidFill>
                  <a:schemeClr val="tx1"/>
                </a:solidFill>
              </a:rPr>
              <a:t> التي تحدث خلال الحمل المستمر بالتمرين الشديد </a:t>
            </a:r>
            <a:r>
              <a:rPr lang="ar-IQ" b="1" dirty="0" err="1" smtClean="0">
                <a:solidFill>
                  <a:schemeClr val="tx1"/>
                </a:solidFill>
              </a:rPr>
              <a:t>في </a:t>
            </a:r>
            <a:r>
              <a:rPr lang="ar-IQ" b="1" dirty="0" smtClean="0">
                <a:solidFill>
                  <a:schemeClr val="tx1"/>
                </a:solidFill>
              </a:rPr>
              <a:t>(3) الدقائق الاخيرة أو </a:t>
            </a:r>
            <a:r>
              <a:rPr lang="ar-IQ" b="1" dirty="0" err="1" smtClean="0">
                <a:solidFill>
                  <a:schemeClr val="tx1"/>
                </a:solidFill>
              </a:rPr>
              <a:t>أقل .</a:t>
            </a:r>
            <a:endParaRPr lang="ar-IQ" b="1" dirty="0" smtClean="0">
              <a:solidFill>
                <a:schemeClr val="tx1"/>
              </a:solidFill>
            </a:endParaRPr>
          </a:p>
          <a:p>
            <a:pPr marL="514350" indent="-514350" algn="r">
              <a:buAutoNum type="arabicPeriod"/>
            </a:pPr>
            <a:r>
              <a:rPr lang="ar-IQ" b="1" dirty="0" smtClean="0">
                <a:solidFill>
                  <a:schemeClr val="tx1"/>
                </a:solidFill>
              </a:rPr>
              <a:t>وصف التغيرات في تراكم </a:t>
            </a:r>
            <a:r>
              <a:rPr lang="ar-IQ" b="1" dirty="0" err="1" smtClean="0">
                <a:solidFill>
                  <a:schemeClr val="tx1"/>
                </a:solidFill>
              </a:rPr>
              <a:t>اللاكتيت</a:t>
            </a:r>
            <a:r>
              <a:rPr lang="ar-IQ" b="1" dirty="0" smtClean="0">
                <a:solidFill>
                  <a:schemeClr val="tx1"/>
                </a:solidFill>
              </a:rPr>
              <a:t> التي تحدث خلال التمرين </a:t>
            </a:r>
            <a:r>
              <a:rPr lang="ar-IQ" b="1" dirty="0" err="1" smtClean="0">
                <a:solidFill>
                  <a:schemeClr val="tx1"/>
                </a:solidFill>
              </a:rPr>
              <a:t>القصير </a:t>
            </a:r>
            <a:r>
              <a:rPr lang="ar-IQ" b="1" dirty="0" smtClean="0">
                <a:solidFill>
                  <a:schemeClr val="tx1"/>
                </a:solidFill>
              </a:rPr>
              <a:t>, بالشدة </a:t>
            </a:r>
            <a:r>
              <a:rPr lang="ar-IQ" b="1" dirty="0" err="1" smtClean="0">
                <a:solidFill>
                  <a:schemeClr val="tx1"/>
                </a:solidFill>
              </a:rPr>
              <a:t>العالية </a:t>
            </a:r>
            <a:r>
              <a:rPr lang="ar-IQ" b="1" dirty="0" smtClean="0">
                <a:solidFill>
                  <a:schemeClr val="tx1"/>
                </a:solidFill>
              </a:rPr>
              <a:t>, والتمرين </a:t>
            </a:r>
            <a:r>
              <a:rPr lang="ar-IQ" b="1" dirty="0" err="1" smtClean="0">
                <a:solidFill>
                  <a:schemeClr val="tx1"/>
                </a:solidFill>
              </a:rPr>
              <a:t>اللاهوائي</a:t>
            </a:r>
            <a:r>
              <a:rPr lang="ar-IQ" b="1" dirty="0" smtClean="0">
                <a:solidFill>
                  <a:schemeClr val="tx1"/>
                </a:solidFill>
              </a:rPr>
              <a:t> في </a:t>
            </a:r>
            <a:r>
              <a:rPr lang="ar-IQ" b="1" dirty="0" err="1" smtClean="0">
                <a:solidFill>
                  <a:schemeClr val="tx1"/>
                </a:solidFill>
              </a:rPr>
              <a:t>في </a:t>
            </a:r>
            <a:r>
              <a:rPr lang="ar-IQ" b="1" dirty="0" smtClean="0">
                <a:solidFill>
                  <a:schemeClr val="tx1"/>
                </a:solidFill>
              </a:rPr>
              <a:t>(3) الدقائق الاخيرة أو </a:t>
            </a:r>
            <a:r>
              <a:rPr lang="ar-IQ" b="1" dirty="0" err="1" smtClean="0">
                <a:solidFill>
                  <a:schemeClr val="tx1"/>
                </a:solidFill>
              </a:rPr>
              <a:t>أقل .</a:t>
            </a:r>
            <a:r>
              <a:rPr lang="ar-IQ" b="1" dirty="0" smtClean="0">
                <a:solidFill>
                  <a:schemeClr val="tx1"/>
                </a:solidFill>
              </a:rPr>
              <a:t> التمرين </a:t>
            </a:r>
            <a:r>
              <a:rPr lang="ar-IQ" b="1" dirty="0" err="1" smtClean="0">
                <a:solidFill>
                  <a:schemeClr val="tx1"/>
                </a:solidFill>
              </a:rPr>
              <a:t>القصير </a:t>
            </a:r>
            <a:r>
              <a:rPr lang="ar-IQ" b="1" dirty="0" smtClean="0">
                <a:solidFill>
                  <a:schemeClr val="tx1"/>
                </a:solidFill>
              </a:rPr>
              <a:t>, خفيف الى </a:t>
            </a:r>
            <a:r>
              <a:rPr lang="ar-IQ" b="1" dirty="0" err="1" smtClean="0">
                <a:solidFill>
                  <a:schemeClr val="tx1"/>
                </a:solidFill>
              </a:rPr>
              <a:t>متوسط </a:t>
            </a:r>
            <a:r>
              <a:rPr lang="ar-IQ" b="1" dirty="0" smtClean="0">
                <a:solidFill>
                  <a:schemeClr val="tx1"/>
                </a:solidFill>
              </a:rPr>
              <a:t>, تمرين هوائي متوسط الى دون </a:t>
            </a:r>
            <a:r>
              <a:rPr lang="ar-IQ" b="1" dirty="0" err="1" smtClean="0">
                <a:solidFill>
                  <a:schemeClr val="tx1"/>
                </a:solidFill>
              </a:rPr>
              <a:t>القصوي</a:t>
            </a:r>
            <a:r>
              <a:rPr lang="ar-IQ" b="1" dirty="0" smtClean="0">
                <a:solidFill>
                  <a:schemeClr val="tx1"/>
                </a:solidFill>
              </a:rPr>
              <a:t> </a:t>
            </a:r>
            <a:r>
              <a:rPr lang="ar-IQ" b="1" dirty="0" err="1" smtClean="0">
                <a:solidFill>
                  <a:schemeClr val="tx1"/>
                </a:solidFill>
              </a:rPr>
              <a:t>.</a:t>
            </a:r>
            <a:r>
              <a:rPr lang="ar-IQ" b="1" dirty="0" smtClean="0">
                <a:solidFill>
                  <a:schemeClr val="tx1"/>
                </a:solidFill>
              </a:rPr>
              <a:t> التمرين </a:t>
            </a:r>
            <a:r>
              <a:rPr lang="ar-IQ" b="1" dirty="0" err="1" smtClean="0">
                <a:solidFill>
                  <a:schemeClr val="tx1"/>
                </a:solidFill>
              </a:rPr>
              <a:t>الطويل </a:t>
            </a:r>
            <a:r>
              <a:rPr lang="ar-IQ" b="1" dirty="0" smtClean="0">
                <a:solidFill>
                  <a:schemeClr val="tx1"/>
                </a:solidFill>
              </a:rPr>
              <a:t>, تمرين هوائي متوسط الى دون </a:t>
            </a:r>
            <a:r>
              <a:rPr lang="ar-IQ" b="1" dirty="0" err="1" smtClean="0">
                <a:solidFill>
                  <a:schemeClr val="tx1"/>
                </a:solidFill>
              </a:rPr>
              <a:t>القصوي</a:t>
            </a:r>
            <a:r>
              <a:rPr lang="ar-IQ" b="1" dirty="0" smtClean="0">
                <a:solidFill>
                  <a:schemeClr val="tx1"/>
                </a:solidFill>
              </a:rPr>
              <a:t> , زيادة التمرين الى </a:t>
            </a:r>
            <a:r>
              <a:rPr lang="ar-IQ" b="1" dirty="0" err="1" smtClean="0">
                <a:solidFill>
                  <a:schemeClr val="tx1"/>
                </a:solidFill>
              </a:rPr>
              <a:t>القصوي</a:t>
            </a:r>
            <a:r>
              <a:rPr lang="ar-IQ" b="1" dirty="0" smtClean="0">
                <a:solidFill>
                  <a:schemeClr val="tx1"/>
                </a:solidFill>
              </a:rPr>
              <a:t> , تمرين المقاومة </a:t>
            </a:r>
            <a:r>
              <a:rPr lang="ar-IQ" b="1" dirty="0" err="1" smtClean="0">
                <a:solidFill>
                  <a:schemeClr val="tx1"/>
                </a:solidFill>
              </a:rPr>
              <a:t>المتحرك .</a:t>
            </a:r>
            <a:endParaRPr lang="ar-IQ" b="1" dirty="0" smtClean="0">
              <a:solidFill>
                <a:schemeClr val="tx1"/>
              </a:solidFill>
            </a:endParaRPr>
          </a:p>
          <a:p>
            <a:pPr marL="514350" indent="-514350" algn="r">
              <a:buAutoNum type="arabicPeriod"/>
            </a:pPr>
            <a:r>
              <a:rPr lang="ar-IQ" b="1" dirty="0" smtClean="0">
                <a:solidFill>
                  <a:schemeClr val="tx1"/>
                </a:solidFill>
              </a:rPr>
              <a:t>الاختلافات بين العتبة </a:t>
            </a:r>
            <a:r>
              <a:rPr lang="ar-IQ" b="1" dirty="0" err="1" smtClean="0">
                <a:solidFill>
                  <a:schemeClr val="tx1"/>
                </a:solidFill>
              </a:rPr>
              <a:t>اللاهوائية</a:t>
            </a:r>
            <a:r>
              <a:rPr lang="ar-IQ" b="1" dirty="0" smtClean="0">
                <a:solidFill>
                  <a:schemeClr val="tx1"/>
                </a:solidFill>
              </a:rPr>
              <a:t> , عتبة </a:t>
            </a:r>
            <a:r>
              <a:rPr lang="ar-IQ" b="1" dirty="0" err="1" smtClean="0">
                <a:solidFill>
                  <a:schemeClr val="tx1"/>
                </a:solidFill>
              </a:rPr>
              <a:t>التنفس .</a:t>
            </a:r>
            <a:r>
              <a:rPr lang="ar-IQ" b="1" dirty="0" smtClean="0">
                <a:solidFill>
                  <a:schemeClr val="tx1"/>
                </a:solidFill>
              </a:rPr>
              <a:t> عتبة </a:t>
            </a:r>
            <a:r>
              <a:rPr lang="ar-IQ" b="1" dirty="0" err="1" smtClean="0">
                <a:solidFill>
                  <a:schemeClr val="tx1"/>
                </a:solidFill>
              </a:rPr>
              <a:t>اللاكتيت</a:t>
            </a:r>
            <a:r>
              <a:rPr lang="ar-IQ" b="1" dirty="0" smtClean="0">
                <a:solidFill>
                  <a:schemeClr val="tx1"/>
                </a:solidFill>
              </a:rPr>
              <a:t> </a:t>
            </a:r>
            <a:r>
              <a:rPr lang="ar-IQ" b="1" dirty="0" err="1" smtClean="0">
                <a:solidFill>
                  <a:schemeClr val="tx1"/>
                </a:solidFill>
              </a:rPr>
              <a:t>.</a:t>
            </a:r>
            <a:r>
              <a:rPr lang="ar-IQ" b="1" dirty="0" smtClean="0">
                <a:solidFill>
                  <a:schemeClr val="tx1"/>
                </a:solidFill>
              </a:rPr>
              <a:t> وتوضيح لماذا تسمية العتبة </a:t>
            </a:r>
            <a:r>
              <a:rPr lang="ar-IQ" b="1" dirty="0" err="1" smtClean="0">
                <a:solidFill>
                  <a:schemeClr val="tx1"/>
                </a:solidFill>
              </a:rPr>
              <a:t>اللاهوائية</a:t>
            </a:r>
            <a:r>
              <a:rPr lang="ar-IQ" b="1" dirty="0" smtClean="0">
                <a:solidFill>
                  <a:schemeClr val="tx1"/>
                </a:solidFill>
              </a:rPr>
              <a:t> </a:t>
            </a:r>
            <a:r>
              <a:rPr lang="ar-IQ" b="1" dirty="0" err="1" smtClean="0">
                <a:solidFill>
                  <a:schemeClr val="tx1"/>
                </a:solidFill>
              </a:rPr>
              <a:t>خاطئة .</a:t>
            </a:r>
            <a:endParaRPr lang="ar-IQ" b="1" dirty="0" smtClean="0">
              <a:solidFill>
                <a:schemeClr val="tx1"/>
              </a:solidFill>
            </a:endParaRPr>
          </a:p>
          <a:p>
            <a:pPr marL="514350" indent="-514350" algn="r">
              <a:buAutoNum type="arabicPeriod"/>
            </a:pPr>
            <a:endParaRPr lang="ar-IQ" b="1" dirty="0" smtClean="0">
              <a:solidFill>
                <a:schemeClr val="tx1"/>
              </a:solidFill>
            </a:endParaRPr>
          </a:p>
          <a:p>
            <a:pPr marL="514350" indent="-514350" algn="r"/>
            <a:r>
              <a:rPr lang="ar-IQ" b="1" dirty="0" smtClean="0">
                <a:solidFill>
                  <a:schemeClr val="tx1"/>
                </a:solidFill>
              </a:rPr>
              <a:t>  </a:t>
            </a:r>
            <a:r>
              <a:rPr lang="ar-IQ" b="1" dirty="0" err="1" smtClean="0">
                <a:solidFill>
                  <a:schemeClr val="tx1"/>
                </a:solidFill>
              </a:rPr>
              <a:t>10.</a:t>
            </a:r>
            <a:r>
              <a:rPr lang="ar-IQ" b="1" dirty="0" smtClean="0">
                <a:solidFill>
                  <a:schemeClr val="tx1"/>
                </a:solidFill>
              </a:rPr>
              <a:t>  توضيح لماذا يعد تراكم </a:t>
            </a:r>
            <a:r>
              <a:rPr lang="ar-IQ" b="1" dirty="0" err="1" smtClean="0">
                <a:solidFill>
                  <a:schemeClr val="tx1"/>
                </a:solidFill>
              </a:rPr>
              <a:t>اللاكتيت</a:t>
            </a:r>
            <a:r>
              <a:rPr lang="ar-IQ" b="1" dirty="0" smtClean="0">
                <a:solidFill>
                  <a:schemeClr val="tx1"/>
                </a:solidFill>
              </a:rPr>
              <a:t> مشكلة وظيفية </a:t>
            </a:r>
            <a:r>
              <a:rPr lang="ar-IQ" b="1" dirty="0" err="1" smtClean="0">
                <a:solidFill>
                  <a:schemeClr val="tx1"/>
                </a:solidFill>
              </a:rPr>
              <a:t>وادائية</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r>
              <a:rPr lang="ar-IQ" b="1" dirty="0" smtClean="0">
                <a:solidFill>
                  <a:schemeClr val="tx1"/>
                </a:solidFill>
              </a:rPr>
              <a:t> </a:t>
            </a:r>
            <a:r>
              <a:rPr lang="ar-IQ" b="1" dirty="0" err="1" smtClean="0">
                <a:solidFill>
                  <a:schemeClr val="tx1"/>
                </a:solidFill>
              </a:rPr>
              <a:t>11.</a:t>
            </a:r>
            <a:r>
              <a:rPr lang="ar-IQ" b="1" dirty="0" smtClean="0">
                <a:solidFill>
                  <a:schemeClr val="tx1"/>
                </a:solidFill>
              </a:rPr>
              <a:t> توضيح دهن </a:t>
            </a:r>
            <a:r>
              <a:rPr lang="ar-IQ" b="1" dirty="0" err="1" smtClean="0">
                <a:solidFill>
                  <a:schemeClr val="tx1"/>
                </a:solidFill>
              </a:rPr>
              <a:t>اللاكتات</a:t>
            </a:r>
            <a:r>
              <a:rPr lang="ar-IQ" b="1" dirty="0" smtClean="0">
                <a:solidFill>
                  <a:schemeClr val="tx1"/>
                </a:solidFill>
              </a:rPr>
              <a:t> خلال التمرين </a:t>
            </a:r>
            <a:r>
              <a:rPr lang="ar-IQ" b="1" dirty="0" err="1" smtClean="0">
                <a:solidFill>
                  <a:schemeClr val="tx1"/>
                </a:solidFill>
              </a:rPr>
              <a:t>والراحة .</a:t>
            </a:r>
            <a:endParaRPr lang="ar-IQ" b="1" dirty="0" smtClean="0">
              <a:solidFill>
                <a:schemeClr val="tx1"/>
              </a:solidFill>
            </a:endParaRPr>
          </a:p>
          <a:p>
            <a:pPr marL="514350" indent="-514350" algn="r"/>
            <a:r>
              <a:rPr lang="ar-IQ" b="1" dirty="0" smtClean="0">
                <a:solidFill>
                  <a:schemeClr val="tx1"/>
                </a:solidFill>
              </a:rPr>
              <a:t>  </a:t>
            </a:r>
            <a:r>
              <a:rPr lang="ar-IQ" b="1" dirty="0" err="1" smtClean="0">
                <a:solidFill>
                  <a:schemeClr val="tx1"/>
                </a:solidFill>
              </a:rPr>
              <a:t>12.</a:t>
            </a:r>
            <a:r>
              <a:rPr lang="ar-IQ" b="1" dirty="0" smtClean="0">
                <a:solidFill>
                  <a:schemeClr val="tx1"/>
                </a:solidFill>
              </a:rPr>
              <a:t> مقارنة </a:t>
            </a:r>
            <a:r>
              <a:rPr lang="ar-IQ" b="1" dirty="0" err="1" smtClean="0">
                <a:solidFill>
                  <a:schemeClr val="tx1"/>
                </a:solidFill>
              </a:rPr>
              <a:t>قابليات</a:t>
            </a:r>
            <a:r>
              <a:rPr lang="ar-IQ" b="1" dirty="0" smtClean="0">
                <a:solidFill>
                  <a:schemeClr val="tx1"/>
                </a:solidFill>
              </a:rPr>
              <a:t> </a:t>
            </a:r>
            <a:r>
              <a:rPr lang="ar-IQ" b="1" dirty="0" err="1" smtClean="0">
                <a:solidFill>
                  <a:schemeClr val="tx1"/>
                </a:solidFill>
              </a:rPr>
              <a:t>الايض</a:t>
            </a:r>
            <a:r>
              <a:rPr lang="ar-IQ" b="1" dirty="0" smtClean="0">
                <a:solidFill>
                  <a:schemeClr val="tx1"/>
                </a:solidFill>
              </a:rPr>
              <a:t> </a:t>
            </a:r>
            <a:r>
              <a:rPr lang="ar-IQ" b="1" dirty="0" err="1" smtClean="0">
                <a:solidFill>
                  <a:schemeClr val="tx1"/>
                </a:solidFill>
              </a:rPr>
              <a:t>اللاهوائي</a:t>
            </a:r>
            <a:r>
              <a:rPr lang="ar-IQ" b="1" dirty="0" smtClean="0">
                <a:solidFill>
                  <a:schemeClr val="tx1"/>
                </a:solidFill>
              </a:rPr>
              <a:t> خلال التمرين للرجال مقابل </a:t>
            </a:r>
            <a:r>
              <a:rPr lang="ar-IQ" b="1" dirty="0" err="1" smtClean="0">
                <a:solidFill>
                  <a:schemeClr val="tx1"/>
                </a:solidFill>
              </a:rPr>
              <a:t>النساء </a:t>
            </a:r>
            <a:r>
              <a:rPr lang="ar-IQ" b="1" dirty="0" smtClean="0">
                <a:solidFill>
                  <a:schemeClr val="tx1"/>
                </a:solidFill>
              </a:rPr>
              <a:t>, الاطفال والمراهقين مقابل الشباب ومتوسطي </a:t>
            </a:r>
            <a:r>
              <a:rPr lang="ar-IQ" b="1" dirty="0" err="1" smtClean="0">
                <a:solidFill>
                  <a:schemeClr val="tx1"/>
                </a:solidFill>
              </a:rPr>
              <a:t>العمر </a:t>
            </a:r>
            <a:r>
              <a:rPr lang="ar-IQ" b="1" dirty="0" smtClean="0">
                <a:solidFill>
                  <a:schemeClr val="tx1"/>
                </a:solidFill>
              </a:rPr>
              <a:t>, والكبار مقابل الشباب ومتوسطي العمر </a:t>
            </a:r>
            <a:r>
              <a:rPr lang="ar-IQ" b="1" dirty="0" err="1" smtClean="0">
                <a:solidFill>
                  <a:schemeClr val="tx1"/>
                </a:solidFill>
              </a:rPr>
              <a:t>والاسباب</a:t>
            </a:r>
            <a:r>
              <a:rPr lang="ar-IQ" b="1" dirty="0" smtClean="0">
                <a:solidFill>
                  <a:schemeClr val="tx1"/>
                </a:solidFill>
              </a:rPr>
              <a:t> المحتملة لهذه </a:t>
            </a:r>
            <a:r>
              <a:rPr lang="ar-IQ" b="1" dirty="0" err="1" smtClean="0">
                <a:solidFill>
                  <a:schemeClr val="tx1"/>
                </a:solidFill>
              </a:rPr>
              <a:t>الاختلافات .</a:t>
            </a:r>
            <a:r>
              <a:rPr lang="ar-IQ" b="1" dirty="0" smtClean="0">
                <a:solidFill>
                  <a:schemeClr val="tx1"/>
                </a:solidFill>
              </a:rPr>
              <a:t> </a:t>
            </a:r>
            <a:endParaRPr lang="ar-IQ"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Autofit/>
          </a:bodyPr>
          <a:lstStyle/>
          <a:p>
            <a:pPr algn="l"/>
            <a:r>
              <a:rPr lang="en-US" sz="2400" b="1" dirty="0" smtClean="0"/>
              <a:t>Long-Term, Moderate to Heavy </a:t>
            </a:r>
            <a:r>
              <a:rPr lang="en-US" sz="2400" b="1" dirty="0" err="1" smtClean="0"/>
              <a:t>Submaximal</a:t>
            </a:r>
            <a:r>
              <a:rPr lang="en-US" sz="2400" b="1" dirty="0" smtClean="0"/>
              <a:t> Aerobic Exercise</a:t>
            </a:r>
            <a:r>
              <a:rPr lang="en-US" sz="1800" b="1" dirty="0" smtClean="0"/>
              <a:t/>
            </a:r>
            <a:br>
              <a:rPr lang="en-US" sz="1800" b="1" dirty="0" smtClean="0"/>
            </a:br>
            <a:r>
              <a:rPr lang="en-US" sz="1800" b="1" dirty="0" smtClean="0"/>
              <a:t>The importance of the intensity of exercise, even at the marathon distance, is illustrated in Figure 3.13. Two groups of runners were matched according to their  VO2max. One group ran a simulated marathon on the treadmill at 73.3% V. O2max (in 2 hr 45 min or less); the other group ran the same distance but at in 3 hr 45 min or slightly less). Within the slow group, blood lactate values remained relatively stable and at a level considered to be within normal resting amounts. The blood lactate levels in the fast group were </a:t>
            </a:r>
            <a:r>
              <a:rPr lang="en-US" sz="1800" b="1" dirty="0" err="1" smtClean="0"/>
              <a:t>statisti</a:t>
            </a:r>
            <a:r>
              <a:rPr lang="en-US" sz="1800" b="1" dirty="0" smtClean="0"/>
              <a:t>- </a:t>
            </a:r>
            <a:r>
              <a:rPr lang="en-US" sz="1800" b="1" dirty="0" err="1" smtClean="0"/>
              <a:t>cally</a:t>
            </a:r>
            <a:r>
              <a:rPr lang="en-US" sz="1800" b="1" dirty="0" smtClean="0"/>
              <a:t> </a:t>
            </a:r>
            <a:r>
              <a:rPr lang="en-US" sz="1800" b="1" dirty="0" err="1" smtClean="0"/>
              <a:t>signiﬁcantly</a:t>
            </a:r>
            <a:r>
              <a:rPr lang="en-US" sz="1800" b="1" dirty="0" smtClean="0"/>
              <a:t> higher throughout the marathon than those of the slow group. As absolutes, however, both sets of values were low, with the slow group being within a normal resting range and the fast group slightly above normal resting level 64.5% V. O2max</a:t>
            </a:r>
            <a:endParaRPr lang="ar-IQ" sz="1800" b="1" dirty="0"/>
          </a:p>
        </p:txBody>
      </p:sp>
      <p:sp>
        <p:nvSpPr>
          <p:cNvPr id="3" name="عنوان فرعي 2"/>
          <p:cNvSpPr>
            <a:spLocks noGrp="1"/>
          </p:cNvSpPr>
          <p:nvPr>
            <p:ph type="subTitle" idx="1"/>
          </p:nvPr>
        </p:nvSpPr>
        <p:spPr/>
        <p:txBody>
          <a:bodyPr/>
          <a:lstStyle/>
          <a:p>
            <a:endParaRPr lang="ar-IQ" dirty="0"/>
          </a:p>
        </p:txBody>
      </p:sp>
      <p:pic>
        <p:nvPicPr>
          <p:cNvPr id="3074"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1729348" y="3875102"/>
            <a:ext cx="5506948" cy="279425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9896" y="44625"/>
            <a:ext cx="5902424" cy="936104"/>
          </a:xfrm>
        </p:spPr>
        <p:txBody>
          <a:bodyPr anchor="t">
            <a:normAutofit fontScale="90000"/>
          </a:bodyPr>
          <a:lstStyle/>
          <a:p>
            <a:r>
              <a:rPr lang="ar-IQ" sz="2800" b="1" dirty="0" smtClean="0"/>
              <a:t>التمرين الهوائي المتزايد الى </a:t>
            </a:r>
            <a:r>
              <a:rPr lang="ar-IQ" sz="2800" b="1" dirty="0" err="1" smtClean="0"/>
              <a:t>القصوي</a:t>
            </a:r>
            <a:r>
              <a:rPr lang="ar-IQ" sz="2800" b="1" dirty="0" smtClean="0"/>
              <a:t> </a:t>
            </a:r>
            <a:br>
              <a:rPr lang="ar-IQ" sz="2800" b="1" dirty="0" smtClean="0"/>
            </a:br>
            <a:r>
              <a:rPr lang="en-US" sz="2800" b="1" dirty="0" smtClean="0"/>
              <a:t>Incremental Aerobic Exercise to Maximum</a:t>
            </a:r>
            <a:endParaRPr lang="ar-IQ" sz="2800" b="1" dirty="0"/>
          </a:p>
        </p:txBody>
      </p:sp>
      <p:sp>
        <p:nvSpPr>
          <p:cNvPr id="3" name="عنوان فرعي 2"/>
          <p:cNvSpPr>
            <a:spLocks noGrp="1"/>
          </p:cNvSpPr>
          <p:nvPr>
            <p:ph type="subTitle" idx="1"/>
          </p:nvPr>
        </p:nvSpPr>
        <p:spPr>
          <a:xfrm>
            <a:off x="539552" y="1052736"/>
            <a:ext cx="8064896" cy="576064"/>
          </a:xfrm>
        </p:spPr>
        <p:txBody>
          <a:bodyPr>
            <a:normAutofit fontScale="92500" lnSpcReduction="10000"/>
          </a:bodyPr>
          <a:lstStyle/>
          <a:p>
            <a:pPr algn="r"/>
            <a:r>
              <a:rPr lang="ar-IQ" sz="1800" dirty="0" smtClean="0">
                <a:solidFill>
                  <a:schemeClr val="tx1"/>
                </a:solidFill>
              </a:rPr>
              <a:t> </a:t>
            </a:r>
            <a:r>
              <a:rPr lang="ar-IQ" sz="1800" dirty="0" err="1" smtClean="0">
                <a:solidFill>
                  <a:schemeClr val="tx1"/>
                </a:solidFill>
              </a:rPr>
              <a:t>1.</a:t>
            </a:r>
            <a:r>
              <a:rPr lang="ar-IQ" sz="1800" dirty="0" smtClean="0">
                <a:solidFill>
                  <a:schemeClr val="tx1"/>
                </a:solidFill>
              </a:rPr>
              <a:t> يزداد استهلاك </a:t>
            </a:r>
            <a:r>
              <a:rPr lang="en-US" sz="1800" dirty="0" smtClean="0">
                <a:solidFill>
                  <a:schemeClr val="tx1"/>
                </a:solidFill>
              </a:rPr>
              <a:t>O2</a:t>
            </a:r>
            <a:r>
              <a:rPr lang="ar-IQ" sz="1800" dirty="0" smtClean="0">
                <a:solidFill>
                  <a:schemeClr val="tx1"/>
                </a:solidFill>
              </a:rPr>
              <a:t> بشكل خطي مستقيم </a:t>
            </a:r>
            <a:r>
              <a:rPr lang="ar-IQ" sz="1800" dirty="0" err="1" smtClean="0">
                <a:solidFill>
                  <a:schemeClr val="tx1"/>
                </a:solidFill>
              </a:rPr>
              <a:t>لمواحهة</a:t>
            </a:r>
            <a:r>
              <a:rPr lang="ar-IQ" sz="1800" dirty="0" smtClean="0">
                <a:solidFill>
                  <a:schemeClr val="tx1"/>
                </a:solidFill>
              </a:rPr>
              <a:t> متطلبات </a:t>
            </a:r>
            <a:r>
              <a:rPr lang="ar-IQ" sz="1800" dirty="0" err="1" smtClean="0">
                <a:solidFill>
                  <a:schemeClr val="tx1"/>
                </a:solidFill>
              </a:rPr>
              <a:t>الطاقة </a:t>
            </a:r>
            <a:r>
              <a:rPr lang="ar-IQ" sz="1800" dirty="0" smtClean="0">
                <a:solidFill>
                  <a:schemeClr val="tx1"/>
                </a:solidFill>
              </a:rPr>
              <a:t>,لكن </a:t>
            </a:r>
            <a:r>
              <a:rPr lang="ar-IQ" sz="1800" dirty="0" err="1" smtClean="0">
                <a:solidFill>
                  <a:schemeClr val="tx1"/>
                </a:solidFill>
              </a:rPr>
              <a:t>لاكتات</a:t>
            </a:r>
            <a:r>
              <a:rPr lang="ar-IQ" sz="1800" dirty="0" smtClean="0">
                <a:solidFill>
                  <a:schemeClr val="tx1"/>
                </a:solidFill>
              </a:rPr>
              <a:t> الدم تتغير بشكل قليل في البداية ثم بعد ذلك تزداد باستمرار </a:t>
            </a:r>
            <a:endParaRPr lang="ar-IQ" sz="1800" dirty="0">
              <a:solidFill>
                <a:schemeClr val="tx1"/>
              </a:solidFill>
            </a:endParaRPr>
          </a:p>
        </p:txBody>
      </p:sp>
      <p:pic>
        <p:nvPicPr>
          <p:cNvPr id="4098"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1925152" y="1728192"/>
            <a:ext cx="5293696" cy="51298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6633"/>
            <a:ext cx="7772400" cy="504056"/>
          </a:xfrm>
          <a:solidFill>
            <a:schemeClr val="accent1">
              <a:lumMod val="20000"/>
              <a:lumOff val="80000"/>
            </a:schemeClr>
          </a:solidFill>
        </p:spPr>
        <p:txBody>
          <a:bodyPr>
            <a:normAutofit/>
          </a:bodyPr>
          <a:lstStyle/>
          <a:p>
            <a:r>
              <a:rPr lang="ar-IQ" sz="2400" b="1" dirty="0" smtClean="0"/>
              <a:t>تمرين المقاومة المتحرك </a:t>
            </a:r>
            <a:r>
              <a:rPr lang="en-US" sz="2400" b="1" dirty="0" smtClean="0"/>
              <a:t>Dynamic Resistance Training</a:t>
            </a:r>
            <a:endParaRPr lang="ar-IQ" sz="2400" b="1" dirty="0"/>
          </a:p>
        </p:txBody>
      </p:sp>
      <p:sp>
        <p:nvSpPr>
          <p:cNvPr id="3" name="عنوان فرعي 2"/>
          <p:cNvSpPr>
            <a:spLocks noGrp="1"/>
          </p:cNvSpPr>
          <p:nvPr>
            <p:ph type="subTitle" idx="1"/>
          </p:nvPr>
        </p:nvSpPr>
        <p:spPr>
          <a:xfrm>
            <a:off x="1371600" y="692696"/>
            <a:ext cx="6400800" cy="1752600"/>
          </a:xfrm>
        </p:spPr>
        <p:txBody>
          <a:bodyPr>
            <a:normAutofit fontScale="92500" lnSpcReduction="10000"/>
          </a:bodyPr>
          <a:lstStyle/>
          <a:p>
            <a:pPr marL="342900" indent="-342900" algn="r">
              <a:buAutoNum type="arabicPeriod"/>
            </a:pPr>
            <a:r>
              <a:rPr lang="ar-IQ" sz="1800" b="1" dirty="0" smtClean="0">
                <a:solidFill>
                  <a:schemeClr val="tx1"/>
                </a:solidFill>
              </a:rPr>
              <a:t>استجابة </a:t>
            </a:r>
            <a:r>
              <a:rPr lang="ar-IQ" sz="1800" b="1" dirty="0" err="1" smtClean="0">
                <a:solidFill>
                  <a:schemeClr val="tx1"/>
                </a:solidFill>
              </a:rPr>
              <a:t>اللاكتات</a:t>
            </a:r>
            <a:r>
              <a:rPr lang="ar-IQ" sz="1800" b="1" dirty="0" smtClean="0">
                <a:solidFill>
                  <a:schemeClr val="tx1"/>
                </a:solidFill>
              </a:rPr>
              <a:t> تكون كبيرة التنوع بسبب تنوع التمرين من حيث </a:t>
            </a:r>
            <a:r>
              <a:rPr lang="ar-IQ" sz="1800" b="1" dirty="0" err="1" smtClean="0">
                <a:solidFill>
                  <a:schemeClr val="tx1"/>
                </a:solidFill>
              </a:rPr>
              <a:t>التكررارات</a:t>
            </a:r>
            <a:r>
              <a:rPr lang="ar-IQ" sz="1800" b="1" dirty="0" smtClean="0">
                <a:solidFill>
                  <a:schemeClr val="tx1"/>
                </a:solidFill>
              </a:rPr>
              <a:t> والمجموعات وأزمان </a:t>
            </a:r>
            <a:r>
              <a:rPr lang="ar-IQ" sz="1800" b="1" dirty="0" err="1" smtClean="0">
                <a:solidFill>
                  <a:schemeClr val="tx1"/>
                </a:solidFill>
              </a:rPr>
              <a:t>الراحات</a:t>
            </a:r>
            <a:r>
              <a:rPr lang="ar-IQ" sz="1800" b="1" dirty="0" smtClean="0">
                <a:solidFill>
                  <a:schemeClr val="tx1"/>
                </a:solidFill>
              </a:rPr>
              <a:t> </a:t>
            </a:r>
            <a:r>
              <a:rPr lang="ar-IQ" sz="1800" b="1" dirty="0" err="1" smtClean="0">
                <a:solidFill>
                  <a:schemeClr val="tx1"/>
                </a:solidFill>
              </a:rPr>
              <a:t>.</a:t>
            </a:r>
            <a:endParaRPr lang="ar-IQ" sz="1800" b="1" dirty="0" smtClean="0">
              <a:solidFill>
                <a:schemeClr val="tx1"/>
              </a:solidFill>
            </a:endParaRPr>
          </a:p>
          <a:p>
            <a:pPr marL="342900" indent="-342900" algn="r">
              <a:buAutoNum type="arabicPeriod"/>
            </a:pPr>
            <a:r>
              <a:rPr lang="ar-IQ" sz="1800" b="1" dirty="0" err="1" smtClean="0">
                <a:solidFill>
                  <a:schemeClr val="tx1"/>
                </a:solidFill>
              </a:rPr>
              <a:t>اللاكتات</a:t>
            </a:r>
            <a:r>
              <a:rPr lang="ar-IQ" sz="1800" b="1" dirty="0" smtClean="0">
                <a:solidFill>
                  <a:schemeClr val="tx1"/>
                </a:solidFill>
              </a:rPr>
              <a:t> بعد التمرين تقريبا 4-21 </a:t>
            </a:r>
            <a:r>
              <a:rPr lang="ar-IQ" sz="1800" b="1" dirty="0" err="1" smtClean="0">
                <a:solidFill>
                  <a:schemeClr val="tx1"/>
                </a:solidFill>
              </a:rPr>
              <a:t>ملمول.لتر</a:t>
            </a:r>
            <a:r>
              <a:rPr lang="ar-IQ" sz="1800" b="1" dirty="0" err="1" smtClean="0">
                <a:solidFill>
                  <a:schemeClr val="tx1"/>
                </a:solidFill>
                <a:latin typeface="Andalus"/>
                <a:cs typeface="Andalus"/>
              </a:rPr>
              <a:t>¯¹ .</a:t>
            </a:r>
            <a:endParaRPr lang="ar-IQ" sz="1800" b="1" dirty="0" smtClean="0">
              <a:solidFill>
                <a:schemeClr val="tx1"/>
              </a:solidFill>
              <a:latin typeface="Andalus"/>
              <a:cs typeface="Andalus"/>
            </a:endParaRPr>
          </a:p>
          <a:p>
            <a:pPr marL="342900" indent="-342900" algn="r">
              <a:buAutoNum type="arabicPeriod"/>
            </a:pPr>
            <a:r>
              <a:rPr lang="ar-IQ" sz="1800" b="1" dirty="0" smtClean="0">
                <a:solidFill>
                  <a:schemeClr val="tx1"/>
                </a:solidFill>
                <a:latin typeface="Andalus"/>
                <a:cs typeface="+mj-cs"/>
              </a:rPr>
              <a:t>قيم عالية من </a:t>
            </a:r>
            <a:r>
              <a:rPr lang="ar-IQ" sz="1800" b="1" dirty="0" err="1" smtClean="0">
                <a:solidFill>
                  <a:schemeClr val="tx1"/>
                </a:solidFill>
                <a:latin typeface="Andalus"/>
                <a:cs typeface="+mj-cs"/>
              </a:rPr>
              <a:t>اللاكتات</a:t>
            </a:r>
            <a:r>
              <a:rPr lang="ar-IQ" sz="1800" b="1" dirty="0" smtClean="0">
                <a:solidFill>
                  <a:schemeClr val="tx1"/>
                </a:solidFill>
                <a:latin typeface="Andalus"/>
                <a:cs typeface="+mj-cs"/>
              </a:rPr>
              <a:t> من تمرين بحجم </a:t>
            </a:r>
            <a:r>
              <a:rPr lang="ar-IQ" sz="1800" b="1" dirty="0" err="1" smtClean="0">
                <a:solidFill>
                  <a:schemeClr val="tx1"/>
                </a:solidFill>
                <a:latin typeface="Andalus"/>
                <a:cs typeface="+mj-cs"/>
              </a:rPr>
              <a:t>عالي </a:t>
            </a:r>
            <a:r>
              <a:rPr lang="ar-IQ" sz="1800" b="1" dirty="0" smtClean="0">
                <a:solidFill>
                  <a:schemeClr val="tx1"/>
                </a:solidFill>
                <a:latin typeface="Andalus"/>
                <a:cs typeface="+mj-cs"/>
              </a:rPr>
              <a:t>, حمل </a:t>
            </a:r>
            <a:r>
              <a:rPr lang="ar-IQ" sz="1800" b="1" dirty="0" err="1" smtClean="0">
                <a:solidFill>
                  <a:schemeClr val="tx1"/>
                </a:solidFill>
                <a:latin typeface="Andalus"/>
                <a:cs typeface="+mj-cs"/>
              </a:rPr>
              <a:t>متوسط </a:t>
            </a:r>
            <a:r>
              <a:rPr lang="ar-IQ" sz="1800" b="1" dirty="0" smtClean="0">
                <a:solidFill>
                  <a:schemeClr val="tx1"/>
                </a:solidFill>
                <a:latin typeface="Andalus"/>
                <a:cs typeface="+mj-cs"/>
              </a:rPr>
              <a:t>, راحة </a:t>
            </a:r>
            <a:r>
              <a:rPr lang="ar-IQ" sz="1800" b="1" dirty="0" err="1" smtClean="0">
                <a:solidFill>
                  <a:schemeClr val="tx1"/>
                </a:solidFill>
                <a:latin typeface="Andalus"/>
                <a:cs typeface="+mj-cs"/>
              </a:rPr>
              <a:t>قصيرة </a:t>
            </a:r>
            <a:r>
              <a:rPr lang="ar-IQ" sz="1800" b="1" dirty="0" smtClean="0">
                <a:solidFill>
                  <a:schemeClr val="tx1"/>
                </a:solidFill>
                <a:latin typeface="Andalus"/>
                <a:cs typeface="+mj-cs"/>
              </a:rPr>
              <a:t>, </a:t>
            </a:r>
            <a:r>
              <a:rPr lang="ar-IQ" sz="1800" b="1" dirty="0" err="1" smtClean="0">
                <a:solidFill>
                  <a:schemeClr val="tx1"/>
                </a:solidFill>
                <a:latin typeface="Andalus"/>
                <a:cs typeface="+mj-cs"/>
              </a:rPr>
              <a:t>دائري .</a:t>
            </a:r>
            <a:endParaRPr lang="ar-IQ" sz="1800" b="1" dirty="0" smtClean="0">
              <a:solidFill>
                <a:schemeClr val="tx1"/>
              </a:solidFill>
              <a:latin typeface="Andalus"/>
              <a:cs typeface="+mj-cs"/>
            </a:endParaRPr>
          </a:p>
          <a:p>
            <a:pPr marL="342900" indent="-342900" algn="r">
              <a:buAutoNum type="arabicPeriod"/>
            </a:pPr>
            <a:r>
              <a:rPr lang="ar-IQ" sz="1800" b="1" dirty="0" err="1" smtClean="0">
                <a:solidFill>
                  <a:schemeClr val="tx1"/>
                </a:solidFill>
                <a:latin typeface="Andalus"/>
                <a:cs typeface="+mj-cs"/>
              </a:rPr>
              <a:t>لاكتات</a:t>
            </a:r>
            <a:r>
              <a:rPr lang="ar-IQ" sz="1800" b="1" dirty="0" smtClean="0">
                <a:solidFill>
                  <a:schemeClr val="tx1"/>
                </a:solidFill>
                <a:latin typeface="Andalus"/>
                <a:cs typeface="+mj-cs"/>
              </a:rPr>
              <a:t> عالية عند الانقباضات المركزية عما هو في </a:t>
            </a:r>
            <a:r>
              <a:rPr lang="ar-IQ" sz="1800" b="1" dirty="0" err="1" smtClean="0">
                <a:solidFill>
                  <a:schemeClr val="tx1"/>
                </a:solidFill>
                <a:latin typeface="Andalus"/>
                <a:cs typeface="+mj-cs"/>
              </a:rPr>
              <a:t>اللامركزية .</a:t>
            </a:r>
            <a:endParaRPr lang="ar-IQ" sz="1800" b="1" dirty="0" smtClean="0">
              <a:solidFill>
                <a:schemeClr val="tx1"/>
              </a:solidFill>
              <a:latin typeface="Andalus"/>
              <a:cs typeface="+mj-cs"/>
            </a:endParaRPr>
          </a:p>
          <a:p>
            <a:pPr marL="342900" indent="-342900" algn="r">
              <a:buAutoNum type="arabicPeriod"/>
            </a:pPr>
            <a:r>
              <a:rPr lang="ar-IQ" sz="1800" b="1" dirty="0" smtClean="0">
                <a:solidFill>
                  <a:schemeClr val="tx1"/>
                </a:solidFill>
                <a:latin typeface="Andalus"/>
                <a:cs typeface="+mj-cs"/>
              </a:rPr>
              <a:t>يهدف الى زيادة حجم </a:t>
            </a:r>
            <a:r>
              <a:rPr lang="ar-IQ" sz="1800" b="1" dirty="0" err="1" smtClean="0">
                <a:solidFill>
                  <a:schemeClr val="tx1"/>
                </a:solidFill>
                <a:latin typeface="Andalus"/>
                <a:cs typeface="+mj-cs"/>
              </a:rPr>
              <a:t>العضلة </a:t>
            </a:r>
            <a:r>
              <a:rPr lang="ar-IQ" sz="1800" b="1" dirty="0" smtClean="0">
                <a:solidFill>
                  <a:schemeClr val="tx1"/>
                </a:solidFill>
                <a:latin typeface="Andalus"/>
                <a:cs typeface="+mj-cs"/>
              </a:rPr>
              <a:t>.منتجا </a:t>
            </a:r>
            <a:r>
              <a:rPr lang="ar-IQ" sz="1800" b="1" dirty="0" err="1" smtClean="0">
                <a:solidFill>
                  <a:schemeClr val="tx1"/>
                </a:solidFill>
                <a:latin typeface="Andalus"/>
                <a:cs typeface="+mj-cs"/>
              </a:rPr>
              <a:t>لاكتات</a:t>
            </a:r>
            <a:r>
              <a:rPr lang="ar-IQ" sz="1800" b="1" dirty="0" smtClean="0">
                <a:solidFill>
                  <a:schemeClr val="tx1"/>
                </a:solidFill>
                <a:latin typeface="Andalus"/>
                <a:cs typeface="+mj-cs"/>
              </a:rPr>
              <a:t> كبير </a:t>
            </a:r>
            <a:endParaRPr lang="ar-IQ" sz="1800" b="1" dirty="0">
              <a:solidFill>
                <a:schemeClr val="tx1"/>
              </a:solidFill>
              <a:cs typeface="+mj-cs"/>
            </a:endParaRPr>
          </a:p>
        </p:txBody>
      </p:sp>
      <p:pic>
        <p:nvPicPr>
          <p:cNvPr id="5122" name="Picture 2" descr="C:\Users\fadhel\Pictures\tempFileForShare.jpg"/>
          <p:cNvPicPr>
            <a:picLocks noChangeAspect="1" noChangeArrowheads="1"/>
          </p:cNvPicPr>
          <p:nvPr/>
        </p:nvPicPr>
        <p:blipFill>
          <a:blip r:embed="rId2" cstate="print"/>
          <a:srcRect/>
          <a:stretch>
            <a:fillRect/>
          </a:stretch>
        </p:blipFill>
        <p:spPr bwMode="auto">
          <a:xfrm>
            <a:off x="0" y="2932503"/>
            <a:ext cx="9144000" cy="35208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hel\Pictures\tempFileForShare.jpg"/>
          <p:cNvPicPr>
            <a:picLocks noChangeAspect="1" noChangeArrowheads="1"/>
          </p:cNvPicPr>
          <p:nvPr/>
        </p:nvPicPr>
        <p:blipFill>
          <a:blip r:embed="rId2" cstate="print">
            <a:lum bright="-10000" contrast="20000"/>
          </a:blip>
          <a:srcRect b="79400"/>
          <a:stretch>
            <a:fillRect/>
          </a:stretch>
        </p:blipFill>
        <p:spPr bwMode="auto">
          <a:xfrm>
            <a:off x="-36512" y="504056"/>
            <a:ext cx="4608512" cy="5805264"/>
          </a:xfrm>
          <a:prstGeom prst="rect">
            <a:avLst/>
          </a:prstGeom>
          <a:solidFill>
            <a:srgbClr val="FFFF00"/>
          </a:solidFill>
          <a:ln>
            <a:solidFill>
              <a:srgbClr val="FF0000"/>
            </a:solidFill>
          </a:ln>
        </p:spPr>
      </p:pic>
      <p:sp>
        <p:nvSpPr>
          <p:cNvPr id="3" name="مستطيل 2"/>
          <p:cNvSpPr/>
          <p:nvPr/>
        </p:nvSpPr>
        <p:spPr>
          <a:xfrm>
            <a:off x="4788024" y="188640"/>
            <a:ext cx="4355976" cy="65973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IQ" b="1" u="sng" dirty="0" smtClean="0">
                <a:solidFill>
                  <a:schemeClr val="tx1"/>
                </a:solidFill>
              </a:rPr>
              <a:t>استمرارية </a:t>
            </a:r>
            <a:r>
              <a:rPr lang="ar-IQ" b="1" u="sng" dirty="0" err="1" smtClean="0">
                <a:solidFill>
                  <a:schemeClr val="tx1"/>
                </a:solidFill>
              </a:rPr>
              <a:t>الطاقة :</a:t>
            </a:r>
            <a:endParaRPr lang="ar-IQ" b="1" u="sng" dirty="0" smtClean="0">
              <a:solidFill>
                <a:schemeClr val="tx1"/>
              </a:solidFill>
            </a:endParaRPr>
          </a:p>
          <a:p>
            <a:r>
              <a:rPr lang="ar-IQ" b="1" dirty="0" smtClean="0">
                <a:solidFill>
                  <a:schemeClr val="tx1"/>
                </a:solidFill>
              </a:rPr>
              <a:t>الشكل </a:t>
            </a:r>
            <a:r>
              <a:rPr lang="en-US" b="1" dirty="0" smtClean="0">
                <a:solidFill>
                  <a:schemeClr val="tx1"/>
                </a:solidFill>
              </a:rPr>
              <a:t>1A</a:t>
            </a:r>
            <a:r>
              <a:rPr lang="ar-IQ" b="1" dirty="0" smtClean="0">
                <a:solidFill>
                  <a:schemeClr val="tx1"/>
                </a:solidFill>
              </a:rPr>
              <a:t> يوضح النظام </a:t>
            </a:r>
            <a:r>
              <a:rPr lang="ar-IQ" b="1" dirty="0" err="1" smtClean="0">
                <a:solidFill>
                  <a:schemeClr val="tx1"/>
                </a:solidFill>
              </a:rPr>
              <a:t>الفوسفاجيني</a:t>
            </a:r>
            <a:r>
              <a:rPr lang="ar-IQ" b="1" dirty="0" smtClean="0">
                <a:solidFill>
                  <a:schemeClr val="tx1"/>
                </a:solidFill>
              </a:rPr>
              <a:t> </a:t>
            </a:r>
            <a:r>
              <a:rPr lang="en-US" b="1" dirty="0" smtClean="0">
                <a:solidFill>
                  <a:schemeClr val="tx1"/>
                </a:solidFill>
              </a:rPr>
              <a:t>ATP-CP</a:t>
            </a:r>
            <a:r>
              <a:rPr lang="ar-IQ" b="1" dirty="0" smtClean="0">
                <a:solidFill>
                  <a:schemeClr val="tx1"/>
                </a:solidFill>
              </a:rPr>
              <a:t> </a:t>
            </a:r>
            <a:r>
              <a:rPr lang="ar-IQ" b="1" dirty="0" err="1" smtClean="0">
                <a:solidFill>
                  <a:schemeClr val="tx1"/>
                </a:solidFill>
              </a:rPr>
              <a:t>,</a:t>
            </a:r>
            <a:r>
              <a:rPr lang="ar-IQ" b="1" dirty="0" smtClean="0">
                <a:solidFill>
                  <a:schemeClr val="tx1"/>
                </a:solidFill>
              </a:rPr>
              <a:t> </a:t>
            </a:r>
          </a:p>
          <a:p>
            <a:pPr marL="342900" indent="-342900">
              <a:buAutoNum type="arabicPeriod"/>
            </a:pPr>
            <a:r>
              <a:rPr lang="ar-IQ" b="1" dirty="0" smtClean="0">
                <a:solidFill>
                  <a:schemeClr val="tx1"/>
                </a:solidFill>
              </a:rPr>
              <a:t>2-3 </a:t>
            </a:r>
            <a:r>
              <a:rPr lang="ar-IQ" b="1" dirty="0" err="1" smtClean="0">
                <a:solidFill>
                  <a:schemeClr val="tx1"/>
                </a:solidFill>
              </a:rPr>
              <a:t>ثا</a:t>
            </a:r>
            <a:r>
              <a:rPr lang="ar-IQ" b="1" dirty="0" smtClean="0">
                <a:solidFill>
                  <a:schemeClr val="tx1"/>
                </a:solidFill>
              </a:rPr>
              <a:t> من جهد </a:t>
            </a:r>
            <a:r>
              <a:rPr lang="ar-IQ" b="1" dirty="0" err="1" smtClean="0">
                <a:solidFill>
                  <a:schemeClr val="tx1"/>
                </a:solidFill>
              </a:rPr>
              <a:t>قصوي</a:t>
            </a:r>
            <a:r>
              <a:rPr lang="ar-IQ" b="1" dirty="0" smtClean="0">
                <a:solidFill>
                  <a:schemeClr val="tx1"/>
                </a:solidFill>
              </a:rPr>
              <a:t> زمن تجهيز </a:t>
            </a:r>
            <a:r>
              <a:rPr lang="en-US" b="1" dirty="0" smtClean="0">
                <a:solidFill>
                  <a:schemeClr val="tx1"/>
                </a:solidFill>
              </a:rPr>
              <a:t>ATP</a:t>
            </a:r>
            <a:r>
              <a:rPr lang="ar-IQ" b="1" dirty="0" smtClean="0">
                <a:solidFill>
                  <a:schemeClr val="tx1"/>
                </a:solidFill>
              </a:rPr>
              <a:t> </a:t>
            </a:r>
            <a:r>
              <a:rPr lang="ar-IQ" b="1" dirty="0" err="1" smtClean="0">
                <a:solidFill>
                  <a:schemeClr val="tx1"/>
                </a:solidFill>
              </a:rPr>
              <a:t>.</a:t>
            </a:r>
            <a:r>
              <a:rPr lang="ar-IQ" b="1" dirty="0" smtClean="0">
                <a:solidFill>
                  <a:schemeClr val="tx1"/>
                </a:solidFill>
              </a:rPr>
              <a:t> </a:t>
            </a:r>
          </a:p>
          <a:p>
            <a:pPr marL="342900" indent="-342900">
              <a:buAutoNum type="arabicPeriod"/>
            </a:pPr>
            <a:r>
              <a:rPr lang="ar-IQ" b="1" dirty="0" smtClean="0">
                <a:solidFill>
                  <a:schemeClr val="tx1"/>
                </a:solidFill>
              </a:rPr>
              <a:t>اما مقدار تجهيز </a:t>
            </a:r>
            <a:r>
              <a:rPr lang="en-US" b="1" dirty="0" smtClean="0">
                <a:solidFill>
                  <a:schemeClr val="tx1"/>
                </a:solidFill>
              </a:rPr>
              <a:t>CP</a:t>
            </a:r>
            <a:r>
              <a:rPr lang="ar-IQ" b="1" dirty="0" smtClean="0">
                <a:solidFill>
                  <a:schemeClr val="tx1"/>
                </a:solidFill>
              </a:rPr>
              <a:t> اكثر 3 </a:t>
            </a:r>
            <a:r>
              <a:rPr lang="ar-IQ" b="1" dirty="0" err="1" smtClean="0">
                <a:solidFill>
                  <a:schemeClr val="tx1"/>
                </a:solidFill>
              </a:rPr>
              <a:t>مرة ,</a:t>
            </a:r>
            <a:endParaRPr lang="ar-IQ" b="1" dirty="0" smtClean="0">
              <a:solidFill>
                <a:schemeClr val="tx1"/>
              </a:solidFill>
            </a:endParaRPr>
          </a:p>
          <a:p>
            <a:pPr marL="342900" indent="-342900">
              <a:buAutoNum type="arabicPeriod"/>
            </a:pPr>
            <a:r>
              <a:rPr lang="ar-IQ" b="1" dirty="0" smtClean="0">
                <a:solidFill>
                  <a:schemeClr val="tx1"/>
                </a:solidFill>
              </a:rPr>
              <a:t> يعتمد ذلك على نوع الليف </a:t>
            </a:r>
            <a:r>
              <a:rPr lang="ar-IQ" b="1" dirty="0" err="1" smtClean="0">
                <a:solidFill>
                  <a:schemeClr val="tx1"/>
                </a:solidFill>
              </a:rPr>
              <a:t>العضلي </a:t>
            </a:r>
            <a:r>
              <a:rPr lang="ar-IQ" b="1" dirty="0" smtClean="0">
                <a:solidFill>
                  <a:schemeClr val="tx1"/>
                </a:solidFill>
              </a:rPr>
              <a:t>( الياف النظام </a:t>
            </a:r>
            <a:r>
              <a:rPr lang="ar-IQ" b="1" dirty="0" err="1" smtClean="0">
                <a:solidFill>
                  <a:schemeClr val="tx1"/>
                </a:solidFill>
              </a:rPr>
              <a:t>اللاهوائي</a:t>
            </a:r>
            <a:r>
              <a:rPr lang="ar-IQ" b="1" dirty="0" smtClean="0">
                <a:solidFill>
                  <a:schemeClr val="tx1"/>
                </a:solidFill>
              </a:rPr>
              <a:t> </a:t>
            </a:r>
            <a:r>
              <a:rPr lang="en-US" b="1" dirty="0" smtClean="0">
                <a:solidFill>
                  <a:schemeClr val="tx1"/>
                </a:solidFill>
              </a:rPr>
              <a:t> </a:t>
            </a:r>
            <a:r>
              <a:rPr lang="en-US" b="1" dirty="0" err="1" smtClean="0">
                <a:solidFill>
                  <a:schemeClr val="tx1"/>
                </a:solidFill>
              </a:rPr>
              <a:t>Glycolysis</a:t>
            </a:r>
            <a:r>
              <a:rPr lang="en-US" b="1" dirty="0" smtClean="0">
                <a:solidFill>
                  <a:schemeClr val="tx1"/>
                </a:solidFill>
              </a:rPr>
              <a:t> </a:t>
            </a:r>
            <a:r>
              <a:rPr lang="ar-IQ" b="1" dirty="0" smtClean="0">
                <a:solidFill>
                  <a:schemeClr val="tx1"/>
                </a:solidFill>
              </a:rPr>
              <a:t> أو تحلل السكر تدعى </a:t>
            </a:r>
            <a:r>
              <a:rPr lang="en-US" b="1" dirty="0" smtClean="0">
                <a:solidFill>
                  <a:schemeClr val="tx1"/>
                </a:solidFill>
              </a:rPr>
              <a:t> </a:t>
            </a:r>
            <a:r>
              <a:rPr lang="en-US" b="1" dirty="0" err="1" smtClean="0">
                <a:solidFill>
                  <a:schemeClr val="tx1"/>
                </a:solidFill>
              </a:rPr>
              <a:t>Glycolytic</a:t>
            </a:r>
            <a:r>
              <a:rPr lang="en-US" b="1" dirty="0" smtClean="0">
                <a:solidFill>
                  <a:schemeClr val="tx1"/>
                </a:solidFill>
              </a:rPr>
              <a:t> </a:t>
            </a:r>
            <a:r>
              <a:rPr lang="ar-IQ" b="1" dirty="0" smtClean="0">
                <a:solidFill>
                  <a:schemeClr val="tx1"/>
                </a:solidFill>
              </a:rPr>
              <a:t> أو حالة </a:t>
            </a:r>
            <a:r>
              <a:rPr lang="ar-IQ" b="1" dirty="0" err="1" smtClean="0">
                <a:solidFill>
                  <a:schemeClr val="tx1"/>
                </a:solidFill>
              </a:rPr>
              <a:t>السكر </a:t>
            </a:r>
            <a:r>
              <a:rPr lang="ar-IQ" b="1" dirty="0" smtClean="0">
                <a:solidFill>
                  <a:schemeClr val="tx1"/>
                </a:solidFill>
              </a:rPr>
              <a:t>, اما تلك التي تنتج الطاقة هوائيا تدعى </a:t>
            </a:r>
            <a:r>
              <a:rPr lang="en-US" b="1" dirty="0" smtClean="0">
                <a:solidFill>
                  <a:schemeClr val="tx1"/>
                </a:solidFill>
              </a:rPr>
              <a:t>Oxidative</a:t>
            </a:r>
            <a:r>
              <a:rPr lang="ar-IQ" b="1" dirty="0" smtClean="0">
                <a:solidFill>
                  <a:schemeClr val="tx1"/>
                </a:solidFill>
              </a:rPr>
              <a:t> </a:t>
            </a:r>
            <a:r>
              <a:rPr lang="ar-IQ" b="1" dirty="0" err="1" smtClean="0">
                <a:solidFill>
                  <a:schemeClr val="tx1"/>
                </a:solidFill>
              </a:rPr>
              <a:t>المؤكسدة .</a:t>
            </a:r>
            <a:r>
              <a:rPr lang="ar-IQ" b="1" dirty="0" smtClean="0">
                <a:solidFill>
                  <a:schemeClr val="tx1"/>
                </a:solidFill>
              </a:rPr>
              <a:t> ومن حيث سرعة </a:t>
            </a:r>
            <a:r>
              <a:rPr lang="ar-IQ" b="1" dirty="0" err="1" smtClean="0">
                <a:solidFill>
                  <a:schemeClr val="tx1"/>
                </a:solidFill>
              </a:rPr>
              <a:t>الانقباض </a:t>
            </a:r>
            <a:r>
              <a:rPr lang="ar-IQ" b="1" dirty="0" smtClean="0">
                <a:solidFill>
                  <a:schemeClr val="tx1"/>
                </a:solidFill>
              </a:rPr>
              <a:t>, تدعى سريعة الانقباض وبطيئة </a:t>
            </a:r>
            <a:r>
              <a:rPr lang="ar-IQ" b="1" dirty="0" err="1" smtClean="0">
                <a:solidFill>
                  <a:schemeClr val="tx1"/>
                </a:solidFill>
              </a:rPr>
              <a:t>الانقباض .</a:t>
            </a:r>
            <a:r>
              <a:rPr lang="ar-IQ" b="1" dirty="0" smtClean="0">
                <a:solidFill>
                  <a:schemeClr val="tx1"/>
                </a:solidFill>
              </a:rPr>
              <a:t> وتصنف الالياف حسب خاصية الانقباض </a:t>
            </a:r>
            <a:r>
              <a:rPr lang="ar-IQ" b="1" dirty="0" err="1" smtClean="0">
                <a:solidFill>
                  <a:schemeClr val="tx1"/>
                </a:solidFill>
              </a:rPr>
              <a:t>والايض</a:t>
            </a:r>
            <a:r>
              <a:rPr lang="ar-IQ" b="1" dirty="0" smtClean="0">
                <a:solidFill>
                  <a:schemeClr val="tx1"/>
                </a:solidFill>
              </a:rPr>
              <a:t> الى سريعة الانقباض حالة السكر </a:t>
            </a:r>
            <a:r>
              <a:rPr lang="en-US" b="1" dirty="0" smtClean="0">
                <a:solidFill>
                  <a:schemeClr val="tx1"/>
                </a:solidFill>
              </a:rPr>
              <a:t>FG</a:t>
            </a:r>
            <a:r>
              <a:rPr lang="ar-IQ" b="1" dirty="0" smtClean="0">
                <a:solidFill>
                  <a:schemeClr val="tx1"/>
                </a:solidFill>
              </a:rPr>
              <a:t> أو </a:t>
            </a:r>
            <a:r>
              <a:rPr lang="en-US" b="1" dirty="0" smtClean="0">
                <a:solidFill>
                  <a:schemeClr val="tx1"/>
                </a:solidFill>
                <a:latin typeface="Andalus"/>
                <a:cs typeface="Andalus"/>
              </a:rPr>
              <a:t>IIX</a:t>
            </a:r>
            <a:r>
              <a:rPr lang="ar-IQ" b="1" dirty="0" smtClean="0">
                <a:solidFill>
                  <a:schemeClr val="tx1"/>
                </a:solidFill>
                <a:latin typeface="Andalus"/>
                <a:cs typeface="Andalus"/>
              </a:rPr>
              <a:t> </a:t>
            </a:r>
            <a:r>
              <a:rPr lang="ar-IQ" b="1" dirty="0" smtClean="0">
                <a:solidFill>
                  <a:schemeClr val="tx1"/>
                </a:solidFill>
                <a:latin typeface="Andalus"/>
                <a:cs typeface="+mj-cs"/>
              </a:rPr>
              <a:t>وهي تحتوي على </a:t>
            </a:r>
            <a:r>
              <a:rPr lang="en-US" b="1" dirty="0" smtClean="0">
                <a:solidFill>
                  <a:schemeClr val="tx1"/>
                </a:solidFill>
                <a:latin typeface="Andalus"/>
                <a:cs typeface="+mj-cs"/>
              </a:rPr>
              <a:t>CP </a:t>
            </a:r>
            <a:r>
              <a:rPr lang="ar-IQ" b="1" dirty="0" smtClean="0">
                <a:solidFill>
                  <a:schemeClr val="tx1"/>
                </a:solidFill>
                <a:latin typeface="Andalus"/>
                <a:cs typeface="+mj-cs"/>
              </a:rPr>
              <a:t> أكثر من </a:t>
            </a:r>
            <a:r>
              <a:rPr lang="en-US" b="1" dirty="0" smtClean="0">
                <a:solidFill>
                  <a:schemeClr val="tx1"/>
                </a:solidFill>
                <a:latin typeface="Andalus"/>
                <a:cs typeface="+mj-cs"/>
              </a:rPr>
              <a:t>ATP</a:t>
            </a:r>
            <a:r>
              <a:rPr lang="ar-IQ" b="1" dirty="0" smtClean="0">
                <a:solidFill>
                  <a:schemeClr val="tx1"/>
                </a:solidFill>
                <a:latin typeface="Andalus"/>
                <a:cs typeface="+mj-cs"/>
              </a:rPr>
              <a:t> مقارنة </a:t>
            </a:r>
            <a:r>
              <a:rPr lang="ar-IQ" b="1" dirty="0" err="1" smtClean="0">
                <a:solidFill>
                  <a:schemeClr val="tx1"/>
                </a:solidFill>
                <a:latin typeface="Andalus"/>
                <a:cs typeface="+mj-cs"/>
              </a:rPr>
              <a:t>بالبطيئة</a:t>
            </a:r>
            <a:r>
              <a:rPr lang="ar-IQ" b="1" dirty="0" err="1" smtClean="0">
                <a:solidFill>
                  <a:schemeClr val="tx1"/>
                </a:solidFill>
              </a:rPr>
              <a:t> </a:t>
            </a:r>
            <a:r>
              <a:rPr lang="ar-IQ" b="1" dirty="0" smtClean="0">
                <a:solidFill>
                  <a:schemeClr val="tx1"/>
                </a:solidFill>
              </a:rPr>
              <a:t>, السريعة المؤكسدة حالة السكر </a:t>
            </a:r>
            <a:r>
              <a:rPr lang="en-US" b="1" dirty="0" smtClean="0">
                <a:solidFill>
                  <a:schemeClr val="tx1"/>
                </a:solidFill>
              </a:rPr>
              <a:t>FOG</a:t>
            </a:r>
            <a:r>
              <a:rPr lang="ar-IQ" b="1" dirty="0" smtClean="0">
                <a:solidFill>
                  <a:schemeClr val="tx1"/>
                </a:solidFill>
              </a:rPr>
              <a:t> أو </a:t>
            </a:r>
            <a:r>
              <a:rPr lang="en-US" b="1" dirty="0" smtClean="0">
                <a:solidFill>
                  <a:schemeClr val="tx1"/>
                </a:solidFill>
                <a:latin typeface="Andalus"/>
                <a:cs typeface="Andalus"/>
              </a:rPr>
              <a:t>IIA</a:t>
            </a:r>
            <a:r>
              <a:rPr lang="ar-IQ" b="1" dirty="0" smtClean="0">
                <a:solidFill>
                  <a:schemeClr val="tx1"/>
                </a:solidFill>
              </a:rPr>
              <a:t> , البطيئة المؤكسدة </a:t>
            </a:r>
            <a:r>
              <a:rPr lang="en-US" b="1" dirty="0" smtClean="0">
                <a:solidFill>
                  <a:schemeClr val="tx1"/>
                </a:solidFill>
              </a:rPr>
              <a:t>SO</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342900" indent="-342900">
              <a:buAutoNum type="arabicPeriod"/>
            </a:pPr>
            <a:r>
              <a:rPr lang="ar-IQ" b="1" dirty="0" smtClean="0">
                <a:solidFill>
                  <a:schemeClr val="tx1"/>
                </a:solidFill>
              </a:rPr>
              <a:t>في كل وقت يزداد الطلب على الطاقة كما في بداية العدو أو بداية الدراجة فان المستخدم هو النظام </a:t>
            </a:r>
            <a:r>
              <a:rPr lang="ar-IQ" b="1" dirty="0" err="1" smtClean="0">
                <a:solidFill>
                  <a:schemeClr val="tx1"/>
                </a:solidFill>
              </a:rPr>
              <a:t>الفوسفاجيني</a:t>
            </a:r>
            <a:r>
              <a:rPr lang="ar-IQ" b="1" dirty="0" smtClean="0">
                <a:solidFill>
                  <a:schemeClr val="tx1"/>
                </a:solidFill>
              </a:rPr>
              <a:t> </a:t>
            </a:r>
            <a:r>
              <a:rPr lang="en-US" b="1" dirty="0" smtClean="0">
                <a:solidFill>
                  <a:schemeClr val="tx1"/>
                </a:solidFill>
              </a:rPr>
              <a:t>ATP-CP</a:t>
            </a:r>
            <a:r>
              <a:rPr lang="ar-IQ" b="1" dirty="0" smtClean="0">
                <a:solidFill>
                  <a:schemeClr val="tx1"/>
                </a:solidFill>
              </a:rPr>
              <a:t> ويعاد </a:t>
            </a:r>
            <a:r>
              <a:rPr lang="ar-IQ" b="1" dirty="0" err="1" smtClean="0">
                <a:solidFill>
                  <a:schemeClr val="tx1"/>
                </a:solidFill>
              </a:rPr>
              <a:t>تجديده </a:t>
            </a:r>
            <a:r>
              <a:rPr lang="ar-IQ" b="1" dirty="0" smtClean="0">
                <a:solidFill>
                  <a:schemeClr val="tx1"/>
                </a:solidFill>
              </a:rPr>
              <a:t>, ويستخدم ذلك في الشدة </a:t>
            </a:r>
            <a:r>
              <a:rPr lang="ar-IQ" b="1" dirty="0" err="1" smtClean="0">
                <a:solidFill>
                  <a:schemeClr val="tx1"/>
                </a:solidFill>
              </a:rPr>
              <a:t>العالية </a:t>
            </a:r>
            <a:r>
              <a:rPr lang="ar-IQ" b="1" dirty="0" smtClean="0">
                <a:solidFill>
                  <a:schemeClr val="tx1"/>
                </a:solidFill>
              </a:rPr>
              <a:t>, زمن قصير </a:t>
            </a:r>
            <a:r>
              <a:rPr lang="ar-IQ" b="1" dirty="0" err="1" smtClean="0">
                <a:solidFill>
                  <a:schemeClr val="tx1"/>
                </a:solidFill>
              </a:rPr>
              <a:t>جدا .</a:t>
            </a:r>
            <a:r>
              <a:rPr lang="ar-IQ" b="1" dirty="0" smtClean="0">
                <a:solidFill>
                  <a:schemeClr val="tx1"/>
                </a:solidFill>
              </a:rPr>
              <a:t> </a:t>
            </a:r>
          </a:p>
          <a:p>
            <a:pPr marL="342900" indent="-342900">
              <a:buAutoNum type="arabicPeriod"/>
            </a:pPr>
            <a:r>
              <a:rPr lang="ar-IQ" b="1" dirty="0" smtClean="0">
                <a:solidFill>
                  <a:schemeClr val="tx1"/>
                </a:solidFill>
              </a:rPr>
              <a:t>أغلب الطاقة </a:t>
            </a:r>
            <a:r>
              <a:rPr lang="en-US" b="1" dirty="0" smtClean="0">
                <a:solidFill>
                  <a:schemeClr val="tx1"/>
                </a:solidFill>
              </a:rPr>
              <a:t>ATP</a:t>
            </a:r>
            <a:r>
              <a:rPr lang="ar-IQ" b="1" dirty="0" smtClean="0">
                <a:solidFill>
                  <a:schemeClr val="tx1"/>
                </a:solidFill>
              </a:rPr>
              <a:t> التي يعاد بناؤها من </a:t>
            </a:r>
            <a:r>
              <a:rPr lang="en-US" b="1" dirty="0" smtClean="0">
                <a:solidFill>
                  <a:schemeClr val="tx1"/>
                </a:solidFill>
              </a:rPr>
              <a:t>CP</a:t>
            </a:r>
            <a:r>
              <a:rPr lang="ar-IQ" b="1" dirty="0" smtClean="0">
                <a:solidFill>
                  <a:schemeClr val="tx1"/>
                </a:solidFill>
              </a:rPr>
              <a:t> تتم في 10 </a:t>
            </a:r>
            <a:r>
              <a:rPr lang="ar-IQ" b="1" dirty="0" err="1" smtClean="0">
                <a:solidFill>
                  <a:schemeClr val="tx1"/>
                </a:solidFill>
              </a:rPr>
              <a:t>ثا</a:t>
            </a:r>
            <a:r>
              <a:rPr lang="ar-IQ" b="1" dirty="0" smtClean="0">
                <a:solidFill>
                  <a:schemeClr val="tx1"/>
                </a:solidFill>
              </a:rPr>
              <a:t> الاولى من الانقباض </a:t>
            </a:r>
            <a:r>
              <a:rPr lang="ar-IQ" b="1" dirty="0" err="1" smtClean="0">
                <a:solidFill>
                  <a:schemeClr val="tx1"/>
                </a:solidFill>
              </a:rPr>
              <a:t>القصوي</a:t>
            </a:r>
            <a:r>
              <a:rPr lang="ar-IQ" b="1" dirty="0" smtClean="0">
                <a:solidFill>
                  <a:schemeClr val="tx1"/>
                </a:solidFill>
              </a:rPr>
              <a:t> </a:t>
            </a:r>
            <a:r>
              <a:rPr lang="ar-IQ" b="1" dirty="0" err="1" smtClean="0">
                <a:solidFill>
                  <a:schemeClr val="tx1"/>
                </a:solidFill>
              </a:rPr>
              <a:t>للعضلة </a:t>
            </a:r>
            <a:r>
              <a:rPr lang="ar-IQ" b="1" dirty="0" smtClean="0">
                <a:solidFill>
                  <a:schemeClr val="tx1"/>
                </a:solidFill>
              </a:rPr>
              <a:t>, وقد تحدث خلال 20 </a:t>
            </a:r>
            <a:r>
              <a:rPr lang="ar-IQ" b="1" dirty="0" err="1" smtClean="0">
                <a:solidFill>
                  <a:schemeClr val="tx1"/>
                </a:solidFill>
              </a:rPr>
              <a:t>ثا</a:t>
            </a:r>
            <a:r>
              <a:rPr lang="ar-IQ" b="1" dirty="0" smtClean="0">
                <a:solidFill>
                  <a:schemeClr val="tx1"/>
                </a:solidFill>
              </a:rPr>
              <a:t> من الجهد </a:t>
            </a:r>
            <a:r>
              <a:rPr lang="ar-IQ" b="1" dirty="0" err="1" smtClean="0">
                <a:solidFill>
                  <a:schemeClr val="tx1"/>
                </a:solidFill>
              </a:rPr>
              <a:t>القصوي</a:t>
            </a:r>
            <a:r>
              <a:rPr lang="ar-IQ" b="1" dirty="0" smtClean="0">
                <a:solidFill>
                  <a:schemeClr val="tx1"/>
                </a:solidFill>
              </a:rPr>
              <a:t> </a:t>
            </a:r>
            <a:r>
              <a:rPr lang="ar-IQ" b="1" dirty="0" err="1" smtClean="0">
                <a:solidFill>
                  <a:schemeClr val="tx1"/>
                </a:solidFill>
              </a:rPr>
              <a:t>قليلا ,</a:t>
            </a:r>
            <a:endParaRPr lang="ar-IQ" b="1" dirty="0" smtClean="0">
              <a:solidFill>
                <a:schemeClr val="tx1"/>
              </a:solidFill>
            </a:endParaRPr>
          </a:p>
          <a:p>
            <a:pPr marL="342900" indent="-342900">
              <a:buAutoNum type="arabicPeriod"/>
            </a:pPr>
            <a:r>
              <a:rPr lang="ar-IQ" b="1" dirty="0" smtClean="0">
                <a:solidFill>
                  <a:schemeClr val="tx1"/>
                </a:solidFill>
              </a:rPr>
              <a:t>لا يستخدم هذا النظام الاوكسجين ولا ينتج </a:t>
            </a:r>
            <a:r>
              <a:rPr lang="ar-IQ" b="1" dirty="0" err="1" smtClean="0">
                <a:solidFill>
                  <a:schemeClr val="tx1"/>
                </a:solidFill>
              </a:rPr>
              <a:t>اللاكتك</a:t>
            </a:r>
            <a:r>
              <a:rPr lang="ar-IQ" b="1" dirty="0" smtClean="0">
                <a:solidFill>
                  <a:schemeClr val="tx1"/>
                </a:solidFill>
              </a:rPr>
              <a:t> ويدعى احيانا </a:t>
            </a:r>
            <a:r>
              <a:rPr lang="en-US" b="1" dirty="0" err="1" smtClean="0">
                <a:solidFill>
                  <a:schemeClr val="tx1"/>
                </a:solidFill>
              </a:rPr>
              <a:t>Alactic</a:t>
            </a:r>
            <a:r>
              <a:rPr lang="en-US" b="1" dirty="0" smtClean="0">
                <a:solidFill>
                  <a:schemeClr val="tx1"/>
                </a:solidFill>
              </a:rPr>
              <a:t> Anaerobic </a:t>
            </a:r>
            <a:r>
              <a:rPr lang="ar-IQ" b="1" dirty="0" smtClean="0">
                <a:solidFill>
                  <a:schemeClr val="tx1"/>
                </a:solidFill>
              </a:rPr>
              <a:t> </a:t>
            </a:r>
            <a:r>
              <a:rPr lang="ar-IQ" b="1" dirty="0" err="1" smtClean="0">
                <a:solidFill>
                  <a:schemeClr val="tx1"/>
                </a:solidFill>
              </a:rPr>
              <a:t>.</a:t>
            </a:r>
            <a:r>
              <a:rPr lang="ar-IQ" b="1" dirty="0" smtClean="0">
                <a:solidFill>
                  <a:schemeClr val="tx1"/>
                </a:solidFill>
              </a:rPr>
              <a:t> </a:t>
            </a:r>
            <a:endParaRPr lang="ar-IQ"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adhel\Pictures\tempFileForShare.jpg"/>
          <p:cNvPicPr>
            <a:picLocks noChangeAspect="1" noChangeArrowheads="1"/>
          </p:cNvPicPr>
          <p:nvPr/>
        </p:nvPicPr>
        <p:blipFill>
          <a:blip r:embed="rId2" cstate="print">
            <a:lum bright="-10000" contrast="20000"/>
          </a:blip>
          <a:srcRect t="20600" b="57350"/>
          <a:stretch>
            <a:fillRect/>
          </a:stretch>
        </p:blipFill>
        <p:spPr bwMode="auto">
          <a:xfrm>
            <a:off x="-36512" y="404664"/>
            <a:ext cx="4608512" cy="6120680"/>
          </a:xfrm>
          <a:prstGeom prst="rect">
            <a:avLst/>
          </a:prstGeom>
          <a:noFill/>
          <a:ln>
            <a:solidFill>
              <a:srgbClr val="FF0000"/>
            </a:solidFill>
          </a:ln>
        </p:spPr>
      </p:pic>
      <p:sp>
        <p:nvSpPr>
          <p:cNvPr id="6" name="مستطيل 5"/>
          <p:cNvSpPr/>
          <p:nvPr/>
        </p:nvSpPr>
        <p:spPr>
          <a:xfrm>
            <a:off x="4788024" y="404664"/>
            <a:ext cx="3960440" cy="6192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IQ" dirty="0" smtClean="0">
                <a:solidFill>
                  <a:schemeClr val="tx1"/>
                </a:solidFill>
              </a:rPr>
              <a:t>الشكل </a:t>
            </a:r>
            <a:r>
              <a:rPr lang="en-US" dirty="0" smtClean="0">
                <a:solidFill>
                  <a:schemeClr val="tx1"/>
                </a:solidFill>
              </a:rPr>
              <a:t>B1</a:t>
            </a:r>
            <a:r>
              <a:rPr lang="ar-IQ" dirty="0" smtClean="0">
                <a:solidFill>
                  <a:schemeClr val="tx1"/>
                </a:solidFill>
              </a:rPr>
              <a:t> : يمثل التحلل </a:t>
            </a:r>
            <a:r>
              <a:rPr lang="ar-IQ" dirty="0" err="1" smtClean="0">
                <a:solidFill>
                  <a:schemeClr val="tx1"/>
                </a:solidFill>
              </a:rPr>
              <a:t>اللاهوائي</a:t>
            </a:r>
            <a:r>
              <a:rPr lang="ar-IQ" dirty="0" smtClean="0">
                <a:solidFill>
                  <a:schemeClr val="tx1"/>
                </a:solidFill>
              </a:rPr>
              <a:t> , ويطلق عليه أيضا نظام </a:t>
            </a:r>
            <a:r>
              <a:rPr lang="ar-IQ" dirty="0" err="1" smtClean="0">
                <a:solidFill>
                  <a:schemeClr val="tx1"/>
                </a:solidFill>
              </a:rPr>
              <a:t>اللاكتيكي</a:t>
            </a:r>
            <a:r>
              <a:rPr lang="ar-IQ" dirty="0" smtClean="0">
                <a:solidFill>
                  <a:schemeClr val="tx1"/>
                </a:solidFill>
              </a:rPr>
              <a:t>  </a:t>
            </a:r>
            <a:r>
              <a:rPr lang="en-US" dirty="0" smtClean="0">
                <a:solidFill>
                  <a:schemeClr val="tx1"/>
                </a:solidFill>
              </a:rPr>
              <a:t>LA </a:t>
            </a:r>
            <a:r>
              <a:rPr lang="ar-IQ" dirty="0" smtClean="0">
                <a:solidFill>
                  <a:schemeClr val="tx1"/>
                </a:solidFill>
              </a:rPr>
              <a:t> </a:t>
            </a:r>
            <a:r>
              <a:rPr lang="ar-IQ" dirty="0" err="1" smtClean="0">
                <a:solidFill>
                  <a:schemeClr val="tx1"/>
                </a:solidFill>
              </a:rPr>
              <a:t>,</a:t>
            </a:r>
            <a:endParaRPr lang="ar-IQ" dirty="0" smtClean="0">
              <a:solidFill>
                <a:schemeClr val="tx1"/>
              </a:solidFill>
            </a:endParaRPr>
          </a:p>
          <a:p>
            <a:pPr marL="342900" indent="-342900">
              <a:buAutoNum type="arabicPeriod"/>
            </a:pPr>
            <a:r>
              <a:rPr lang="ar-IQ" dirty="0" smtClean="0">
                <a:solidFill>
                  <a:schemeClr val="tx1"/>
                </a:solidFill>
              </a:rPr>
              <a:t>عند الطلب على </a:t>
            </a:r>
            <a:r>
              <a:rPr lang="en-US" dirty="0" smtClean="0">
                <a:solidFill>
                  <a:schemeClr val="tx1"/>
                </a:solidFill>
              </a:rPr>
              <a:t>ATP</a:t>
            </a:r>
            <a:r>
              <a:rPr lang="ar-IQ" dirty="0" smtClean="0">
                <a:solidFill>
                  <a:schemeClr val="tx1"/>
                </a:solidFill>
              </a:rPr>
              <a:t> فانه يرفع القابلية على </a:t>
            </a:r>
            <a:r>
              <a:rPr lang="ar-IQ" dirty="0" err="1" smtClean="0">
                <a:solidFill>
                  <a:schemeClr val="tx1"/>
                </a:solidFill>
              </a:rPr>
              <a:t>الفوسفاجيني</a:t>
            </a:r>
            <a:r>
              <a:rPr lang="ar-IQ" dirty="0" smtClean="0">
                <a:solidFill>
                  <a:schemeClr val="tx1"/>
                </a:solidFill>
              </a:rPr>
              <a:t> </a:t>
            </a:r>
            <a:r>
              <a:rPr lang="ar-IQ" dirty="0" err="1" smtClean="0">
                <a:solidFill>
                  <a:schemeClr val="tx1"/>
                </a:solidFill>
              </a:rPr>
              <a:t>والهوائي </a:t>
            </a:r>
            <a:r>
              <a:rPr lang="ar-IQ" dirty="0" smtClean="0">
                <a:solidFill>
                  <a:schemeClr val="tx1"/>
                </a:solidFill>
              </a:rPr>
              <a:t>( في بداية أي نشاط أو خلال التمرين بالشدة العالية او الزمن </a:t>
            </a:r>
            <a:r>
              <a:rPr lang="ar-IQ" dirty="0" err="1" smtClean="0">
                <a:solidFill>
                  <a:schemeClr val="tx1"/>
                </a:solidFill>
              </a:rPr>
              <a:t>القصير </a:t>
            </a:r>
            <a:r>
              <a:rPr lang="ar-IQ" dirty="0" smtClean="0">
                <a:solidFill>
                  <a:schemeClr val="tx1"/>
                </a:solidFill>
              </a:rPr>
              <a:t>, </a:t>
            </a:r>
            <a:r>
              <a:rPr lang="ar-IQ" dirty="0" err="1" smtClean="0">
                <a:solidFill>
                  <a:schemeClr val="tx1"/>
                </a:solidFill>
              </a:rPr>
              <a:t>بنتج</a:t>
            </a:r>
            <a:r>
              <a:rPr lang="ar-IQ" dirty="0" smtClean="0">
                <a:solidFill>
                  <a:schemeClr val="tx1"/>
                </a:solidFill>
              </a:rPr>
              <a:t> </a:t>
            </a:r>
            <a:r>
              <a:rPr lang="en-US" dirty="0" smtClean="0">
                <a:solidFill>
                  <a:schemeClr val="tx1"/>
                </a:solidFill>
              </a:rPr>
              <a:t>ATP</a:t>
            </a:r>
            <a:r>
              <a:rPr lang="ar-IQ" dirty="0" smtClean="0">
                <a:solidFill>
                  <a:schemeClr val="tx1"/>
                </a:solidFill>
              </a:rPr>
              <a:t> بتحلل السكر </a:t>
            </a:r>
            <a:r>
              <a:rPr lang="ar-IQ" dirty="0" err="1" smtClean="0">
                <a:solidFill>
                  <a:schemeClr val="tx1"/>
                </a:solidFill>
              </a:rPr>
              <a:t>اللاهوائي</a:t>
            </a:r>
            <a:r>
              <a:rPr lang="ar-IQ" dirty="0" smtClean="0">
                <a:solidFill>
                  <a:schemeClr val="tx1"/>
                </a:solidFill>
              </a:rPr>
              <a:t> </a:t>
            </a:r>
            <a:r>
              <a:rPr lang="ar-IQ" dirty="0" err="1" smtClean="0">
                <a:solidFill>
                  <a:schemeClr val="tx1"/>
                </a:solidFill>
              </a:rPr>
              <a:t>)</a:t>
            </a:r>
            <a:endParaRPr lang="ar-IQ" dirty="0" smtClean="0">
              <a:solidFill>
                <a:schemeClr val="tx1"/>
              </a:solidFill>
            </a:endParaRPr>
          </a:p>
          <a:p>
            <a:pPr marL="342900" indent="-342900">
              <a:buAutoNum type="arabicPeriod"/>
            </a:pPr>
            <a:r>
              <a:rPr lang="ar-IQ" dirty="0" smtClean="0">
                <a:solidFill>
                  <a:schemeClr val="tx1"/>
                </a:solidFill>
              </a:rPr>
              <a:t>يصل معدل انتاج </a:t>
            </a:r>
            <a:r>
              <a:rPr lang="en-US" dirty="0" smtClean="0">
                <a:solidFill>
                  <a:schemeClr val="tx1"/>
                </a:solidFill>
              </a:rPr>
              <a:t>ATP </a:t>
            </a:r>
            <a:r>
              <a:rPr lang="ar-IQ" dirty="0" smtClean="0">
                <a:solidFill>
                  <a:schemeClr val="tx1"/>
                </a:solidFill>
              </a:rPr>
              <a:t> في أقصاه الى 5 </a:t>
            </a:r>
            <a:r>
              <a:rPr lang="ar-IQ" dirty="0" err="1" smtClean="0">
                <a:solidFill>
                  <a:schemeClr val="tx1"/>
                </a:solidFill>
              </a:rPr>
              <a:t>ثا</a:t>
            </a:r>
            <a:r>
              <a:rPr lang="ar-IQ" dirty="0" smtClean="0">
                <a:solidFill>
                  <a:schemeClr val="tx1"/>
                </a:solidFill>
              </a:rPr>
              <a:t> من بداية الجهد ويمكن ان يستمر ذلك لبضعة </a:t>
            </a:r>
            <a:r>
              <a:rPr lang="ar-IQ" dirty="0" err="1" smtClean="0">
                <a:solidFill>
                  <a:schemeClr val="tx1"/>
                </a:solidFill>
              </a:rPr>
              <a:t>ثواني </a:t>
            </a:r>
            <a:r>
              <a:rPr lang="ar-IQ" dirty="0" smtClean="0">
                <a:solidFill>
                  <a:schemeClr val="tx1"/>
                </a:solidFill>
              </a:rPr>
              <a:t>.كما في 1500 م سرعة </a:t>
            </a:r>
            <a:r>
              <a:rPr lang="ar-IQ" dirty="0" err="1" smtClean="0">
                <a:solidFill>
                  <a:schemeClr val="tx1"/>
                </a:solidFill>
              </a:rPr>
              <a:t>نزحلق .</a:t>
            </a:r>
            <a:r>
              <a:rPr lang="ar-IQ" dirty="0" smtClean="0">
                <a:solidFill>
                  <a:schemeClr val="tx1"/>
                </a:solidFill>
              </a:rPr>
              <a:t> المسافات </a:t>
            </a:r>
            <a:r>
              <a:rPr lang="ar-IQ" dirty="0" err="1" smtClean="0">
                <a:solidFill>
                  <a:schemeClr val="tx1"/>
                </a:solidFill>
              </a:rPr>
              <a:t>المتوسطة </a:t>
            </a:r>
            <a:r>
              <a:rPr lang="ar-IQ" dirty="0" smtClean="0">
                <a:solidFill>
                  <a:schemeClr val="tx1"/>
                </a:solidFill>
              </a:rPr>
              <a:t>, عدو </a:t>
            </a:r>
            <a:r>
              <a:rPr lang="ar-IQ" dirty="0" err="1" smtClean="0">
                <a:solidFill>
                  <a:schemeClr val="tx1"/>
                </a:solidFill>
              </a:rPr>
              <a:t>200م</a:t>
            </a:r>
            <a:r>
              <a:rPr lang="ar-IQ" dirty="0" smtClean="0">
                <a:solidFill>
                  <a:schemeClr val="tx1"/>
                </a:solidFill>
              </a:rPr>
              <a:t>-</a:t>
            </a:r>
            <a:r>
              <a:rPr lang="ar-IQ" dirty="0" err="1" smtClean="0">
                <a:solidFill>
                  <a:schemeClr val="tx1"/>
                </a:solidFill>
              </a:rPr>
              <a:t>800م</a:t>
            </a:r>
            <a:r>
              <a:rPr lang="ar-IQ" dirty="0" smtClean="0">
                <a:solidFill>
                  <a:schemeClr val="tx1"/>
                </a:solidFill>
              </a:rPr>
              <a:t> , سباحة </a:t>
            </a:r>
            <a:r>
              <a:rPr lang="ar-IQ" dirty="0" err="1" smtClean="0">
                <a:solidFill>
                  <a:schemeClr val="tx1"/>
                </a:solidFill>
              </a:rPr>
              <a:t>100م</a:t>
            </a:r>
            <a:r>
              <a:rPr lang="ar-IQ" dirty="0" smtClean="0">
                <a:solidFill>
                  <a:schemeClr val="tx1"/>
                </a:solidFill>
              </a:rPr>
              <a:t> , التزلج المنحدر </a:t>
            </a:r>
            <a:r>
              <a:rPr lang="ar-IQ" dirty="0" err="1" smtClean="0">
                <a:solidFill>
                  <a:schemeClr val="tx1"/>
                </a:solidFill>
              </a:rPr>
              <a:t>والمتعرج  </a:t>
            </a:r>
            <a:r>
              <a:rPr lang="ar-IQ" dirty="0" smtClean="0">
                <a:solidFill>
                  <a:schemeClr val="tx1"/>
                </a:solidFill>
              </a:rPr>
              <a:t>, تمارين </a:t>
            </a:r>
            <a:r>
              <a:rPr lang="ar-IQ" dirty="0" err="1" smtClean="0">
                <a:solidFill>
                  <a:schemeClr val="tx1"/>
                </a:solidFill>
              </a:rPr>
              <a:t>الجمناستك</a:t>
            </a:r>
            <a:r>
              <a:rPr lang="ar-IQ" dirty="0" smtClean="0">
                <a:solidFill>
                  <a:schemeClr val="tx1"/>
                </a:solidFill>
              </a:rPr>
              <a:t> </a:t>
            </a:r>
            <a:r>
              <a:rPr lang="ar-IQ" dirty="0" err="1" smtClean="0">
                <a:solidFill>
                  <a:schemeClr val="tx1"/>
                </a:solidFill>
              </a:rPr>
              <a:t>الارضية </a:t>
            </a:r>
            <a:r>
              <a:rPr lang="ar-IQ" dirty="0" smtClean="0">
                <a:solidFill>
                  <a:schemeClr val="tx1"/>
                </a:solidFill>
              </a:rPr>
              <a:t>, </a:t>
            </a:r>
            <a:r>
              <a:rPr lang="ar-IQ" dirty="0" err="1" smtClean="0">
                <a:solidFill>
                  <a:schemeClr val="tx1"/>
                </a:solidFill>
              </a:rPr>
              <a:t>المتوازي </a:t>
            </a:r>
            <a:r>
              <a:rPr lang="ar-IQ" dirty="0" smtClean="0">
                <a:solidFill>
                  <a:schemeClr val="tx1"/>
                </a:solidFill>
              </a:rPr>
              <a:t>, جولة </a:t>
            </a:r>
            <a:r>
              <a:rPr lang="ar-IQ" dirty="0" err="1" smtClean="0">
                <a:solidFill>
                  <a:schemeClr val="tx1"/>
                </a:solidFill>
              </a:rPr>
              <a:t>ملاكمة </a:t>
            </a:r>
            <a:r>
              <a:rPr lang="ar-IQ" dirty="0" smtClean="0">
                <a:solidFill>
                  <a:schemeClr val="tx1"/>
                </a:solidFill>
              </a:rPr>
              <a:t>, جولة </a:t>
            </a:r>
            <a:r>
              <a:rPr lang="ar-IQ" dirty="0" err="1" smtClean="0">
                <a:solidFill>
                  <a:schemeClr val="tx1"/>
                </a:solidFill>
              </a:rPr>
              <a:t>مصارعة .</a:t>
            </a:r>
            <a:r>
              <a:rPr lang="ar-IQ" dirty="0" smtClean="0">
                <a:solidFill>
                  <a:schemeClr val="tx1"/>
                </a:solidFill>
              </a:rPr>
              <a:t> </a:t>
            </a:r>
          </a:p>
          <a:p>
            <a:pPr marL="342900" indent="-342900">
              <a:buAutoNum type="arabicPeriod"/>
            </a:pPr>
            <a:r>
              <a:rPr lang="ar-IQ" dirty="0" smtClean="0">
                <a:solidFill>
                  <a:schemeClr val="tx1"/>
                </a:solidFill>
              </a:rPr>
              <a:t>ان انتاج </a:t>
            </a:r>
            <a:r>
              <a:rPr lang="en-US" dirty="0" smtClean="0">
                <a:solidFill>
                  <a:schemeClr val="tx1"/>
                </a:solidFill>
              </a:rPr>
              <a:t>LA </a:t>
            </a:r>
            <a:r>
              <a:rPr lang="ar-IQ" dirty="0" smtClean="0">
                <a:solidFill>
                  <a:schemeClr val="tx1"/>
                </a:solidFill>
              </a:rPr>
              <a:t> يزيد من عملية التخلص </a:t>
            </a:r>
            <a:r>
              <a:rPr lang="ar-IQ" dirty="0" err="1" smtClean="0">
                <a:solidFill>
                  <a:schemeClr val="tx1"/>
                </a:solidFill>
              </a:rPr>
              <a:t>منه </a:t>
            </a:r>
            <a:r>
              <a:rPr lang="ar-IQ" dirty="0" smtClean="0">
                <a:solidFill>
                  <a:schemeClr val="tx1"/>
                </a:solidFill>
              </a:rPr>
              <a:t>.وتراكم </a:t>
            </a:r>
            <a:r>
              <a:rPr lang="ar-IQ" dirty="0" err="1" smtClean="0">
                <a:solidFill>
                  <a:schemeClr val="tx1"/>
                </a:solidFill>
              </a:rPr>
              <a:t>اللاكتات</a:t>
            </a:r>
            <a:r>
              <a:rPr lang="ar-IQ" dirty="0" smtClean="0">
                <a:solidFill>
                  <a:schemeClr val="tx1"/>
                </a:solidFill>
              </a:rPr>
              <a:t> </a:t>
            </a:r>
          </a:p>
          <a:p>
            <a:pPr marL="342900" indent="-342900">
              <a:buAutoNum type="arabicPeriod"/>
            </a:pPr>
            <a:r>
              <a:rPr lang="ar-IQ" dirty="0" smtClean="0">
                <a:solidFill>
                  <a:schemeClr val="tx1"/>
                </a:solidFill>
              </a:rPr>
              <a:t>لا يستعمل </a:t>
            </a:r>
            <a:r>
              <a:rPr lang="ar-IQ" dirty="0" err="1" smtClean="0">
                <a:solidFill>
                  <a:schemeClr val="tx1"/>
                </a:solidFill>
              </a:rPr>
              <a:t>الاوكسجين .</a:t>
            </a:r>
            <a:endParaRPr lang="ar-IQ"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dhel\Pictures\tempFileForShare.jpg"/>
          <p:cNvPicPr>
            <a:picLocks noChangeAspect="1" noChangeArrowheads="1"/>
          </p:cNvPicPr>
          <p:nvPr/>
        </p:nvPicPr>
        <p:blipFill>
          <a:blip r:embed="rId2" cstate="print">
            <a:lum bright="-10000" contrast="20000"/>
          </a:blip>
          <a:srcRect t="42650"/>
          <a:stretch>
            <a:fillRect/>
          </a:stretch>
        </p:blipFill>
        <p:spPr bwMode="auto">
          <a:xfrm>
            <a:off x="-36512" y="476672"/>
            <a:ext cx="4608512" cy="5688632"/>
          </a:xfrm>
          <a:prstGeom prst="rect">
            <a:avLst/>
          </a:prstGeom>
          <a:noFill/>
        </p:spPr>
      </p:pic>
      <p:sp>
        <p:nvSpPr>
          <p:cNvPr id="3" name="مستطيل 2"/>
          <p:cNvSpPr/>
          <p:nvPr/>
        </p:nvSpPr>
        <p:spPr>
          <a:xfrm>
            <a:off x="4788024" y="260648"/>
            <a:ext cx="3960440" cy="64087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IQ" dirty="0" smtClean="0">
                <a:solidFill>
                  <a:schemeClr val="tx1"/>
                </a:solidFill>
              </a:rPr>
              <a:t>الشكل </a:t>
            </a:r>
            <a:r>
              <a:rPr lang="en-US" dirty="0" smtClean="0">
                <a:solidFill>
                  <a:schemeClr val="tx1"/>
                </a:solidFill>
              </a:rPr>
              <a:t>3c1</a:t>
            </a:r>
            <a:r>
              <a:rPr lang="ar-IQ" dirty="0" smtClean="0">
                <a:solidFill>
                  <a:schemeClr val="tx1"/>
                </a:solidFill>
              </a:rPr>
              <a:t> : الاكسدة الهوائية  أو النظام </a:t>
            </a:r>
            <a:r>
              <a:rPr lang="ar-IQ" dirty="0" err="1" smtClean="0">
                <a:solidFill>
                  <a:schemeClr val="tx1"/>
                </a:solidFill>
              </a:rPr>
              <a:t>الاوكسجيني</a:t>
            </a:r>
            <a:r>
              <a:rPr lang="ar-IQ" dirty="0" smtClean="0">
                <a:solidFill>
                  <a:schemeClr val="tx1"/>
                </a:solidFill>
              </a:rPr>
              <a:t> </a:t>
            </a:r>
            <a:r>
              <a:rPr lang="ar-IQ" dirty="0" err="1" smtClean="0">
                <a:solidFill>
                  <a:schemeClr val="tx1"/>
                </a:solidFill>
              </a:rPr>
              <a:t>.</a:t>
            </a:r>
            <a:endParaRPr lang="ar-IQ" dirty="0" smtClean="0">
              <a:solidFill>
                <a:schemeClr val="tx1"/>
              </a:solidFill>
            </a:endParaRPr>
          </a:p>
          <a:p>
            <a:r>
              <a:rPr lang="ar-IQ" dirty="0" err="1" smtClean="0">
                <a:solidFill>
                  <a:schemeClr val="tx1"/>
                </a:solidFill>
              </a:rPr>
              <a:t>1.</a:t>
            </a:r>
            <a:r>
              <a:rPr lang="ar-IQ" dirty="0" smtClean="0">
                <a:solidFill>
                  <a:schemeClr val="tx1"/>
                </a:solidFill>
              </a:rPr>
              <a:t> انتاج </a:t>
            </a:r>
            <a:r>
              <a:rPr lang="en-US" dirty="0" smtClean="0">
                <a:solidFill>
                  <a:schemeClr val="tx1"/>
                </a:solidFill>
              </a:rPr>
              <a:t>ATP</a:t>
            </a:r>
            <a:r>
              <a:rPr lang="ar-IQ" dirty="0" smtClean="0">
                <a:solidFill>
                  <a:schemeClr val="tx1"/>
                </a:solidFill>
              </a:rPr>
              <a:t> من تحلل السكر </a:t>
            </a:r>
            <a:r>
              <a:rPr lang="en-US" dirty="0" smtClean="0">
                <a:solidFill>
                  <a:schemeClr val="tx1"/>
                </a:solidFill>
              </a:rPr>
              <a:t>GLYCOLYSIS</a:t>
            </a:r>
            <a:r>
              <a:rPr lang="ar-IQ" dirty="0" smtClean="0">
                <a:solidFill>
                  <a:schemeClr val="tx1"/>
                </a:solidFill>
              </a:rPr>
              <a:t> الهوائي </a:t>
            </a:r>
            <a:r>
              <a:rPr lang="ar-IQ" dirty="0" err="1" smtClean="0">
                <a:solidFill>
                  <a:schemeClr val="tx1"/>
                </a:solidFill>
              </a:rPr>
              <a:t>البطيئ</a:t>
            </a:r>
            <a:r>
              <a:rPr lang="ar-IQ" dirty="0" smtClean="0">
                <a:solidFill>
                  <a:schemeClr val="tx1"/>
                </a:solidFill>
              </a:rPr>
              <a:t> </a:t>
            </a:r>
            <a:r>
              <a:rPr lang="ar-IQ" dirty="0" err="1" smtClean="0">
                <a:solidFill>
                  <a:schemeClr val="tx1"/>
                </a:solidFill>
              </a:rPr>
              <a:t>,</a:t>
            </a:r>
            <a:r>
              <a:rPr lang="ar-IQ" dirty="0" smtClean="0">
                <a:solidFill>
                  <a:schemeClr val="tx1"/>
                </a:solidFill>
              </a:rPr>
              <a:t> </a:t>
            </a:r>
            <a:r>
              <a:rPr lang="en-US" sz="1400" dirty="0" smtClean="0">
                <a:solidFill>
                  <a:schemeClr val="tx1"/>
                </a:solidFill>
              </a:rPr>
              <a:t>the Krebs cycle, and electron transport–oxidative </a:t>
            </a:r>
            <a:r>
              <a:rPr lang="en-US" sz="1400" dirty="0" err="1" smtClean="0">
                <a:solidFill>
                  <a:schemeClr val="tx1"/>
                </a:solidFill>
              </a:rPr>
              <a:t>phosphorylation</a:t>
            </a:r>
            <a:r>
              <a:rPr lang="en-US" sz="1400" dirty="0" smtClean="0">
                <a:solidFill>
                  <a:schemeClr val="tx1"/>
                </a:solidFill>
              </a:rPr>
              <a:t> is constantly in </a:t>
            </a:r>
            <a:r>
              <a:rPr lang="ar-IQ" sz="1400" dirty="0" smtClean="0">
                <a:solidFill>
                  <a:schemeClr val="tx1"/>
                </a:solidFill>
              </a:rPr>
              <a:t>                                         </a:t>
            </a:r>
            <a:r>
              <a:rPr lang="en-US" sz="1400" dirty="0" smtClean="0">
                <a:solidFill>
                  <a:schemeClr val="tx1"/>
                </a:solidFill>
              </a:rPr>
              <a:t>operation at some level.</a:t>
            </a:r>
          </a:p>
          <a:p>
            <a:r>
              <a:rPr lang="ar-IQ" sz="1400" dirty="0" err="1" smtClean="0">
                <a:solidFill>
                  <a:schemeClr val="tx1"/>
                </a:solidFill>
              </a:rPr>
              <a:t>2.</a:t>
            </a:r>
            <a:r>
              <a:rPr lang="ar-IQ" sz="1400" dirty="0" smtClean="0">
                <a:solidFill>
                  <a:schemeClr val="tx1"/>
                </a:solidFill>
              </a:rPr>
              <a:t> في حالة </a:t>
            </a:r>
            <a:r>
              <a:rPr lang="ar-IQ" sz="1400" dirty="0" err="1" smtClean="0">
                <a:solidFill>
                  <a:schemeClr val="tx1"/>
                </a:solidFill>
              </a:rPr>
              <a:t>الراحة </a:t>
            </a:r>
            <a:r>
              <a:rPr lang="ar-IQ" sz="1400" dirty="0" smtClean="0">
                <a:solidFill>
                  <a:schemeClr val="tx1"/>
                </a:solidFill>
              </a:rPr>
              <a:t>: يجهز هذا النظام الطاقة </a:t>
            </a:r>
            <a:r>
              <a:rPr lang="ar-IQ" sz="1400" dirty="0" err="1" smtClean="0">
                <a:solidFill>
                  <a:schemeClr val="tx1"/>
                </a:solidFill>
              </a:rPr>
              <a:t>المطلوبة .</a:t>
            </a:r>
            <a:r>
              <a:rPr lang="ar-IQ" sz="1400" dirty="0" smtClean="0">
                <a:solidFill>
                  <a:schemeClr val="tx1"/>
                </a:solidFill>
              </a:rPr>
              <a:t> عندما يبدأ النشاط بمستوى </a:t>
            </a:r>
            <a:r>
              <a:rPr lang="ar-IQ" sz="1400" dirty="0" err="1" smtClean="0">
                <a:solidFill>
                  <a:schemeClr val="tx1"/>
                </a:solidFill>
              </a:rPr>
              <a:t>متوسط </a:t>
            </a:r>
            <a:r>
              <a:rPr lang="ar-IQ" sz="1400" dirty="0" smtClean="0">
                <a:solidFill>
                  <a:schemeClr val="tx1"/>
                </a:solidFill>
              </a:rPr>
              <a:t>( </a:t>
            </a:r>
            <a:r>
              <a:rPr lang="ar-IQ" sz="1400" dirty="0" err="1" smtClean="0">
                <a:solidFill>
                  <a:schemeClr val="tx1"/>
                </a:solidFill>
              </a:rPr>
              <a:t>شدة </a:t>
            </a:r>
            <a:r>
              <a:rPr lang="ar-IQ" sz="1400" dirty="0" smtClean="0">
                <a:solidFill>
                  <a:schemeClr val="tx1"/>
                </a:solidFill>
              </a:rPr>
              <a:t>) تزداد الاكسدة بسرعة ويكون الناتج بمعدل الاستعمال المطلوب </a:t>
            </a:r>
            <a:r>
              <a:rPr lang="en-US" sz="1400" dirty="0" smtClean="0">
                <a:solidFill>
                  <a:schemeClr val="tx1"/>
                </a:solidFill>
              </a:rPr>
              <a:t>ATP</a:t>
            </a:r>
            <a:r>
              <a:rPr lang="ar-IQ" sz="1400" dirty="0" smtClean="0">
                <a:solidFill>
                  <a:schemeClr val="tx1"/>
                </a:solidFill>
              </a:rPr>
              <a:t> </a:t>
            </a:r>
            <a:r>
              <a:rPr lang="ar-IQ" sz="1400" dirty="0" err="1" smtClean="0">
                <a:solidFill>
                  <a:schemeClr val="tx1"/>
                </a:solidFill>
              </a:rPr>
              <a:t>.</a:t>
            </a:r>
            <a:r>
              <a:rPr lang="ar-IQ" sz="1400" dirty="0" smtClean="0">
                <a:solidFill>
                  <a:schemeClr val="tx1"/>
                </a:solidFill>
              </a:rPr>
              <a:t> </a:t>
            </a:r>
            <a:r>
              <a:rPr lang="ar-IQ" sz="1400" dirty="0" err="1" smtClean="0">
                <a:solidFill>
                  <a:schemeClr val="tx1"/>
                </a:solidFill>
              </a:rPr>
              <a:t>واذا</a:t>
            </a:r>
            <a:r>
              <a:rPr lang="ar-IQ" sz="1400" dirty="0" smtClean="0">
                <a:solidFill>
                  <a:schemeClr val="tx1"/>
                </a:solidFill>
              </a:rPr>
              <a:t> استمر الجهد بالزيادة فات </a:t>
            </a:r>
            <a:r>
              <a:rPr lang="ar-IQ" sz="1400" dirty="0" err="1" smtClean="0">
                <a:solidFill>
                  <a:schemeClr val="tx1"/>
                </a:solidFill>
              </a:rPr>
              <a:t>تاتج</a:t>
            </a:r>
            <a:r>
              <a:rPr lang="ar-IQ" sz="1400" dirty="0" smtClean="0">
                <a:solidFill>
                  <a:schemeClr val="tx1"/>
                </a:solidFill>
              </a:rPr>
              <a:t> </a:t>
            </a:r>
            <a:r>
              <a:rPr lang="en-US" sz="1400" dirty="0" smtClean="0">
                <a:solidFill>
                  <a:schemeClr val="tx1"/>
                </a:solidFill>
              </a:rPr>
              <a:t>ATP</a:t>
            </a:r>
            <a:r>
              <a:rPr lang="ar-IQ" sz="1400" dirty="0" smtClean="0">
                <a:solidFill>
                  <a:schemeClr val="tx1"/>
                </a:solidFill>
              </a:rPr>
              <a:t> يزداد حتى حدوده </a:t>
            </a:r>
            <a:r>
              <a:rPr lang="ar-IQ" sz="1400" dirty="0" err="1" smtClean="0">
                <a:solidFill>
                  <a:schemeClr val="tx1"/>
                </a:solidFill>
              </a:rPr>
              <a:t>القصوى .</a:t>
            </a:r>
            <a:r>
              <a:rPr lang="ar-IQ" sz="1400" dirty="0" smtClean="0">
                <a:solidFill>
                  <a:schemeClr val="tx1"/>
                </a:solidFill>
              </a:rPr>
              <a:t> </a:t>
            </a:r>
          </a:p>
          <a:p>
            <a:r>
              <a:rPr lang="ar-IQ" sz="1400" dirty="0" err="1" smtClean="0">
                <a:solidFill>
                  <a:schemeClr val="tx1"/>
                </a:solidFill>
              </a:rPr>
              <a:t>3.</a:t>
            </a:r>
            <a:r>
              <a:rPr lang="ar-IQ" sz="1400" dirty="0" smtClean="0">
                <a:solidFill>
                  <a:schemeClr val="tx1"/>
                </a:solidFill>
              </a:rPr>
              <a:t> </a:t>
            </a:r>
            <a:r>
              <a:rPr lang="en-US" sz="1400" dirty="0" smtClean="0">
                <a:solidFill>
                  <a:schemeClr val="tx1"/>
                </a:solidFill>
              </a:rPr>
              <a:t>VO2max</a:t>
            </a:r>
            <a:r>
              <a:rPr lang="ar-IQ" sz="1400" dirty="0" smtClean="0">
                <a:solidFill>
                  <a:schemeClr val="tx1"/>
                </a:solidFill>
              </a:rPr>
              <a:t> ( أعلى كمية أوكسجين يستطيع الجسم استهلاكها خلال التمرين المتحرك الشديد </a:t>
            </a:r>
            <a:r>
              <a:rPr lang="ar-IQ" sz="1400" dirty="0" err="1" smtClean="0">
                <a:solidFill>
                  <a:schemeClr val="tx1"/>
                </a:solidFill>
              </a:rPr>
              <a:t>لانتاج</a:t>
            </a:r>
            <a:r>
              <a:rPr lang="ar-IQ" sz="1400" dirty="0" smtClean="0">
                <a:solidFill>
                  <a:schemeClr val="tx1"/>
                </a:solidFill>
              </a:rPr>
              <a:t> </a:t>
            </a:r>
            <a:r>
              <a:rPr lang="en-US" sz="1400" dirty="0" smtClean="0">
                <a:solidFill>
                  <a:schemeClr val="tx1"/>
                </a:solidFill>
              </a:rPr>
              <a:t>ATP </a:t>
            </a:r>
            <a:r>
              <a:rPr lang="ar-IQ" sz="1400" dirty="0" smtClean="0">
                <a:solidFill>
                  <a:schemeClr val="tx1"/>
                </a:solidFill>
              </a:rPr>
              <a:t> </a:t>
            </a:r>
            <a:r>
              <a:rPr lang="ar-IQ" sz="1400" dirty="0" err="1" smtClean="0">
                <a:solidFill>
                  <a:schemeClr val="tx1"/>
                </a:solidFill>
              </a:rPr>
              <a:t>هوائيا </a:t>
            </a:r>
            <a:r>
              <a:rPr lang="ar-IQ" sz="1400" dirty="0" smtClean="0">
                <a:solidFill>
                  <a:schemeClr val="tx1"/>
                </a:solidFill>
              </a:rPr>
              <a:t>) مؤشر لقدرة الجهاز القلبي الوعائي ويستخدم لقياس  اللياقة التنفسية </a:t>
            </a:r>
            <a:r>
              <a:rPr lang="ar-IQ" sz="1400" dirty="0" err="1" smtClean="0">
                <a:solidFill>
                  <a:schemeClr val="tx1"/>
                </a:solidFill>
              </a:rPr>
              <a:t>القلبية </a:t>
            </a:r>
            <a:r>
              <a:rPr lang="ar-IQ" sz="1400" dirty="0" smtClean="0">
                <a:solidFill>
                  <a:schemeClr val="tx1"/>
                </a:solidFill>
              </a:rPr>
              <a:t>, يعكس مقدار الاوكسجين المتوفر </a:t>
            </a:r>
            <a:r>
              <a:rPr lang="ar-IQ" sz="1400" dirty="0" err="1" smtClean="0">
                <a:solidFill>
                  <a:schemeClr val="tx1"/>
                </a:solidFill>
              </a:rPr>
              <a:t>لانتاج</a:t>
            </a:r>
            <a:r>
              <a:rPr lang="ar-IQ" sz="1400" dirty="0" smtClean="0">
                <a:solidFill>
                  <a:schemeClr val="tx1"/>
                </a:solidFill>
              </a:rPr>
              <a:t> </a:t>
            </a:r>
            <a:r>
              <a:rPr lang="en-US" sz="1400" dirty="0" smtClean="0">
                <a:solidFill>
                  <a:schemeClr val="tx1"/>
                </a:solidFill>
              </a:rPr>
              <a:t>ATP </a:t>
            </a:r>
            <a:r>
              <a:rPr lang="ar-IQ" sz="1400" dirty="0" smtClean="0">
                <a:solidFill>
                  <a:schemeClr val="tx1"/>
                </a:solidFill>
              </a:rPr>
              <a:t> </a:t>
            </a:r>
            <a:r>
              <a:rPr lang="ar-IQ" sz="1400" dirty="0" err="1" smtClean="0">
                <a:solidFill>
                  <a:schemeClr val="tx1"/>
                </a:solidFill>
              </a:rPr>
              <a:t>هوائيا .</a:t>
            </a:r>
            <a:r>
              <a:rPr lang="ar-IQ" sz="1400" dirty="0" smtClean="0">
                <a:solidFill>
                  <a:schemeClr val="tx1"/>
                </a:solidFill>
              </a:rPr>
              <a:t> ومقياس </a:t>
            </a:r>
            <a:r>
              <a:rPr lang="ar-IQ" sz="1400" dirty="0" err="1" smtClean="0">
                <a:solidFill>
                  <a:schemeClr val="tx1"/>
                </a:solidFill>
              </a:rPr>
              <a:t>أيضي</a:t>
            </a:r>
            <a:r>
              <a:rPr lang="ar-IQ" sz="1400" dirty="0" smtClean="0">
                <a:solidFill>
                  <a:schemeClr val="tx1"/>
                </a:solidFill>
              </a:rPr>
              <a:t> </a:t>
            </a:r>
            <a:r>
              <a:rPr lang="ar-IQ" sz="1400" dirty="0" err="1" smtClean="0">
                <a:solidFill>
                  <a:schemeClr val="tx1"/>
                </a:solidFill>
              </a:rPr>
              <a:t>مهم </a:t>
            </a:r>
            <a:r>
              <a:rPr lang="ar-IQ" sz="1400" dirty="0" smtClean="0">
                <a:solidFill>
                  <a:schemeClr val="tx1"/>
                </a:solidFill>
              </a:rPr>
              <a:t>, وان كل من الهوائي </a:t>
            </a:r>
            <a:r>
              <a:rPr lang="ar-IQ" sz="1400" dirty="0" err="1" smtClean="0">
                <a:solidFill>
                  <a:schemeClr val="tx1"/>
                </a:solidFill>
              </a:rPr>
              <a:t>واللاهوائي</a:t>
            </a:r>
            <a:r>
              <a:rPr lang="ar-IQ" sz="1400" dirty="0" smtClean="0">
                <a:solidFill>
                  <a:schemeClr val="tx1"/>
                </a:solidFill>
              </a:rPr>
              <a:t> غالبا ما توصف من حيث اعطاء النسبة المئوية </a:t>
            </a:r>
            <a:r>
              <a:rPr lang="en-US" sz="1400" dirty="0" smtClean="0">
                <a:solidFill>
                  <a:schemeClr val="tx1"/>
                </a:solidFill>
              </a:rPr>
              <a:t>VO2max </a:t>
            </a:r>
            <a:r>
              <a:rPr lang="ar-IQ" sz="1400" dirty="0" smtClean="0">
                <a:solidFill>
                  <a:schemeClr val="tx1"/>
                </a:solidFill>
              </a:rPr>
              <a:t> ( سواء أقل أو أكبر من </a:t>
            </a:r>
            <a:r>
              <a:rPr lang="ar-IQ" sz="1400" dirty="0" err="1" smtClean="0">
                <a:solidFill>
                  <a:schemeClr val="tx1"/>
                </a:solidFill>
              </a:rPr>
              <a:t>100%)</a:t>
            </a:r>
            <a:endParaRPr lang="ar-IQ" sz="1400" dirty="0" smtClean="0">
              <a:solidFill>
                <a:schemeClr val="tx1"/>
              </a:solidFill>
            </a:endParaRPr>
          </a:p>
          <a:p>
            <a:r>
              <a:rPr lang="ar-IQ" sz="1400" dirty="0" err="1" smtClean="0">
                <a:solidFill>
                  <a:schemeClr val="tx1"/>
                </a:solidFill>
              </a:rPr>
              <a:t>4.</a:t>
            </a:r>
            <a:r>
              <a:rPr lang="ar-IQ" sz="1400" dirty="0" smtClean="0">
                <a:solidFill>
                  <a:schemeClr val="tx1"/>
                </a:solidFill>
              </a:rPr>
              <a:t> </a:t>
            </a:r>
            <a:r>
              <a:rPr lang="ar-IQ" sz="1400" dirty="0" err="1" smtClean="0">
                <a:solidFill>
                  <a:schemeClr val="tx1"/>
                </a:solidFill>
              </a:rPr>
              <a:t>الايض</a:t>
            </a:r>
            <a:r>
              <a:rPr lang="ar-IQ" sz="1400" dirty="0" smtClean="0">
                <a:solidFill>
                  <a:schemeClr val="tx1"/>
                </a:solidFill>
              </a:rPr>
              <a:t> </a:t>
            </a:r>
            <a:r>
              <a:rPr lang="ar-IQ" sz="1400" dirty="0" err="1" smtClean="0">
                <a:solidFill>
                  <a:schemeClr val="tx1"/>
                </a:solidFill>
              </a:rPr>
              <a:t>اللاهوائي</a:t>
            </a:r>
            <a:r>
              <a:rPr lang="ar-IQ" sz="1400" dirty="0" smtClean="0">
                <a:solidFill>
                  <a:schemeClr val="tx1"/>
                </a:solidFill>
              </a:rPr>
              <a:t> يسهم في النشاط المتحرك </a:t>
            </a:r>
            <a:r>
              <a:rPr lang="ar-IQ" sz="1400" dirty="0" err="1" smtClean="0">
                <a:solidFill>
                  <a:schemeClr val="tx1"/>
                </a:solidFill>
              </a:rPr>
              <a:t>40-60%</a:t>
            </a:r>
            <a:r>
              <a:rPr lang="ar-IQ" sz="1400" dirty="0" smtClean="0">
                <a:solidFill>
                  <a:schemeClr val="tx1"/>
                </a:solidFill>
              </a:rPr>
              <a:t> </a:t>
            </a:r>
            <a:r>
              <a:rPr lang="en-US" sz="1400" dirty="0" smtClean="0">
                <a:solidFill>
                  <a:schemeClr val="tx1"/>
                </a:solidFill>
              </a:rPr>
              <a:t>VO2max</a:t>
            </a:r>
            <a:r>
              <a:rPr lang="ar-IQ" sz="1400" dirty="0" smtClean="0">
                <a:solidFill>
                  <a:schemeClr val="tx1"/>
                </a:solidFill>
              </a:rPr>
              <a:t> </a:t>
            </a:r>
            <a:r>
              <a:rPr lang="ar-IQ" sz="1400" dirty="0" err="1" smtClean="0">
                <a:solidFill>
                  <a:schemeClr val="tx1"/>
                </a:solidFill>
              </a:rPr>
              <a:t>تقريبا .</a:t>
            </a:r>
            <a:r>
              <a:rPr lang="ar-IQ" sz="1400" dirty="0" smtClean="0">
                <a:solidFill>
                  <a:schemeClr val="tx1"/>
                </a:solidFill>
              </a:rPr>
              <a:t> </a:t>
            </a:r>
          </a:p>
          <a:p>
            <a:r>
              <a:rPr lang="ar-IQ" sz="1400" dirty="0" err="1" smtClean="0">
                <a:solidFill>
                  <a:schemeClr val="tx1"/>
                </a:solidFill>
              </a:rPr>
              <a:t>5.</a:t>
            </a:r>
            <a:r>
              <a:rPr lang="ar-IQ" sz="1400" dirty="0" smtClean="0">
                <a:solidFill>
                  <a:schemeClr val="tx1"/>
                </a:solidFill>
              </a:rPr>
              <a:t> سابقا اسهام </a:t>
            </a:r>
            <a:r>
              <a:rPr lang="ar-IQ" sz="1400" dirty="0" err="1" smtClean="0">
                <a:solidFill>
                  <a:schemeClr val="tx1"/>
                </a:solidFill>
              </a:rPr>
              <a:t>الايض</a:t>
            </a:r>
            <a:r>
              <a:rPr lang="ar-IQ" sz="1400" dirty="0" smtClean="0">
                <a:solidFill>
                  <a:schemeClr val="tx1"/>
                </a:solidFill>
              </a:rPr>
              <a:t> الهوائي بالتمرين الشديد كان قليلا </a:t>
            </a:r>
            <a:r>
              <a:rPr lang="ar-IQ" sz="1400" dirty="0" err="1" smtClean="0">
                <a:solidFill>
                  <a:schemeClr val="tx1"/>
                </a:solidFill>
              </a:rPr>
              <a:t>واسهام</a:t>
            </a:r>
            <a:r>
              <a:rPr lang="ar-IQ" sz="1400" dirty="0" smtClean="0">
                <a:solidFill>
                  <a:schemeClr val="tx1"/>
                </a:solidFill>
              </a:rPr>
              <a:t> </a:t>
            </a:r>
            <a:r>
              <a:rPr lang="ar-IQ" sz="1400" dirty="0" err="1" smtClean="0">
                <a:solidFill>
                  <a:schemeClr val="tx1"/>
                </a:solidFill>
              </a:rPr>
              <a:t>الايض</a:t>
            </a:r>
            <a:r>
              <a:rPr lang="ar-IQ" sz="1400" dirty="0" smtClean="0">
                <a:solidFill>
                  <a:schemeClr val="tx1"/>
                </a:solidFill>
              </a:rPr>
              <a:t> </a:t>
            </a:r>
            <a:r>
              <a:rPr lang="ar-IQ" sz="1400" dirty="0" err="1" smtClean="0">
                <a:solidFill>
                  <a:schemeClr val="tx1"/>
                </a:solidFill>
              </a:rPr>
              <a:t>اللاهوائي</a:t>
            </a:r>
            <a:r>
              <a:rPr lang="ar-IQ" sz="1400" dirty="0" smtClean="0">
                <a:solidFill>
                  <a:schemeClr val="tx1"/>
                </a:solidFill>
              </a:rPr>
              <a:t> كان كبيرا وذلك بسبب صعوبة قياس </a:t>
            </a:r>
            <a:r>
              <a:rPr lang="ar-IQ" sz="1400" dirty="0" err="1" smtClean="0">
                <a:solidFill>
                  <a:schemeClr val="tx1"/>
                </a:solidFill>
              </a:rPr>
              <a:t>الايض</a:t>
            </a:r>
            <a:r>
              <a:rPr lang="ar-IQ" sz="1400" dirty="0" smtClean="0">
                <a:solidFill>
                  <a:schemeClr val="tx1"/>
                </a:solidFill>
              </a:rPr>
              <a:t> </a:t>
            </a:r>
            <a:r>
              <a:rPr lang="ar-IQ" sz="1400" dirty="0" err="1" smtClean="0">
                <a:solidFill>
                  <a:schemeClr val="tx1"/>
                </a:solidFill>
              </a:rPr>
              <a:t>اللاهوائي</a:t>
            </a:r>
            <a:r>
              <a:rPr lang="ar-IQ" sz="1400" dirty="0" smtClean="0">
                <a:solidFill>
                  <a:schemeClr val="tx1"/>
                </a:solidFill>
              </a:rPr>
              <a:t> </a:t>
            </a:r>
            <a:r>
              <a:rPr lang="ar-IQ" sz="1400" dirty="0" err="1" smtClean="0">
                <a:solidFill>
                  <a:schemeClr val="tx1"/>
                </a:solidFill>
              </a:rPr>
              <a:t>بدقة .</a:t>
            </a:r>
            <a:endParaRPr lang="ar-IQ" sz="1400" dirty="0" smtClean="0">
              <a:solidFill>
                <a:schemeClr val="tx1"/>
              </a:solidFill>
            </a:endParaRPr>
          </a:p>
          <a:p>
            <a:endParaRPr lang="ar-IQ" sz="1400" dirty="0" smtClean="0">
              <a:solidFill>
                <a:schemeClr val="tx1"/>
              </a:solidFill>
            </a:endParaRPr>
          </a:p>
          <a:p>
            <a:r>
              <a:rPr lang="ar-IQ" sz="1400" dirty="0" err="1" smtClean="0">
                <a:solidFill>
                  <a:schemeClr val="tx1"/>
                </a:solidFill>
              </a:rPr>
              <a:t>6.</a:t>
            </a:r>
            <a:r>
              <a:rPr lang="ar-IQ" sz="1400" dirty="0" smtClean="0">
                <a:solidFill>
                  <a:schemeClr val="tx1"/>
                </a:solidFill>
              </a:rPr>
              <a:t> بين 1-2 د من التمرين </a:t>
            </a:r>
            <a:r>
              <a:rPr lang="ar-IQ" sz="1400" dirty="0" err="1" smtClean="0">
                <a:solidFill>
                  <a:schemeClr val="tx1"/>
                </a:solidFill>
              </a:rPr>
              <a:t>القصوي</a:t>
            </a:r>
            <a:r>
              <a:rPr lang="ar-IQ" sz="1400" dirty="0" smtClean="0">
                <a:solidFill>
                  <a:schemeClr val="tx1"/>
                </a:solidFill>
              </a:rPr>
              <a:t> نسبة توزيع </a:t>
            </a:r>
            <a:r>
              <a:rPr lang="en-US" sz="1400" dirty="0" smtClean="0">
                <a:solidFill>
                  <a:schemeClr val="tx1"/>
                </a:solidFill>
              </a:rPr>
              <a:t>ATP </a:t>
            </a:r>
            <a:r>
              <a:rPr lang="ar-IQ" sz="1400" dirty="0" smtClean="0">
                <a:solidFill>
                  <a:schemeClr val="tx1"/>
                </a:solidFill>
              </a:rPr>
              <a:t> المنتج من أنظمة الطاقة الهوائي </a:t>
            </a:r>
            <a:r>
              <a:rPr lang="ar-IQ" sz="1400" dirty="0" err="1" smtClean="0">
                <a:solidFill>
                  <a:schemeClr val="tx1"/>
                </a:solidFill>
              </a:rPr>
              <a:t>واللاهوائي</a:t>
            </a:r>
            <a:r>
              <a:rPr lang="ar-IQ" sz="1400" dirty="0" smtClean="0">
                <a:solidFill>
                  <a:schemeClr val="tx1"/>
                </a:solidFill>
              </a:rPr>
              <a:t> تقريبا متساوي </a:t>
            </a:r>
          </a:p>
          <a:p>
            <a:r>
              <a:rPr lang="ar-IQ" sz="1400" dirty="0" err="1" smtClean="0">
                <a:solidFill>
                  <a:schemeClr val="tx1"/>
                </a:solidFill>
              </a:rPr>
              <a:t>7.</a:t>
            </a:r>
            <a:r>
              <a:rPr lang="ar-IQ" sz="1400" dirty="0" smtClean="0">
                <a:solidFill>
                  <a:schemeClr val="tx1"/>
                </a:solidFill>
              </a:rPr>
              <a:t> فعاليات المسافات الطويلة </a:t>
            </a:r>
            <a:r>
              <a:rPr lang="ar-IQ" sz="1400" dirty="0" err="1" smtClean="0">
                <a:solidFill>
                  <a:schemeClr val="tx1"/>
                </a:solidFill>
              </a:rPr>
              <a:t>5000م</a:t>
            </a:r>
            <a:r>
              <a:rPr lang="ar-IQ" sz="1400" dirty="0" smtClean="0">
                <a:solidFill>
                  <a:schemeClr val="tx1"/>
                </a:solidFill>
              </a:rPr>
              <a:t> و </a:t>
            </a:r>
            <a:r>
              <a:rPr lang="ar-IQ" sz="1400" dirty="0" err="1" smtClean="0">
                <a:solidFill>
                  <a:schemeClr val="tx1"/>
                </a:solidFill>
              </a:rPr>
              <a:t>10000م</a:t>
            </a:r>
            <a:r>
              <a:rPr lang="ar-IQ" sz="1400" dirty="0" smtClean="0">
                <a:solidFill>
                  <a:schemeClr val="tx1"/>
                </a:solidFill>
              </a:rPr>
              <a:t> , </a:t>
            </a:r>
            <a:r>
              <a:rPr lang="ar-IQ" sz="1400" dirty="0" err="1" smtClean="0">
                <a:solidFill>
                  <a:schemeClr val="tx1"/>
                </a:solidFill>
              </a:rPr>
              <a:t>الماراثون</a:t>
            </a:r>
            <a:r>
              <a:rPr lang="ar-IQ" sz="1400" dirty="0" smtClean="0">
                <a:solidFill>
                  <a:schemeClr val="tx1"/>
                </a:solidFill>
              </a:rPr>
              <a:t> ,</a:t>
            </a:r>
            <a:r>
              <a:rPr lang="ar-IQ" sz="1400" dirty="0" err="1" smtClean="0">
                <a:solidFill>
                  <a:schemeClr val="tx1"/>
                </a:solidFill>
              </a:rPr>
              <a:t>1500م</a:t>
            </a:r>
            <a:r>
              <a:rPr lang="ar-IQ" sz="1400" dirty="0" smtClean="0">
                <a:solidFill>
                  <a:schemeClr val="tx1"/>
                </a:solidFill>
              </a:rPr>
              <a:t> </a:t>
            </a:r>
            <a:r>
              <a:rPr lang="ar-IQ" sz="1400" dirty="0" err="1" smtClean="0">
                <a:solidFill>
                  <a:schemeClr val="tx1"/>
                </a:solidFill>
              </a:rPr>
              <a:t>سباحة </a:t>
            </a:r>
            <a:r>
              <a:rPr lang="ar-IQ" sz="1400" dirty="0" smtClean="0">
                <a:solidFill>
                  <a:schemeClr val="tx1"/>
                </a:solidFill>
              </a:rPr>
              <a:t>, ركض </a:t>
            </a:r>
            <a:r>
              <a:rPr lang="ar-IQ" sz="1400" dirty="0" err="1" smtClean="0">
                <a:solidFill>
                  <a:schemeClr val="tx1"/>
                </a:solidFill>
              </a:rPr>
              <a:t>الضاحية </a:t>
            </a:r>
            <a:r>
              <a:rPr lang="ar-IQ" sz="1400" dirty="0" smtClean="0">
                <a:solidFill>
                  <a:schemeClr val="tx1"/>
                </a:solidFill>
              </a:rPr>
              <a:t>, </a:t>
            </a:r>
            <a:r>
              <a:rPr lang="ar-IQ" sz="1400" dirty="0" err="1" smtClean="0">
                <a:solidFill>
                  <a:schemeClr val="tx1"/>
                </a:solidFill>
              </a:rPr>
              <a:t>التزحلق </a:t>
            </a:r>
            <a:r>
              <a:rPr lang="ar-IQ" sz="1400" dirty="0" smtClean="0">
                <a:solidFill>
                  <a:schemeClr val="tx1"/>
                </a:solidFill>
              </a:rPr>
              <a:t>, </a:t>
            </a:r>
            <a:r>
              <a:rPr lang="ar-IQ" sz="1400" dirty="0" err="1" smtClean="0">
                <a:solidFill>
                  <a:schemeClr val="tx1"/>
                </a:solidFill>
              </a:rPr>
              <a:t>الهوكي </a:t>
            </a:r>
            <a:r>
              <a:rPr lang="ar-IQ" sz="1400" dirty="0" smtClean="0">
                <a:solidFill>
                  <a:schemeClr val="tx1"/>
                </a:solidFill>
              </a:rPr>
              <a:t>, كرة </a:t>
            </a:r>
            <a:r>
              <a:rPr lang="ar-IQ" sz="1400" dirty="0" err="1" smtClean="0">
                <a:solidFill>
                  <a:schemeClr val="tx1"/>
                </a:solidFill>
              </a:rPr>
              <a:t>القدم </a:t>
            </a:r>
            <a:r>
              <a:rPr lang="ar-IQ" sz="1400" dirty="0" smtClean="0">
                <a:solidFill>
                  <a:schemeClr val="tx1"/>
                </a:solidFill>
              </a:rPr>
              <a:t>, </a:t>
            </a:r>
            <a:r>
              <a:rPr lang="ar-IQ" sz="1400" dirty="0" err="1" smtClean="0">
                <a:solidFill>
                  <a:schemeClr val="tx1"/>
                </a:solidFill>
              </a:rPr>
              <a:t>المشي .</a:t>
            </a:r>
            <a:r>
              <a:rPr lang="ar-IQ" sz="1400" dirty="0" smtClean="0">
                <a:solidFill>
                  <a:schemeClr val="tx1"/>
                </a:solidFill>
              </a:rPr>
              <a:t> </a:t>
            </a:r>
          </a:p>
          <a:p>
            <a:endParaRPr lang="ar-IQ"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chor="t">
            <a:normAutofit/>
          </a:bodyPr>
          <a:lstStyle/>
          <a:p>
            <a:pPr algn="r"/>
            <a:endParaRPr lang="ar-IQ" sz="1600" dirty="0"/>
          </a:p>
        </p:txBody>
      </p:sp>
      <p:sp>
        <p:nvSpPr>
          <p:cNvPr id="3" name="عنوان فرعي 2"/>
          <p:cNvSpPr>
            <a:spLocks noGrp="1"/>
          </p:cNvSpPr>
          <p:nvPr>
            <p:ph type="subTitle" idx="1"/>
          </p:nvPr>
        </p:nvSpPr>
        <p:spPr/>
        <p:txBody>
          <a:bodyPr/>
          <a:lstStyle/>
          <a:p>
            <a:endParaRPr lang="ar-IQ"/>
          </a:p>
        </p:txBody>
      </p:sp>
      <p:pic>
        <p:nvPicPr>
          <p:cNvPr id="1026" name="Picture 2" descr="C:\Users\fadhel\Pictures\tempFileForShare.jpg"/>
          <p:cNvPicPr>
            <a:picLocks noChangeAspect="1" noChangeArrowheads="1"/>
          </p:cNvPicPr>
          <p:nvPr/>
        </p:nvPicPr>
        <p:blipFill>
          <a:blip r:embed="rId2" cstate="print"/>
          <a:srcRect/>
          <a:stretch>
            <a:fillRect/>
          </a:stretch>
        </p:blipFill>
        <p:spPr bwMode="auto">
          <a:xfrm>
            <a:off x="0" y="0"/>
            <a:ext cx="9144000" cy="64533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hel\Pictures\tempFileForShare.jpg"/>
          <p:cNvPicPr>
            <a:picLocks noChangeAspect="1" noChangeArrowheads="1"/>
          </p:cNvPicPr>
          <p:nvPr/>
        </p:nvPicPr>
        <p:blipFill>
          <a:blip r:embed="rId2" cstate="print">
            <a:lum bright="-20000" contrast="40000"/>
          </a:blip>
          <a:srcRect/>
          <a:stretch>
            <a:fillRect/>
          </a:stretch>
        </p:blipFill>
        <p:spPr bwMode="auto">
          <a:xfrm>
            <a:off x="880110" y="441960"/>
            <a:ext cx="7383780" cy="59740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15616" y="-27383"/>
            <a:ext cx="6696744" cy="576063"/>
          </a:xfrm>
          <a:solidFill>
            <a:schemeClr val="accent2">
              <a:lumMod val="40000"/>
              <a:lumOff val="60000"/>
            </a:schemeClr>
          </a:solidFill>
        </p:spPr>
        <p:txBody>
          <a:bodyPr>
            <a:noAutofit/>
          </a:bodyPr>
          <a:lstStyle/>
          <a:p>
            <a:r>
              <a:rPr lang="en-US" sz="2800" b="1" dirty="0" smtClean="0"/>
              <a:t>  ANAEROBIC ENERGY PRODUCTION         </a:t>
            </a:r>
            <a:r>
              <a:rPr lang="en-US" sz="2800" b="1" dirty="0" err="1" smtClean="0"/>
              <a:t>Alactic</a:t>
            </a:r>
            <a:r>
              <a:rPr lang="en-US" sz="2800" b="1" dirty="0" smtClean="0"/>
              <a:t> Anaerobic PC Production</a:t>
            </a:r>
            <a:endParaRPr lang="ar-IQ" sz="2800" b="1" dirty="0"/>
          </a:p>
        </p:txBody>
      </p:sp>
      <p:sp>
        <p:nvSpPr>
          <p:cNvPr id="3" name="عنوان فرعي 2"/>
          <p:cNvSpPr>
            <a:spLocks noGrp="1"/>
          </p:cNvSpPr>
          <p:nvPr>
            <p:ph type="subTitle" idx="1"/>
          </p:nvPr>
        </p:nvSpPr>
        <p:spPr>
          <a:xfrm>
            <a:off x="5868144" y="836712"/>
            <a:ext cx="3096344" cy="4032448"/>
          </a:xfrm>
        </p:spPr>
        <p:txBody>
          <a:bodyPr>
            <a:noAutofit/>
          </a:bodyPr>
          <a:lstStyle/>
          <a:p>
            <a:pPr algn="r"/>
            <a:r>
              <a:rPr lang="ar-IQ" sz="2000" b="1" dirty="0" err="1" smtClean="0">
                <a:solidFill>
                  <a:schemeClr val="tx1"/>
                </a:solidFill>
              </a:rPr>
              <a:t>1.</a:t>
            </a:r>
            <a:r>
              <a:rPr lang="ar-IQ" sz="2000" b="1" dirty="0" smtClean="0">
                <a:solidFill>
                  <a:schemeClr val="tx1"/>
                </a:solidFill>
              </a:rPr>
              <a:t>  </a:t>
            </a:r>
            <a:r>
              <a:rPr lang="ar-IQ" sz="2000" b="1" dirty="0" err="1" smtClean="0">
                <a:solidFill>
                  <a:schemeClr val="tx1"/>
                </a:solidFill>
              </a:rPr>
              <a:t>الكرياتين</a:t>
            </a:r>
            <a:r>
              <a:rPr lang="ar-IQ" sz="2000" b="1" dirty="0" smtClean="0">
                <a:solidFill>
                  <a:schemeClr val="tx1"/>
                </a:solidFill>
              </a:rPr>
              <a:t> في الانسان الشاب 120- </a:t>
            </a:r>
            <a:r>
              <a:rPr lang="ar-IQ" sz="2000" b="1" dirty="0" err="1" smtClean="0">
                <a:solidFill>
                  <a:schemeClr val="tx1"/>
                </a:solidFill>
              </a:rPr>
              <a:t>140ملمول.كغم/عضلة </a:t>
            </a:r>
            <a:r>
              <a:rPr lang="ar-IQ" sz="2000" b="1" dirty="0" smtClean="0">
                <a:solidFill>
                  <a:schemeClr val="tx1"/>
                </a:solidFill>
              </a:rPr>
              <a:t>, وقد يكون منخفضا 90-100 </a:t>
            </a:r>
            <a:r>
              <a:rPr lang="ar-IQ" sz="2000" b="1" dirty="0" err="1" smtClean="0">
                <a:solidFill>
                  <a:schemeClr val="tx1"/>
                </a:solidFill>
              </a:rPr>
              <a:t>ملمول.كغم/عضلة </a:t>
            </a:r>
            <a:r>
              <a:rPr lang="ar-IQ" sz="2000" b="1" dirty="0" smtClean="0">
                <a:solidFill>
                  <a:schemeClr val="tx1"/>
                </a:solidFill>
              </a:rPr>
              <a:t>, ومرتفعا 150-160 </a:t>
            </a:r>
            <a:r>
              <a:rPr lang="ar-IQ" sz="2000" b="1" dirty="0" err="1" smtClean="0">
                <a:solidFill>
                  <a:schemeClr val="tx1"/>
                </a:solidFill>
              </a:rPr>
              <a:t>ملمول.كغم/عضلة ,</a:t>
            </a:r>
            <a:endParaRPr lang="ar-IQ" sz="2000" b="1" dirty="0" smtClean="0">
              <a:solidFill>
                <a:schemeClr val="tx1"/>
              </a:solidFill>
            </a:endParaRPr>
          </a:p>
          <a:p>
            <a:pPr algn="r"/>
            <a:r>
              <a:rPr lang="ar-IQ" sz="2000" b="1" dirty="0" err="1" smtClean="0">
                <a:solidFill>
                  <a:schemeClr val="tx1"/>
                </a:solidFill>
              </a:rPr>
              <a:t>2.</a:t>
            </a:r>
            <a:r>
              <a:rPr lang="ar-IQ" sz="2000" b="1" dirty="0" smtClean="0">
                <a:solidFill>
                  <a:schemeClr val="tx1"/>
                </a:solidFill>
              </a:rPr>
              <a:t> ينتج يوميا 2 غم</a:t>
            </a:r>
          </a:p>
          <a:p>
            <a:pPr algn="r"/>
            <a:r>
              <a:rPr lang="ar-IQ" sz="2000" b="1" dirty="0" err="1" smtClean="0">
                <a:solidFill>
                  <a:schemeClr val="tx1"/>
                </a:solidFill>
              </a:rPr>
              <a:t>3.</a:t>
            </a:r>
            <a:r>
              <a:rPr lang="ar-IQ" sz="2000" b="1" dirty="0" smtClean="0">
                <a:solidFill>
                  <a:schemeClr val="tx1"/>
                </a:solidFill>
              </a:rPr>
              <a:t> يطرد عن طريق الكلى </a:t>
            </a:r>
            <a:r>
              <a:rPr lang="ar-IQ" sz="2000" b="1" dirty="0" err="1" smtClean="0">
                <a:solidFill>
                  <a:schemeClr val="tx1"/>
                </a:solidFill>
              </a:rPr>
              <a:t>بالادرار</a:t>
            </a:r>
            <a:r>
              <a:rPr lang="ar-IQ" sz="2000" b="1" dirty="0" smtClean="0">
                <a:solidFill>
                  <a:schemeClr val="tx1"/>
                </a:solidFill>
              </a:rPr>
              <a:t> </a:t>
            </a:r>
          </a:p>
          <a:p>
            <a:pPr algn="r"/>
            <a:r>
              <a:rPr lang="ar-IQ" sz="2000" b="1" dirty="0" err="1" smtClean="0">
                <a:solidFill>
                  <a:schemeClr val="tx1"/>
                </a:solidFill>
              </a:rPr>
              <a:t>4.</a:t>
            </a:r>
            <a:r>
              <a:rPr lang="ar-IQ" sz="2000" b="1" dirty="0" smtClean="0">
                <a:solidFill>
                  <a:schemeClr val="tx1"/>
                </a:solidFill>
              </a:rPr>
              <a:t> 95% يخزن في العضلات </a:t>
            </a:r>
            <a:r>
              <a:rPr lang="ar-IQ" sz="2000" b="1" dirty="0" err="1" smtClean="0">
                <a:solidFill>
                  <a:schemeClr val="tx1"/>
                </a:solidFill>
              </a:rPr>
              <a:t>الهيكلية .</a:t>
            </a:r>
            <a:endParaRPr lang="ar-IQ" sz="2000" b="1" dirty="0" smtClean="0">
              <a:solidFill>
                <a:schemeClr val="tx1"/>
              </a:solidFill>
            </a:endParaRPr>
          </a:p>
          <a:p>
            <a:pPr algn="r"/>
            <a:r>
              <a:rPr lang="ar-IQ" sz="2000" b="1" dirty="0" err="1" smtClean="0">
                <a:solidFill>
                  <a:schemeClr val="tx1"/>
                </a:solidFill>
              </a:rPr>
              <a:t>5.</a:t>
            </a:r>
            <a:r>
              <a:rPr lang="ar-IQ" sz="2000" b="1" dirty="0" smtClean="0">
                <a:solidFill>
                  <a:schemeClr val="tx1"/>
                </a:solidFill>
              </a:rPr>
              <a:t> 30-40% يخزن حر والباقي </a:t>
            </a:r>
            <a:r>
              <a:rPr lang="en-US" sz="2000" b="1" dirty="0" smtClean="0">
                <a:solidFill>
                  <a:schemeClr val="tx1"/>
                </a:solidFill>
              </a:rPr>
              <a:t>CP</a:t>
            </a:r>
            <a:r>
              <a:rPr lang="ar-IQ" sz="2000" b="1" dirty="0" smtClean="0">
                <a:solidFill>
                  <a:schemeClr val="tx1"/>
                </a:solidFill>
              </a:rPr>
              <a:t> </a:t>
            </a:r>
            <a:r>
              <a:rPr lang="ar-IQ" sz="2000" b="1" dirty="0" err="1" smtClean="0">
                <a:solidFill>
                  <a:schemeClr val="tx1"/>
                </a:solidFill>
              </a:rPr>
              <a:t>.</a:t>
            </a:r>
            <a:r>
              <a:rPr lang="ar-IQ" sz="2000" b="1" dirty="0" smtClean="0">
                <a:solidFill>
                  <a:schemeClr val="tx1"/>
                </a:solidFill>
              </a:rPr>
              <a:t> </a:t>
            </a:r>
          </a:p>
          <a:p>
            <a:pPr algn="r"/>
            <a:endParaRPr lang="ar-IQ" sz="2000" b="1" dirty="0">
              <a:solidFill>
                <a:schemeClr val="tx1"/>
              </a:solidFill>
            </a:endParaRPr>
          </a:p>
        </p:txBody>
      </p:sp>
      <p:sp>
        <p:nvSpPr>
          <p:cNvPr id="4" name="مستطيل 3"/>
          <p:cNvSpPr/>
          <p:nvPr/>
        </p:nvSpPr>
        <p:spPr>
          <a:xfrm>
            <a:off x="0" y="620688"/>
            <a:ext cx="5868144" cy="62373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IQ" sz="1600" b="1" dirty="0" smtClean="0">
                <a:solidFill>
                  <a:schemeClr val="tx1"/>
                </a:solidFill>
              </a:rPr>
              <a:t>خمسة عوامل تلعب دورا مهما في عملية تكوين الطاقة من حالة السكر </a:t>
            </a:r>
            <a:r>
              <a:rPr lang="en-US" sz="1600" b="1" dirty="0" err="1" smtClean="0">
                <a:solidFill>
                  <a:schemeClr val="tx1"/>
                </a:solidFill>
              </a:rPr>
              <a:t>Glycolytic</a:t>
            </a:r>
            <a:r>
              <a:rPr lang="ar-IQ" sz="1600" b="1" dirty="0" smtClean="0">
                <a:solidFill>
                  <a:schemeClr val="tx1"/>
                </a:solidFill>
              </a:rPr>
              <a:t> </a:t>
            </a:r>
            <a:r>
              <a:rPr lang="ar-IQ" sz="1600" b="1" dirty="0" err="1" smtClean="0">
                <a:solidFill>
                  <a:schemeClr val="tx1"/>
                </a:solidFill>
              </a:rPr>
              <a:t>:</a:t>
            </a:r>
            <a:endParaRPr lang="ar-IQ" sz="1600" b="1" dirty="0" smtClean="0">
              <a:solidFill>
                <a:schemeClr val="tx1"/>
              </a:solidFill>
            </a:endParaRPr>
          </a:p>
          <a:p>
            <a:pPr marL="342900" indent="-342900">
              <a:buAutoNum type="arabicPeriod"/>
            </a:pPr>
            <a:r>
              <a:rPr lang="ar-IQ" sz="1600" b="1" dirty="0" smtClean="0">
                <a:solidFill>
                  <a:schemeClr val="tx1"/>
                </a:solidFill>
              </a:rPr>
              <a:t>انقباض </a:t>
            </a:r>
            <a:r>
              <a:rPr lang="ar-IQ" sz="1600" b="1" dirty="0" err="1" smtClean="0">
                <a:solidFill>
                  <a:schemeClr val="tx1"/>
                </a:solidFill>
              </a:rPr>
              <a:t>العضلة </a:t>
            </a:r>
            <a:r>
              <a:rPr lang="ar-IQ" sz="1600" b="1" dirty="0" smtClean="0">
                <a:solidFill>
                  <a:schemeClr val="tx1"/>
                </a:solidFill>
              </a:rPr>
              <a:t>: يسبب </a:t>
            </a:r>
            <a:r>
              <a:rPr lang="en-US" sz="1600" b="1" dirty="0" smtClean="0">
                <a:solidFill>
                  <a:schemeClr val="tx1"/>
                </a:solidFill>
              </a:rPr>
              <a:t>Ca2</a:t>
            </a:r>
            <a:r>
              <a:rPr lang="ar-IQ" sz="1600" b="1" dirty="0" smtClean="0">
                <a:solidFill>
                  <a:schemeClr val="tx1"/>
                </a:solidFill>
              </a:rPr>
              <a:t> تحلل </a:t>
            </a:r>
            <a:r>
              <a:rPr lang="ar-IQ" sz="1600" b="1" dirty="0" err="1" smtClean="0">
                <a:solidFill>
                  <a:schemeClr val="tx1"/>
                </a:solidFill>
              </a:rPr>
              <a:t>الكلايكوجين</a:t>
            </a:r>
            <a:r>
              <a:rPr lang="ar-IQ" sz="1600" b="1" dirty="0" smtClean="0">
                <a:solidFill>
                  <a:schemeClr val="tx1"/>
                </a:solidFill>
              </a:rPr>
              <a:t> بتنشيط انزيم فسفرة </a:t>
            </a:r>
            <a:r>
              <a:rPr lang="ar-IQ" sz="1600" b="1" dirty="0" err="1" smtClean="0">
                <a:solidFill>
                  <a:schemeClr val="tx1"/>
                </a:solidFill>
              </a:rPr>
              <a:t>الكلايوجين</a:t>
            </a:r>
            <a:r>
              <a:rPr lang="ar-IQ" sz="1600" b="1" dirty="0" smtClean="0">
                <a:solidFill>
                  <a:schemeClr val="tx1"/>
                </a:solidFill>
              </a:rPr>
              <a:t> , يعالج </a:t>
            </a:r>
            <a:r>
              <a:rPr lang="ar-IQ" sz="1600" b="1" dirty="0" err="1" smtClean="0">
                <a:solidFill>
                  <a:schemeClr val="tx1"/>
                </a:solidFill>
              </a:rPr>
              <a:t>الكلايكوجين</a:t>
            </a:r>
            <a:r>
              <a:rPr lang="ar-IQ" sz="1600" b="1" dirty="0" smtClean="0">
                <a:solidFill>
                  <a:schemeClr val="tx1"/>
                </a:solidFill>
              </a:rPr>
              <a:t> بتحلل </a:t>
            </a:r>
            <a:r>
              <a:rPr lang="ar-IQ" sz="1600" b="1" dirty="0" err="1" smtClean="0">
                <a:solidFill>
                  <a:schemeClr val="tx1"/>
                </a:solidFill>
              </a:rPr>
              <a:t>الكلوكوز</a:t>
            </a:r>
            <a:r>
              <a:rPr lang="ar-IQ" sz="1600" b="1" dirty="0" smtClean="0">
                <a:solidFill>
                  <a:schemeClr val="tx1"/>
                </a:solidFill>
              </a:rPr>
              <a:t> السريع وينتج عنه تكون </a:t>
            </a:r>
            <a:r>
              <a:rPr lang="en-US" sz="1600" b="1" dirty="0" smtClean="0">
                <a:solidFill>
                  <a:schemeClr val="tx1"/>
                </a:solidFill>
              </a:rPr>
              <a:t>LA</a:t>
            </a:r>
            <a:r>
              <a:rPr lang="ar-IQ" sz="1600" b="1" dirty="0" smtClean="0">
                <a:solidFill>
                  <a:schemeClr val="tx1"/>
                </a:solidFill>
              </a:rPr>
              <a:t> في حالتي كفاية الاوكسجين أو </a:t>
            </a:r>
            <a:r>
              <a:rPr lang="ar-IQ" sz="1600" b="1" dirty="0" err="1" smtClean="0">
                <a:solidFill>
                  <a:schemeClr val="tx1"/>
                </a:solidFill>
              </a:rPr>
              <a:t>عدمه ,</a:t>
            </a:r>
            <a:endParaRPr lang="ar-IQ" sz="1600" b="1" dirty="0" smtClean="0">
              <a:solidFill>
                <a:schemeClr val="tx1"/>
              </a:solidFill>
            </a:endParaRPr>
          </a:p>
          <a:p>
            <a:pPr marL="342900" indent="-342900">
              <a:buAutoNum type="arabicPeriod"/>
            </a:pPr>
            <a:r>
              <a:rPr lang="ar-IQ" sz="1600" b="1" dirty="0" smtClean="0">
                <a:solidFill>
                  <a:schemeClr val="tx1"/>
                </a:solidFill>
              </a:rPr>
              <a:t>النشاط </a:t>
            </a:r>
            <a:r>
              <a:rPr lang="ar-IQ" sz="1600" b="1" dirty="0" err="1" smtClean="0">
                <a:solidFill>
                  <a:schemeClr val="tx1"/>
                </a:solidFill>
              </a:rPr>
              <a:t>الانزيمي </a:t>
            </a:r>
            <a:r>
              <a:rPr lang="ar-IQ" sz="1600" b="1" dirty="0" smtClean="0">
                <a:solidFill>
                  <a:schemeClr val="tx1"/>
                </a:solidFill>
              </a:rPr>
              <a:t>: ان تحويل </a:t>
            </a:r>
            <a:r>
              <a:rPr lang="ar-IQ" sz="1600" b="1" dirty="0" err="1" smtClean="0">
                <a:solidFill>
                  <a:schemeClr val="tx1"/>
                </a:solidFill>
              </a:rPr>
              <a:t>البايروفيت</a:t>
            </a:r>
            <a:r>
              <a:rPr lang="ar-IQ" sz="1600" b="1" dirty="0" smtClean="0">
                <a:solidFill>
                  <a:schemeClr val="tx1"/>
                </a:solidFill>
              </a:rPr>
              <a:t> الى </a:t>
            </a:r>
            <a:r>
              <a:rPr lang="ar-IQ" sz="1600" b="1" dirty="0" err="1" smtClean="0">
                <a:solidFill>
                  <a:schemeClr val="tx1"/>
                </a:solidFill>
              </a:rPr>
              <a:t>لاكتيت</a:t>
            </a:r>
            <a:r>
              <a:rPr lang="ar-IQ" sz="1600" b="1" dirty="0" smtClean="0">
                <a:solidFill>
                  <a:schemeClr val="tx1"/>
                </a:solidFill>
              </a:rPr>
              <a:t> يحفز من خلال انزيم </a:t>
            </a:r>
            <a:r>
              <a:rPr lang="en-US" sz="1600" b="1" dirty="0" smtClean="0">
                <a:solidFill>
                  <a:schemeClr val="tx1"/>
                </a:solidFill>
              </a:rPr>
              <a:t>(LDH)</a:t>
            </a:r>
            <a:r>
              <a:rPr lang="ar-IQ" sz="1600" b="1" dirty="0" smtClean="0">
                <a:solidFill>
                  <a:schemeClr val="tx1"/>
                </a:solidFill>
              </a:rPr>
              <a:t> حيث ان تحويل </a:t>
            </a:r>
            <a:r>
              <a:rPr lang="ar-IQ" sz="1600" b="1" dirty="0" err="1" smtClean="0">
                <a:solidFill>
                  <a:schemeClr val="tx1"/>
                </a:solidFill>
              </a:rPr>
              <a:t>البايروفيت</a:t>
            </a:r>
            <a:r>
              <a:rPr lang="ar-IQ" sz="1600" b="1" dirty="0" smtClean="0">
                <a:solidFill>
                  <a:schemeClr val="tx1"/>
                </a:solidFill>
              </a:rPr>
              <a:t> الى </a:t>
            </a:r>
            <a:r>
              <a:rPr lang="ar-IQ" sz="1600" b="1" dirty="0" err="1" smtClean="0">
                <a:solidFill>
                  <a:schemeClr val="tx1"/>
                </a:solidFill>
              </a:rPr>
              <a:t>اسيتيل</a:t>
            </a:r>
            <a:r>
              <a:rPr lang="ar-IQ" sz="1600" b="1" dirty="0" smtClean="0">
                <a:solidFill>
                  <a:schemeClr val="tx1"/>
                </a:solidFill>
              </a:rPr>
              <a:t> (خطوة 2) قبل الدخول دورة </a:t>
            </a:r>
            <a:r>
              <a:rPr lang="ar-IQ" sz="1600" b="1" dirty="0" err="1" smtClean="0">
                <a:solidFill>
                  <a:schemeClr val="tx1"/>
                </a:solidFill>
              </a:rPr>
              <a:t>كريبس</a:t>
            </a:r>
            <a:r>
              <a:rPr lang="ar-IQ" sz="1600" b="1" dirty="0" smtClean="0">
                <a:solidFill>
                  <a:schemeClr val="tx1"/>
                </a:solidFill>
              </a:rPr>
              <a:t> يحفز </a:t>
            </a:r>
            <a:r>
              <a:rPr lang="ar-IQ" sz="1600" b="1" dirty="0" err="1" smtClean="0">
                <a:solidFill>
                  <a:schemeClr val="tx1"/>
                </a:solidFill>
              </a:rPr>
              <a:t>بانزيم</a:t>
            </a:r>
            <a:r>
              <a:rPr lang="ar-IQ" sz="1600" b="1" dirty="0" smtClean="0">
                <a:solidFill>
                  <a:schemeClr val="tx1"/>
                </a:solidFill>
              </a:rPr>
              <a:t> </a:t>
            </a:r>
            <a:r>
              <a:rPr lang="en-US" sz="1600" b="1" dirty="0" smtClean="0">
                <a:solidFill>
                  <a:schemeClr val="tx1"/>
                </a:solidFill>
              </a:rPr>
              <a:t>(PDH)</a:t>
            </a:r>
            <a:r>
              <a:rPr lang="ar-IQ" sz="1600" b="1" dirty="0" smtClean="0">
                <a:solidFill>
                  <a:schemeClr val="tx1"/>
                </a:solidFill>
              </a:rPr>
              <a:t> , اي زيادة في </a:t>
            </a:r>
            <a:r>
              <a:rPr lang="ar-IQ" sz="1600" b="1" dirty="0" err="1" smtClean="0">
                <a:solidFill>
                  <a:schemeClr val="tx1"/>
                </a:solidFill>
              </a:rPr>
              <a:t>البايروفيت</a:t>
            </a:r>
            <a:r>
              <a:rPr lang="ar-IQ" sz="1600" b="1" dirty="0" smtClean="0">
                <a:solidFill>
                  <a:schemeClr val="tx1"/>
                </a:solidFill>
              </a:rPr>
              <a:t> يصاحبه زيادة في  </a:t>
            </a:r>
            <a:r>
              <a:rPr lang="en-US" sz="1600" b="1" dirty="0" smtClean="0">
                <a:solidFill>
                  <a:schemeClr val="tx1"/>
                </a:solidFill>
              </a:rPr>
              <a:t>(LDH)</a:t>
            </a:r>
            <a:r>
              <a:rPr lang="ar-IQ" sz="1600" b="1" dirty="0" smtClean="0">
                <a:solidFill>
                  <a:schemeClr val="tx1"/>
                </a:solidFill>
              </a:rPr>
              <a:t> وينتج عنه زيادة في </a:t>
            </a:r>
            <a:r>
              <a:rPr lang="en-US" sz="1600" b="1" dirty="0" smtClean="0">
                <a:solidFill>
                  <a:schemeClr val="tx1"/>
                </a:solidFill>
              </a:rPr>
              <a:t>LA</a:t>
            </a:r>
            <a:r>
              <a:rPr lang="ar-IQ" sz="1600" b="1" dirty="0" smtClean="0">
                <a:solidFill>
                  <a:schemeClr val="tx1"/>
                </a:solidFill>
              </a:rPr>
              <a:t> , لذا فان ناتج </a:t>
            </a:r>
            <a:r>
              <a:rPr lang="en-US" sz="1600" b="1" dirty="0" smtClean="0">
                <a:solidFill>
                  <a:schemeClr val="tx1"/>
                </a:solidFill>
              </a:rPr>
              <a:t>LA</a:t>
            </a:r>
            <a:r>
              <a:rPr lang="ar-IQ" sz="1600" b="1" dirty="0" smtClean="0">
                <a:solidFill>
                  <a:schemeClr val="tx1"/>
                </a:solidFill>
              </a:rPr>
              <a:t> أمر محتوم في تحلل السكر </a:t>
            </a:r>
            <a:r>
              <a:rPr lang="en-US" sz="1600" b="1" dirty="0" smtClean="0">
                <a:solidFill>
                  <a:schemeClr val="tx1"/>
                </a:solidFill>
              </a:rPr>
              <a:t>GLYCOLYSIS</a:t>
            </a:r>
            <a:r>
              <a:rPr lang="ar-IQ" sz="1600" b="1" dirty="0" smtClean="0">
                <a:solidFill>
                  <a:schemeClr val="tx1"/>
                </a:solidFill>
              </a:rPr>
              <a:t> </a:t>
            </a:r>
          </a:p>
          <a:p>
            <a:pPr marL="342900" indent="-342900">
              <a:buFontTx/>
              <a:buAutoNum type="arabicPeriod"/>
            </a:pPr>
            <a:r>
              <a:rPr lang="ar-IQ" sz="1600" b="1" dirty="0" smtClean="0">
                <a:solidFill>
                  <a:schemeClr val="tx1"/>
                </a:solidFill>
              </a:rPr>
              <a:t>نوع ليف </a:t>
            </a:r>
            <a:r>
              <a:rPr lang="ar-IQ" sz="1600" b="1" dirty="0" err="1" smtClean="0">
                <a:solidFill>
                  <a:schemeClr val="tx1"/>
                </a:solidFill>
              </a:rPr>
              <a:t>العضلة </a:t>
            </a:r>
            <a:r>
              <a:rPr lang="ar-IQ" sz="1600" b="1" dirty="0" smtClean="0">
                <a:solidFill>
                  <a:schemeClr val="tx1"/>
                </a:solidFill>
              </a:rPr>
              <a:t>: خلال الشدة العالية والزمن </a:t>
            </a:r>
            <a:r>
              <a:rPr lang="ar-IQ" sz="1600" b="1" dirty="0" err="1" smtClean="0">
                <a:solidFill>
                  <a:schemeClr val="tx1"/>
                </a:solidFill>
              </a:rPr>
              <a:t>القصير </a:t>
            </a:r>
            <a:r>
              <a:rPr lang="ar-IQ" sz="1600" b="1" dirty="0" smtClean="0">
                <a:solidFill>
                  <a:schemeClr val="tx1"/>
                </a:solidFill>
              </a:rPr>
              <a:t>, فان الياف السريعة </a:t>
            </a:r>
            <a:r>
              <a:rPr lang="en-US" sz="1600" b="1" dirty="0" smtClean="0">
                <a:solidFill>
                  <a:schemeClr val="tx1"/>
                </a:solidFill>
              </a:rPr>
              <a:t>(FG)</a:t>
            </a:r>
            <a:r>
              <a:rPr lang="ar-IQ" sz="1600" b="1" dirty="0" smtClean="0">
                <a:solidFill>
                  <a:schemeClr val="tx1"/>
                </a:solidFill>
              </a:rPr>
              <a:t> هي المشاركة وتنتج </a:t>
            </a:r>
            <a:r>
              <a:rPr lang="en-US" sz="1600" b="1" dirty="0" smtClean="0">
                <a:solidFill>
                  <a:schemeClr val="tx1"/>
                </a:solidFill>
              </a:rPr>
              <a:t>LA </a:t>
            </a:r>
            <a:r>
              <a:rPr lang="ar-IQ" sz="1600" b="1" dirty="0" smtClean="0">
                <a:solidFill>
                  <a:schemeClr val="tx1"/>
                </a:solidFill>
              </a:rPr>
              <a:t> عند الانقباض بغض النظر عما اذا كان الاوكسجين موجود في كميات كافية أم </a:t>
            </a:r>
            <a:r>
              <a:rPr lang="ar-IQ" sz="1600" b="1" dirty="0" err="1" smtClean="0">
                <a:solidFill>
                  <a:schemeClr val="tx1"/>
                </a:solidFill>
              </a:rPr>
              <a:t>لا .</a:t>
            </a:r>
            <a:r>
              <a:rPr lang="ar-IQ" sz="1600" b="1" dirty="0" smtClean="0">
                <a:solidFill>
                  <a:schemeClr val="tx1"/>
                </a:solidFill>
              </a:rPr>
              <a:t> كثافة منخفضة </a:t>
            </a:r>
            <a:r>
              <a:rPr lang="ar-IQ" sz="1600" b="1" dirty="0" err="1" smtClean="0">
                <a:solidFill>
                  <a:schemeClr val="tx1"/>
                </a:solidFill>
              </a:rPr>
              <a:t>للمايتوكوندريا</a:t>
            </a:r>
            <a:r>
              <a:rPr lang="ar-IQ" sz="1600" b="1" dirty="0" smtClean="0">
                <a:solidFill>
                  <a:schemeClr val="tx1"/>
                </a:solidFill>
              </a:rPr>
              <a:t> , </a:t>
            </a:r>
            <a:r>
              <a:rPr lang="ar-IQ" sz="1600" b="1" dirty="0" err="1" smtClean="0">
                <a:solidFill>
                  <a:schemeClr val="tx1"/>
                </a:solidFill>
              </a:rPr>
              <a:t>وانزيم</a:t>
            </a:r>
            <a:r>
              <a:rPr lang="ar-IQ" sz="1600" b="1" dirty="0" smtClean="0">
                <a:solidFill>
                  <a:schemeClr val="tx1"/>
                </a:solidFill>
              </a:rPr>
              <a:t> خاص </a:t>
            </a:r>
            <a:r>
              <a:rPr lang="en-US" sz="1600" b="1" dirty="0" smtClean="0">
                <a:solidFill>
                  <a:schemeClr val="tx1"/>
                </a:solidFill>
              </a:rPr>
              <a:t>(LDH) </a:t>
            </a:r>
            <a:r>
              <a:rPr lang="ar-IQ" sz="1600" b="1" dirty="0" smtClean="0">
                <a:solidFill>
                  <a:schemeClr val="tx1"/>
                </a:solidFill>
              </a:rPr>
              <a:t> </a:t>
            </a:r>
            <a:r>
              <a:rPr lang="ar-IQ" sz="1600" b="1" dirty="0" err="1" smtClean="0">
                <a:solidFill>
                  <a:schemeClr val="tx1"/>
                </a:solidFill>
              </a:rPr>
              <a:t>موجود </a:t>
            </a:r>
            <a:r>
              <a:rPr lang="ar-IQ" sz="1600" b="1" dirty="0" smtClean="0">
                <a:solidFill>
                  <a:schemeClr val="tx1"/>
                </a:solidFill>
              </a:rPr>
              <a:t>, في القلب فان الالياف البطيئة المؤكسدة </a:t>
            </a:r>
            <a:r>
              <a:rPr lang="ar-IQ" sz="1600" b="1" dirty="0" err="1" smtClean="0">
                <a:solidFill>
                  <a:schemeClr val="tx1"/>
                </a:solidFill>
              </a:rPr>
              <a:t>والالياف</a:t>
            </a:r>
            <a:r>
              <a:rPr lang="ar-IQ" sz="1600" b="1" dirty="0" smtClean="0">
                <a:solidFill>
                  <a:schemeClr val="tx1"/>
                </a:solidFill>
              </a:rPr>
              <a:t> السريعة في </a:t>
            </a:r>
            <a:r>
              <a:rPr lang="ar-IQ" sz="1600" b="1" dirty="0" err="1" smtClean="0">
                <a:solidFill>
                  <a:schemeClr val="tx1"/>
                </a:solidFill>
              </a:rPr>
              <a:t>المايتوكوندريا</a:t>
            </a:r>
            <a:r>
              <a:rPr lang="ar-IQ" sz="1600" b="1" dirty="0" smtClean="0">
                <a:solidFill>
                  <a:schemeClr val="tx1"/>
                </a:solidFill>
              </a:rPr>
              <a:t> تحفز تحويل </a:t>
            </a:r>
            <a:r>
              <a:rPr lang="ar-IQ" sz="1600" b="1" dirty="0" err="1" smtClean="0">
                <a:solidFill>
                  <a:schemeClr val="tx1"/>
                </a:solidFill>
              </a:rPr>
              <a:t>اللاكتات</a:t>
            </a:r>
            <a:r>
              <a:rPr lang="ar-IQ" sz="1600" b="1" dirty="0" smtClean="0">
                <a:solidFill>
                  <a:schemeClr val="tx1"/>
                </a:solidFill>
              </a:rPr>
              <a:t> الى </a:t>
            </a:r>
            <a:r>
              <a:rPr lang="ar-IQ" sz="1600" b="1" dirty="0" err="1" smtClean="0">
                <a:solidFill>
                  <a:schemeClr val="tx1"/>
                </a:solidFill>
              </a:rPr>
              <a:t>بايروفيت</a:t>
            </a:r>
            <a:r>
              <a:rPr lang="ar-IQ" sz="1600" b="1" dirty="0" smtClean="0">
                <a:solidFill>
                  <a:schemeClr val="tx1"/>
                </a:solidFill>
              </a:rPr>
              <a:t> </a:t>
            </a:r>
            <a:r>
              <a:rPr lang="ar-IQ" sz="1600" b="1" dirty="0" err="1" smtClean="0">
                <a:solidFill>
                  <a:schemeClr val="tx1"/>
                </a:solidFill>
              </a:rPr>
              <a:t>.</a:t>
            </a:r>
            <a:endParaRPr lang="ar-IQ" sz="1600" b="1" dirty="0" smtClean="0">
              <a:solidFill>
                <a:schemeClr val="tx1"/>
              </a:solidFill>
            </a:endParaRPr>
          </a:p>
          <a:p>
            <a:pPr marL="342900" indent="-342900">
              <a:buFontTx/>
              <a:buAutoNum type="arabicPeriod"/>
            </a:pPr>
            <a:r>
              <a:rPr lang="ar-IQ" sz="1600" b="1" dirty="0" smtClean="0">
                <a:solidFill>
                  <a:schemeClr val="tx1"/>
                </a:solidFill>
              </a:rPr>
              <a:t>التحفيز العصبي </a:t>
            </a:r>
            <a:r>
              <a:rPr lang="ar-IQ" sz="1600" b="1" dirty="0" err="1" smtClean="0">
                <a:solidFill>
                  <a:schemeClr val="tx1"/>
                </a:solidFill>
              </a:rPr>
              <a:t>الهرموني </a:t>
            </a:r>
            <a:r>
              <a:rPr lang="ar-IQ" sz="1600" b="1" dirty="0" smtClean="0">
                <a:solidFill>
                  <a:schemeClr val="tx1"/>
                </a:solidFill>
              </a:rPr>
              <a:t>: خلال التمرين المرتفع الشدة فان نشاط الجهاز العصبي الودي يحفز على اطلاق ابنفرين </a:t>
            </a:r>
            <a:r>
              <a:rPr lang="ar-IQ" sz="1600" b="1" dirty="0" err="1" smtClean="0">
                <a:solidFill>
                  <a:schemeClr val="tx1"/>
                </a:solidFill>
              </a:rPr>
              <a:t>وكلوكاكون</a:t>
            </a:r>
            <a:r>
              <a:rPr lang="ar-IQ" sz="1600" b="1" dirty="0" smtClean="0">
                <a:solidFill>
                  <a:schemeClr val="tx1"/>
                </a:solidFill>
              </a:rPr>
              <a:t> </a:t>
            </a:r>
            <a:r>
              <a:rPr lang="ar-IQ" sz="1600" b="1" dirty="0" err="1" smtClean="0">
                <a:solidFill>
                  <a:schemeClr val="tx1"/>
                </a:solidFill>
              </a:rPr>
              <a:t>واخماد</a:t>
            </a:r>
            <a:r>
              <a:rPr lang="ar-IQ" sz="1600" b="1" dirty="0" smtClean="0">
                <a:solidFill>
                  <a:schemeClr val="tx1"/>
                </a:solidFill>
              </a:rPr>
              <a:t> الانسولين مما يؤدي الى زيادة تحطم </a:t>
            </a:r>
            <a:r>
              <a:rPr lang="ar-IQ" sz="1600" b="1" dirty="0" err="1" smtClean="0">
                <a:solidFill>
                  <a:schemeClr val="tx1"/>
                </a:solidFill>
              </a:rPr>
              <a:t>الكلايكوجين</a:t>
            </a:r>
            <a:r>
              <a:rPr lang="ar-IQ" sz="1600" b="1" dirty="0" smtClean="0">
                <a:solidFill>
                  <a:schemeClr val="tx1"/>
                </a:solidFill>
              </a:rPr>
              <a:t> </a:t>
            </a:r>
            <a:r>
              <a:rPr lang="ar-IQ" sz="1600" b="1" dirty="0" err="1" smtClean="0">
                <a:solidFill>
                  <a:schemeClr val="tx1"/>
                </a:solidFill>
              </a:rPr>
              <a:t>وانتاج</a:t>
            </a:r>
            <a:r>
              <a:rPr lang="ar-IQ" sz="1600" b="1" dirty="0" smtClean="0">
                <a:solidFill>
                  <a:schemeClr val="tx1"/>
                </a:solidFill>
              </a:rPr>
              <a:t> </a:t>
            </a:r>
            <a:r>
              <a:rPr lang="ar-IQ" sz="1600" b="1" dirty="0" err="1" smtClean="0">
                <a:solidFill>
                  <a:schemeClr val="tx1"/>
                </a:solidFill>
              </a:rPr>
              <a:t>البايروفيت</a:t>
            </a:r>
            <a:r>
              <a:rPr lang="ar-IQ" sz="1600" b="1" dirty="0" smtClean="0">
                <a:solidFill>
                  <a:schemeClr val="tx1"/>
                </a:solidFill>
              </a:rPr>
              <a:t> وبالتالي زيادة </a:t>
            </a:r>
            <a:r>
              <a:rPr lang="en-US" sz="1600" b="1" dirty="0" smtClean="0">
                <a:solidFill>
                  <a:schemeClr val="tx1"/>
                </a:solidFill>
              </a:rPr>
              <a:t>LA</a:t>
            </a:r>
            <a:r>
              <a:rPr lang="ar-IQ" sz="1600" b="1" dirty="0" smtClean="0">
                <a:solidFill>
                  <a:schemeClr val="tx1"/>
                </a:solidFill>
              </a:rPr>
              <a:t> </a:t>
            </a:r>
          </a:p>
          <a:p>
            <a:pPr marL="342900" indent="-342900">
              <a:buFontTx/>
              <a:buAutoNum type="arabicPeriod"/>
            </a:pPr>
            <a:r>
              <a:rPr lang="ar-IQ" sz="1600" b="1" dirty="0" smtClean="0">
                <a:solidFill>
                  <a:schemeClr val="tx1"/>
                </a:solidFill>
              </a:rPr>
              <a:t>عدم كفاية </a:t>
            </a:r>
            <a:r>
              <a:rPr lang="ar-IQ" sz="1600" b="1" dirty="0" err="1" smtClean="0">
                <a:solidFill>
                  <a:schemeClr val="tx1"/>
                </a:solidFill>
              </a:rPr>
              <a:t>الاوكسجين </a:t>
            </a:r>
            <a:r>
              <a:rPr lang="ar-IQ" sz="1600" b="1" dirty="0" smtClean="0">
                <a:solidFill>
                  <a:schemeClr val="tx1"/>
                </a:solidFill>
              </a:rPr>
              <a:t>: خلال الشدة العالية والزمن القصير او القريب من </a:t>
            </a:r>
            <a:r>
              <a:rPr lang="ar-IQ" sz="1600" b="1" dirty="0" err="1" smtClean="0">
                <a:solidFill>
                  <a:schemeClr val="tx1"/>
                </a:solidFill>
              </a:rPr>
              <a:t>القصوي</a:t>
            </a:r>
            <a:r>
              <a:rPr lang="ar-IQ" sz="1600" b="1" dirty="0" smtClean="0">
                <a:solidFill>
                  <a:schemeClr val="tx1"/>
                </a:solidFill>
              </a:rPr>
              <a:t> أو خلال الانقباضات الثابتة يتم اعاقة جريان </a:t>
            </a:r>
            <a:r>
              <a:rPr lang="ar-IQ" sz="1600" b="1" dirty="0" err="1" smtClean="0">
                <a:solidFill>
                  <a:schemeClr val="tx1"/>
                </a:solidFill>
              </a:rPr>
              <a:t>الدم </a:t>
            </a:r>
            <a:r>
              <a:rPr lang="ar-IQ" sz="1600" b="1" dirty="0" smtClean="0">
                <a:solidFill>
                  <a:schemeClr val="tx1"/>
                </a:solidFill>
              </a:rPr>
              <a:t>, وان تسليم الاوكسجين الى </a:t>
            </a:r>
            <a:r>
              <a:rPr lang="ar-IQ" sz="1600" b="1" dirty="0" err="1" smtClean="0">
                <a:solidFill>
                  <a:schemeClr val="tx1"/>
                </a:solidFill>
              </a:rPr>
              <a:t>المايتوكوندريا</a:t>
            </a:r>
            <a:r>
              <a:rPr lang="ar-IQ" sz="1600" b="1" dirty="0" smtClean="0">
                <a:solidFill>
                  <a:schemeClr val="tx1"/>
                </a:solidFill>
              </a:rPr>
              <a:t> وتوفره في نهاية السلسلة التنفسية يمكن ان يصبح غير </a:t>
            </a:r>
            <a:r>
              <a:rPr lang="ar-IQ" sz="1600" b="1" dirty="0" err="1" smtClean="0">
                <a:solidFill>
                  <a:schemeClr val="tx1"/>
                </a:solidFill>
              </a:rPr>
              <a:t>كافيا ..</a:t>
            </a:r>
            <a:endParaRPr lang="ar-IQ" sz="1600" b="1" dirty="0" smtClean="0">
              <a:solidFill>
                <a:schemeClr val="tx1"/>
              </a:solidFill>
            </a:endParaRPr>
          </a:p>
          <a:p>
            <a:pPr marL="342900" indent="-342900"/>
            <a:r>
              <a:rPr lang="ar-IQ" sz="1600" b="1" dirty="0" smtClean="0">
                <a:solidFill>
                  <a:schemeClr val="tx1"/>
                </a:solidFill>
              </a:rPr>
              <a:t>        يتعلق </a:t>
            </a:r>
            <a:r>
              <a:rPr lang="en-US" sz="1600" b="1" dirty="0" smtClean="0">
                <a:solidFill>
                  <a:schemeClr val="tx1"/>
                </a:solidFill>
              </a:rPr>
              <a:t>LA </a:t>
            </a:r>
            <a:r>
              <a:rPr lang="ar-IQ" sz="1600" b="1" dirty="0" smtClean="0">
                <a:solidFill>
                  <a:schemeClr val="tx1"/>
                </a:solidFill>
              </a:rPr>
              <a:t> بالشدة العالية والزمن </a:t>
            </a:r>
            <a:r>
              <a:rPr lang="ar-IQ" sz="1600" b="1" dirty="0" err="1" smtClean="0">
                <a:solidFill>
                  <a:schemeClr val="tx1"/>
                </a:solidFill>
              </a:rPr>
              <a:t>القصير  </a:t>
            </a:r>
            <a:r>
              <a:rPr lang="ar-IQ" sz="1600" b="1" dirty="0" smtClean="0">
                <a:solidFill>
                  <a:schemeClr val="tx1"/>
                </a:solidFill>
              </a:rPr>
              <a:t>, قد يساهم نقص الاوكسجين في زيادة </a:t>
            </a:r>
            <a:r>
              <a:rPr lang="en-US" sz="1600" b="1" dirty="0" smtClean="0">
                <a:solidFill>
                  <a:schemeClr val="tx1"/>
                </a:solidFill>
              </a:rPr>
              <a:t>LA</a:t>
            </a:r>
            <a:r>
              <a:rPr lang="ar-IQ" sz="1600" b="1" dirty="0" smtClean="0">
                <a:solidFill>
                  <a:schemeClr val="tx1"/>
                </a:solidFill>
              </a:rPr>
              <a:t> , على الرغم ان ظهور </a:t>
            </a:r>
            <a:r>
              <a:rPr lang="en-US" sz="1600" b="1" dirty="0" smtClean="0">
                <a:solidFill>
                  <a:schemeClr val="tx1"/>
                </a:solidFill>
              </a:rPr>
              <a:t>LA</a:t>
            </a:r>
            <a:r>
              <a:rPr lang="ar-IQ" sz="1600" b="1" dirty="0" smtClean="0">
                <a:solidFill>
                  <a:schemeClr val="tx1"/>
                </a:solidFill>
              </a:rPr>
              <a:t> لا يعني مؤشرا لنقص </a:t>
            </a:r>
            <a:r>
              <a:rPr lang="ar-IQ" sz="1600" b="1" dirty="0" err="1" smtClean="0">
                <a:solidFill>
                  <a:schemeClr val="tx1"/>
                </a:solidFill>
              </a:rPr>
              <a:t>الاوكسجين </a:t>
            </a:r>
            <a:r>
              <a:rPr lang="ar-IQ" sz="1600" b="1" dirty="0" smtClean="0">
                <a:solidFill>
                  <a:schemeClr val="tx1"/>
                </a:solidFill>
              </a:rPr>
              <a:t>, ظهور </a:t>
            </a:r>
            <a:r>
              <a:rPr lang="en-US" sz="1600" b="1" dirty="0" smtClean="0">
                <a:solidFill>
                  <a:schemeClr val="tx1"/>
                </a:solidFill>
              </a:rPr>
              <a:t>LA</a:t>
            </a:r>
            <a:r>
              <a:rPr lang="ar-IQ" sz="1600" b="1" dirty="0" smtClean="0">
                <a:solidFill>
                  <a:schemeClr val="tx1"/>
                </a:solidFill>
              </a:rPr>
              <a:t> يعكس ببساطة استخدام حالة السكر </a:t>
            </a:r>
            <a:r>
              <a:rPr lang="ar-IQ" sz="1600" b="1" dirty="0" err="1" smtClean="0">
                <a:solidFill>
                  <a:schemeClr val="tx1"/>
                </a:solidFill>
              </a:rPr>
              <a:t>اللاهوائي</a:t>
            </a:r>
            <a:r>
              <a:rPr lang="ar-IQ" sz="1600" b="1" dirty="0" smtClean="0">
                <a:solidFill>
                  <a:schemeClr val="tx1"/>
                </a:solidFill>
              </a:rPr>
              <a:t> </a:t>
            </a:r>
            <a:r>
              <a:rPr lang="ar-IQ" sz="1600" b="1" dirty="0" err="1" smtClean="0">
                <a:solidFill>
                  <a:schemeClr val="tx1"/>
                </a:solidFill>
              </a:rPr>
              <a:t>لانتاج</a:t>
            </a:r>
            <a:r>
              <a:rPr lang="ar-IQ" sz="1600" b="1" dirty="0" smtClean="0">
                <a:solidFill>
                  <a:schemeClr val="tx1"/>
                </a:solidFill>
              </a:rPr>
              <a:t> </a:t>
            </a:r>
            <a:r>
              <a:rPr lang="en-US" sz="1600" b="1" dirty="0" smtClean="0">
                <a:solidFill>
                  <a:schemeClr val="tx1"/>
                </a:solidFill>
              </a:rPr>
              <a:t>ATP</a:t>
            </a:r>
            <a:r>
              <a:rPr lang="ar-IQ" sz="1600" b="1" dirty="0" smtClean="0">
                <a:solidFill>
                  <a:schemeClr val="tx1"/>
                </a:solidFill>
              </a:rPr>
              <a:t> والتوازن بين حالة السكر ونشاطات </a:t>
            </a:r>
            <a:r>
              <a:rPr lang="ar-IQ" sz="1600" b="1" dirty="0" err="1" smtClean="0">
                <a:solidFill>
                  <a:schemeClr val="tx1"/>
                </a:solidFill>
              </a:rPr>
              <a:t>المايتوكوندريا</a:t>
            </a:r>
            <a:r>
              <a:rPr lang="ar-IQ" sz="1600" b="1" dirty="0" smtClean="0">
                <a:solidFill>
                  <a:schemeClr val="tx1"/>
                </a:solidFill>
              </a:rPr>
              <a:t> </a:t>
            </a:r>
            <a:r>
              <a:rPr lang="ar-IQ" sz="1600" b="1" dirty="0" err="1" smtClean="0">
                <a:solidFill>
                  <a:schemeClr val="tx1"/>
                </a:solidFill>
              </a:rPr>
              <a:t>.</a:t>
            </a:r>
            <a:r>
              <a:rPr lang="ar-IQ" sz="1600" b="1" dirty="0" smtClean="0">
                <a:solidFill>
                  <a:schemeClr val="tx1"/>
                </a:solidFill>
              </a:rPr>
              <a:t> </a:t>
            </a:r>
          </a:p>
          <a:p>
            <a:pPr marL="342900" indent="-342900">
              <a:buAutoNum type="arabicPeriod"/>
            </a:pPr>
            <a:endParaRPr lang="ar-IQ" sz="1600" b="1"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59832" y="-27383"/>
            <a:ext cx="3168352" cy="504056"/>
          </a:xfrm>
        </p:spPr>
        <p:txBody>
          <a:bodyPr>
            <a:noAutofit/>
          </a:bodyPr>
          <a:lstStyle/>
          <a:p>
            <a:r>
              <a:rPr lang="ar-IQ" sz="2800" b="1" dirty="0" smtClean="0"/>
              <a:t>التخلص من </a:t>
            </a:r>
            <a:r>
              <a:rPr lang="ar-IQ" sz="2800" b="1" dirty="0" err="1" smtClean="0"/>
              <a:t>اللاكتات</a:t>
            </a:r>
            <a:endParaRPr lang="ar-IQ" sz="2800" b="1" dirty="0"/>
          </a:p>
        </p:txBody>
      </p:sp>
      <p:sp>
        <p:nvSpPr>
          <p:cNvPr id="3" name="عنوان فرعي 2"/>
          <p:cNvSpPr>
            <a:spLocks noGrp="1"/>
          </p:cNvSpPr>
          <p:nvPr>
            <p:ph type="subTitle" idx="1"/>
          </p:nvPr>
        </p:nvSpPr>
        <p:spPr>
          <a:xfrm>
            <a:off x="1371600" y="620688"/>
            <a:ext cx="6400800" cy="2016224"/>
          </a:xfrm>
        </p:spPr>
        <p:txBody>
          <a:bodyPr>
            <a:normAutofit lnSpcReduction="10000"/>
          </a:bodyPr>
          <a:lstStyle/>
          <a:p>
            <a:pPr marL="342900" indent="-342900" algn="r">
              <a:buAutoNum type="arabicPeriod"/>
            </a:pPr>
            <a:r>
              <a:rPr lang="ar-IQ" sz="1800" b="1" dirty="0" smtClean="0">
                <a:solidFill>
                  <a:schemeClr val="tx1"/>
                </a:solidFill>
              </a:rPr>
              <a:t>تعكس مستويات </a:t>
            </a:r>
            <a:r>
              <a:rPr lang="ar-IQ" sz="1800" b="1" dirty="0" err="1" smtClean="0">
                <a:solidFill>
                  <a:schemeClr val="tx1"/>
                </a:solidFill>
              </a:rPr>
              <a:t>لاكتات</a:t>
            </a:r>
            <a:r>
              <a:rPr lang="ar-IQ" sz="1800" b="1" dirty="0" smtClean="0">
                <a:solidFill>
                  <a:schemeClr val="tx1"/>
                </a:solidFill>
              </a:rPr>
              <a:t> الدم التوازن بين انتاجه والتخلص </a:t>
            </a:r>
            <a:r>
              <a:rPr lang="ar-IQ" sz="1800" b="1" dirty="0" err="1" smtClean="0">
                <a:solidFill>
                  <a:schemeClr val="tx1"/>
                </a:solidFill>
              </a:rPr>
              <a:t>منه </a:t>
            </a:r>
            <a:r>
              <a:rPr lang="ar-IQ" sz="1800" b="1" dirty="0" smtClean="0">
                <a:solidFill>
                  <a:schemeClr val="tx1"/>
                </a:solidFill>
              </a:rPr>
              <a:t>(ازالته) ويحدث ذلك خلال ثلاث </a:t>
            </a:r>
            <a:r>
              <a:rPr lang="ar-IQ" sz="1800" b="1" dirty="0" err="1" smtClean="0">
                <a:solidFill>
                  <a:schemeClr val="tx1"/>
                </a:solidFill>
              </a:rPr>
              <a:t>عمليات : </a:t>
            </a:r>
            <a:r>
              <a:rPr lang="ar-IQ" sz="1800" b="1" dirty="0" smtClean="0">
                <a:solidFill>
                  <a:schemeClr val="tx1"/>
                </a:solidFill>
              </a:rPr>
              <a:t>( أكسدة </a:t>
            </a:r>
            <a:r>
              <a:rPr lang="ar-IQ" sz="1800" b="1" dirty="0" err="1" smtClean="0">
                <a:solidFill>
                  <a:schemeClr val="tx1"/>
                </a:solidFill>
              </a:rPr>
              <a:t>50-75%) ,</a:t>
            </a:r>
            <a:r>
              <a:rPr lang="ar-IQ" sz="1800" b="1" dirty="0" smtClean="0">
                <a:solidFill>
                  <a:schemeClr val="tx1"/>
                </a:solidFill>
              </a:rPr>
              <a:t> </a:t>
            </a:r>
            <a:r>
              <a:rPr lang="en-US" sz="1800" b="1" dirty="0" err="1" smtClean="0">
                <a:solidFill>
                  <a:schemeClr val="tx1"/>
                </a:solidFill>
              </a:rPr>
              <a:t>gluconeogenesis</a:t>
            </a:r>
            <a:r>
              <a:rPr lang="en-US" sz="1800" b="1" dirty="0" smtClean="0">
                <a:solidFill>
                  <a:schemeClr val="tx1"/>
                </a:solidFill>
              </a:rPr>
              <a:t>/</a:t>
            </a:r>
            <a:r>
              <a:rPr lang="en-US" sz="1800" b="1" dirty="0" err="1" smtClean="0">
                <a:solidFill>
                  <a:schemeClr val="tx1"/>
                </a:solidFill>
              </a:rPr>
              <a:t>glyconeogenesis</a:t>
            </a:r>
            <a:r>
              <a:rPr lang="en-US" sz="1800" b="1" dirty="0" smtClean="0">
                <a:solidFill>
                  <a:schemeClr val="tx1"/>
                </a:solidFill>
              </a:rPr>
              <a:t> </a:t>
            </a:r>
            <a:r>
              <a:rPr lang="ar-IQ" sz="1800" b="1" dirty="0" smtClean="0">
                <a:solidFill>
                  <a:schemeClr val="tx1"/>
                </a:solidFill>
              </a:rPr>
              <a:t> </a:t>
            </a:r>
            <a:r>
              <a:rPr lang="ar-IQ" sz="1800" b="1" dirty="0" err="1" smtClean="0">
                <a:solidFill>
                  <a:schemeClr val="tx1"/>
                </a:solidFill>
              </a:rPr>
              <a:t>10-15% </a:t>
            </a:r>
            <a:r>
              <a:rPr lang="ar-IQ" sz="1800" b="1" dirty="0" smtClean="0">
                <a:solidFill>
                  <a:schemeClr val="tx1"/>
                </a:solidFill>
              </a:rPr>
              <a:t>, النقل عبر العضلات </a:t>
            </a:r>
            <a:r>
              <a:rPr lang="ar-IQ" sz="1800" b="1" dirty="0" err="1" smtClean="0">
                <a:solidFill>
                  <a:schemeClr val="tx1"/>
                </a:solidFill>
              </a:rPr>
              <a:t>5-10%</a:t>
            </a:r>
            <a:endParaRPr lang="ar-IQ" sz="1800" b="1" dirty="0" smtClean="0">
              <a:solidFill>
                <a:schemeClr val="tx1"/>
              </a:solidFill>
            </a:endParaRPr>
          </a:p>
          <a:p>
            <a:pPr marL="342900" indent="-342900" algn="r">
              <a:buAutoNum type="arabicPeriod"/>
            </a:pPr>
            <a:r>
              <a:rPr lang="ar-IQ" sz="1800" b="1" dirty="0" smtClean="0">
                <a:solidFill>
                  <a:schemeClr val="tx1"/>
                </a:solidFill>
              </a:rPr>
              <a:t>وهكذا يتحرك </a:t>
            </a:r>
            <a:r>
              <a:rPr lang="ar-IQ" sz="1800" b="1" dirty="0" err="1" smtClean="0">
                <a:solidFill>
                  <a:schemeClr val="tx1"/>
                </a:solidFill>
              </a:rPr>
              <a:t>اللاكتات</a:t>
            </a:r>
            <a:r>
              <a:rPr lang="ar-IQ" sz="1800" b="1" dirty="0" smtClean="0">
                <a:solidFill>
                  <a:schemeClr val="tx1"/>
                </a:solidFill>
              </a:rPr>
              <a:t> بسهولة بين </a:t>
            </a:r>
            <a:r>
              <a:rPr lang="ar-IQ" sz="1800" b="1" dirty="0" err="1" smtClean="0">
                <a:solidFill>
                  <a:schemeClr val="tx1"/>
                </a:solidFill>
              </a:rPr>
              <a:t>السايتوبلازم</a:t>
            </a:r>
            <a:r>
              <a:rPr lang="ar-IQ" sz="1800" b="1" dirty="0" smtClean="0">
                <a:solidFill>
                  <a:schemeClr val="tx1"/>
                </a:solidFill>
              </a:rPr>
              <a:t> </a:t>
            </a:r>
            <a:r>
              <a:rPr lang="ar-IQ" sz="1800" b="1" dirty="0" err="1" smtClean="0">
                <a:solidFill>
                  <a:schemeClr val="tx1"/>
                </a:solidFill>
              </a:rPr>
              <a:t>والمايتوكوندريا</a:t>
            </a:r>
            <a:r>
              <a:rPr lang="ar-IQ" sz="1800" b="1" dirty="0" smtClean="0">
                <a:solidFill>
                  <a:schemeClr val="tx1"/>
                </a:solidFill>
              </a:rPr>
              <a:t> , العضلات </a:t>
            </a:r>
            <a:r>
              <a:rPr lang="ar-IQ" sz="1800" b="1" dirty="0" err="1" smtClean="0">
                <a:solidFill>
                  <a:schemeClr val="tx1"/>
                </a:solidFill>
              </a:rPr>
              <a:t>والدم </a:t>
            </a:r>
            <a:r>
              <a:rPr lang="ar-IQ" sz="1800" b="1" dirty="0" smtClean="0">
                <a:solidFill>
                  <a:schemeClr val="tx1"/>
                </a:solidFill>
              </a:rPr>
              <a:t>, الدم </a:t>
            </a:r>
            <a:r>
              <a:rPr lang="ar-IQ" sz="1800" b="1" dirty="0" err="1" smtClean="0">
                <a:solidFill>
                  <a:schemeClr val="tx1"/>
                </a:solidFill>
              </a:rPr>
              <a:t>والعضلة </a:t>
            </a:r>
            <a:r>
              <a:rPr lang="ar-IQ" sz="1800" b="1" dirty="0" smtClean="0">
                <a:solidFill>
                  <a:schemeClr val="tx1"/>
                </a:solidFill>
              </a:rPr>
              <a:t>, العضلات النشطة وغير </a:t>
            </a:r>
            <a:r>
              <a:rPr lang="ar-IQ" sz="1800" b="1" dirty="0" err="1" smtClean="0">
                <a:solidFill>
                  <a:schemeClr val="tx1"/>
                </a:solidFill>
              </a:rPr>
              <a:t>النشطة </a:t>
            </a:r>
            <a:r>
              <a:rPr lang="ar-IQ" sz="1800" b="1" dirty="0" smtClean="0">
                <a:solidFill>
                  <a:schemeClr val="tx1"/>
                </a:solidFill>
              </a:rPr>
              <a:t>, العضلات الحالة للسكر </a:t>
            </a:r>
            <a:r>
              <a:rPr lang="ar-IQ" sz="1800" b="1" dirty="0" err="1" smtClean="0">
                <a:solidFill>
                  <a:schemeClr val="tx1"/>
                </a:solidFill>
              </a:rPr>
              <a:t>والمؤكسدة </a:t>
            </a:r>
            <a:r>
              <a:rPr lang="ar-IQ" sz="1800" b="1" dirty="0" smtClean="0">
                <a:solidFill>
                  <a:schemeClr val="tx1"/>
                </a:solidFill>
              </a:rPr>
              <a:t>, الدم </a:t>
            </a:r>
            <a:r>
              <a:rPr lang="ar-IQ" sz="1800" b="1" dirty="0" err="1" smtClean="0">
                <a:solidFill>
                  <a:schemeClr val="tx1"/>
                </a:solidFill>
              </a:rPr>
              <a:t>والقلب </a:t>
            </a:r>
            <a:r>
              <a:rPr lang="ar-IQ" sz="1800" b="1" dirty="0" smtClean="0">
                <a:solidFill>
                  <a:schemeClr val="tx1"/>
                </a:solidFill>
              </a:rPr>
              <a:t>,الدم والكبد الدم والجلد.</a:t>
            </a:r>
            <a:endParaRPr lang="ar-IQ" sz="1800" b="1" dirty="0">
              <a:solidFill>
                <a:schemeClr val="tx1"/>
              </a:solidFill>
            </a:endParaRPr>
          </a:p>
        </p:txBody>
      </p:sp>
      <p:sp>
        <p:nvSpPr>
          <p:cNvPr id="4" name="مستطيل 3"/>
          <p:cNvSpPr/>
          <p:nvPr/>
        </p:nvSpPr>
        <p:spPr>
          <a:xfrm>
            <a:off x="3059832" y="2996952"/>
            <a:ext cx="3600400" cy="5760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chemeClr val="tx1"/>
                </a:solidFill>
              </a:rPr>
              <a:t>قياس </a:t>
            </a:r>
            <a:r>
              <a:rPr lang="ar-IQ" sz="2400" b="1" dirty="0" err="1" smtClean="0">
                <a:solidFill>
                  <a:schemeClr val="tx1"/>
                </a:solidFill>
              </a:rPr>
              <a:t>الايض</a:t>
            </a:r>
            <a:r>
              <a:rPr lang="ar-IQ" sz="2400" b="1" dirty="0" smtClean="0">
                <a:solidFill>
                  <a:schemeClr val="tx1"/>
                </a:solidFill>
              </a:rPr>
              <a:t> </a:t>
            </a:r>
            <a:r>
              <a:rPr lang="ar-IQ" sz="2400" b="1" dirty="0" err="1" smtClean="0">
                <a:solidFill>
                  <a:schemeClr val="tx1"/>
                </a:solidFill>
              </a:rPr>
              <a:t>اللاهوائي</a:t>
            </a:r>
            <a:endParaRPr lang="ar-IQ" sz="2400" b="1" dirty="0">
              <a:solidFill>
                <a:schemeClr val="tx1"/>
              </a:solidFill>
            </a:endParaRPr>
          </a:p>
        </p:txBody>
      </p:sp>
      <p:sp>
        <p:nvSpPr>
          <p:cNvPr id="5" name="مستطيل 4"/>
          <p:cNvSpPr/>
          <p:nvPr/>
        </p:nvSpPr>
        <p:spPr>
          <a:xfrm>
            <a:off x="2123728" y="3861048"/>
            <a:ext cx="5544616" cy="28083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IQ" dirty="0" smtClean="0">
                <a:solidFill>
                  <a:schemeClr val="tx1"/>
                </a:solidFill>
              </a:rPr>
              <a:t>توجد </a:t>
            </a:r>
            <a:r>
              <a:rPr lang="ar-IQ" dirty="0" err="1" smtClean="0">
                <a:solidFill>
                  <a:schemeClr val="tx1"/>
                </a:solidFill>
              </a:rPr>
              <a:t>طريقتين :</a:t>
            </a:r>
            <a:endParaRPr lang="ar-IQ" dirty="0" smtClean="0">
              <a:solidFill>
                <a:schemeClr val="tx1"/>
              </a:solidFill>
            </a:endParaRPr>
          </a:p>
          <a:p>
            <a:pPr marL="342900" indent="-342900">
              <a:buAutoNum type="arabicPeriod"/>
            </a:pPr>
            <a:r>
              <a:rPr lang="ar-IQ" dirty="0" smtClean="0">
                <a:solidFill>
                  <a:schemeClr val="tx1"/>
                </a:solidFill>
              </a:rPr>
              <a:t>التغيرات في المواد الكيميائية </a:t>
            </a:r>
            <a:r>
              <a:rPr lang="en-US" dirty="0" smtClean="0">
                <a:solidFill>
                  <a:schemeClr val="tx1"/>
                </a:solidFill>
              </a:rPr>
              <a:t>( ATP-CP )</a:t>
            </a:r>
            <a:r>
              <a:rPr lang="ar-IQ" dirty="0" smtClean="0">
                <a:solidFill>
                  <a:schemeClr val="tx1"/>
                </a:solidFill>
              </a:rPr>
              <a:t> </a:t>
            </a:r>
          </a:p>
          <a:p>
            <a:pPr marL="342900" indent="-342900">
              <a:buAutoNum type="arabicPeriod"/>
            </a:pPr>
            <a:r>
              <a:rPr lang="ar-IQ" dirty="0" smtClean="0">
                <a:solidFill>
                  <a:schemeClr val="tx1"/>
                </a:solidFill>
              </a:rPr>
              <a:t>حساب مقدار العمل المنجز أو القدرة المتولدة خلال زمن قصير وشدة عالية وهي طريقة غير </a:t>
            </a:r>
            <a:r>
              <a:rPr lang="ar-IQ" dirty="0" err="1" smtClean="0">
                <a:solidFill>
                  <a:schemeClr val="tx1"/>
                </a:solidFill>
              </a:rPr>
              <a:t>مباشرة .</a:t>
            </a:r>
            <a:endParaRPr lang="ar-IQ" dirty="0">
              <a:solidFill>
                <a:schemeClr val="tx1"/>
              </a:solidFill>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2109</Words>
  <Application>Microsoft Office PowerPoint</Application>
  <PresentationFormat>عرض على الشاشة (3:4)‏</PresentationFormat>
  <Paragraphs>107</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سمة Office</vt:lpstr>
      <vt:lpstr>الشريحة 1</vt:lpstr>
      <vt:lpstr>أهداف الفصل الأيض اللاهوائي خلال التمرين </vt:lpstr>
      <vt:lpstr>الشريحة 3</vt:lpstr>
      <vt:lpstr>الشريحة 4</vt:lpstr>
      <vt:lpstr>الشريحة 5</vt:lpstr>
      <vt:lpstr>الشريحة 6</vt:lpstr>
      <vt:lpstr>الشريحة 7</vt:lpstr>
      <vt:lpstr>  ANAEROBIC ENERGY PRODUCTION         Alactic Anaerobic PC Production</vt:lpstr>
      <vt:lpstr>التخلص من اللاكتات</vt:lpstr>
      <vt:lpstr>قياس ATP-CP ,واللاكتات</vt:lpstr>
      <vt:lpstr>اختبار وينكت اللاهوائي The Wingate Anaerobic Test</vt:lpstr>
      <vt:lpstr>الشريحة 12</vt:lpstr>
      <vt:lpstr>الشريحة 13</vt:lpstr>
      <vt:lpstr>اختبارات الميدان Field Test </vt:lpstr>
      <vt:lpstr>الشريحة 15</vt:lpstr>
      <vt:lpstr>اعادة البناء Recovery : 2-3 د استهلاك O2 ينخفض بسرعة  كما في A,ويكتمل خلال 3-60د , اما في B فتحتاج الى وقت أطول .   سابقا كانت فترة ارتفاع الايض التي تعقب التمرين تسمى نقص الاوكسجين O2 debt  معتمدا على فكرة ان O2 المستهلك يستعمل لتعويض نقص الاوكسجين في بداية التمرين . EPOC : حاليا يعرف على انه O2  المستعمل خلال اعادة البناء فوق قيم الراحة الطبيعية . حيث العلاقة بين شدة التمرين الهوائي وحجمEPOC  منحني خطي curvilinear  , حيث العلاقة بين مدة التمرين الهوائي وحجمEPOC  أكثر خطي More linear , حيث العلاقة بين مقاومة التمرين الهوائي وحجمEPOC  غير معروفة بشكل واف . ما اسباب ارتفاع الايض في الراحة : 1. اعادة خزن ATP-CP   : 10% من O2 يستعمل لفسفرة الكرياتين الى ATP و CP , 50% منهما يعاد خزنه خلال 30 ثا , اعادة البناء الكلية 2-8 د . 2. اعادة ملئ مخازن O2 : 2-3 د . 3. ارتفاع وظيفة الجهاز القلبي الوعائي التنفسي  . 4.  ارتفاع مستوى الهرمونات : 5. ارتفاع درجة حرارة الجسم  6. ازالة LA .</vt:lpstr>
      <vt:lpstr>التغيرات في ATP-CP </vt:lpstr>
      <vt:lpstr>Short-Term, High-Intensity Anaerobic Exercise Figure 3.9 includes both muscle and blood lactate response to high-intensity, short-duration (3 min or less), supramaximal exercise. As the ﬁgure shows, muscle lactate levels rise immediately with the onset of such hard work (105–110% V. O2max) and continue to rise throughout the length of the task. Blood lactate values show a similar pattern, if the lag for diffusion time is taken into account. This lactate response (a rapid and consistent accumulation) is representative of what occurs when the exercise bout is greater than 90% VO2max</vt:lpstr>
      <vt:lpstr>Short- and Long-Term, Light to Moderate Submaximal Aerobic Exercises                    Figure 3.10 depicts what occurs in both short-term and long-term low-intensity submaximal aerobic activities. During the ﬁrst 3 minutes of such steady-state work the lactate (La−) level rises (Figure 3.10A). This increase reﬂects the lactate accumulated during the oxygen deﬁ- cit (Gollnick and Hermansen, 1973). When a similar workload is continued for 60 minutes, the lactate level remains unchanged after the initial rise (Figure 3.10B). The reason for this result lies in the balance between lac- tate production (the rate of lactate appearance) and lactate clearance (the rate of lactate disappearance).</vt:lpstr>
      <vt:lpstr>Long-Term, Moderate to Heavy Submaximal Aerobic Exercise The importance of the intensity of exercise, even at the marathon distance, is illustrated in Figure 3.13. Two groups of runners were matched according to their  VO2max. One group ran a simulated marathon on the treadmill at 73.3% V. O2max (in 2 hr 45 min or less); the other group ran the same distance but at in 3 hr 45 min or slightly less). Within the slow group, blood lactate values remained relatively stable and at a level considered to be within normal resting amounts. The blood lactate levels in the fast group were statisti- cally signiﬁcantly higher throughout the marathon than those of the slow group. As absolutes, however, both sets of values were low, with the slow group being within a normal resting range and the fast group slightly above normal resting level 64.5% V. O2max</vt:lpstr>
      <vt:lpstr>التمرين الهوائي المتزايد الى القصوي  Incremental Aerobic Exercise to Maximum</vt:lpstr>
      <vt:lpstr>تمرين المقاومة المتحرك Dynamic Resistance Training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fadhel</dc:creator>
  <cp:lastModifiedBy>Windows User</cp:lastModifiedBy>
  <cp:revision>90</cp:revision>
  <dcterms:created xsi:type="dcterms:W3CDTF">2016-10-07T06:05:21Z</dcterms:created>
  <dcterms:modified xsi:type="dcterms:W3CDTF">2016-10-10T02:59:42Z</dcterms:modified>
</cp:coreProperties>
</file>