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2" r:id="rId2"/>
    <p:sldId id="256" r:id="rId3"/>
    <p:sldId id="257" r:id="rId4"/>
    <p:sldId id="258" r:id="rId5"/>
    <p:sldId id="259" r:id="rId6"/>
    <p:sldId id="260" r:id="rId7"/>
    <p:sldId id="261" r:id="rId8"/>
    <p:sldId id="265" r:id="rId9"/>
    <p:sldId id="262" r:id="rId10"/>
    <p:sldId id="263" r:id="rId11"/>
    <p:sldId id="264"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78" r:id="rId25"/>
    <p:sldId id="280" r:id="rId26"/>
    <p:sldId id="281"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FF66"/>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82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01/01/1438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1475656" y="188640"/>
            <a:ext cx="640871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smtClean="0"/>
              <a:t>Energy Production</a:t>
            </a:r>
            <a:endParaRPr lang="ar-IQ" sz="3600" b="1" dirty="0"/>
          </a:p>
        </p:txBody>
      </p:sp>
      <p:sp>
        <p:nvSpPr>
          <p:cNvPr id="4" name="شكل بيضاوي 3"/>
          <p:cNvSpPr/>
          <p:nvPr/>
        </p:nvSpPr>
        <p:spPr>
          <a:xfrm>
            <a:off x="2411760" y="2276872"/>
            <a:ext cx="468052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Prof. </a:t>
            </a:r>
            <a:r>
              <a:rPr lang="en-US" sz="2400" dirty="0" err="1" smtClean="0"/>
              <a:t>Fadhel</a:t>
            </a:r>
            <a:r>
              <a:rPr lang="en-US" sz="2400" dirty="0" smtClean="0"/>
              <a:t> K </a:t>
            </a:r>
            <a:r>
              <a:rPr lang="en-US" sz="2400" dirty="0" err="1" smtClean="0"/>
              <a:t>Mathkor</a:t>
            </a:r>
            <a:r>
              <a:rPr lang="en-US" sz="2400" dirty="0" smtClean="0"/>
              <a:t> </a:t>
            </a:r>
            <a:endParaRPr lang="ar-IQ" sz="2400" dirty="0" smtClean="0"/>
          </a:p>
          <a:p>
            <a:pPr algn="ctr"/>
            <a:r>
              <a:rPr lang="en-US" sz="2400" dirty="0" smtClean="0"/>
              <a:t> PhD</a:t>
            </a:r>
          </a:p>
          <a:p>
            <a:pPr algn="ctr"/>
            <a:r>
              <a:rPr lang="en-US" sz="2400" dirty="0" smtClean="0"/>
              <a:t>2016-2017 / 2</a:t>
            </a:r>
            <a:endParaRPr lang="ar-IQ" sz="2400" dirty="0"/>
          </a:p>
        </p:txBody>
      </p:sp>
      <p:sp>
        <p:nvSpPr>
          <p:cNvPr id="5" name="شكل بيضاوي 4"/>
          <p:cNvSpPr/>
          <p:nvPr/>
        </p:nvSpPr>
        <p:spPr>
          <a:xfrm>
            <a:off x="971600" y="4293096"/>
            <a:ext cx="7632848"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t>Source : 3S.A</a:t>
            </a:r>
            <a:r>
              <a:rPr lang="en-US" dirty="0" smtClean="0"/>
              <a:t>. Plowman; Denise L. smith ; Exercise Physiology For Health, Fitness, and Performance 3ed USA 2011 .</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4625"/>
            <a:ext cx="7772400" cy="288032"/>
          </a:xfrm>
          <a:solidFill>
            <a:schemeClr val="tx2">
              <a:lumMod val="60000"/>
              <a:lumOff val="40000"/>
            </a:schemeClr>
          </a:solidFill>
        </p:spPr>
        <p:txBody>
          <a:bodyPr>
            <a:noAutofit/>
          </a:bodyPr>
          <a:lstStyle/>
          <a:p>
            <a:r>
              <a:rPr lang="ar-IQ" sz="2400" b="1" dirty="0" smtClean="0"/>
              <a:t>الخطوة الاولى</a:t>
            </a:r>
            <a:endParaRPr lang="ar-IQ" sz="2400" b="1" dirty="0"/>
          </a:p>
        </p:txBody>
      </p:sp>
      <p:pic>
        <p:nvPicPr>
          <p:cNvPr id="1026" name="Picture 2" descr="C:\Users\fadhel\Pictures\tempFileForShare.jpg"/>
          <p:cNvPicPr>
            <a:picLocks noChangeAspect="1" noChangeArrowheads="1"/>
          </p:cNvPicPr>
          <p:nvPr/>
        </p:nvPicPr>
        <p:blipFill>
          <a:blip r:embed="rId2" cstate="print">
            <a:lum bright="-30000" contrast="40000"/>
          </a:blip>
          <a:srcRect/>
          <a:stretch>
            <a:fillRect/>
          </a:stretch>
        </p:blipFill>
        <p:spPr bwMode="auto">
          <a:xfrm>
            <a:off x="697889" y="548680"/>
            <a:ext cx="7748221" cy="6309320"/>
          </a:xfrm>
          <a:prstGeom prst="rect">
            <a:avLst/>
          </a:prstGeom>
          <a:noFill/>
        </p:spPr>
      </p:pic>
      <p:sp>
        <p:nvSpPr>
          <p:cNvPr id="4" name="مستطيل 3"/>
          <p:cNvSpPr/>
          <p:nvPr/>
        </p:nvSpPr>
        <p:spPr>
          <a:xfrm>
            <a:off x="35496" y="2274838"/>
            <a:ext cx="2736304" cy="3970318"/>
          </a:xfrm>
          <a:prstGeom prst="rect">
            <a:avLst/>
          </a:prstGeom>
          <a:solidFill>
            <a:schemeClr val="tx2">
              <a:lumMod val="40000"/>
              <a:lumOff val="60000"/>
            </a:schemeClr>
          </a:solidFill>
        </p:spPr>
        <p:txBody>
          <a:bodyPr wrap="square">
            <a:spAutoFit/>
          </a:bodyPr>
          <a:lstStyle/>
          <a:p>
            <a:pPr algn="l"/>
            <a:r>
              <a:rPr lang="en-US" u="sng" dirty="0" smtClean="0"/>
              <a:t>Summary 2</a:t>
            </a:r>
          </a:p>
          <a:p>
            <a:pPr algn="l"/>
            <a:r>
              <a:rPr lang="en-US" dirty="0" smtClean="0"/>
              <a:t>When the end product of </a:t>
            </a:r>
            <a:r>
              <a:rPr lang="en-US" dirty="0" err="1" smtClean="0"/>
              <a:t>glycolysis</a:t>
            </a:r>
            <a:r>
              <a:rPr lang="en-US" dirty="0" smtClean="0"/>
              <a:t> is </a:t>
            </a:r>
            <a:r>
              <a:rPr lang="en-US" dirty="0" err="1" smtClean="0"/>
              <a:t>pyruvic</a:t>
            </a:r>
            <a:r>
              <a:rPr lang="en-US" dirty="0" smtClean="0"/>
              <a:t> acid, the process is called aerobic </a:t>
            </a:r>
            <a:r>
              <a:rPr lang="en-US" dirty="0" err="1" smtClean="0"/>
              <a:t>glycolysis</a:t>
            </a:r>
            <a:r>
              <a:rPr lang="en-US" dirty="0" smtClean="0"/>
              <a:t> (or slow </a:t>
            </a:r>
            <a:r>
              <a:rPr lang="en-US" dirty="0" err="1" smtClean="0"/>
              <a:t>glycolysis</a:t>
            </a:r>
            <a:r>
              <a:rPr lang="en-US" dirty="0" smtClean="0"/>
              <a:t>). When the end product of </a:t>
            </a:r>
            <a:r>
              <a:rPr lang="en-US" dirty="0" err="1" smtClean="0"/>
              <a:t>glycolysis</a:t>
            </a:r>
            <a:r>
              <a:rPr lang="en-US" dirty="0" smtClean="0"/>
              <a:t> is lactic acid, the pro- </a:t>
            </a:r>
            <a:r>
              <a:rPr lang="en-US" dirty="0" err="1" smtClean="0"/>
              <a:t>cess</a:t>
            </a:r>
            <a:r>
              <a:rPr lang="en-US" dirty="0" smtClean="0"/>
              <a:t> is called anaerobic </a:t>
            </a:r>
            <a:r>
              <a:rPr lang="en-US" dirty="0" err="1" smtClean="0"/>
              <a:t>glycolysis</a:t>
            </a:r>
            <a:r>
              <a:rPr lang="en-US" dirty="0" smtClean="0"/>
              <a:t> (or fast </a:t>
            </a:r>
            <a:r>
              <a:rPr lang="en-US" dirty="0" err="1" smtClean="0"/>
              <a:t>glycolysis</a:t>
            </a:r>
            <a:r>
              <a:rPr lang="en-US" dirty="0" smtClean="0"/>
              <a:t>). Glucose predominates as the fuel for slow </a:t>
            </a:r>
            <a:r>
              <a:rPr lang="en-US" dirty="0" err="1" smtClean="0"/>
              <a:t>glycolysis</a:t>
            </a:r>
            <a:r>
              <a:rPr lang="en-US" dirty="0" smtClean="0"/>
              <a:t>, and glycogen predominates as the fuel for fast </a:t>
            </a:r>
            <a:r>
              <a:rPr lang="en-US" dirty="0" err="1" smtClean="0"/>
              <a:t>glycolysis</a:t>
            </a:r>
            <a:r>
              <a:rPr lang="en-US" dirty="0" smtClean="0"/>
              <a:t>.</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dhel\Pictures\tempFileForShare.jpg"/>
          <p:cNvPicPr>
            <a:picLocks noChangeAspect="1" noChangeArrowheads="1"/>
          </p:cNvPicPr>
          <p:nvPr/>
        </p:nvPicPr>
        <p:blipFill>
          <a:blip r:embed="rId2" cstate="print">
            <a:lum bright="-20000" contrast="30000"/>
          </a:blip>
          <a:srcRect/>
          <a:stretch>
            <a:fillRect/>
          </a:stretch>
        </p:blipFill>
        <p:spPr bwMode="auto">
          <a:xfrm>
            <a:off x="827585" y="692696"/>
            <a:ext cx="6120680" cy="61653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85800" y="44625"/>
            <a:ext cx="7772400" cy="288032"/>
          </a:xfrm>
          <a:prstGeom prst="rect">
            <a:avLst/>
          </a:prstGeom>
          <a:solidFill>
            <a:schemeClr val="tx2">
              <a:lumMod val="60000"/>
              <a:lumOff val="40000"/>
            </a:schemeClr>
          </a:solidFill>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schemeClr val="tx1"/>
                </a:solidFill>
                <a:effectLst/>
                <a:uLnTx/>
                <a:uFillTx/>
                <a:latin typeface="+mj-lt"/>
                <a:ea typeface="+mj-ea"/>
                <a:cs typeface="+mj-cs"/>
              </a:rPr>
              <a:t>الخطوة الثانية</a:t>
            </a:r>
            <a:endParaRPr kumimoji="0" lang="ar-IQ"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C:\Users\fadhel\Pictures\tempFileForShare.jpg"/>
          <p:cNvPicPr>
            <a:picLocks noChangeAspect="1" noChangeArrowheads="1"/>
          </p:cNvPicPr>
          <p:nvPr/>
        </p:nvPicPr>
        <p:blipFill>
          <a:blip r:embed="rId2" cstate="print">
            <a:lum bright="-20000" contrast="30000"/>
          </a:blip>
          <a:srcRect/>
          <a:stretch>
            <a:fillRect/>
          </a:stretch>
        </p:blipFill>
        <p:spPr bwMode="auto">
          <a:xfrm>
            <a:off x="1441297" y="476672"/>
            <a:ext cx="6261405" cy="6381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adhel\Pictures\tempFileForShare.jpg"/>
          <p:cNvPicPr>
            <a:picLocks noChangeAspect="1" noChangeArrowheads="1"/>
          </p:cNvPicPr>
          <p:nvPr/>
        </p:nvPicPr>
        <p:blipFill>
          <a:blip r:embed="rId2" cstate="print">
            <a:lum bright="-10000" contrast="30000"/>
          </a:blip>
          <a:srcRect l="15476" t="9519" r="15476"/>
          <a:stretch>
            <a:fillRect/>
          </a:stretch>
        </p:blipFill>
        <p:spPr bwMode="auto">
          <a:xfrm>
            <a:off x="0" y="27384"/>
            <a:ext cx="9144000" cy="6858000"/>
          </a:xfrm>
          <a:prstGeom prst="rect">
            <a:avLst/>
          </a:prstGeom>
          <a:noFill/>
        </p:spPr>
      </p:pic>
      <p:sp>
        <p:nvSpPr>
          <p:cNvPr id="5" name="مستطيل 4"/>
          <p:cNvSpPr/>
          <p:nvPr/>
        </p:nvSpPr>
        <p:spPr>
          <a:xfrm>
            <a:off x="2017879" y="0"/>
            <a:ext cx="3144387" cy="369332"/>
          </a:xfrm>
          <a:prstGeom prst="rect">
            <a:avLst/>
          </a:prstGeom>
          <a:solidFill>
            <a:schemeClr val="tx2">
              <a:lumMod val="40000"/>
              <a:lumOff val="60000"/>
            </a:schemeClr>
          </a:solidFill>
        </p:spPr>
        <p:txBody>
          <a:bodyPr wrap="none">
            <a:spAutoFit/>
          </a:bodyPr>
          <a:lstStyle/>
          <a:p>
            <a:r>
              <a:rPr lang="ar-IQ" dirty="0" smtClean="0"/>
              <a:t>الخطوة الثالثة </a:t>
            </a:r>
            <a:r>
              <a:rPr lang="en-US" dirty="0" smtClean="0"/>
              <a:t>Stage III: Krebs Cycle</a:t>
            </a:r>
            <a:endParaRPr lang="ar-IQ" dirty="0"/>
          </a:p>
        </p:txBody>
      </p:sp>
      <p:pic>
        <p:nvPicPr>
          <p:cNvPr id="6" name="Picture 3" descr="C:\Users\fadhel\Pictures\tempFileForShare.jpg"/>
          <p:cNvPicPr>
            <a:picLocks noChangeAspect="1" noChangeArrowheads="1"/>
          </p:cNvPicPr>
          <p:nvPr/>
        </p:nvPicPr>
        <p:blipFill>
          <a:blip r:embed="rId3" cstate="print"/>
          <a:srcRect/>
          <a:stretch>
            <a:fillRect/>
          </a:stretch>
        </p:blipFill>
        <p:spPr bwMode="auto">
          <a:xfrm>
            <a:off x="5436096" y="1258396"/>
            <a:ext cx="3707904" cy="55549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685800" y="44624"/>
            <a:ext cx="7772400" cy="648071"/>
          </a:xfrm>
          <a:prstGeom prst="rect">
            <a:avLst/>
          </a:prstGeom>
          <a:solidFill>
            <a:schemeClr val="tx2">
              <a:lumMod val="60000"/>
              <a:lumOff val="40000"/>
            </a:schemeClr>
          </a:solidFill>
        </p:spPr>
        <p:txBody>
          <a:bodyPr vert="horz" lIns="91440" tIns="45720" rIns="91440" bIns="45720" rtlCol="1" anchor="ctr">
            <a:noAutofit/>
          </a:bodyPr>
          <a:lstStyle/>
          <a:p>
            <a:pPr lvl="0" algn="ctr">
              <a:spcBef>
                <a:spcPct val="0"/>
              </a:spcBef>
              <a:defRPr/>
            </a:pPr>
            <a:r>
              <a:rPr kumimoji="0" lang="ar-IQ" sz="2400" b="1" i="0" u="none" strike="noStrike" kern="1200" cap="none" spc="0" normalizeH="0" baseline="0" noProof="0" dirty="0" smtClean="0">
                <a:ln>
                  <a:noFill/>
                </a:ln>
                <a:solidFill>
                  <a:schemeClr val="tx1"/>
                </a:solidFill>
                <a:effectLst/>
                <a:uLnTx/>
                <a:uFillTx/>
                <a:latin typeface="+mj-lt"/>
                <a:ea typeface="+mj-ea"/>
                <a:cs typeface="+mj-cs"/>
              </a:rPr>
              <a:t>الخطوة الرابعة</a:t>
            </a:r>
            <a:r>
              <a:rPr lang="en-US" sz="2400" dirty="0" smtClean="0"/>
              <a:t>Stage IV: Electron Transport and Oxidative </a:t>
            </a:r>
            <a:r>
              <a:rPr lang="en-US" sz="2400" dirty="0" err="1" smtClean="0"/>
              <a:t>Phosphorylation</a:t>
            </a:r>
            <a:endParaRPr kumimoji="0" lang="ar-IQ"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descr="C:\Users\fadhel\Pictures\tempFileForShare.jpg"/>
          <p:cNvPicPr>
            <a:picLocks noChangeAspect="1" noChangeArrowheads="1"/>
          </p:cNvPicPr>
          <p:nvPr/>
        </p:nvPicPr>
        <p:blipFill>
          <a:blip r:embed="rId2" cstate="print">
            <a:lum bright="-20000" contrast="20000"/>
          </a:blip>
          <a:srcRect/>
          <a:stretch>
            <a:fillRect/>
          </a:stretch>
        </p:blipFill>
        <p:spPr bwMode="auto">
          <a:xfrm>
            <a:off x="0" y="746755"/>
            <a:ext cx="9144000" cy="62106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fadhel\Pictures\tempFileForSha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adhel\Pictures\tempFileForShare.jpg"/>
          <p:cNvPicPr>
            <a:picLocks noChangeAspect="1" noChangeArrowheads="1"/>
          </p:cNvPicPr>
          <p:nvPr/>
        </p:nvPicPr>
        <p:blipFill>
          <a:blip r:embed="rId2" cstate="print">
            <a:lum bright="-10000" contrast="30000"/>
          </a:blip>
          <a:srcRect/>
          <a:stretch>
            <a:fillRect/>
          </a:stretch>
        </p:blipFill>
        <p:spPr bwMode="auto">
          <a:xfrm>
            <a:off x="0" y="650899"/>
            <a:ext cx="9144000" cy="5556202"/>
          </a:xfrm>
          <a:prstGeom prst="rect">
            <a:avLst/>
          </a:prstGeom>
          <a:noFill/>
        </p:spPr>
      </p:pic>
      <p:sp>
        <p:nvSpPr>
          <p:cNvPr id="3" name="مستطيل 2"/>
          <p:cNvSpPr/>
          <p:nvPr/>
        </p:nvSpPr>
        <p:spPr>
          <a:xfrm>
            <a:off x="2411760" y="260648"/>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t>ناتج </a:t>
            </a:r>
            <a:r>
              <a:rPr lang="en-US" sz="2400" b="1" dirty="0" smtClean="0"/>
              <a:t>ATP</a:t>
            </a:r>
            <a:r>
              <a:rPr lang="ar-IQ" sz="2400" b="1" dirty="0" smtClean="0"/>
              <a:t> من </a:t>
            </a:r>
            <a:r>
              <a:rPr lang="ar-IQ" sz="2400" b="1" dirty="0" err="1" smtClean="0"/>
              <a:t>الكربوهيدرات</a:t>
            </a:r>
            <a:endParaRPr lang="ar-IQ" sz="2400" b="1" dirty="0"/>
          </a:p>
        </p:txBody>
      </p:sp>
      <p:sp>
        <p:nvSpPr>
          <p:cNvPr id="4" name="مستطيل 3"/>
          <p:cNvSpPr/>
          <p:nvPr/>
        </p:nvSpPr>
        <p:spPr>
          <a:xfrm>
            <a:off x="7308304" y="144016"/>
            <a:ext cx="1835696" cy="4766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IQ" sz="2000" b="1" dirty="0" err="1" smtClean="0">
                <a:solidFill>
                  <a:schemeClr val="tx1"/>
                </a:solidFill>
              </a:rPr>
              <a:t>3.</a:t>
            </a:r>
            <a:r>
              <a:rPr lang="ar-IQ" sz="2000" b="1" dirty="0" smtClean="0">
                <a:solidFill>
                  <a:schemeClr val="tx1"/>
                </a:solidFill>
              </a:rPr>
              <a:t> الهدف الثالث </a:t>
            </a:r>
            <a:endParaRPr lang="ar-IQ" sz="20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35696" y="44625"/>
            <a:ext cx="5614392" cy="576063"/>
          </a:xfrm>
          <a:solidFill>
            <a:schemeClr val="accent6">
              <a:lumMod val="60000"/>
              <a:lumOff val="40000"/>
            </a:schemeClr>
          </a:solidFill>
        </p:spPr>
        <p:txBody>
          <a:bodyPr anchor="t">
            <a:noAutofit/>
          </a:bodyPr>
          <a:lstStyle/>
          <a:p>
            <a:pPr algn="r"/>
            <a:r>
              <a:rPr lang="ar-IQ" sz="3200" b="1" dirty="0" err="1" smtClean="0"/>
              <a:t>أيض</a:t>
            </a:r>
            <a:r>
              <a:rPr lang="ar-IQ" sz="3200" b="1" dirty="0" smtClean="0"/>
              <a:t> الدهون </a:t>
            </a:r>
            <a:r>
              <a:rPr lang="en-US" sz="3200" b="1" dirty="0" smtClean="0"/>
              <a:t>Fat Metabolism           </a:t>
            </a:r>
            <a:endParaRPr lang="ar-IQ" sz="3200" b="1" dirty="0"/>
          </a:p>
        </p:txBody>
      </p:sp>
      <p:sp>
        <p:nvSpPr>
          <p:cNvPr id="3" name="عنوان فرعي 2"/>
          <p:cNvSpPr>
            <a:spLocks noGrp="1"/>
          </p:cNvSpPr>
          <p:nvPr>
            <p:ph type="subTitle" idx="1"/>
          </p:nvPr>
        </p:nvSpPr>
        <p:spPr>
          <a:xfrm>
            <a:off x="323528" y="692696"/>
            <a:ext cx="8496944" cy="5904656"/>
          </a:xfrm>
        </p:spPr>
        <p:txBody>
          <a:bodyPr>
            <a:normAutofit/>
          </a:bodyPr>
          <a:lstStyle/>
          <a:p>
            <a:pPr marL="514350" indent="-514350" algn="r">
              <a:buAutoNum type="arabicPeriod"/>
            </a:pPr>
            <a:r>
              <a:rPr lang="ar-IQ" sz="2400" b="1" dirty="0" smtClean="0">
                <a:solidFill>
                  <a:schemeClr val="accent6">
                    <a:lumMod val="50000"/>
                  </a:schemeClr>
                </a:solidFill>
              </a:rPr>
              <a:t>الدهون في شكل </a:t>
            </a:r>
            <a:r>
              <a:rPr lang="ar-IQ" sz="2400" b="1" dirty="0" err="1" smtClean="0">
                <a:solidFill>
                  <a:schemeClr val="accent6">
                    <a:lumMod val="50000"/>
                  </a:schemeClr>
                </a:solidFill>
              </a:rPr>
              <a:t>ترايكلسيرايد</a:t>
            </a:r>
            <a:r>
              <a:rPr lang="ar-IQ" sz="2400" b="1" dirty="0" smtClean="0">
                <a:solidFill>
                  <a:schemeClr val="accent6">
                    <a:lumMod val="50000"/>
                  </a:schemeClr>
                </a:solidFill>
              </a:rPr>
              <a:t> </a:t>
            </a:r>
            <a:r>
              <a:rPr lang="en-US" sz="2400" b="1" dirty="0" smtClean="0">
                <a:solidFill>
                  <a:schemeClr val="accent6">
                    <a:lumMod val="50000"/>
                  </a:schemeClr>
                </a:solidFill>
              </a:rPr>
              <a:t>Triglyceride</a:t>
            </a:r>
            <a:r>
              <a:rPr lang="ar-IQ" sz="2400" b="1" dirty="0" smtClean="0">
                <a:solidFill>
                  <a:schemeClr val="accent6">
                    <a:lumMod val="50000"/>
                  </a:schemeClr>
                </a:solidFill>
              </a:rPr>
              <a:t> </a:t>
            </a:r>
            <a:r>
              <a:rPr lang="ar-IQ" sz="2400" b="1" dirty="0" err="1" smtClean="0">
                <a:solidFill>
                  <a:schemeClr val="accent6">
                    <a:lumMod val="50000"/>
                  </a:schemeClr>
                </a:solidFill>
              </a:rPr>
              <a:t>واحيانا</a:t>
            </a:r>
            <a:r>
              <a:rPr lang="ar-IQ" sz="2400" b="1" dirty="0" smtClean="0">
                <a:solidFill>
                  <a:schemeClr val="accent6">
                    <a:lumMod val="50000"/>
                  </a:schemeClr>
                </a:solidFill>
              </a:rPr>
              <a:t> </a:t>
            </a:r>
            <a:r>
              <a:rPr lang="ar-IQ" sz="2400" b="1" dirty="0" err="1" smtClean="0">
                <a:solidFill>
                  <a:schemeClr val="accent6">
                    <a:lumMod val="50000"/>
                  </a:schemeClr>
                </a:solidFill>
              </a:rPr>
              <a:t>ترايسيلكليسيرول</a:t>
            </a:r>
            <a:r>
              <a:rPr lang="ar-IQ" sz="2400" b="1" dirty="0" smtClean="0">
                <a:solidFill>
                  <a:schemeClr val="accent6">
                    <a:lumMod val="50000"/>
                  </a:schemeClr>
                </a:solidFill>
              </a:rPr>
              <a:t> </a:t>
            </a:r>
            <a:r>
              <a:rPr lang="en-US" sz="2400" b="1" dirty="0" err="1" smtClean="0">
                <a:solidFill>
                  <a:schemeClr val="accent6">
                    <a:lumMod val="50000"/>
                  </a:schemeClr>
                </a:solidFill>
              </a:rPr>
              <a:t>Triacylglycerol</a:t>
            </a:r>
            <a:r>
              <a:rPr lang="en-US" sz="2400" b="1" dirty="0" smtClean="0">
                <a:solidFill>
                  <a:schemeClr val="accent6">
                    <a:lumMod val="50000"/>
                  </a:schemeClr>
                </a:solidFill>
              </a:rPr>
              <a:t> </a:t>
            </a:r>
            <a:r>
              <a:rPr lang="ar-IQ" sz="2400" b="1" dirty="0" smtClean="0">
                <a:solidFill>
                  <a:schemeClr val="accent6">
                    <a:lumMod val="50000"/>
                  </a:schemeClr>
                </a:solidFill>
              </a:rPr>
              <a:t> وهي من أشكال خزين الطاقة الكبير عند </a:t>
            </a:r>
            <a:r>
              <a:rPr lang="ar-IQ" sz="2400" b="1" dirty="0" err="1" smtClean="0">
                <a:solidFill>
                  <a:schemeClr val="accent6">
                    <a:lumMod val="50000"/>
                  </a:schemeClr>
                </a:solidFill>
              </a:rPr>
              <a:t>الانسان </a:t>
            </a:r>
            <a:r>
              <a:rPr lang="ar-IQ" sz="2400" b="1" dirty="0" smtClean="0">
                <a:solidFill>
                  <a:schemeClr val="accent6">
                    <a:lumMod val="50000"/>
                  </a:schemeClr>
                </a:solidFill>
              </a:rPr>
              <a:t>, بعضها </a:t>
            </a:r>
            <a:r>
              <a:rPr lang="ar-IQ" sz="2400" b="1" dirty="0" smtClean="0">
                <a:solidFill>
                  <a:schemeClr val="accent6">
                    <a:lumMod val="50000"/>
                  </a:schemeClr>
                </a:solidFill>
              </a:rPr>
              <a:t>يخزن </a:t>
            </a:r>
            <a:r>
              <a:rPr lang="ar-IQ" sz="2400" b="1" dirty="0" smtClean="0">
                <a:solidFill>
                  <a:schemeClr val="accent6">
                    <a:lumMod val="50000"/>
                  </a:schemeClr>
                </a:solidFill>
              </a:rPr>
              <a:t>في </a:t>
            </a:r>
            <a:r>
              <a:rPr lang="ar-IQ" sz="2400" b="1" dirty="0" err="1" smtClean="0">
                <a:solidFill>
                  <a:schemeClr val="accent6">
                    <a:lumMod val="50000"/>
                  </a:schemeClr>
                </a:solidFill>
              </a:rPr>
              <a:t>العضلات .</a:t>
            </a:r>
            <a:endParaRPr lang="ar-IQ" sz="2400" b="1" dirty="0" smtClean="0">
              <a:solidFill>
                <a:schemeClr val="accent6">
                  <a:lumMod val="50000"/>
                </a:schemeClr>
              </a:solidFill>
            </a:endParaRPr>
          </a:p>
          <a:p>
            <a:pPr marL="514350" indent="-514350" algn="r">
              <a:buAutoNum type="arabicPeriod"/>
            </a:pPr>
            <a:r>
              <a:rPr lang="ar-IQ" sz="2400" b="1" dirty="0" smtClean="0">
                <a:solidFill>
                  <a:schemeClr val="accent6">
                    <a:lumMod val="50000"/>
                  </a:schemeClr>
                </a:solidFill>
              </a:rPr>
              <a:t>الكمية الكبيرة من الدهون موجودة </a:t>
            </a:r>
          </a:p>
          <a:p>
            <a:pPr marL="514350" indent="-514350" algn="r"/>
            <a:r>
              <a:rPr lang="ar-IQ" sz="2400" b="1" dirty="0" smtClean="0">
                <a:solidFill>
                  <a:schemeClr val="accent6">
                    <a:lumMod val="50000"/>
                  </a:schemeClr>
                </a:solidFill>
              </a:rPr>
              <a:t>في الخلايا </a:t>
            </a:r>
            <a:r>
              <a:rPr lang="ar-IQ" sz="2400" b="1" dirty="0" err="1" smtClean="0">
                <a:solidFill>
                  <a:schemeClr val="accent6">
                    <a:lumMod val="50000"/>
                  </a:schemeClr>
                </a:solidFill>
              </a:rPr>
              <a:t>الدهنية</a:t>
            </a:r>
            <a:r>
              <a:rPr lang="ar-IQ" sz="2400" b="1" dirty="0" smtClean="0">
                <a:solidFill>
                  <a:schemeClr val="accent6">
                    <a:lumMod val="50000"/>
                  </a:schemeClr>
                </a:solidFill>
              </a:rPr>
              <a:t>.10-15% عند الشباب</a:t>
            </a:r>
          </a:p>
          <a:p>
            <a:pPr marL="514350" indent="-514350" algn="r"/>
            <a:r>
              <a:rPr lang="ar-IQ" sz="2400" b="1" dirty="0" err="1" smtClean="0">
                <a:solidFill>
                  <a:schemeClr val="accent6">
                    <a:lumMod val="50000"/>
                  </a:schemeClr>
                </a:solidFill>
              </a:rPr>
              <a:t>و20</a:t>
            </a:r>
            <a:r>
              <a:rPr lang="ar-IQ" sz="2400" b="1" dirty="0" smtClean="0">
                <a:solidFill>
                  <a:schemeClr val="accent6">
                    <a:lumMod val="50000"/>
                  </a:schemeClr>
                </a:solidFill>
              </a:rPr>
              <a:t>-25% عند الشابات من وزن الجسم </a:t>
            </a:r>
            <a:endParaRPr lang="ar-IQ" sz="2400" b="1" dirty="0">
              <a:solidFill>
                <a:schemeClr val="accent6">
                  <a:lumMod val="50000"/>
                </a:schemeClr>
              </a:solidFill>
            </a:endParaRPr>
          </a:p>
        </p:txBody>
      </p:sp>
      <p:pic>
        <p:nvPicPr>
          <p:cNvPr id="1026" name="Picture 2" descr="C:\Users\fadhel\Pictures\tempFileForShare.jpg"/>
          <p:cNvPicPr>
            <a:picLocks noChangeAspect="1" noChangeArrowheads="1"/>
          </p:cNvPicPr>
          <p:nvPr/>
        </p:nvPicPr>
        <p:blipFill>
          <a:blip r:embed="rId2" cstate="print"/>
          <a:srcRect/>
          <a:stretch>
            <a:fillRect/>
          </a:stretch>
        </p:blipFill>
        <p:spPr bwMode="auto">
          <a:xfrm>
            <a:off x="1" y="2276872"/>
            <a:ext cx="3635896" cy="4581128"/>
          </a:xfrm>
          <a:prstGeom prst="rect">
            <a:avLst/>
          </a:prstGeom>
          <a:noFill/>
        </p:spPr>
      </p:pic>
      <p:pic>
        <p:nvPicPr>
          <p:cNvPr id="1027" name="Picture 3" descr="C:\Users\fadhel\Pictures\tempFileForShare.jpg"/>
          <p:cNvPicPr>
            <a:picLocks noChangeAspect="1" noChangeArrowheads="1"/>
          </p:cNvPicPr>
          <p:nvPr/>
        </p:nvPicPr>
        <p:blipFill>
          <a:blip r:embed="rId3" cstate="print">
            <a:lum bright="-20000" contrast="10000"/>
          </a:blip>
          <a:srcRect/>
          <a:stretch>
            <a:fillRect/>
          </a:stretch>
        </p:blipFill>
        <p:spPr bwMode="auto">
          <a:xfrm>
            <a:off x="4427985" y="3212976"/>
            <a:ext cx="4680520" cy="36450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23928" y="764704"/>
            <a:ext cx="4604048" cy="5904656"/>
          </a:xfrm>
        </p:spPr>
        <p:txBody>
          <a:bodyPr anchor="t">
            <a:noAutofit/>
          </a:bodyPr>
          <a:lstStyle/>
          <a:p>
            <a:pPr algn="r"/>
            <a:r>
              <a:rPr lang="ar-IQ" sz="1800" b="1" dirty="0" err="1" smtClean="0"/>
              <a:t>3.</a:t>
            </a:r>
            <a:r>
              <a:rPr lang="ar-IQ" sz="1800" b="1" dirty="0" smtClean="0"/>
              <a:t> نصف هذه الكمية </a:t>
            </a:r>
            <a:r>
              <a:rPr lang="ar-IQ" sz="1800" b="1" dirty="0" smtClean="0"/>
              <a:t>تقريبا </a:t>
            </a:r>
            <a:r>
              <a:rPr lang="ar-IQ" sz="1800" b="1" dirty="0" smtClean="0"/>
              <a:t>تحت الجلد والباقي حول الاعضاء للدعم </a:t>
            </a:r>
            <a:r>
              <a:rPr lang="ar-IQ" sz="1800" b="1" dirty="0" err="1" smtClean="0"/>
              <a:t>والحماية .</a:t>
            </a:r>
            <a:r>
              <a:rPr lang="en-US" sz="1600" b="1" dirty="0" smtClean="0"/>
              <a:t> </a:t>
            </a:r>
            <a:br>
              <a:rPr lang="en-US" sz="1600" b="1" dirty="0" smtClean="0"/>
            </a:br>
            <a:r>
              <a:rPr lang="en-US" sz="1600" b="1" dirty="0" smtClean="0"/>
              <a:t>but since three fatty acids combine with a glycerol to make up a triglyceride, </a:t>
            </a:r>
            <a:r>
              <a:rPr lang="ar-IQ" sz="1800" b="1" dirty="0" smtClean="0"/>
              <a:t/>
            </a:r>
            <a:br>
              <a:rPr lang="ar-IQ" sz="1800" b="1" dirty="0" smtClean="0"/>
            </a:br>
            <a:r>
              <a:rPr lang="ar-IQ" sz="1800" b="1" dirty="0" smtClean="0"/>
              <a:t>الدهون خزين ممتاز </a:t>
            </a:r>
            <a:r>
              <a:rPr lang="ar-IQ" sz="1800" b="1" dirty="0" err="1" smtClean="0"/>
              <a:t>للاسباب</a:t>
            </a:r>
            <a:r>
              <a:rPr lang="ar-IQ" sz="1800" b="1" dirty="0" smtClean="0"/>
              <a:t> </a:t>
            </a:r>
            <a:r>
              <a:rPr lang="ar-IQ" sz="1800" b="1" dirty="0" err="1" smtClean="0"/>
              <a:t>:</a:t>
            </a:r>
            <a:r>
              <a:rPr lang="ar-IQ" sz="1800" b="1" dirty="0" smtClean="0"/>
              <a:t/>
            </a:r>
            <a:br>
              <a:rPr lang="ar-IQ" sz="1800" b="1" dirty="0" smtClean="0"/>
            </a:br>
            <a:r>
              <a:rPr lang="ar-IQ" sz="1800" b="1" dirty="0" err="1" smtClean="0"/>
              <a:t>1.</a:t>
            </a:r>
            <a:r>
              <a:rPr lang="ar-IQ" sz="1800" b="1" dirty="0" smtClean="0"/>
              <a:t> تولد طاقة مقدارها </a:t>
            </a:r>
            <a:r>
              <a:rPr lang="ar-IQ" sz="1800" b="1" dirty="0" err="1" smtClean="0"/>
              <a:t>13و9</a:t>
            </a:r>
            <a:r>
              <a:rPr lang="ar-IQ" sz="1800" b="1" dirty="0" smtClean="0"/>
              <a:t> </a:t>
            </a:r>
            <a:r>
              <a:rPr lang="ar-IQ" sz="1800" b="1" dirty="0" err="1" smtClean="0"/>
              <a:t>ككلر.غم .</a:t>
            </a:r>
            <a:r>
              <a:rPr lang="ar-IQ" sz="1800" b="1" dirty="0" smtClean="0"/>
              <a:t> </a:t>
            </a:r>
            <a:r>
              <a:rPr lang="en-US" sz="2800" b="1" dirty="0" smtClean="0"/>
              <a:t>C</a:t>
            </a:r>
            <a:r>
              <a:rPr lang="en-US" sz="1800" b="1" dirty="0" smtClean="0"/>
              <a:t>16</a:t>
            </a:r>
            <a:r>
              <a:rPr lang="en-US" sz="2800" b="1" dirty="0" smtClean="0"/>
              <a:t>H</a:t>
            </a:r>
            <a:r>
              <a:rPr lang="en-US" sz="1800" b="1" dirty="0" smtClean="0"/>
              <a:t>32</a:t>
            </a:r>
            <a:r>
              <a:rPr lang="en-US" sz="2800" b="1" dirty="0" smtClean="0"/>
              <a:t>O</a:t>
            </a:r>
            <a:r>
              <a:rPr lang="en-US" sz="1800" b="1" dirty="0" smtClean="0"/>
              <a:t>2 </a:t>
            </a:r>
            <a:r>
              <a:rPr lang="ar-IQ" sz="1800" b="1" dirty="0" smtClean="0"/>
              <a:t/>
            </a:r>
            <a:br>
              <a:rPr lang="ar-IQ" sz="1800" b="1" dirty="0" smtClean="0"/>
            </a:br>
            <a:r>
              <a:rPr lang="ar-IQ" sz="1800" b="1" dirty="0" err="1" smtClean="0"/>
              <a:t>2.</a:t>
            </a:r>
            <a:r>
              <a:rPr lang="ar-IQ" sz="1800" b="1" dirty="0" smtClean="0"/>
              <a:t> </a:t>
            </a:r>
            <a:r>
              <a:rPr lang="ar-IQ" sz="1800" b="1" dirty="0" smtClean="0"/>
              <a:t>تخزن </a:t>
            </a:r>
            <a:r>
              <a:rPr lang="ar-IQ" sz="1800" b="1" dirty="0" smtClean="0"/>
              <a:t>في العضلات  جافة بينما تخزن </a:t>
            </a:r>
            <a:r>
              <a:rPr lang="ar-IQ" sz="1800" b="1" dirty="0" err="1" smtClean="0"/>
              <a:t>الكربوهيدرات</a:t>
            </a:r>
            <a:r>
              <a:rPr lang="ar-IQ" sz="1800" b="1" dirty="0" smtClean="0"/>
              <a:t> مع الماء </a:t>
            </a:r>
            <a:r>
              <a:rPr lang="ar-IQ" sz="1800" b="1" dirty="0" err="1" smtClean="0"/>
              <a:t>7و2</a:t>
            </a:r>
            <a:r>
              <a:rPr lang="ar-IQ" sz="1800" b="1" dirty="0" smtClean="0"/>
              <a:t> غم ماء لكل </a:t>
            </a:r>
            <a:r>
              <a:rPr lang="ar-IQ" sz="1800" b="1" dirty="0" err="1" smtClean="0"/>
              <a:t>1غم</a:t>
            </a:r>
            <a:r>
              <a:rPr lang="ar-IQ" sz="1800" b="1" dirty="0" smtClean="0"/>
              <a:t> </a:t>
            </a:r>
            <a:r>
              <a:rPr lang="ar-IQ" sz="1800" b="1" dirty="0" err="1" smtClean="0"/>
              <a:t>كلايكوجين</a:t>
            </a:r>
            <a:r>
              <a:rPr lang="ar-IQ" sz="1800" b="1" dirty="0" smtClean="0"/>
              <a:t> .وبذلك فان محتوى الطاقة من الدهون لا </a:t>
            </a:r>
            <a:r>
              <a:rPr lang="ar-IQ" sz="1800" b="1" dirty="0" err="1" smtClean="0"/>
              <a:t>يقل .</a:t>
            </a:r>
            <a:r>
              <a:rPr lang="ar-IQ" sz="1800" b="1" dirty="0" smtClean="0"/>
              <a:t/>
            </a:r>
            <a:br>
              <a:rPr lang="ar-IQ" sz="1800" b="1" dirty="0" smtClean="0"/>
            </a:br>
            <a:r>
              <a:rPr lang="ar-IQ" sz="1800" b="1" dirty="0" err="1" smtClean="0"/>
              <a:t>3.</a:t>
            </a:r>
            <a:r>
              <a:rPr lang="ar-IQ" sz="1800" b="1" dirty="0" smtClean="0"/>
              <a:t> خزين </a:t>
            </a:r>
            <a:r>
              <a:rPr lang="ar-IQ" sz="1800" b="1" dirty="0" err="1" smtClean="0"/>
              <a:t>الكلايكوجين</a:t>
            </a:r>
            <a:r>
              <a:rPr lang="ar-IQ" sz="1800" b="1" dirty="0" smtClean="0"/>
              <a:t> صغيرا مقارنة </a:t>
            </a:r>
            <a:r>
              <a:rPr lang="ar-IQ" sz="1800" b="1" dirty="0" err="1" smtClean="0"/>
              <a:t>بالدهون </a:t>
            </a:r>
            <a:r>
              <a:rPr lang="ar-IQ" sz="1800" b="1" dirty="0" smtClean="0"/>
              <a:t>, وينقص بعد مرور 2 ساعة من تمرين شديد أو 1 يوم </a:t>
            </a:r>
            <a:r>
              <a:rPr lang="ar-IQ" sz="1800" b="1" dirty="0" err="1" smtClean="0"/>
              <a:t>راحة </a:t>
            </a:r>
            <a:r>
              <a:rPr lang="ar-IQ" sz="1800" b="1" dirty="0" smtClean="0"/>
              <a:t>, بينما الدهون تستغرق اسابيع حتى مع النشاط المتوسط  </a:t>
            </a:r>
            <a:br>
              <a:rPr lang="ar-IQ" sz="1800" b="1" dirty="0" smtClean="0"/>
            </a:br>
            <a:r>
              <a:rPr lang="ar-IQ" sz="1800" b="1" dirty="0" smtClean="0"/>
              <a:t/>
            </a:r>
            <a:br>
              <a:rPr lang="ar-IQ" sz="1800" b="1" dirty="0" smtClean="0"/>
            </a:br>
            <a:r>
              <a:rPr lang="ar-IQ" sz="1800" b="1" dirty="0" smtClean="0"/>
              <a:t>تحطم </a:t>
            </a:r>
            <a:r>
              <a:rPr lang="ar-IQ" sz="1800" b="1" dirty="0" err="1" smtClean="0"/>
              <a:t>الدهون :</a:t>
            </a:r>
            <a:r>
              <a:rPr lang="ar-IQ" sz="1800" b="1" dirty="0" smtClean="0"/>
              <a:t/>
            </a:r>
            <a:br>
              <a:rPr lang="ar-IQ" sz="1800" b="1" dirty="0" smtClean="0"/>
            </a:br>
            <a:r>
              <a:rPr lang="ar-IQ" sz="1800" b="1" dirty="0" err="1" smtClean="0"/>
              <a:t>1.</a:t>
            </a:r>
            <a:r>
              <a:rPr lang="ar-IQ" sz="1800" b="1" dirty="0" smtClean="0"/>
              <a:t> </a:t>
            </a:r>
            <a:r>
              <a:rPr lang="ar-IQ" sz="1800" b="1" dirty="0" err="1" smtClean="0">
                <a:solidFill>
                  <a:schemeClr val="accent6">
                    <a:lumMod val="50000"/>
                  </a:schemeClr>
                </a:solidFill>
              </a:rPr>
              <a:t>ترايكلسيرايد</a:t>
            </a:r>
            <a:r>
              <a:rPr lang="ar-IQ" sz="1800" b="1" dirty="0" smtClean="0">
                <a:solidFill>
                  <a:schemeClr val="accent6">
                    <a:lumMod val="50000"/>
                  </a:schemeClr>
                </a:solidFill>
              </a:rPr>
              <a:t>  الى </a:t>
            </a:r>
            <a:r>
              <a:rPr lang="ar-IQ" sz="1800" b="1" dirty="0" err="1" smtClean="0">
                <a:solidFill>
                  <a:schemeClr val="accent6">
                    <a:lumMod val="50000"/>
                  </a:schemeClr>
                </a:solidFill>
              </a:rPr>
              <a:t>كليسيرول</a:t>
            </a:r>
            <a:r>
              <a:rPr lang="ar-IQ" sz="1800" b="1" dirty="0" smtClean="0">
                <a:solidFill>
                  <a:schemeClr val="accent6">
                    <a:lumMod val="50000"/>
                  </a:schemeClr>
                </a:solidFill>
              </a:rPr>
              <a:t> يذوب في الدم  ويدخل في عملية </a:t>
            </a:r>
            <a:r>
              <a:rPr lang="en-US" sz="1800" b="1" dirty="0" smtClean="0">
                <a:solidFill>
                  <a:schemeClr val="accent6">
                    <a:lumMod val="50000"/>
                  </a:schemeClr>
                </a:solidFill>
              </a:rPr>
              <a:t> </a:t>
            </a:r>
            <a:r>
              <a:rPr lang="ar-IQ" sz="1800" b="1" dirty="0" smtClean="0">
                <a:solidFill>
                  <a:schemeClr val="accent6">
                    <a:lumMod val="50000"/>
                  </a:schemeClr>
                </a:solidFill>
              </a:rPr>
              <a:t> </a:t>
            </a:r>
            <a:r>
              <a:rPr lang="en-US" sz="1800" b="1" dirty="0" err="1" smtClean="0">
                <a:solidFill>
                  <a:schemeClr val="accent6">
                    <a:lumMod val="50000"/>
                  </a:schemeClr>
                </a:solidFill>
              </a:rPr>
              <a:t>glycolysis</a:t>
            </a:r>
            <a:r>
              <a:rPr lang="en-US" sz="1800" b="1" dirty="0" smtClean="0">
                <a:solidFill>
                  <a:schemeClr val="accent6">
                    <a:lumMod val="50000"/>
                  </a:schemeClr>
                </a:solidFill>
              </a:rPr>
              <a:t> </a:t>
            </a:r>
            <a:r>
              <a:rPr lang="ar-IQ" sz="1800" b="1" dirty="0" smtClean="0">
                <a:solidFill>
                  <a:schemeClr val="accent6">
                    <a:lumMod val="50000"/>
                  </a:schemeClr>
                </a:solidFill>
              </a:rPr>
              <a:t> لكن دوره كوقود للخلايا العضلية </a:t>
            </a:r>
            <a:r>
              <a:rPr lang="ar-IQ" sz="1800" b="1" dirty="0" err="1" smtClean="0">
                <a:solidFill>
                  <a:schemeClr val="accent6">
                    <a:lumMod val="50000"/>
                  </a:schemeClr>
                </a:solidFill>
              </a:rPr>
              <a:t>ثانوي </a:t>
            </a:r>
            <a:r>
              <a:rPr lang="ar-IQ" sz="1800" b="1" dirty="0" smtClean="0">
                <a:solidFill>
                  <a:schemeClr val="accent6">
                    <a:lumMod val="50000"/>
                  </a:schemeClr>
                </a:solidFill>
              </a:rPr>
              <a:t>, مع ذلك </a:t>
            </a:r>
            <a:r>
              <a:rPr lang="ar-IQ" sz="1800" b="1" dirty="0" smtClean="0">
                <a:solidFill>
                  <a:schemeClr val="accent6">
                    <a:lumMod val="50000"/>
                  </a:schemeClr>
                </a:solidFill>
              </a:rPr>
              <a:t>يتحول </a:t>
            </a:r>
            <a:r>
              <a:rPr lang="ar-IQ" sz="1800" b="1" dirty="0" smtClean="0">
                <a:solidFill>
                  <a:schemeClr val="accent6">
                    <a:lumMod val="50000"/>
                  </a:schemeClr>
                </a:solidFill>
              </a:rPr>
              <a:t>الى </a:t>
            </a:r>
            <a:r>
              <a:rPr lang="ar-IQ" sz="1800" b="1" dirty="0" err="1" smtClean="0">
                <a:solidFill>
                  <a:schemeClr val="accent6">
                    <a:lumMod val="50000"/>
                  </a:schemeClr>
                </a:solidFill>
              </a:rPr>
              <a:t>كلوكوز</a:t>
            </a:r>
            <a:r>
              <a:rPr lang="ar-IQ" sz="1800" b="1" dirty="0" smtClean="0">
                <a:solidFill>
                  <a:schemeClr val="accent6">
                    <a:lumMod val="50000"/>
                  </a:schemeClr>
                </a:solidFill>
              </a:rPr>
              <a:t> في </a:t>
            </a:r>
            <a:r>
              <a:rPr lang="ar-IQ" sz="1800" b="1" dirty="0" err="1" smtClean="0">
                <a:solidFill>
                  <a:schemeClr val="accent6">
                    <a:lumMod val="50000"/>
                  </a:schemeClr>
                </a:solidFill>
              </a:rPr>
              <a:t>الكبد .</a:t>
            </a:r>
            <a:r>
              <a:rPr lang="en-US" sz="1800" b="1" dirty="0" smtClean="0">
                <a:solidFill>
                  <a:schemeClr val="accent6">
                    <a:lumMod val="50000"/>
                  </a:schemeClr>
                </a:solidFill>
              </a:rPr>
              <a:t> </a:t>
            </a:r>
            <a:r>
              <a:rPr lang="ar-IQ" sz="1800" b="1" dirty="0" smtClean="0">
                <a:solidFill>
                  <a:schemeClr val="accent6">
                    <a:lumMod val="50000"/>
                  </a:schemeClr>
                </a:solidFill>
              </a:rPr>
              <a:t> و</a:t>
            </a:r>
            <a:r>
              <a:rPr lang="en-US" sz="1800" b="1" dirty="0" smtClean="0">
                <a:solidFill>
                  <a:schemeClr val="accent6">
                    <a:lumMod val="50000"/>
                  </a:schemeClr>
                </a:solidFill>
              </a:rPr>
              <a:t>FFA</a:t>
            </a:r>
            <a:r>
              <a:rPr lang="ar-IQ" sz="1800" b="1" dirty="0" smtClean="0">
                <a:solidFill>
                  <a:schemeClr val="accent6">
                    <a:lumMod val="50000"/>
                  </a:schemeClr>
                </a:solidFill>
              </a:rPr>
              <a:t> لا تذوب وتنقل في الدم عن طريق الالبومين وتنقل الى الخلايا عن طريق مواقع المستقبلات الخاصة في الغشاء ثم يجري نقلها الى </a:t>
            </a:r>
            <a:r>
              <a:rPr lang="ar-IQ" sz="1800" b="1" dirty="0" err="1" smtClean="0">
                <a:solidFill>
                  <a:schemeClr val="accent6">
                    <a:lumMod val="50000"/>
                  </a:schemeClr>
                </a:solidFill>
              </a:rPr>
              <a:t>السايتوبلازم</a:t>
            </a:r>
            <a:r>
              <a:rPr lang="ar-IQ" sz="1800" b="1" dirty="0" smtClean="0">
                <a:solidFill>
                  <a:schemeClr val="accent6">
                    <a:lumMod val="50000"/>
                  </a:schemeClr>
                </a:solidFill>
              </a:rPr>
              <a:t> ثم الى </a:t>
            </a:r>
            <a:r>
              <a:rPr lang="ar-IQ" sz="1800" b="1" dirty="0" err="1" smtClean="0">
                <a:solidFill>
                  <a:schemeClr val="accent6">
                    <a:lumMod val="50000"/>
                  </a:schemeClr>
                </a:solidFill>
              </a:rPr>
              <a:t>المايتوكوندريا</a:t>
            </a:r>
            <a:r>
              <a:rPr lang="ar-IQ" sz="1800" b="1" dirty="0" smtClean="0">
                <a:solidFill>
                  <a:schemeClr val="accent6">
                    <a:lumMod val="50000"/>
                  </a:schemeClr>
                </a:solidFill>
              </a:rPr>
              <a:t> وتخضع </a:t>
            </a:r>
            <a:r>
              <a:rPr lang="ar-IQ" sz="1800" b="1" dirty="0" err="1" smtClean="0">
                <a:solidFill>
                  <a:schemeClr val="accent6">
                    <a:lumMod val="50000"/>
                  </a:schemeClr>
                </a:solidFill>
              </a:rPr>
              <a:t>لاكسدة</a:t>
            </a:r>
            <a:r>
              <a:rPr lang="ar-IQ" sz="1800" b="1" dirty="0" smtClean="0">
                <a:solidFill>
                  <a:schemeClr val="accent6">
                    <a:lumMod val="50000"/>
                  </a:schemeClr>
                </a:solidFill>
              </a:rPr>
              <a:t> بيتا  </a:t>
            </a:r>
            <a:r>
              <a:rPr lang="ar-IQ" sz="1800" b="1" dirty="0" smtClean="0"/>
              <a:t/>
            </a:r>
            <a:br>
              <a:rPr lang="ar-IQ" sz="1800" b="1" dirty="0" smtClean="0"/>
            </a:br>
            <a:endParaRPr lang="ar-IQ" sz="1800" b="1" dirty="0"/>
          </a:p>
        </p:txBody>
      </p:sp>
      <p:sp>
        <p:nvSpPr>
          <p:cNvPr id="4" name="عنوان 1"/>
          <p:cNvSpPr txBox="1">
            <a:spLocks/>
          </p:cNvSpPr>
          <p:nvPr/>
        </p:nvSpPr>
        <p:spPr>
          <a:xfrm>
            <a:off x="3494112" y="44625"/>
            <a:ext cx="5614392" cy="576063"/>
          </a:xfrm>
          <a:prstGeom prst="rect">
            <a:avLst/>
          </a:prstGeom>
          <a:solidFill>
            <a:schemeClr val="accent6">
              <a:lumMod val="60000"/>
              <a:lumOff val="40000"/>
            </a:schemeClr>
          </a:solidFill>
        </p:spPr>
        <p:txBody>
          <a:bodyPr vert="horz" lIns="91440" tIns="45720" rIns="91440" bIns="45720" rtlCol="1" anchor="t">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IQ" sz="3200" b="1" i="0" u="none" strike="noStrike" kern="1200" cap="none" spc="0" normalizeH="0" baseline="0" noProof="0" dirty="0" err="1" smtClean="0">
                <a:ln>
                  <a:noFill/>
                </a:ln>
                <a:solidFill>
                  <a:schemeClr val="tx1"/>
                </a:solidFill>
                <a:effectLst/>
                <a:uLnTx/>
                <a:uFillTx/>
                <a:latin typeface="+mj-lt"/>
                <a:ea typeface="+mj-ea"/>
                <a:cs typeface="+mj-cs"/>
              </a:rPr>
              <a:t>أيض</a:t>
            </a:r>
            <a:r>
              <a:rPr kumimoji="0" lang="ar-IQ" sz="3200" b="1" i="0" u="none" strike="noStrike" kern="1200" cap="none" spc="0" normalizeH="0" baseline="0" noProof="0" dirty="0" smtClean="0">
                <a:ln>
                  <a:noFill/>
                </a:ln>
                <a:solidFill>
                  <a:schemeClr val="tx1"/>
                </a:solidFill>
                <a:effectLst/>
                <a:uLnTx/>
                <a:uFillTx/>
                <a:latin typeface="+mj-lt"/>
                <a:ea typeface="+mj-ea"/>
                <a:cs typeface="+mj-cs"/>
              </a:rPr>
              <a:t> الدهون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Fat Metabolism     </a:t>
            </a:r>
            <a:endParaRPr kumimoji="0" lang="ar-IQ"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C:\Users\fadhel\Pictures\tempFileForShare.jpg"/>
          <p:cNvPicPr>
            <a:picLocks noChangeAspect="1" noChangeArrowheads="1"/>
          </p:cNvPicPr>
          <p:nvPr/>
        </p:nvPicPr>
        <p:blipFill>
          <a:blip r:embed="rId2" cstate="print"/>
          <a:srcRect/>
          <a:stretch>
            <a:fillRect/>
          </a:stretch>
        </p:blipFill>
        <p:spPr bwMode="auto">
          <a:xfrm>
            <a:off x="35496" y="0"/>
            <a:ext cx="3823944"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7383"/>
            <a:ext cx="7772400" cy="576063"/>
          </a:xfrm>
          <a:solidFill>
            <a:schemeClr val="accent6"/>
          </a:solidFill>
        </p:spPr>
        <p:txBody>
          <a:bodyPr>
            <a:normAutofit fontScale="90000"/>
          </a:bodyPr>
          <a:lstStyle/>
          <a:p>
            <a:r>
              <a:rPr lang="en-US" b="1" dirty="0" smtClean="0"/>
              <a:t>ATP </a:t>
            </a:r>
            <a:r>
              <a:rPr lang="ar-IQ" b="1" dirty="0" smtClean="0"/>
              <a:t> المنتج من الاحماض </a:t>
            </a:r>
            <a:r>
              <a:rPr lang="ar-IQ" b="1" dirty="0" err="1" smtClean="0"/>
              <a:t>الدهنية</a:t>
            </a:r>
            <a:endParaRPr lang="ar-IQ" b="1" dirty="0"/>
          </a:p>
        </p:txBody>
      </p:sp>
      <p:pic>
        <p:nvPicPr>
          <p:cNvPr id="3074" name="Picture 2" descr="C:\Users\fadhel\Pictures\tempFileForShare.jpg"/>
          <p:cNvPicPr>
            <a:picLocks noChangeAspect="1" noChangeArrowheads="1"/>
          </p:cNvPicPr>
          <p:nvPr/>
        </p:nvPicPr>
        <p:blipFill>
          <a:blip r:embed="rId2" cstate="print"/>
          <a:srcRect/>
          <a:stretch>
            <a:fillRect/>
          </a:stretch>
        </p:blipFill>
        <p:spPr bwMode="auto">
          <a:xfrm>
            <a:off x="2358736" y="692696"/>
            <a:ext cx="4426527" cy="61653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88641"/>
            <a:ext cx="7772400" cy="1224136"/>
          </a:xfrm>
          <a:solidFill>
            <a:schemeClr val="accent5"/>
          </a:solidFill>
        </p:spPr>
        <p:txBody>
          <a:bodyPr>
            <a:normAutofit fontScale="90000"/>
          </a:bodyPr>
          <a:lstStyle/>
          <a:p>
            <a:r>
              <a:rPr lang="ar-IQ" b="1" dirty="0" smtClean="0"/>
              <a:t>أهداف دراسة هذا الفصل</a:t>
            </a:r>
            <a:br>
              <a:rPr lang="ar-IQ" b="1" dirty="0" smtClean="0"/>
            </a:br>
            <a:r>
              <a:rPr lang="ar-IQ" b="1" dirty="0" smtClean="0"/>
              <a:t> </a:t>
            </a:r>
            <a:r>
              <a:rPr lang="en-US" b="1" dirty="0" smtClean="0"/>
              <a:t>Energy Production aims</a:t>
            </a:r>
            <a:endParaRPr lang="ar-IQ" b="1" dirty="0"/>
          </a:p>
        </p:txBody>
      </p:sp>
      <p:sp>
        <p:nvSpPr>
          <p:cNvPr id="3" name="عنوان فرعي 2"/>
          <p:cNvSpPr>
            <a:spLocks noGrp="1"/>
          </p:cNvSpPr>
          <p:nvPr>
            <p:ph type="subTitle" idx="1"/>
          </p:nvPr>
        </p:nvSpPr>
        <p:spPr>
          <a:xfrm>
            <a:off x="755576" y="1484784"/>
            <a:ext cx="7560840" cy="4154016"/>
          </a:xfrm>
          <a:solidFill>
            <a:schemeClr val="tx2">
              <a:lumMod val="20000"/>
              <a:lumOff val="80000"/>
            </a:schemeClr>
          </a:solidFill>
        </p:spPr>
        <p:txBody>
          <a:bodyPr>
            <a:normAutofit fontScale="85000" lnSpcReduction="20000"/>
          </a:bodyPr>
          <a:lstStyle/>
          <a:p>
            <a:pPr marL="514350" indent="-514350" algn="r">
              <a:buAutoNum type="arabicPeriod"/>
            </a:pPr>
            <a:r>
              <a:rPr lang="ar-IQ" b="1" dirty="0" smtClean="0">
                <a:solidFill>
                  <a:schemeClr val="tx1"/>
                </a:solidFill>
              </a:rPr>
              <a:t>توضيح دور </a:t>
            </a:r>
            <a:r>
              <a:rPr lang="en-US" b="1" dirty="0" smtClean="0">
                <a:solidFill>
                  <a:schemeClr val="tx1"/>
                </a:solidFill>
              </a:rPr>
              <a:t>ATP</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buAutoNum type="arabicPeriod"/>
            </a:pPr>
            <a:r>
              <a:rPr lang="ar-IQ" b="1" dirty="0" smtClean="0">
                <a:solidFill>
                  <a:schemeClr val="tx1"/>
                </a:solidFill>
              </a:rPr>
              <a:t>تلخيص عمليات التنفس الخلوي </a:t>
            </a:r>
            <a:r>
              <a:rPr lang="ar-IQ" b="1" dirty="0" err="1" smtClean="0">
                <a:solidFill>
                  <a:schemeClr val="tx1"/>
                </a:solidFill>
              </a:rPr>
              <a:t>لانتاج</a:t>
            </a:r>
            <a:r>
              <a:rPr lang="ar-IQ" b="1" dirty="0" smtClean="0">
                <a:solidFill>
                  <a:schemeClr val="tx1"/>
                </a:solidFill>
              </a:rPr>
              <a:t> الطاقة من </a:t>
            </a:r>
            <a:r>
              <a:rPr lang="en-US" b="1" dirty="0" smtClean="0">
                <a:solidFill>
                  <a:schemeClr val="tx1"/>
                </a:solidFill>
              </a:rPr>
              <a:t>ATP</a:t>
            </a:r>
            <a:r>
              <a:rPr lang="ar-IQ" b="1" dirty="0" smtClean="0">
                <a:solidFill>
                  <a:schemeClr val="tx1"/>
                </a:solidFill>
              </a:rPr>
              <a:t> من </a:t>
            </a:r>
            <a:r>
              <a:rPr lang="ar-IQ" b="1" dirty="0" err="1" smtClean="0">
                <a:solidFill>
                  <a:schemeClr val="tx1"/>
                </a:solidFill>
              </a:rPr>
              <a:t>الكربوهيدرات</a:t>
            </a:r>
            <a:r>
              <a:rPr lang="ar-IQ" b="1" dirty="0" smtClean="0">
                <a:solidFill>
                  <a:schemeClr val="tx1"/>
                </a:solidFill>
              </a:rPr>
              <a:t> والدهون والبروتينات كمصادر للغذاء.</a:t>
            </a:r>
          </a:p>
          <a:p>
            <a:pPr marL="514350" indent="-514350" algn="r">
              <a:buAutoNum type="arabicPeriod"/>
            </a:pPr>
            <a:r>
              <a:rPr lang="ar-IQ" b="1" dirty="0" smtClean="0">
                <a:solidFill>
                  <a:schemeClr val="tx1"/>
                </a:solidFill>
              </a:rPr>
              <a:t>حساب العدد الكلي </a:t>
            </a:r>
            <a:r>
              <a:rPr lang="en-US" b="1" dirty="0" smtClean="0">
                <a:solidFill>
                  <a:schemeClr val="tx1"/>
                </a:solidFill>
              </a:rPr>
              <a:t>ATP</a:t>
            </a:r>
            <a:r>
              <a:rPr lang="ar-IQ" b="1" dirty="0" smtClean="0">
                <a:solidFill>
                  <a:schemeClr val="tx1"/>
                </a:solidFill>
              </a:rPr>
              <a:t> المنتج من </a:t>
            </a:r>
            <a:r>
              <a:rPr lang="ar-IQ" b="1" dirty="0" err="1" smtClean="0">
                <a:solidFill>
                  <a:schemeClr val="tx1"/>
                </a:solidFill>
              </a:rPr>
              <a:t>الكلوكوز</a:t>
            </a:r>
            <a:r>
              <a:rPr lang="ar-IQ" b="1" dirty="0" smtClean="0">
                <a:solidFill>
                  <a:schemeClr val="tx1"/>
                </a:solidFill>
              </a:rPr>
              <a:t> أو </a:t>
            </a:r>
            <a:r>
              <a:rPr lang="ar-IQ" b="1" dirty="0" err="1" smtClean="0">
                <a:solidFill>
                  <a:schemeClr val="tx1"/>
                </a:solidFill>
              </a:rPr>
              <a:t>الكلايكوجين</a:t>
            </a:r>
            <a:r>
              <a:rPr lang="ar-IQ" b="1" dirty="0" smtClean="0">
                <a:solidFill>
                  <a:schemeClr val="tx1"/>
                </a:solidFill>
              </a:rPr>
              <a:t> ومن الاحماض </a:t>
            </a:r>
            <a:r>
              <a:rPr lang="ar-IQ" b="1" dirty="0" err="1" smtClean="0">
                <a:solidFill>
                  <a:schemeClr val="tx1"/>
                </a:solidFill>
              </a:rPr>
              <a:t>الدهنية</a:t>
            </a:r>
            <a:r>
              <a:rPr lang="ar-IQ" b="1" dirty="0" smtClean="0">
                <a:solidFill>
                  <a:schemeClr val="tx1"/>
                </a:solidFill>
              </a:rPr>
              <a:t> ومن الاحماض </a:t>
            </a:r>
            <a:r>
              <a:rPr lang="ar-IQ" b="1" dirty="0" err="1" smtClean="0">
                <a:solidFill>
                  <a:schemeClr val="tx1"/>
                </a:solidFill>
              </a:rPr>
              <a:t>الامينية</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buAutoNum type="arabicPeriod"/>
            </a:pPr>
            <a:r>
              <a:rPr lang="ar-IQ" b="1" dirty="0" smtClean="0">
                <a:solidFill>
                  <a:schemeClr val="tx1"/>
                </a:solidFill>
              </a:rPr>
              <a:t>توضيح أهداف تنظيم </a:t>
            </a:r>
            <a:r>
              <a:rPr lang="ar-IQ" b="1" dirty="0" err="1" smtClean="0">
                <a:solidFill>
                  <a:schemeClr val="tx1"/>
                </a:solidFill>
              </a:rPr>
              <a:t>الايض</a:t>
            </a:r>
            <a:r>
              <a:rPr lang="ar-IQ" b="1" dirty="0" smtClean="0">
                <a:solidFill>
                  <a:schemeClr val="tx1"/>
                </a:solidFill>
              </a:rPr>
              <a:t> خلال </a:t>
            </a:r>
            <a:r>
              <a:rPr lang="ar-IQ" b="1" dirty="0" err="1" smtClean="0">
                <a:solidFill>
                  <a:schemeClr val="tx1"/>
                </a:solidFill>
              </a:rPr>
              <a:t>التمرين .</a:t>
            </a:r>
            <a:endParaRPr lang="ar-IQ" b="1" dirty="0" smtClean="0">
              <a:solidFill>
                <a:schemeClr val="tx1"/>
              </a:solidFill>
            </a:endParaRPr>
          </a:p>
          <a:p>
            <a:pPr marL="514350" indent="-514350" algn="r">
              <a:buAutoNum type="arabicPeriod"/>
            </a:pPr>
            <a:r>
              <a:rPr lang="ar-IQ" b="1" dirty="0" smtClean="0">
                <a:solidFill>
                  <a:schemeClr val="tx1"/>
                </a:solidFill>
              </a:rPr>
              <a:t>توضيح كيف ان انتاج الطاقة يتم تنظيمه بعوامل خلوية داخلية وعوامل </a:t>
            </a:r>
            <a:r>
              <a:rPr lang="ar-IQ" b="1" dirty="0" err="1" smtClean="0">
                <a:solidFill>
                  <a:schemeClr val="tx1"/>
                </a:solidFill>
              </a:rPr>
              <a:t>خارجية .</a:t>
            </a:r>
            <a:endParaRPr lang="ar-IQ" b="1" dirty="0" smtClean="0">
              <a:solidFill>
                <a:schemeClr val="tx1"/>
              </a:solidFill>
            </a:endParaRPr>
          </a:p>
          <a:p>
            <a:pPr marL="514350" indent="-514350" algn="r">
              <a:buAutoNum type="arabicPeriod"/>
            </a:pPr>
            <a:r>
              <a:rPr lang="ar-IQ" b="1" dirty="0" smtClean="0">
                <a:solidFill>
                  <a:schemeClr val="tx1"/>
                </a:solidFill>
              </a:rPr>
              <a:t>مقارنة نسبة استعمال </a:t>
            </a:r>
            <a:r>
              <a:rPr lang="ar-IQ" b="1" dirty="0" err="1" smtClean="0">
                <a:solidFill>
                  <a:schemeClr val="tx1"/>
                </a:solidFill>
              </a:rPr>
              <a:t>الكربوهيدرات</a:t>
            </a:r>
            <a:r>
              <a:rPr lang="ar-IQ" b="1" dirty="0" smtClean="0">
                <a:solidFill>
                  <a:schemeClr val="tx1"/>
                </a:solidFill>
              </a:rPr>
              <a:t> والدهون والبروتينات كمصادر للغذاء.على اساس شدة وزمن </a:t>
            </a:r>
            <a:r>
              <a:rPr lang="ar-IQ" b="1" dirty="0" err="1" smtClean="0">
                <a:solidFill>
                  <a:schemeClr val="tx1"/>
                </a:solidFill>
              </a:rPr>
              <a:t>التمرين .</a:t>
            </a:r>
            <a:endParaRPr lang="ar-IQ"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4624"/>
            <a:ext cx="7772400" cy="722511"/>
          </a:xfrm>
          <a:solidFill>
            <a:schemeClr val="bg1">
              <a:lumMod val="95000"/>
            </a:schemeClr>
          </a:solidFill>
        </p:spPr>
        <p:txBody>
          <a:bodyPr>
            <a:normAutofit fontScale="90000"/>
          </a:bodyPr>
          <a:lstStyle/>
          <a:p>
            <a:r>
              <a:rPr lang="ar-IQ" dirty="0" err="1" smtClean="0"/>
              <a:t>أيض</a:t>
            </a:r>
            <a:r>
              <a:rPr lang="ar-IQ" dirty="0" smtClean="0"/>
              <a:t> البروتينات</a:t>
            </a:r>
            <a:r>
              <a:rPr lang="en-US" dirty="0" smtClean="0"/>
              <a:t>Protein Metabolism</a:t>
            </a:r>
            <a:endParaRPr lang="ar-IQ" dirty="0"/>
          </a:p>
        </p:txBody>
      </p:sp>
      <p:sp>
        <p:nvSpPr>
          <p:cNvPr id="3" name="عنوان فرعي 2"/>
          <p:cNvSpPr>
            <a:spLocks noGrp="1"/>
          </p:cNvSpPr>
          <p:nvPr>
            <p:ph type="subTitle" idx="1"/>
          </p:nvPr>
        </p:nvSpPr>
        <p:spPr>
          <a:xfrm>
            <a:off x="395536" y="764704"/>
            <a:ext cx="8424936" cy="5904656"/>
          </a:xfrm>
          <a:solidFill>
            <a:schemeClr val="tx2">
              <a:lumMod val="20000"/>
              <a:lumOff val="80000"/>
            </a:schemeClr>
          </a:solidFill>
        </p:spPr>
        <p:txBody>
          <a:bodyPr>
            <a:noAutofit/>
          </a:bodyPr>
          <a:lstStyle/>
          <a:p>
            <a:pPr marL="514350" indent="-514350" algn="r">
              <a:buAutoNum type="arabicPeriod"/>
            </a:pPr>
            <a:r>
              <a:rPr lang="ar-IQ" sz="1800" b="1" dirty="0" smtClean="0">
                <a:solidFill>
                  <a:schemeClr val="accent6">
                    <a:lumMod val="50000"/>
                  </a:schemeClr>
                </a:solidFill>
              </a:rPr>
              <a:t>يوجد تقريبا 20 حامض أميني تحتوي على </a:t>
            </a:r>
            <a:r>
              <a:rPr lang="ar-IQ" sz="1800" b="1" dirty="0" err="1" smtClean="0">
                <a:solidFill>
                  <a:schemeClr val="accent6">
                    <a:lumMod val="50000"/>
                  </a:schemeClr>
                </a:solidFill>
              </a:rPr>
              <a:t>ذرات</a:t>
            </a:r>
            <a:r>
              <a:rPr lang="ar-IQ" sz="1800" b="1" dirty="0" smtClean="0">
                <a:solidFill>
                  <a:schemeClr val="accent6">
                    <a:lumMod val="50000"/>
                  </a:schemeClr>
                </a:solidFill>
              </a:rPr>
              <a:t> </a:t>
            </a:r>
            <a:r>
              <a:rPr lang="en-US" sz="1800" b="1" dirty="0" smtClean="0">
                <a:solidFill>
                  <a:schemeClr val="accent6">
                    <a:lumMod val="50000"/>
                  </a:schemeClr>
                </a:solidFill>
              </a:rPr>
              <a:t>HOC</a:t>
            </a:r>
            <a:r>
              <a:rPr lang="ar-IQ" sz="1800" b="1" dirty="0" smtClean="0">
                <a:solidFill>
                  <a:schemeClr val="accent6">
                    <a:lumMod val="50000"/>
                  </a:schemeClr>
                </a:solidFill>
              </a:rPr>
              <a:t> مثل </a:t>
            </a:r>
            <a:r>
              <a:rPr lang="en-US" sz="1800" b="1" dirty="0" smtClean="0">
                <a:solidFill>
                  <a:schemeClr val="accent6">
                    <a:lumMod val="50000"/>
                  </a:schemeClr>
                </a:solidFill>
              </a:rPr>
              <a:t>CHO</a:t>
            </a:r>
            <a:r>
              <a:rPr lang="ar-IQ" sz="1800" b="1" dirty="0" smtClean="0">
                <a:solidFill>
                  <a:schemeClr val="accent6">
                    <a:lumMod val="50000"/>
                  </a:schemeClr>
                </a:solidFill>
              </a:rPr>
              <a:t> و</a:t>
            </a:r>
            <a:r>
              <a:rPr lang="en-US" sz="1800" b="1" dirty="0" smtClean="0">
                <a:solidFill>
                  <a:schemeClr val="accent6">
                    <a:lumMod val="50000"/>
                  </a:schemeClr>
                </a:solidFill>
              </a:rPr>
              <a:t>PRO</a:t>
            </a:r>
            <a:r>
              <a:rPr lang="ar-IQ" sz="1800" b="1" dirty="0" smtClean="0">
                <a:solidFill>
                  <a:schemeClr val="accent6">
                    <a:lumMod val="50000"/>
                  </a:schemeClr>
                </a:solidFill>
              </a:rPr>
              <a:t> وقد تتضمن حديد وفسفور </a:t>
            </a:r>
            <a:r>
              <a:rPr lang="ar-IQ" sz="1800" b="1" dirty="0" err="1" smtClean="0">
                <a:solidFill>
                  <a:schemeClr val="accent6">
                    <a:lumMod val="50000"/>
                  </a:schemeClr>
                </a:solidFill>
              </a:rPr>
              <a:t>وسلفوروتحتوي</a:t>
            </a:r>
            <a:r>
              <a:rPr lang="ar-IQ" sz="1800" b="1" dirty="0" smtClean="0">
                <a:solidFill>
                  <a:schemeClr val="accent6">
                    <a:lumMod val="50000"/>
                  </a:schemeClr>
                </a:solidFill>
              </a:rPr>
              <a:t> مجموعة الامين على النتروجين </a:t>
            </a:r>
            <a:r>
              <a:rPr lang="en-US" sz="1800" b="1" dirty="0" smtClean="0">
                <a:solidFill>
                  <a:schemeClr val="accent6">
                    <a:lumMod val="50000"/>
                  </a:schemeClr>
                </a:solidFill>
              </a:rPr>
              <a:t>NH2</a:t>
            </a:r>
            <a:r>
              <a:rPr lang="ar-IQ" sz="1800" b="1" dirty="0" smtClean="0">
                <a:solidFill>
                  <a:schemeClr val="accent6">
                    <a:lumMod val="50000"/>
                  </a:schemeClr>
                </a:solidFill>
              </a:rPr>
              <a:t> </a:t>
            </a:r>
          </a:p>
          <a:p>
            <a:pPr marL="514350" indent="-514350" algn="r">
              <a:buAutoNum type="arabicPeriod"/>
            </a:pPr>
            <a:r>
              <a:rPr lang="ar-IQ" sz="1800" b="1" dirty="0" smtClean="0">
                <a:solidFill>
                  <a:schemeClr val="accent6">
                    <a:lumMod val="50000"/>
                  </a:schemeClr>
                </a:solidFill>
              </a:rPr>
              <a:t>مهم جدا لتركيب ووظيفة الجسم وهو يشكل </a:t>
            </a:r>
            <a:r>
              <a:rPr lang="ar-IQ" sz="1800" b="1" dirty="0" smtClean="0">
                <a:solidFill>
                  <a:schemeClr val="accent6">
                    <a:lumMod val="50000"/>
                  </a:schemeClr>
                </a:solidFill>
              </a:rPr>
              <a:t>الالياف </a:t>
            </a:r>
            <a:r>
              <a:rPr lang="ar-IQ" sz="1800" b="1" dirty="0" err="1" smtClean="0">
                <a:solidFill>
                  <a:schemeClr val="accent6">
                    <a:lumMod val="50000"/>
                  </a:schemeClr>
                </a:solidFill>
              </a:rPr>
              <a:t>الهيموكلوبين</a:t>
            </a:r>
            <a:r>
              <a:rPr lang="ar-IQ" sz="1800" b="1" dirty="0" smtClean="0">
                <a:solidFill>
                  <a:schemeClr val="accent6">
                    <a:lumMod val="50000"/>
                  </a:schemeClr>
                </a:solidFill>
              </a:rPr>
              <a:t> </a:t>
            </a:r>
            <a:r>
              <a:rPr lang="ar-IQ" sz="1800" b="1" dirty="0" err="1" smtClean="0">
                <a:solidFill>
                  <a:schemeClr val="accent6">
                    <a:lumMod val="50000"/>
                  </a:schemeClr>
                </a:solidFill>
              </a:rPr>
              <a:t>والفايبرين</a:t>
            </a:r>
            <a:r>
              <a:rPr lang="ar-IQ" sz="1800" b="1" dirty="0" smtClean="0">
                <a:solidFill>
                  <a:schemeClr val="accent6">
                    <a:lumMod val="50000"/>
                  </a:schemeClr>
                </a:solidFill>
              </a:rPr>
              <a:t> </a:t>
            </a:r>
            <a:r>
              <a:rPr lang="ar-IQ" sz="1800" b="1" dirty="0" err="1" smtClean="0">
                <a:solidFill>
                  <a:schemeClr val="accent6">
                    <a:lumMod val="50000"/>
                  </a:schemeClr>
                </a:solidFill>
              </a:rPr>
              <a:t>والاربطة</a:t>
            </a:r>
            <a:r>
              <a:rPr lang="ar-IQ" sz="1800" b="1" dirty="0" smtClean="0">
                <a:solidFill>
                  <a:schemeClr val="accent6">
                    <a:lumMod val="50000"/>
                  </a:schemeClr>
                </a:solidFill>
              </a:rPr>
              <a:t> </a:t>
            </a:r>
            <a:r>
              <a:rPr lang="ar-IQ" sz="1800" b="1" dirty="0" err="1" smtClean="0">
                <a:solidFill>
                  <a:schemeClr val="accent6">
                    <a:lumMod val="50000"/>
                  </a:schemeClr>
                </a:solidFill>
              </a:rPr>
              <a:t>والاوتار</a:t>
            </a:r>
            <a:r>
              <a:rPr lang="ar-IQ" sz="1800" b="1" dirty="0" smtClean="0">
                <a:solidFill>
                  <a:schemeClr val="accent6">
                    <a:lumMod val="50000"/>
                  </a:schemeClr>
                </a:solidFill>
              </a:rPr>
              <a:t> </a:t>
            </a:r>
            <a:r>
              <a:rPr lang="ar-IQ" sz="1800" b="1" dirty="0" err="1" smtClean="0">
                <a:solidFill>
                  <a:schemeClr val="accent6">
                    <a:lumMod val="50000"/>
                  </a:schemeClr>
                </a:solidFill>
              </a:rPr>
              <a:t>واجزاء</a:t>
            </a:r>
            <a:r>
              <a:rPr lang="ar-IQ" sz="1800" b="1" dirty="0" smtClean="0">
                <a:solidFill>
                  <a:schemeClr val="accent6">
                    <a:lumMod val="50000"/>
                  </a:schemeClr>
                </a:solidFill>
              </a:rPr>
              <a:t> من أغشية الخلايا</a:t>
            </a:r>
          </a:p>
          <a:p>
            <a:pPr marL="514350" indent="-514350" algn="r">
              <a:buAutoNum type="arabicPeriod"/>
            </a:pPr>
            <a:r>
              <a:rPr lang="ar-IQ" sz="1800" b="1" dirty="0" smtClean="0">
                <a:solidFill>
                  <a:schemeClr val="accent6">
                    <a:lumMod val="50000"/>
                  </a:schemeClr>
                </a:solidFill>
              </a:rPr>
              <a:t>يستخدم للبناء ولا يستخدم كمصدر للطاقة وفي حالات معينة يستخدم مصدرا للطاقة في دورة </a:t>
            </a:r>
            <a:r>
              <a:rPr lang="ar-IQ" sz="1800" b="1" dirty="0" err="1" smtClean="0">
                <a:solidFill>
                  <a:schemeClr val="accent6">
                    <a:lumMod val="50000"/>
                  </a:schemeClr>
                </a:solidFill>
              </a:rPr>
              <a:t>كريبس</a:t>
            </a:r>
            <a:r>
              <a:rPr lang="ar-IQ" sz="1800" b="1" dirty="0" smtClean="0">
                <a:solidFill>
                  <a:schemeClr val="accent6">
                    <a:lumMod val="50000"/>
                  </a:schemeClr>
                </a:solidFill>
              </a:rPr>
              <a:t> كما هو مع </a:t>
            </a:r>
            <a:r>
              <a:rPr lang="en-US" sz="1800" b="1" dirty="0" smtClean="0">
                <a:solidFill>
                  <a:schemeClr val="accent6">
                    <a:lumMod val="50000"/>
                  </a:schemeClr>
                </a:solidFill>
              </a:rPr>
              <a:t>CHO</a:t>
            </a:r>
            <a:r>
              <a:rPr lang="ar-IQ" sz="1800" b="1" dirty="0" smtClean="0">
                <a:solidFill>
                  <a:schemeClr val="accent6">
                    <a:lumMod val="50000"/>
                  </a:schemeClr>
                </a:solidFill>
              </a:rPr>
              <a:t> و </a:t>
            </a:r>
            <a:r>
              <a:rPr lang="en-US" sz="1800" b="1" dirty="0" smtClean="0">
                <a:solidFill>
                  <a:schemeClr val="accent6">
                    <a:lumMod val="50000"/>
                  </a:schemeClr>
                </a:solidFill>
              </a:rPr>
              <a:t>PRO</a:t>
            </a:r>
            <a:r>
              <a:rPr lang="ar-IQ" sz="1800" b="1" dirty="0" smtClean="0">
                <a:solidFill>
                  <a:schemeClr val="accent6">
                    <a:lumMod val="50000"/>
                  </a:schemeClr>
                </a:solidFill>
              </a:rPr>
              <a:t> </a:t>
            </a:r>
            <a:r>
              <a:rPr lang="ar-IQ" sz="1800" b="1" dirty="0" err="1" smtClean="0">
                <a:solidFill>
                  <a:schemeClr val="accent6">
                    <a:lumMod val="50000"/>
                  </a:schemeClr>
                </a:solidFill>
              </a:rPr>
              <a:t>,</a:t>
            </a:r>
            <a:r>
              <a:rPr lang="ar-IQ" sz="1800" b="1" dirty="0" smtClean="0">
                <a:solidFill>
                  <a:schemeClr val="accent6">
                    <a:lumMod val="50000"/>
                  </a:schemeClr>
                </a:solidFill>
              </a:rPr>
              <a:t> </a:t>
            </a:r>
          </a:p>
          <a:p>
            <a:pPr marL="514350" indent="-514350" algn="r">
              <a:buAutoNum type="arabicPeriod"/>
            </a:pPr>
            <a:r>
              <a:rPr lang="en-US" sz="2000" b="1" dirty="0" smtClean="0">
                <a:solidFill>
                  <a:schemeClr val="accent6">
                    <a:lumMod val="50000"/>
                  </a:schemeClr>
                </a:solidFill>
              </a:rPr>
              <a:t>Six amino acids can enter metabolism at the level of </a:t>
            </a:r>
            <a:r>
              <a:rPr lang="en-US" sz="2000" b="1" dirty="0" err="1" smtClean="0">
                <a:solidFill>
                  <a:schemeClr val="accent6">
                    <a:lumMod val="50000"/>
                  </a:schemeClr>
                </a:solidFill>
              </a:rPr>
              <a:t>pyruvic</a:t>
            </a:r>
            <a:r>
              <a:rPr lang="en-US" sz="2000" b="1" dirty="0" smtClean="0">
                <a:solidFill>
                  <a:schemeClr val="accent6">
                    <a:lumMod val="50000"/>
                  </a:schemeClr>
                </a:solidFill>
              </a:rPr>
              <a:t> acid, 8 at acetyl </a:t>
            </a:r>
            <a:r>
              <a:rPr lang="en-US" sz="2000" b="1" dirty="0" err="1" smtClean="0">
                <a:solidFill>
                  <a:schemeClr val="accent6">
                    <a:lumMod val="50000"/>
                  </a:schemeClr>
                </a:solidFill>
              </a:rPr>
              <a:t>CoA</a:t>
            </a:r>
            <a:r>
              <a:rPr lang="en-US" sz="2000" b="1" dirty="0" smtClean="0">
                <a:solidFill>
                  <a:schemeClr val="accent6">
                    <a:lumMod val="50000"/>
                  </a:schemeClr>
                </a:solidFill>
              </a:rPr>
              <a:t>, 4 at a-</a:t>
            </a:r>
            <a:r>
              <a:rPr lang="en-US" sz="2000" b="1" dirty="0" err="1" smtClean="0">
                <a:solidFill>
                  <a:schemeClr val="accent6">
                    <a:lumMod val="50000"/>
                  </a:schemeClr>
                </a:solidFill>
              </a:rPr>
              <a:t>ketoglutarate</a:t>
            </a:r>
            <a:r>
              <a:rPr lang="en-US" sz="2000" b="1" dirty="0" smtClean="0">
                <a:solidFill>
                  <a:schemeClr val="accent6">
                    <a:lumMod val="50000"/>
                  </a:schemeClr>
                </a:solidFill>
              </a:rPr>
              <a:t>, 4 at </a:t>
            </a:r>
            <a:r>
              <a:rPr lang="en-US" sz="2000" b="1" dirty="0" err="1" smtClean="0">
                <a:solidFill>
                  <a:schemeClr val="accent6">
                    <a:lumMod val="50000"/>
                  </a:schemeClr>
                </a:solidFill>
              </a:rPr>
              <a:t>succinate</a:t>
            </a:r>
            <a:r>
              <a:rPr lang="en-US" sz="2000" b="1" dirty="0" smtClean="0">
                <a:solidFill>
                  <a:schemeClr val="accent6">
                    <a:lumMod val="50000"/>
                  </a:schemeClr>
                </a:solidFill>
              </a:rPr>
              <a:t>, 2 at </a:t>
            </a:r>
            <a:r>
              <a:rPr lang="en-US" sz="2000" b="1" dirty="0" err="1" smtClean="0">
                <a:solidFill>
                  <a:schemeClr val="accent6">
                    <a:lumMod val="50000"/>
                  </a:schemeClr>
                </a:solidFill>
              </a:rPr>
              <a:t>fumarate</a:t>
            </a:r>
            <a:r>
              <a:rPr lang="en-US" sz="2000" b="1" dirty="0" smtClean="0">
                <a:solidFill>
                  <a:schemeClr val="accent6">
                    <a:lumMod val="50000"/>
                  </a:schemeClr>
                </a:solidFill>
              </a:rPr>
              <a:t>, and 2 at </a:t>
            </a:r>
            <a:r>
              <a:rPr lang="en-US" sz="2000" b="1" dirty="0" err="1" smtClean="0">
                <a:solidFill>
                  <a:schemeClr val="accent6">
                    <a:lumMod val="50000"/>
                  </a:schemeClr>
                </a:solidFill>
              </a:rPr>
              <a:t>oxaloacetate</a:t>
            </a:r>
            <a:endParaRPr lang="en-US" sz="2000" b="1" dirty="0" smtClean="0">
              <a:solidFill>
                <a:schemeClr val="accent6">
                  <a:lumMod val="50000"/>
                </a:schemeClr>
              </a:solidFill>
            </a:endParaRPr>
          </a:p>
          <a:p>
            <a:pPr marL="514350" indent="-514350" algn="r"/>
            <a:r>
              <a:rPr lang="ar-IQ" sz="2000" b="1" dirty="0" smtClean="0">
                <a:solidFill>
                  <a:schemeClr val="accent6">
                    <a:lumMod val="50000"/>
                  </a:schemeClr>
                </a:solidFill>
              </a:rPr>
              <a:t>          </a:t>
            </a:r>
          </a:p>
          <a:p>
            <a:pPr marL="514350" indent="-514350" algn="r"/>
            <a:r>
              <a:rPr lang="ar-IQ" sz="2000" b="1" dirty="0" smtClean="0">
                <a:solidFill>
                  <a:schemeClr val="accent6">
                    <a:lumMod val="50000"/>
                  </a:schemeClr>
                </a:solidFill>
              </a:rPr>
              <a:t>      ناتج </a:t>
            </a:r>
            <a:r>
              <a:rPr lang="en-US" sz="2000" b="1" dirty="0" smtClean="0">
                <a:solidFill>
                  <a:schemeClr val="accent6">
                    <a:lumMod val="50000"/>
                  </a:schemeClr>
                </a:solidFill>
              </a:rPr>
              <a:t>ATP</a:t>
            </a:r>
            <a:r>
              <a:rPr lang="ar-IQ" sz="2000" b="1" dirty="0" smtClean="0">
                <a:solidFill>
                  <a:schemeClr val="accent6">
                    <a:lumMod val="50000"/>
                  </a:schemeClr>
                </a:solidFill>
              </a:rPr>
              <a:t> </a:t>
            </a:r>
            <a:endParaRPr lang="en-US" sz="2000" b="1" dirty="0" smtClean="0">
              <a:solidFill>
                <a:schemeClr val="accent6">
                  <a:lumMod val="50000"/>
                </a:schemeClr>
              </a:solidFill>
            </a:endParaRPr>
          </a:p>
          <a:p>
            <a:pPr marL="514350" indent="-514350" algn="r">
              <a:buAutoNum type="arabicPeriod"/>
            </a:pPr>
            <a:r>
              <a:rPr lang="en-US" sz="2000" b="1" dirty="0" err="1" smtClean="0">
                <a:solidFill>
                  <a:schemeClr val="accent6">
                    <a:lumMod val="50000"/>
                  </a:schemeClr>
                </a:solidFill>
              </a:rPr>
              <a:t>Pyruvate</a:t>
            </a:r>
            <a:r>
              <a:rPr lang="en-US" sz="2000" b="1" dirty="0" smtClean="0">
                <a:solidFill>
                  <a:schemeClr val="accent6">
                    <a:lumMod val="50000"/>
                  </a:schemeClr>
                </a:solidFill>
              </a:rPr>
              <a:t> → acetyl </a:t>
            </a:r>
            <a:r>
              <a:rPr lang="en-US" sz="2000" b="1" dirty="0" err="1" smtClean="0">
                <a:solidFill>
                  <a:schemeClr val="accent6">
                    <a:lumMod val="50000"/>
                  </a:schemeClr>
                </a:solidFill>
              </a:rPr>
              <a:t>CoA</a:t>
            </a:r>
            <a:r>
              <a:rPr lang="en-US" sz="2000" b="1" dirty="0" smtClean="0">
                <a:solidFill>
                  <a:schemeClr val="accent6">
                    <a:lumMod val="50000"/>
                  </a:schemeClr>
                </a:solidFill>
              </a:rPr>
              <a:t> = 1 NADH + H+         2.5 ATP </a:t>
            </a:r>
          </a:p>
          <a:p>
            <a:pPr marL="514350" indent="-514350" algn="r">
              <a:buAutoNum type="arabicPeriod"/>
            </a:pPr>
            <a:r>
              <a:rPr lang="en-US" sz="2000" b="1" dirty="0" smtClean="0">
                <a:solidFill>
                  <a:schemeClr val="accent6">
                    <a:lumMod val="50000"/>
                  </a:schemeClr>
                </a:solidFill>
              </a:rPr>
              <a:t>Krebs cycle                                                            1 ATP </a:t>
            </a:r>
          </a:p>
          <a:p>
            <a:pPr marL="514350" indent="-514350" algn="r">
              <a:buAutoNum type="arabicPeriod"/>
            </a:pPr>
            <a:r>
              <a:rPr lang="en-US" sz="2000" b="1" dirty="0" smtClean="0">
                <a:solidFill>
                  <a:schemeClr val="accent6">
                    <a:lumMod val="50000"/>
                  </a:schemeClr>
                </a:solidFill>
              </a:rPr>
              <a:t>ETS/OP                               3 NADH + H+         7.5 ATP </a:t>
            </a:r>
          </a:p>
          <a:p>
            <a:pPr marL="514350" indent="-514350" algn="r">
              <a:buAutoNum type="arabicPeriod"/>
            </a:pPr>
            <a:r>
              <a:rPr lang="en-US" sz="2000" b="1" dirty="0" smtClean="0">
                <a:solidFill>
                  <a:schemeClr val="accent6">
                    <a:lumMod val="50000"/>
                  </a:schemeClr>
                </a:solidFill>
              </a:rPr>
              <a:t>1 FADH2                1.5 ATP </a:t>
            </a:r>
          </a:p>
          <a:p>
            <a:pPr marL="514350" indent="-514350" algn="r">
              <a:buAutoNum type="arabicPeriod"/>
            </a:pPr>
            <a:r>
              <a:rPr lang="en-US" sz="2000" b="1" dirty="0" smtClean="0">
                <a:solidFill>
                  <a:schemeClr val="accent6">
                    <a:lumMod val="50000"/>
                  </a:schemeClr>
                </a:solidFill>
              </a:rPr>
              <a:t>12.5 ATP</a:t>
            </a:r>
            <a:endParaRPr lang="ar-IQ" sz="2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427984" y="-27384"/>
            <a:ext cx="4680520" cy="504055"/>
          </a:xfrm>
          <a:solidFill>
            <a:srgbClr val="990033"/>
          </a:solidFill>
        </p:spPr>
        <p:txBody>
          <a:bodyPr>
            <a:noAutofit/>
          </a:bodyPr>
          <a:lstStyle/>
          <a:p>
            <a:r>
              <a:rPr lang="ar-IQ" sz="2000" b="1" dirty="0" smtClean="0">
                <a:solidFill>
                  <a:schemeClr val="bg1"/>
                </a:solidFill>
              </a:rPr>
              <a:t>5</a:t>
            </a:r>
            <a:r>
              <a:rPr lang="ar-IQ" sz="3600" b="1" dirty="0" smtClean="0">
                <a:solidFill>
                  <a:schemeClr val="bg1"/>
                </a:solidFill>
              </a:rPr>
              <a:t>- </a:t>
            </a:r>
            <a:r>
              <a:rPr lang="ar-IQ" sz="1600" b="1" dirty="0" smtClean="0">
                <a:solidFill>
                  <a:schemeClr val="bg1"/>
                </a:solidFill>
              </a:rPr>
              <a:t>الهدف </a:t>
            </a:r>
            <a:r>
              <a:rPr lang="ar-IQ" sz="1400" b="1" dirty="0" smtClean="0">
                <a:solidFill>
                  <a:schemeClr val="bg1"/>
                </a:solidFill>
              </a:rPr>
              <a:t>الخامس </a:t>
            </a:r>
            <a:r>
              <a:rPr lang="ar-IQ" sz="2800" b="1" dirty="0" smtClean="0">
                <a:solidFill>
                  <a:schemeClr val="bg1"/>
                </a:solidFill>
              </a:rPr>
              <a:t>العمل داخل وخارج الخلية</a:t>
            </a:r>
            <a:endParaRPr lang="ar-IQ" sz="2800" b="1" dirty="0">
              <a:solidFill>
                <a:schemeClr val="bg1"/>
              </a:solidFill>
            </a:endParaRPr>
          </a:p>
        </p:txBody>
      </p:sp>
      <p:sp>
        <p:nvSpPr>
          <p:cNvPr id="3" name="عنوان فرعي 2"/>
          <p:cNvSpPr>
            <a:spLocks noGrp="1"/>
          </p:cNvSpPr>
          <p:nvPr>
            <p:ph type="subTitle" idx="1"/>
          </p:nvPr>
        </p:nvSpPr>
        <p:spPr>
          <a:xfrm>
            <a:off x="4283968" y="548680"/>
            <a:ext cx="4860032" cy="5904656"/>
          </a:xfrm>
        </p:spPr>
        <p:txBody>
          <a:bodyPr>
            <a:noAutofit/>
          </a:bodyPr>
          <a:lstStyle/>
          <a:p>
            <a:pPr marL="457200" indent="-457200" algn="just">
              <a:buFont typeface="Arial" pitchFamily="34" charset="0"/>
              <a:buAutoNum type="arabicPeriod"/>
            </a:pPr>
            <a:r>
              <a:rPr lang="ar-IQ" sz="1800" b="1" dirty="0" smtClean="0">
                <a:solidFill>
                  <a:schemeClr val="accent6">
                    <a:lumMod val="50000"/>
                  </a:schemeClr>
                </a:solidFill>
              </a:rPr>
              <a:t>داخل </a:t>
            </a:r>
            <a:r>
              <a:rPr lang="ar-IQ" sz="1800" b="1" dirty="0" err="1" smtClean="0">
                <a:solidFill>
                  <a:schemeClr val="accent6">
                    <a:lumMod val="50000"/>
                  </a:schemeClr>
                </a:solidFill>
              </a:rPr>
              <a:t>الخلية </a:t>
            </a:r>
            <a:r>
              <a:rPr lang="ar-IQ" sz="1800" b="1" dirty="0" smtClean="0">
                <a:solidFill>
                  <a:schemeClr val="accent6">
                    <a:lumMod val="50000"/>
                  </a:schemeClr>
                </a:solidFill>
              </a:rPr>
              <a:t>: ينظم العمل </a:t>
            </a:r>
            <a:r>
              <a:rPr lang="ar-IQ" sz="1800" b="1" dirty="0" err="1" smtClean="0">
                <a:solidFill>
                  <a:schemeClr val="accent6">
                    <a:lumMod val="50000"/>
                  </a:schemeClr>
                </a:solidFill>
              </a:rPr>
              <a:t>الايضي</a:t>
            </a:r>
            <a:r>
              <a:rPr lang="ar-IQ" sz="1800" b="1" dirty="0" smtClean="0">
                <a:solidFill>
                  <a:schemeClr val="accent6">
                    <a:lumMod val="50000"/>
                  </a:schemeClr>
                </a:solidFill>
              </a:rPr>
              <a:t> نوع من الانزيمات تسمى </a:t>
            </a:r>
            <a:r>
              <a:rPr lang="en-US" sz="1800" b="1" dirty="0" smtClean="0">
                <a:solidFill>
                  <a:schemeClr val="accent6">
                    <a:lumMod val="50000"/>
                  </a:schemeClr>
                </a:solidFill>
              </a:rPr>
              <a:t>rate-limiting enzyme</a:t>
            </a:r>
            <a:r>
              <a:rPr lang="ar-IQ" sz="1800" b="1" dirty="0" smtClean="0">
                <a:solidFill>
                  <a:schemeClr val="accent6">
                    <a:lumMod val="50000"/>
                  </a:schemeClr>
                </a:solidFill>
              </a:rPr>
              <a:t> مثل </a:t>
            </a:r>
            <a:r>
              <a:rPr lang="en-US" sz="1800" b="1" dirty="0" smtClean="0">
                <a:solidFill>
                  <a:schemeClr val="accent6">
                    <a:lumMod val="50000"/>
                  </a:schemeClr>
                </a:solidFill>
              </a:rPr>
              <a:t>PFK</a:t>
            </a:r>
            <a:r>
              <a:rPr lang="ar-IQ" sz="1800" b="1" dirty="0" smtClean="0">
                <a:solidFill>
                  <a:schemeClr val="accent6">
                    <a:lumMod val="50000"/>
                  </a:schemeClr>
                </a:solidFill>
              </a:rPr>
              <a:t> فعندما تمنع هذه الانزيمات العمل </a:t>
            </a:r>
            <a:r>
              <a:rPr lang="ar-IQ" sz="1800" b="1" dirty="0" err="1" smtClean="0">
                <a:solidFill>
                  <a:schemeClr val="accent6">
                    <a:lumMod val="50000"/>
                  </a:schemeClr>
                </a:solidFill>
              </a:rPr>
              <a:t>الايضي</a:t>
            </a:r>
            <a:r>
              <a:rPr lang="ar-IQ" sz="1800" b="1" dirty="0" smtClean="0">
                <a:solidFill>
                  <a:schemeClr val="accent6">
                    <a:lumMod val="50000"/>
                  </a:schemeClr>
                </a:solidFill>
              </a:rPr>
              <a:t> فان كل التفاعلات </a:t>
            </a:r>
            <a:r>
              <a:rPr lang="ar-IQ" sz="1800" b="1" dirty="0" err="1" smtClean="0">
                <a:solidFill>
                  <a:schemeClr val="accent6">
                    <a:lumMod val="50000"/>
                  </a:schemeClr>
                </a:solidFill>
              </a:rPr>
              <a:t>الايضية</a:t>
            </a:r>
            <a:r>
              <a:rPr lang="ar-IQ" sz="1800" b="1" dirty="0" smtClean="0">
                <a:solidFill>
                  <a:schemeClr val="accent6">
                    <a:lumMod val="50000"/>
                  </a:schemeClr>
                </a:solidFill>
              </a:rPr>
              <a:t> تتوقف عن </a:t>
            </a:r>
            <a:r>
              <a:rPr lang="ar-IQ" sz="1800" b="1" dirty="0" err="1" smtClean="0">
                <a:solidFill>
                  <a:schemeClr val="accent6">
                    <a:lumMod val="50000"/>
                  </a:schemeClr>
                </a:solidFill>
              </a:rPr>
              <a:t>العمل </a:t>
            </a:r>
            <a:r>
              <a:rPr lang="ar-IQ" sz="1800" b="1" dirty="0" smtClean="0">
                <a:solidFill>
                  <a:schemeClr val="accent6">
                    <a:lumMod val="50000"/>
                  </a:schemeClr>
                </a:solidFill>
              </a:rPr>
              <a:t>, </a:t>
            </a:r>
            <a:r>
              <a:rPr lang="ar-IQ" sz="1800" b="1" dirty="0" err="1" smtClean="0">
                <a:solidFill>
                  <a:schemeClr val="accent6">
                    <a:lumMod val="50000"/>
                  </a:schemeClr>
                </a:solidFill>
              </a:rPr>
              <a:t>وبالعكس ,</a:t>
            </a:r>
            <a:r>
              <a:rPr lang="ar-IQ" sz="1800" b="1" dirty="0" smtClean="0">
                <a:solidFill>
                  <a:schemeClr val="accent6">
                    <a:lumMod val="50000"/>
                  </a:schemeClr>
                </a:solidFill>
              </a:rPr>
              <a:t>(تغذية راجعة ايجابية </a:t>
            </a:r>
            <a:r>
              <a:rPr lang="ar-IQ" sz="1800" b="1" dirty="0" err="1" smtClean="0">
                <a:solidFill>
                  <a:schemeClr val="accent6">
                    <a:lumMod val="50000"/>
                  </a:schemeClr>
                </a:solidFill>
              </a:rPr>
              <a:t>وسلبية )</a:t>
            </a:r>
            <a:endParaRPr lang="ar-IQ" sz="1800" b="1" dirty="0" smtClean="0">
              <a:solidFill>
                <a:schemeClr val="accent6">
                  <a:lumMod val="50000"/>
                </a:schemeClr>
              </a:solidFill>
            </a:endParaRPr>
          </a:p>
          <a:p>
            <a:pPr marL="457200" indent="-457200" algn="just"/>
            <a:r>
              <a:rPr lang="ar-IQ" sz="1800" b="1" dirty="0" smtClean="0">
                <a:solidFill>
                  <a:schemeClr val="accent6">
                    <a:lumMod val="50000"/>
                  </a:schemeClr>
                </a:solidFill>
              </a:rPr>
              <a:t>       وعوامل أخرى تدعى </a:t>
            </a:r>
            <a:r>
              <a:rPr lang="en-US" sz="1800" b="1" dirty="0" smtClean="0">
                <a:solidFill>
                  <a:schemeClr val="accent6">
                    <a:lumMod val="50000"/>
                  </a:schemeClr>
                </a:solidFill>
              </a:rPr>
              <a:t>modulators</a:t>
            </a:r>
            <a:r>
              <a:rPr lang="ar-IQ" sz="1800" b="1" dirty="0" smtClean="0">
                <a:solidFill>
                  <a:schemeClr val="accent6">
                    <a:lumMod val="50000"/>
                  </a:schemeClr>
                </a:solidFill>
              </a:rPr>
              <a:t> مثل </a:t>
            </a:r>
            <a:r>
              <a:rPr lang="en-US" sz="1800" b="1" dirty="0" smtClean="0">
                <a:solidFill>
                  <a:schemeClr val="accent6">
                    <a:lumMod val="50000"/>
                  </a:schemeClr>
                </a:solidFill>
              </a:rPr>
              <a:t>ADP,AMP. </a:t>
            </a:r>
            <a:r>
              <a:rPr lang="en-US" sz="1800" b="1" dirty="0" err="1" smtClean="0">
                <a:solidFill>
                  <a:schemeClr val="accent6">
                    <a:lumMod val="50000"/>
                  </a:schemeClr>
                </a:solidFill>
              </a:rPr>
              <a:t>Pi,pH</a:t>
            </a:r>
            <a:r>
              <a:rPr lang="ar-IQ" sz="1800" b="1" dirty="0" smtClean="0">
                <a:solidFill>
                  <a:schemeClr val="accent6">
                    <a:lumMod val="50000"/>
                  </a:schemeClr>
                </a:solidFill>
              </a:rPr>
              <a:t> وان أي ارتفاع في هذه العوامل يؤدي الى تحطيم في </a:t>
            </a:r>
            <a:r>
              <a:rPr lang="en-US" sz="1800" b="1" dirty="0" smtClean="0">
                <a:solidFill>
                  <a:schemeClr val="accent6">
                    <a:lumMod val="50000"/>
                  </a:schemeClr>
                </a:solidFill>
              </a:rPr>
              <a:t>ATP</a:t>
            </a:r>
            <a:r>
              <a:rPr lang="ar-IQ" sz="1800" b="1" dirty="0" smtClean="0">
                <a:solidFill>
                  <a:schemeClr val="accent6">
                    <a:lumMod val="50000"/>
                  </a:schemeClr>
                </a:solidFill>
              </a:rPr>
              <a:t> , </a:t>
            </a:r>
            <a:r>
              <a:rPr lang="ar-IQ" sz="1800" b="1" dirty="0" err="1" smtClean="0">
                <a:solidFill>
                  <a:schemeClr val="accent6">
                    <a:lumMod val="50000"/>
                  </a:schemeClr>
                </a:solidFill>
              </a:rPr>
              <a:t>وبالعكس ,</a:t>
            </a:r>
            <a:r>
              <a:rPr lang="ar-IQ" sz="1800" b="1" dirty="0" smtClean="0">
                <a:solidFill>
                  <a:schemeClr val="accent6">
                    <a:lumMod val="50000"/>
                  </a:schemeClr>
                </a:solidFill>
              </a:rPr>
              <a:t>(تغذية راجعة ايجابية </a:t>
            </a:r>
            <a:r>
              <a:rPr lang="ar-IQ" sz="1800" b="1" dirty="0" err="1" smtClean="0">
                <a:solidFill>
                  <a:schemeClr val="accent6">
                    <a:lumMod val="50000"/>
                  </a:schemeClr>
                </a:solidFill>
              </a:rPr>
              <a:t>وسلبية )</a:t>
            </a:r>
            <a:r>
              <a:rPr lang="en-US" sz="1800" b="1" dirty="0" smtClean="0">
                <a:solidFill>
                  <a:schemeClr val="accent6">
                    <a:lumMod val="50000"/>
                  </a:schemeClr>
                </a:solidFill>
              </a:rPr>
              <a:t> </a:t>
            </a:r>
          </a:p>
          <a:p>
            <a:pPr marL="457200" indent="-457200" algn="just"/>
            <a:endParaRPr lang="ar-IQ" sz="1800" b="1" dirty="0" smtClean="0">
              <a:solidFill>
                <a:schemeClr val="accent6">
                  <a:lumMod val="50000"/>
                </a:schemeClr>
              </a:solidFill>
            </a:endParaRPr>
          </a:p>
          <a:p>
            <a:pPr marL="457200" indent="-457200" algn="just"/>
            <a:r>
              <a:rPr lang="ar-IQ" sz="1800" b="1" dirty="0" err="1" smtClean="0">
                <a:solidFill>
                  <a:schemeClr val="accent6">
                    <a:lumMod val="50000"/>
                  </a:schemeClr>
                </a:solidFill>
              </a:rPr>
              <a:t>2.</a:t>
            </a:r>
            <a:r>
              <a:rPr lang="ar-IQ" sz="1800" b="1" dirty="0" smtClean="0">
                <a:solidFill>
                  <a:schemeClr val="accent6">
                    <a:lumMod val="50000"/>
                  </a:schemeClr>
                </a:solidFill>
              </a:rPr>
              <a:t> خارج </a:t>
            </a:r>
            <a:r>
              <a:rPr lang="ar-IQ" sz="1800" b="1" dirty="0" err="1" smtClean="0">
                <a:solidFill>
                  <a:schemeClr val="accent6">
                    <a:lumMod val="50000"/>
                  </a:schemeClr>
                </a:solidFill>
              </a:rPr>
              <a:t>الخلية </a:t>
            </a:r>
            <a:r>
              <a:rPr lang="ar-IQ" sz="1800" b="1" dirty="0" smtClean="0">
                <a:solidFill>
                  <a:schemeClr val="accent6">
                    <a:lumMod val="50000"/>
                  </a:schemeClr>
                </a:solidFill>
              </a:rPr>
              <a:t>: خلال التمرين فان العمليات </a:t>
            </a:r>
            <a:r>
              <a:rPr lang="ar-IQ" sz="1800" b="1" dirty="0" err="1" smtClean="0">
                <a:solidFill>
                  <a:schemeClr val="accent6">
                    <a:lumMod val="50000"/>
                  </a:schemeClr>
                </a:solidFill>
              </a:rPr>
              <a:t>الايضية</a:t>
            </a:r>
            <a:r>
              <a:rPr lang="ar-IQ" sz="1800" b="1" dirty="0" smtClean="0">
                <a:solidFill>
                  <a:schemeClr val="accent6">
                    <a:lumMod val="50000"/>
                  </a:schemeClr>
                </a:solidFill>
              </a:rPr>
              <a:t> تزود </a:t>
            </a:r>
            <a:r>
              <a:rPr lang="en-US" sz="1800" b="1" dirty="0" smtClean="0">
                <a:solidFill>
                  <a:schemeClr val="accent6">
                    <a:lumMod val="50000"/>
                  </a:schemeClr>
                </a:solidFill>
              </a:rPr>
              <a:t>ATP </a:t>
            </a:r>
            <a:r>
              <a:rPr lang="ar-IQ" sz="1800" b="1" dirty="0" smtClean="0">
                <a:solidFill>
                  <a:schemeClr val="accent6">
                    <a:lumMod val="50000"/>
                  </a:schemeClr>
                </a:solidFill>
              </a:rPr>
              <a:t> للطاقة والمحافظة على </a:t>
            </a:r>
            <a:r>
              <a:rPr lang="ar-IQ" sz="1800" b="1" dirty="0" err="1" smtClean="0">
                <a:solidFill>
                  <a:schemeClr val="accent6">
                    <a:lumMod val="50000"/>
                  </a:schemeClr>
                </a:solidFill>
              </a:rPr>
              <a:t>مستوبات</a:t>
            </a:r>
            <a:r>
              <a:rPr lang="ar-IQ" sz="1800" b="1" dirty="0" smtClean="0">
                <a:solidFill>
                  <a:schemeClr val="accent6">
                    <a:lumMod val="50000"/>
                  </a:schemeClr>
                </a:solidFill>
              </a:rPr>
              <a:t> </a:t>
            </a:r>
            <a:r>
              <a:rPr lang="ar-IQ" sz="1800" b="1" dirty="0" err="1" smtClean="0">
                <a:solidFill>
                  <a:schemeClr val="accent6">
                    <a:lumMod val="50000"/>
                  </a:schemeClr>
                </a:solidFill>
              </a:rPr>
              <a:t>كلوكوز</a:t>
            </a:r>
            <a:r>
              <a:rPr lang="ar-IQ" sz="1800" b="1" dirty="0" smtClean="0">
                <a:solidFill>
                  <a:schemeClr val="accent6">
                    <a:lumMod val="50000"/>
                  </a:schemeClr>
                </a:solidFill>
              </a:rPr>
              <a:t> الدم عند مستوى قريب من الراحة لوظائف الاعضاء </a:t>
            </a:r>
            <a:r>
              <a:rPr lang="ar-IQ" sz="1800" b="1" dirty="0" err="1" smtClean="0">
                <a:solidFill>
                  <a:schemeClr val="accent6">
                    <a:lumMod val="50000"/>
                  </a:schemeClr>
                </a:solidFill>
              </a:rPr>
              <a:t>الداخلية </a:t>
            </a:r>
            <a:r>
              <a:rPr lang="ar-IQ" sz="1800" b="1" dirty="0" smtClean="0">
                <a:solidFill>
                  <a:schemeClr val="accent6">
                    <a:lumMod val="50000"/>
                  </a:schemeClr>
                </a:solidFill>
              </a:rPr>
              <a:t>, وذلك بسبب ان المخ </a:t>
            </a:r>
            <a:r>
              <a:rPr lang="ar-IQ" sz="1800" b="1" dirty="0" err="1" smtClean="0">
                <a:solidFill>
                  <a:schemeClr val="accent6">
                    <a:lumMod val="50000"/>
                  </a:schemeClr>
                </a:solidFill>
              </a:rPr>
              <a:t>والانسجة</a:t>
            </a:r>
            <a:r>
              <a:rPr lang="ar-IQ" sz="1800" b="1" dirty="0" smtClean="0">
                <a:solidFill>
                  <a:schemeClr val="accent6">
                    <a:lumMod val="50000"/>
                  </a:schemeClr>
                </a:solidFill>
              </a:rPr>
              <a:t> العصبية والكليتين والعضلات يجب ان تزود </a:t>
            </a:r>
            <a:r>
              <a:rPr lang="ar-IQ" sz="1800" b="1" dirty="0" err="1" smtClean="0">
                <a:solidFill>
                  <a:schemeClr val="accent6">
                    <a:lumMod val="50000"/>
                  </a:schemeClr>
                </a:solidFill>
              </a:rPr>
              <a:t>بالكلوكوز</a:t>
            </a:r>
            <a:r>
              <a:rPr lang="ar-IQ" sz="1800" b="1" dirty="0" smtClean="0">
                <a:solidFill>
                  <a:schemeClr val="accent6">
                    <a:lumMod val="50000"/>
                  </a:schemeClr>
                </a:solidFill>
              </a:rPr>
              <a:t> كوقود بعملية تسمى </a:t>
            </a:r>
            <a:r>
              <a:rPr lang="ar-IQ" sz="1800" b="1" dirty="0" err="1" smtClean="0">
                <a:solidFill>
                  <a:schemeClr val="accent6">
                    <a:lumMod val="50000"/>
                  </a:schemeClr>
                </a:solidFill>
              </a:rPr>
              <a:t>كلوكونيوجينيزز</a:t>
            </a:r>
            <a:r>
              <a:rPr lang="ar-IQ" sz="1800" b="1" dirty="0" smtClean="0">
                <a:solidFill>
                  <a:schemeClr val="accent6">
                    <a:lumMod val="50000"/>
                  </a:schemeClr>
                </a:solidFill>
              </a:rPr>
              <a:t> </a:t>
            </a:r>
            <a:r>
              <a:rPr lang="en-US" sz="1800" b="1" dirty="0" err="1" smtClean="0">
                <a:solidFill>
                  <a:schemeClr val="accent6">
                    <a:lumMod val="50000"/>
                  </a:schemeClr>
                </a:solidFill>
              </a:rPr>
              <a:t>Gloconeogenesis</a:t>
            </a:r>
            <a:r>
              <a:rPr lang="en-US" sz="1800" b="1" dirty="0" smtClean="0">
                <a:solidFill>
                  <a:schemeClr val="accent6">
                    <a:lumMod val="50000"/>
                  </a:schemeClr>
                </a:solidFill>
              </a:rPr>
              <a:t>  </a:t>
            </a:r>
            <a:r>
              <a:rPr lang="ar-IQ" sz="1800" b="1" dirty="0" smtClean="0">
                <a:solidFill>
                  <a:schemeClr val="accent6">
                    <a:lumMod val="50000"/>
                  </a:schemeClr>
                </a:solidFill>
              </a:rPr>
              <a:t> وهي تعني تخليق 1 غم </a:t>
            </a:r>
            <a:r>
              <a:rPr lang="ar-IQ" sz="1800" b="1" dirty="0" err="1" smtClean="0">
                <a:solidFill>
                  <a:schemeClr val="accent6">
                    <a:lumMod val="50000"/>
                  </a:schemeClr>
                </a:solidFill>
              </a:rPr>
              <a:t>كلوكوز</a:t>
            </a:r>
            <a:r>
              <a:rPr lang="ar-IQ" sz="1800" b="1" dirty="0" smtClean="0">
                <a:solidFill>
                  <a:schemeClr val="accent6">
                    <a:lumMod val="50000"/>
                  </a:schemeClr>
                </a:solidFill>
              </a:rPr>
              <a:t> جديد في الكبد من مواد غير </a:t>
            </a:r>
            <a:r>
              <a:rPr lang="ar-IQ" sz="1800" b="1" dirty="0" err="1" smtClean="0">
                <a:solidFill>
                  <a:schemeClr val="accent6">
                    <a:lumMod val="50000"/>
                  </a:schemeClr>
                </a:solidFill>
              </a:rPr>
              <a:t>كربوهيدراتية</a:t>
            </a:r>
            <a:r>
              <a:rPr lang="ar-IQ" sz="1800" b="1" dirty="0" smtClean="0">
                <a:solidFill>
                  <a:schemeClr val="accent6">
                    <a:lumMod val="50000"/>
                  </a:schemeClr>
                </a:solidFill>
              </a:rPr>
              <a:t> </a:t>
            </a:r>
            <a:r>
              <a:rPr lang="ar-IQ" sz="1800" b="1" dirty="0" err="1" smtClean="0">
                <a:solidFill>
                  <a:schemeClr val="accent6">
                    <a:lumMod val="50000"/>
                  </a:schemeClr>
                </a:solidFill>
              </a:rPr>
              <a:t>مثل </a:t>
            </a:r>
            <a:r>
              <a:rPr lang="ar-IQ" sz="1800" b="1" dirty="0" smtClean="0">
                <a:solidFill>
                  <a:schemeClr val="accent6">
                    <a:lumMod val="50000"/>
                  </a:schemeClr>
                </a:solidFill>
              </a:rPr>
              <a:t>( </a:t>
            </a:r>
            <a:r>
              <a:rPr lang="ar-IQ" sz="1800" b="1" dirty="0" err="1" smtClean="0">
                <a:solidFill>
                  <a:schemeClr val="accent6">
                    <a:lumMod val="50000"/>
                  </a:schemeClr>
                </a:solidFill>
              </a:rPr>
              <a:t>02و1</a:t>
            </a:r>
            <a:r>
              <a:rPr lang="ar-IQ" sz="1800" b="1" dirty="0" smtClean="0">
                <a:solidFill>
                  <a:schemeClr val="accent6">
                    <a:lumMod val="50000"/>
                  </a:schemeClr>
                </a:solidFill>
              </a:rPr>
              <a:t> غم </a:t>
            </a:r>
            <a:r>
              <a:rPr lang="ar-IQ" sz="1800" b="1" dirty="0" err="1" smtClean="0">
                <a:solidFill>
                  <a:schemeClr val="accent6">
                    <a:lumMod val="50000"/>
                  </a:schemeClr>
                </a:solidFill>
              </a:rPr>
              <a:t>كليسيرول</a:t>
            </a:r>
            <a:r>
              <a:rPr lang="ar-IQ" sz="1800" b="1" dirty="0" smtClean="0">
                <a:solidFill>
                  <a:schemeClr val="accent6">
                    <a:lumMod val="50000"/>
                  </a:schemeClr>
                </a:solidFill>
              </a:rPr>
              <a:t> , </a:t>
            </a:r>
            <a:r>
              <a:rPr lang="ar-IQ" sz="1800" b="1" dirty="0" err="1" smtClean="0">
                <a:solidFill>
                  <a:schemeClr val="accent6">
                    <a:lumMod val="50000"/>
                  </a:schemeClr>
                </a:solidFill>
              </a:rPr>
              <a:t>23و1</a:t>
            </a:r>
            <a:r>
              <a:rPr lang="ar-IQ" sz="1800" b="1" dirty="0" smtClean="0">
                <a:solidFill>
                  <a:schemeClr val="accent6">
                    <a:lumMod val="50000"/>
                  </a:schemeClr>
                </a:solidFill>
              </a:rPr>
              <a:t> غم </a:t>
            </a:r>
            <a:r>
              <a:rPr lang="ar-IQ" sz="1800" b="1" dirty="0" err="1" smtClean="0">
                <a:solidFill>
                  <a:schemeClr val="accent6">
                    <a:lumMod val="50000"/>
                  </a:schemeClr>
                </a:solidFill>
              </a:rPr>
              <a:t>لاكتيت</a:t>
            </a:r>
            <a:r>
              <a:rPr lang="ar-IQ" sz="1800" b="1" dirty="0" smtClean="0">
                <a:solidFill>
                  <a:schemeClr val="accent6">
                    <a:lumMod val="50000"/>
                  </a:schemeClr>
                </a:solidFill>
              </a:rPr>
              <a:t> , أو </a:t>
            </a:r>
            <a:r>
              <a:rPr lang="ar-IQ" sz="1800" b="1" dirty="0" err="1" smtClean="0">
                <a:solidFill>
                  <a:schemeClr val="accent6">
                    <a:lumMod val="50000"/>
                  </a:schemeClr>
                </a:solidFill>
              </a:rPr>
              <a:t>43و1</a:t>
            </a:r>
            <a:r>
              <a:rPr lang="ar-IQ" sz="1800" b="1" dirty="0" smtClean="0">
                <a:solidFill>
                  <a:schemeClr val="accent6">
                    <a:lumMod val="50000"/>
                  </a:schemeClr>
                </a:solidFill>
              </a:rPr>
              <a:t> غم </a:t>
            </a:r>
            <a:r>
              <a:rPr lang="ar-IQ" sz="1800" b="1" dirty="0" err="1" smtClean="0">
                <a:solidFill>
                  <a:schemeClr val="accent6">
                    <a:lumMod val="50000"/>
                  </a:schemeClr>
                </a:solidFill>
              </a:rPr>
              <a:t>بايروفيت</a:t>
            </a:r>
            <a:r>
              <a:rPr lang="ar-IQ" sz="1800" b="1" dirty="0" smtClean="0">
                <a:solidFill>
                  <a:schemeClr val="accent6">
                    <a:lumMod val="50000"/>
                  </a:schemeClr>
                </a:solidFill>
              </a:rPr>
              <a:t> بدورة كوري </a:t>
            </a:r>
            <a:r>
              <a:rPr lang="en-US" sz="1800" b="1" dirty="0" smtClean="0">
                <a:solidFill>
                  <a:schemeClr val="accent6">
                    <a:lumMod val="50000"/>
                  </a:schemeClr>
                </a:solidFill>
              </a:rPr>
              <a:t>Cori</a:t>
            </a:r>
            <a:r>
              <a:rPr lang="ar-IQ" sz="1800" b="1" dirty="0" smtClean="0">
                <a:solidFill>
                  <a:schemeClr val="accent6">
                    <a:lumMod val="50000"/>
                  </a:schemeClr>
                </a:solidFill>
              </a:rPr>
              <a:t>  , </a:t>
            </a:r>
            <a:r>
              <a:rPr lang="ar-IQ" sz="1800" b="1" dirty="0" err="1" smtClean="0">
                <a:solidFill>
                  <a:schemeClr val="accent6">
                    <a:lumMod val="50000"/>
                  </a:schemeClr>
                </a:solidFill>
              </a:rPr>
              <a:t>45و1</a:t>
            </a:r>
            <a:r>
              <a:rPr lang="ar-IQ" sz="1800" b="1" dirty="0" smtClean="0">
                <a:solidFill>
                  <a:schemeClr val="accent6">
                    <a:lumMod val="50000"/>
                  </a:schemeClr>
                </a:solidFill>
              </a:rPr>
              <a:t> غم </a:t>
            </a:r>
            <a:r>
              <a:rPr lang="ar-IQ" sz="1800" b="1" dirty="0" err="1" smtClean="0">
                <a:solidFill>
                  <a:schemeClr val="accent6">
                    <a:lumMod val="50000"/>
                  </a:schemeClr>
                </a:solidFill>
              </a:rPr>
              <a:t>ألانين</a:t>
            </a:r>
            <a:r>
              <a:rPr lang="ar-IQ" sz="1800" b="1" dirty="0" smtClean="0">
                <a:solidFill>
                  <a:schemeClr val="accent6">
                    <a:lumMod val="50000"/>
                  </a:schemeClr>
                </a:solidFill>
              </a:rPr>
              <a:t> بدورة فليك </a:t>
            </a:r>
            <a:r>
              <a:rPr lang="en-US" sz="1800" b="1" dirty="0" err="1" smtClean="0">
                <a:solidFill>
                  <a:schemeClr val="accent6">
                    <a:lumMod val="50000"/>
                  </a:schemeClr>
                </a:solidFill>
              </a:rPr>
              <a:t>Felig</a:t>
            </a:r>
            <a:r>
              <a:rPr lang="ar-IQ" sz="1800" b="1" dirty="0" smtClean="0">
                <a:solidFill>
                  <a:schemeClr val="accent6">
                    <a:lumMod val="50000"/>
                  </a:schemeClr>
                </a:solidFill>
              </a:rPr>
              <a:t> </a:t>
            </a:r>
            <a:r>
              <a:rPr lang="ar-IQ" sz="1800" b="1" dirty="0" err="1" smtClean="0">
                <a:solidFill>
                  <a:schemeClr val="accent6">
                    <a:lumMod val="50000"/>
                  </a:schemeClr>
                </a:solidFill>
              </a:rPr>
              <a:t>).</a:t>
            </a:r>
            <a:endParaRPr lang="ar-IQ" sz="1800" b="1" dirty="0">
              <a:solidFill>
                <a:schemeClr val="accent6">
                  <a:lumMod val="50000"/>
                </a:schemeClr>
              </a:solidFill>
            </a:endParaRPr>
          </a:p>
        </p:txBody>
      </p:sp>
      <p:pic>
        <p:nvPicPr>
          <p:cNvPr id="5122" name="Picture 2" descr="C:\Users\fadhel\Pictures\tempFileForShare.jpg"/>
          <p:cNvPicPr>
            <a:picLocks noChangeAspect="1" noChangeArrowheads="1"/>
          </p:cNvPicPr>
          <p:nvPr/>
        </p:nvPicPr>
        <p:blipFill>
          <a:blip r:embed="rId2" cstate="print"/>
          <a:srcRect/>
          <a:stretch>
            <a:fillRect/>
          </a:stretch>
        </p:blipFill>
        <p:spPr bwMode="auto">
          <a:xfrm>
            <a:off x="35496" y="0"/>
            <a:ext cx="4125392"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adhel\Pictures\tempFileForSha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6660232" y="188640"/>
            <a:ext cx="16561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000" b="1" dirty="0" smtClean="0"/>
              <a:t>4- الهدف الرابع</a:t>
            </a:r>
            <a:endParaRPr lang="ar-IQ"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23728" y="-27384"/>
            <a:ext cx="4824536" cy="792088"/>
          </a:xfrm>
          <a:solidFill>
            <a:schemeClr val="accent5"/>
          </a:solidFill>
        </p:spPr>
        <p:txBody>
          <a:bodyPr>
            <a:noAutofit/>
          </a:bodyPr>
          <a:lstStyle/>
          <a:p>
            <a:r>
              <a:rPr lang="ar-IQ" sz="2800" b="1" dirty="0" smtClean="0"/>
              <a:t>الراحة والتمرين</a:t>
            </a:r>
            <a:r>
              <a:rPr lang="en-US" sz="2800" b="1" dirty="0" smtClean="0"/>
              <a:t>Fuel Utilization at Rest and Exercise</a:t>
            </a:r>
            <a:endParaRPr lang="ar-IQ" sz="2800" b="1" dirty="0"/>
          </a:p>
        </p:txBody>
      </p:sp>
      <p:sp>
        <p:nvSpPr>
          <p:cNvPr id="3" name="عنوان فرعي 2"/>
          <p:cNvSpPr>
            <a:spLocks noGrp="1"/>
          </p:cNvSpPr>
          <p:nvPr>
            <p:ph type="subTitle" idx="1"/>
          </p:nvPr>
        </p:nvSpPr>
        <p:spPr>
          <a:xfrm>
            <a:off x="0" y="764704"/>
            <a:ext cx="9108504" cy="2232248"/>
          </a:xfrm>
        </p:spPr>
        <p:txBody>
          <a:bodyPr>
            <a:normAutofit fontScale="92500" lnSpcReduction="20000"/>
          </a:bodyPr>
          <a:lstStyle/>
          <a:p>
            <a:pPr marL="457200" indent="-457200" algn="just">
              <a:buAutoNum type="arabicPeriod"/>
            </a:pPr>
            <a:r>
              <a:rPr lang="ar-IQ" sz="2000" b="1" dirty="0" smtClean="0">
                <a:solidFill>
                  <a:schemeClr val="tx1"/>
                </a:solidFill>
              </a:rPr>
              <a:t>عند </a:t>
            </a:r>
            <a:r>
              <a:rPr lang="ar-IQ" sz="2000" b="1" dirty="0" err="1" smtClean="0">
                <a:solidFill>
                  <a:schemeClr val="tx1"/>
                </a:solidFill>
              </a:rPr>
              <a:t>الراحة </a:t>
            </a:r>
            <a:r>
              <a:rPr lang="ar-IQ" sz="2000" b="1" dirty="0" smtClean="0">
                <a:solidFill>
                  <a:schemeClr val="tx1"/>
                </a:solidFill>
              </a:rPr>
              <a:t>: يوزع الوقود يوميا على 41-67% </a:t>
            </a:r>
            <a:r>
              <a:rPr lang="ar-IQ" sz="2000" b="1" dirty="0" err="1" smtClean="0">
                <a:solidFill>
                  <a:schemeClr val="tx1"/>
                </a:solidFill>
              </a:rPr>
              <a:t>دهون </a:t>
            </a:r>
            <a:r>
              <a:rPr lang="ar-IQ" sz="2000" b="1" dirty="0" smtClean="0">
                <a:solidFill>
                  <a:schemeClr val="tx1"/>
                </a:solidFill>
              </a:rPr>
              <a:t>, 33-42% </a:t>
            </a:r>
            <a:r>
              <a:rPr lang="ar-IQ" sz="2000" b="1" dirty="0" err="1" smtClean="0">
                <a:solidFill>
                  <a:schemeClr val="tx1"/>
                </a:solidFill>
              </a:rPr>
              <a:t>كربو </a:t>
            </a:r>
            <a:r>
              <a:rPr lang="ar-IQ" sz="2000" b="1" dirty="0" smtClean="0">
                <a:solidFill>
                  <a:schemeClr val="tx1"/>
                </a:solidFill>
              </a:rPr>
              <a:t>, 17% </a:t>
            </a:r>
            <a:r>
              <a:rPr lang="ar-IQ" sz="2000" b="1" dirty="0" err="1" smtClean="0">
                <a:solidFill>
                  <a:schemeClr val="tx1"/>
                </a:solidFill>
              </a:rPr>
              <a:t>بروتين .</a:t>
            </a:r>
            <a:endParaRPr lang="ar-IQ" sz="2000" b="1" dirty="0" smtClean="0">
              <a:solidFill>
                <a:schemeClr val="tx1"/>
              </a:solidFill>
            </a:endParaRPr>
          </a:p>
          <a:p>
            <a:pPr marL="457200" indent="-457200" algn="just">
              <a:buAutoNum type="arabicPeriod"/>
            </a:pPr>
            <a:r>
              <a:rPr lang="ar-IQ" sz="2000" b="1" dirty="0" smtClean="0">
                <a:solidFill>
                  <a:schemeClr val="tx1"/>
                </a:solidFill>
              </a:rPr>
              <a:t>خلال </a:t>
            </a:r>
            <a:r>
              <a:rPr lang="ar-IQ" sz="2000" b="1" dirty="0" err="1" smtClean="0">
                <a:solidFill>
                  <a:schemeClr val="tx1"/>
                </a:solidFill>
              </a:rPr>
              <a:t>التمرين </a:t>
            </a:r>
            <a:r>
              <a:rPr lang="ar-IQ" sz="2000" b="1" dirty="0" smtClean="0">
                <a:solidFill>
                  <a:schemeClr val="tx1"/>
                </a:solidFill>
              </a:rPr>
              <a:t>: يستعمل أشكال متنوعة لكل وقود لتجهيز العضلات العاملة ب</a:t>
            </a:r>
            <a:r>
              <a:rPr lang="en-US" sz="2000" b="1" dirty="0" smtClean="0">
                <a:solidFill>
                  <a:schemeClr val="tx1"/>
                </a:solidFill>
              </a:rPr>
              <a:t>ATP</a:t>
            </a:r>
            <a:r>
              <a:rPr lang="ar-IQ" sz="2000" b="1" dirty="0" smtClean="0">
                <a:solidFill>
                  <a:schemeClr val="tx1"/>
                </a:solidFill>
              </a:rPr>
              <a:t> للاستمرار </a:t>
            </a:r>
            <a:r>
              <a:rPr lang="ar-IQ" sz="2000" b="1" dirty="0" err="1" smtClean="0">
                <a:solidFill>
                  <a:schemeClr val="tx1"/>
                </a:solidFill>
              </a:rPr>
              <a:t>بالحركة </a:t>
            </a:r>
            <a:r>
              <a:rPr lang="ar-IQ" sz="2000" b="1" dirty="0" smtClean="0">
                <a:solidFill>
                  <a:schemeClr val="tx1"/>
                </a:solidFill>
              </a:rPr>
              <a:t>, ولمعرفة أي من مصادر الطاقة تستعمل خلال </a:t>
            </a:r>
            <a:r>
              <a:rPr lang="ar-IQ" sz="2000" b="1" dirty="0" err="1" smtClean="0">
                <a:solidFill>
                  <a:schemeClr val="tx1"/>
                </a:solidFill>
              </a:rPr>
              <a:t>التمرين </a:t>
            </a:r>
            <a:r>
              <a:rPr lang="ar-IQ" sz="2000" b="1" dirty="0" smtClean="0">
                <a:solidFill>
                  <a:schemeClr val="tx1"/>
                </a:solidFill>
              </a:rPr>
              <a:t>, فمن الضروري أولا معرفة كم من الطاقة متوفر تقريبا </a:t>
            </a:r>
          </a:p>
          <a:p>
            <a:pPr marL="457200" indent="-457200" algn="just">
              <a:buAutoNum type="arabicPeriod"/>
            </a:pPr>
            <a:r>
              <a:rPr lang="ar-IQ" sz="2000" b="1" dirty="0" smtClean="0">
                <a:solidFill>
                  <a:schemeClr val="tx1"/>
                </a:solidFill>
              </a:rPr>
              <a:t>مثال شاب يزن 65 </a:t>
            </a:r>
            <a:r>
              <a:rPr lang="ar-IQ" sz="2000" b="1" dirty="0" err="1" smtClean="0">
                <a:solidFill>
                  <a:schemeClr val="tx1"/>
                </a:solidFill>
              </a:rPr>
              <a:t>كغم </a:t>
            </a:r>
            <a:r>
              <a:rPr lang="ar-IQ" sz="2000" b="1" dirty="0" smtClean="0">
                <a:solidFill>
                  <a:schemeClr val="tx1"/>
                </a:solidFill>
              </a:rPr>
              <a:t>,نسبة الدهون عنده 13% أي </a:t>
            </a:r>
            <a:r>
              <a:rPr lang="ar-IQ" sz="2000" b="1" dirty="0" err="1" smtClean="0">
                <a:solidFill>
                  <a:schemeClr val="tx1"/>
                </a:solidFill>
              </a:rPr>
              <a:t>45و8</a:t>
            </a:r>
            <a:r>
              <a:rPr lang="ar-IQ" sz="2000" b="1" dirty="0" smtClean="0">
                <a:solidFill>
                  <a:schemeClr val="tx1"/>
                </a:solidFill>
              </a:rPr>
              <a:t> كغم ووزن عضلات </a:t>
            </a:r>
            <a:r>
              <a:rPr lang="ar-IQ" sz="2000" b="1" dirty="0" err="1" smtClean="0">
                <a:solidFill>
                  <a:schemeClr val="tx1"/>
                </a:solidFill>
              </a:rPr>
              <a:t>30كغم</a:t>
            </a:r>
            <a:r>
              <a:rPr lang="ar-IQ" sz="2000" b="1" dirty="0" smtClean="0">
                <a:solidFill>
                  <a:schemeClr val="tx1"/>
                </a:solidFill>
              </a:rPr>
              <a:t> ( بنسبة </a:t>
            </a:r>
            <a:r>
              <a:rPr lang="ar-IQ" sz="2000" b="1" dirty="0" err="1" smtClean="0">
                <a:solidFill>
                  <a:schemeClr val="tx1"/>
                </a:solidFill>
              </a:rPr>
              <a:t>2و46%) </a:t>
            </a:r>
            <a:r>
              <a:rPr lang="ar-IQ" sz="2000" b="1" dirty="0" smtClean="0">
                <a:solidFill>
                  <a:schemeClr val="tx1"/>
                </a:solidFill>
              </a:rPr>
              <a:t>, يلاحظ ان كمية الطاقة لديه </a:t>
            </a:r>
            <a:r>
              <a:rPr lang="ar-IQ" sz="2000" b="1" dirty="0" err="1" smtClean="0">
                <a:solidFill>
                  <a:schemeClr val="tx1"/>
                </a:solidFill>
              </a:rPr>
              <a:t>كبيرة </a:t>
            </a:r>
            <a:r>
              <a:rPr lang="ar-IQ" sz="2000" b="1" dirty="0" smtClean="0">
                <a:solidFill>
                  <a:schemeClr val="tx1"/>
                </a:solidFill>
              </a:rPr>
              <a:t>(</a:t>
            </a:r>
            <a:r>
              <a:rPr lang="ar-IQ" sz="2000" b="1" dirty="0" err="1" smtClean="0">
                <a:solidFill>
                  <a:schemeClr val="tx1"/>
                </a:solidFill>
              </a:rPr>
              <a:t>150و77</a:t>
            </a:r>
            <a:r>
              <a:rPr lang="ar-IQ" sz="2000" b="1" dirty="0" smtClean="0">
                <a:solidFill>
                  <a:schemeClr val="tx1"/>
                </a:solidFill>
              </a:rPr>
              <a:t>) وهي تكفي للبقاء على قيد الحياة </a:t>
            </a:r>
            <a:r>
              <a:rPr lang="ar-IQ" sz="2000" b="1" dirty="0" err="1" smtClean="0">
                <a:solidFill>
                  <a:schemeClr val="tx1"/>
                </a:solidFill>
              </a:rPr>
              <a:t>لمدة </a:t>
            </a:r>
            <a:r>
              <a:rPr lang="ar-IQ" sz="2000" b="1" dirty="0" smtClean="0">
                <a:solidFill>
                  <a:schemeClr val="tx1"/>
                </a:solidFill>
              </a:rPr>
              <a:t>(47) يوم </a:t>
            </a:r>
            <a:r>
              <a:rPr lang="ar-IQ" sz="2000" b="1" dirty="0" err="1" smtClean="0">
                <a:solidFill>
                  <a:schemeClr val="tx1"/>
                </a:solidFill>
              </a:rPr>
              <a:t>تقريبا </a:t>
            </a:r>
            <a:r>
              <a:rPr lang="ar-IQ" sz="2000" b="1" dirty="0" smtClean="0">
                <a:solidFill>
                  <a:schemeClr val="tx1"/>
                </a:solidFill>
              </a:rPr>
              <a:t>, ويلاحظ ان خزين </a:t>
            </a:r>
            <a:r>
              <a:rPr lang="en-US" sz="2000" b="1" dirty="0" smtClean="0">
                <a:solidFill>
                  <a:schemeClr val="tx1"/>
                </a:solidFill>
              </a:rPr>
              <a:t>CHO</a:t>
            </a:r>
            <a:r>
              <a:rPr lang="ar-IQ" sz="2000" b="1" dirty="0" smtClean="0">
                <a:solidFill>
                  <a:schemeClr val="tx1"/>
                </a:solidFill>
              </a:rPr>
              <a:t> </a:t>
            </a:r>
            <a:r>
              <a:rPr lang="ar-IQ" sz="2000" b="1" dirty="0" err="1" smtClean="0">
                <a:solidFill>
                  <a:schemeClr val="tx1"/>
                </a:solidFill>
              </a:rPr>
              <a:t>قليل </a:t>
            </a:r>
            <a:r>
              <a:rPr lang="ar-IQ" sz="2000" b="1" dirty="0" smtClean="0">
                <a:solidFill>
                  <a:schemeClr val="tx1"/>
                </a:solidFill>
              </a:rPr>
              <a:t>, وان خزين </a:t>
            </a:r>
            <a:r>
              <a:rPr lang="en-US" sz="2000" b="1" dirty="0" smtClean="0">
                <a:solidFill>
                  <a:schemeClr val="tx1"/>
                </a:solidFill>
              </a:rPr>
              <a:t>CHO</a:t>
            </a:r>
            <a:r>
              <a:rPr lang="ar-IQ" sz="2000" b="1" dirty="0" smtClean="0">
                <a:solidFill>
                  <a:schemeClr val="tx1"/>
                </a:solidFill>
              </a:rPr>
              <a:t> عند الانسان يكفي </a:t>
            </a:r>
            <a:r>
              <a:rPr lang="ar-IQ" sz="2000" b="1" dirty="0" err="1" smtClean="0">
                <a:solidFill>
                  <a:schemeClr val="tx1"/>
                </a:solidFill>
              </a:rPr>
              <a:t>لمدة </a:t>
            </a:r>
            <a:r>
              <a:rPr lang="ar-IQ" sz="2000" b="1" dirty="0" smtClean="0">
                <a:solidFill>
                  <a:schemeClr val="tx1"/>
                </a:solidFill>
              </a:rPr>
              <a:t>(¼ 1) اذا استعمل مصادر الطاقة </a:t>
            </a:r>
            <a:r>
              <a:rPr lang="ar-IQ" sz="2000" b="1" dirty="0" err="1" smtClean="0">
                <a:solidFill>
                  <a:schemeClr val="tx1"/>
                </a:solidFill>
              </a:rPr>
              <a:t>الثلاث </a:t>
            </a:r>
            <a:r>
              <a:rPr lang="ar-IQ" sz="2000" b="1" dirty="0" smtClean="0">
                <a:solidFill>
                  <a:schemeClr val="tx1"/>
                </a:solidFill>
              </a:rPr>
              <a:t>(</a:t>
            </a:r>
            <a:r>
              <a:rPr lang="ar-IQ" sz="2000" b="1" dirty="0" err="1" smtClean="0">
                <a:solidFill>
                  <a:schemeClr val="tx1"/>
                </a:solidFill>
              </a:rPr>
              <a:t>كلايكوجين</a:t>
            </a:r>
            <a:r>
              <a:rPr lang="ar-IQ" sz="2000" b="1" dirty="0" smtClean="0">
                <a:solidFill>
                  <a:schemeClr val="tx1"/>
                </a:solidFill>
              </a:rPr>
              <a:t> العضلات </a:t>
            </a:r>
            <a:r>
              <a:rPr lang="ar-IQ" sz="2000" b="1" smtClean="0">
                <a:solidFill>
                  <a:schemeClr val="tx1"/>
                </a:solidFill>
              </a:rPr>
              <a:t>وكلايكوحين</a:t>
            </a:r>
            <a:r>
              <a:rPr lang="ar-IQ" sz="2000" b="1" dirty="0" smtClean="0">
                <a:solidFill>
                  <a:schemeClr val="tx1"/>
                </a:solidFill>
              </a:rPr>
              <a:t> </a:t>
            </a:r>
            <a:r>
              <a:rPr lang="ar-IQ" sz="2000" b="1" dirty="0" smtClean="0">
                <a:solidFill>
                  <a:schemeClr val="tx1"/>
                </a:solidFill>
              </a:rPr>
              <a:t>الكبد </a:t>
            </a:r>
            <a:r>
              <a:rPr lang="ar-IQ" sz="2000" b="1" dirty="0" err="1" smtClean="0">
                <a:solidFill>
                  <a:schemeClr val="tx1"/>
                </a:solidFill>
              </a:rPr>
              <a:t>وكلوكوز</a:t>
            </a:r>
            <a:r>
              <a:rPr lang="ar-IQ" sz="2000" b="1" dirty="0" smtClean="0">
                <a:solidFill>
                  <a:schemeClr val="tx1"/>
                </a:solidFill>
              </a:rPr>
              <a:t> </a:t>
            </a:r>
            <a:r>
              <a:rPr lang="ar-IQ" sz="2000" b="1" dirty="0" err="1" smtClean="0">
                <a:solidFill>
                  <a:schemeClr val="tx1"/>
                </a:solidFill>
              </a:rPr>
              <a:t>الدم ) </a:t>
            </a:r>
            <a:r>
              <a:rPr lang="ar-IQ" sz="2000" b="1" dirty="0" smtClean="0">
                <a:solidFill>
                  <a:schemeClr val="tx1"/>
                </a:solidFill>
              </a:rPr>
              <a:t>, اما الملاحظة الاخرى فان للتمرين تأثير كبير على استمرارية الوقود في تجهيز الطاقة </a:t>
            </a:r>
            <a:endParaRPr lang="ar-IQ" sz="2000" b="1" dirty="0">
              <a:solidFill>
                <a:schemeClr val="tx1"/>
              </a:solidFill>
            </a:endParaRPr>
          </a:p>
        </p:txBody>
      </p:sp>
      <p:sp>
        <p:nvSpPr>
          <p:cNvPr id="4" name="مستطيل 3"/>
          <p:cNvSpPr/>
          <p:nvPr/>
        </p:nvSpPr>
        <p:spPr>
          <a:xfrm>
            <a:off x="7092280" y="0"/>
            <a:ext cx="1944216" cy="476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chemeClr val="tx1"/>
                </a:solidFill>
              </a:rPr>
              <a:t>6.الهدف السادس</a:t>
            </a:r>
            <a:endParaRPr lang="ar-IQ" sz="2400" b="1" dirty="0">
              <a:solidFill>
                <a:schemeClr val="tx1"/>
              </a:solidFill>
            </a:endParaRPr>
          </a:p>
        </p:txBody>
      </p:sp>
      <p:pic>
        <p:nvPicPr>
          <p:cNvPr id="1026" name="Picture 2" descr="C:\Users\fadhel\Pictures\tempFileForShare.jpg"/>
          <p:cNvPicPr>
            <a:picLocks noChangeAspect="1" noChangeArrowheads="1"/>
          </p:cNvPicPr>
          <p:nvPr/>
        </p:nvPicPr>
        <p:blipFill>
          <a:blip r:embed="rId2" cstate="print"/>
          <a:srcRect/>
          <a:stretch>
            <a:fillRect/>
          </a:stretch>
        </p:blipFill>
        <p:spPr bwMode="auto">
          <a:xfrm>
            <a:off x="0" y="2852936"/>
            <a:ext cx="9144000" cy="41044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2050" name="Picture 2" descr="C:\Users\fadhel\Pictures\tempFileForSha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descr="C:\Users\fadhel\Pictures\tempFileForSha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4624"/>
            <a:ext cx="7772400" cy="1470025"/>
          </a:xfrm>
          <a:solidFill>
            <a:schemeClr val="accent5"/>
          </a:solidFill>
        </p:spPr>
        <p:txBody>
          <a:bodyPr>
            <a:normAutofit/>
          </a:bodyPr>
          <a:lstStyle/>
          <a:p>
            <a:r>
              <a:rPr lang="ar-IQ" sz="3200" b="1" dirty="0" smtClean="0"/>
              <a:t>الاختلافات بين الرجل والمرأة في مصادر الطاقة          </a:t>
            </a:r>
            <a:r>
              <a:rPr lang="en-US" sz="3200" b="1" dirty="0" smtClean="0"/>
              <a:t>Sex Differences in Substrate Utilization </a:t>
            </a:r>
            <a:endParaRPr lang="ar-IQ" sz="3200" b="1" dirty="0"/>
          </a:p>
        </p:txBody>
      </p:sp>
      <p:sp>
        <p:nvSpPr>
          <p:cNvPr id="3" name="عنوان فرعي 2"/>
          <p:cNvSpPr>
            <a:spLocks noGrp="1"/>
          </p:cNvSpPr>
          <p:nvPr>
            <p:ph type="subTitle" idx="1"/>
          </p:nvPr>
        </p:nvSpPr>
        <p:spPr/>
        <p:txBody>
          <a:bodyPr/>
          <a:lstStyle/>
          <a:p>
            <a:endParaRPr lang="ar-IQ" dirty="0"/>
          </a:p>
        </p:txBody>
      </p:sp>
      <p:pic>
        <p:nvPicPr>
          <p:cNvPr id="4098" name="Picture 2" descr="C:\Users\fadhel\Pictures\tempFileForShare.jpg"/>
          <p:cNvPicPr>
            <a:picLocks noChangeAspect="1" noChangeArrowheads="1"/>
          </p:cNvPicPr>
          <p:nvPr/>
        </p:nvPicPr>
        <p:blipFill>
          <a:blip r:embed="rId2" cstate="print"/>
          <a:srcRect/>
          <a:stretch>
            <a:fillRect/>
          </a:stretch>
        </p:blipFill>
        <p:spPr bwMode="auto">
          <a:xfrm>
            <a:off x="0" y="1484785"/>
            <a:ext cx="9144000" cy="53732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692696"/>
            <a:ext cx="7772400" cy="6048672"/>
          </a:xfrm>
          <a:solidFill>
            <a:schemeClr val="tx2">
              <a:lumMod val="60000"/>
              <a:lumOff val="40000"/>
            </a:schemeClr>
          </a:solidFill>
          <a:ln>
            <a:solidFill>
              <a:srgbClr val="FF0000"/>
            </a:solidFill>
          </a:ln>
        </p:spPr>
        <p:txBody>
          <a:bodyPr anchor="t">
            <a:noAutofit/>
          </a:bodyPr>
          <a:lstStyle/>
          <a:p>
            <a:pPr algn="r"/>
            <a:r>
              <a:rPr lang="ar-IQ" sz="2000" b="1" dirty="0" err="1" smtClean="0"/>
              <a:t>الايض</a:t>
            </a:r>
            <a:r>
              <a:rPr lang="ar-IQ" sz="2000" b="1" dirty="0" smtClean="0"/>
              <a:t> </a:t>
            </a:r>
            <a:r>
              <a:rPr lang="en-US" sz="2000" b="1" dirty="0" smtClean="0"/>
              <a:t>Metabolism </a:t>
            </a:r>
            <a:r>
              <a:rPr lang="ar-IQ" sz="2000" b="1" dirty="0" smtClean="0"/>
              <a:t> : مجموع الطاقة المتحولة في </a:t>
            </a:r>
            <a:r>
              <a:rPr lang="ar-IQ" sz="2000" b="1" dirty="0" err="1" smtClean="0"/>
              <a:t>الجسم.</a:t>
            </a:r>
            <a:r>
              <a:rPr lang="ar-IQ" sz="2000" b="1" dirty="0" smtClean="0"/>
              <a:t/>
            </a:r>
            <a:br>
              <a:rPr lang="ar-IQ" sz="2000" b="1" dirty="0" smtClean="0"/>
            </a:br>
            <a:r>
              <a:rPr lang="ar-IQ" sz="2000" b="1" dirty="0" smtClean="0"/>
              <a:t>البناء </a:t>
            </a:r>
            <a:r>
              <a:rPr lang="en-US" sz="2000" b="1" dirty="0" smtClean="0"/>
              <a:t>Anabolism</a:t>
            </a:r>
            <a:r>
              <a:rPr lang="ar-IQ" sz="2000" b="1" dirty="0" smtClean="0"/>
              <a:t> : العمليات التي يحدث فيها استعمال الطاقة لبناء الانسجة كاستعمال الاحماض </a:t>
            </a:r>
            <a:r>
              <a:rPr lang="ar-IQ" sz="2000" b="1" dirty="0" err="1" smtClean="0"/>
              <a:t>الامينية</a:t>
            </a:r>
            <a:r>
              <a:rPr lang="ar-IQ" sz="2000" b="1" dirty="0" smtClean="0"/>
              <a:t> لتشكيل البروتينات وبناء </a:t>
            </a:r>
            <a:r>
              <a:rPr lang="ar-IQ" sz="2000" b="1" dirty="0" err="1" smtClean="0"/>
              <a:t>العضلات .</a:t>
            </a:r>
            <a:r>
              <a:rPr lang="ar-IQ" sz="2000" b="1" dirty="0" smtClean="0"/>
              <a:t/>
            </a:r>
            <a:br>
              <a:rPr lang="ar-IQ" sz="2000" b="1" dirty="0" smtClean="0"/>
            </a:br>
            <a:r>
              <a:rPr lang="ar-IQ" sz="2000" b="1" dirty="0" smtClean="0"/>
              <a:t>الهدم </a:t>
            </a:r>
            <a:r>
              <a:rPr lang="en-US" sz="2000" b="1" dirty="0" smtClean="0"/>
              <a:t>Catabolism</a:t>
            </a:r>
            <a:r>
              <a:rPr lang="ar-IQ" sz="2000" b="1" dirty="0" smtClean="0"/>
              <a:t> : لها أهمية اساسية في </a:t>
            </a:r>
            <a:r>
              <a:rPr lang="ar-IQ" sz="2000" b="1" dirty="0" err="1" smtClean="0"/>
              <a:t>أيض</a:t>
            </a:r>
            <a:r>
              <a:rPr lang="ar-IQ" sz="2000" b="1" dirty="0" smtClean="0"/>
              <a:t> التمرين </a:t>
            </a:r>
            <a:br>
              <a:rPr lang="ar-IQ" sz="2000" b="1" dirty="0" smtClean="0"/>
            </a:br>
            <a:r>
              <a:rPr lang="en-US" sz="2000" b="1" dirty="0" smtClean="0"/>
              <a:t>ATP</a:t>
            </a:r>
            <a:r>
              <a:rPr lang="ar-IQ" sz="2000" b="1" dirty="0" smtClean="0">
                <a:solidFill>
                  <a:srgbClr val="FF0000"/>
                </a:solidFill>
              </a:rPr>
              <a:t>ثلاثي فوسفات </a:t>
            </a:r>
            <a:r>
              <a:rPr lang="ar-IQ" sz="2000" b="1" dirty="0" err="1" smtClean="0">
                <a:solidFill>
                  <a:srgbClr val="FF0000"/>
                </a:solidFill>
              </a:rPr>
              <a:t>الادينوسين</a:t>
            </a:r>
            <a:r>
              <a:rPr lang="ar-IQ" sz="2000" b="1" dirty="0" smtClean="0">
                <a:solidFill>
                  <a:srgbClr val="FF0000"/>
                </a:solidFill>
              </a:rPr>
              <a:t> </a:t>
            </a:r>
            <a:r>
              <a:rPr lang="ar-IQ" sz="2000" b="1" dirty="0" err="1" smtClean="0">
                <a:solidFill>
                  <a:srgbClr val="FF0000"/>
                </a:solidFill>
              </a:rPr>
              <a:t>:</a:t>
            </a:r>
            <a:r>
              <a:rPr lang="ar-IQ" sz="2000" b="1" dirty="0" smtClean="0"/>
              <a:t/>
            </a:r>
            <a:br>
              <a:rPr lang="ar-IQ" sz="2000" b="1" dirty="0" smtClean="0"/>
            </a:br>
            <a:r>
              <a:rPr lang="ar-IQ" sz="2000" b="1" dirty="0" smtClean="0"/>
              <a:t>يتألف هذا المركب </a:t>
            </a:r>
            <a:r>
              <a:rPr lang="ar-IQ" sz="2000" b="1" dirty="0" err="1" smtClean="0"/>
              <a:t>من :</a:t>
            </a:r>
            <a:r>
              <a:rPr lang="ar-IQ" sz="2000" b="1" dirty="0" smtClean="0"/>
              <a:t/>
            </a:r>
            <a:br>
              <a:rPr lang="ar-IQ" sz="2000" b="1" dirty="0" smtClean="0"/>
            </a:br>
            <a:r>
              <a:rPr lang="ar-IQ" sz="2000" b="1" dirty="0" err="1" smtClean="0"/>
              <a:t>1.</a:t>
            </a:r>
            <a:r>
              <a:rPr lang="ar-IQ" sz="2000" b="1" dirty="0" smtClean="0"/>
              <a:t> </a:t>
            </a:r>
            <a:r>
              <a:rPr lang="ar-IQ" sz="2000" b="1" dirty="0" err="1" smtClean="0"/>
              <a:t>أدينين </a:t>
            </a:r>
            <a:r>
              <a:rPr lang="ar-IQ" sz="2000" b="1" dirty="0" smtClean="0"/>
              <a:t>, وهو </a:t>
            </a:r>
            <a:r>
              <a:rPr lang="ar-IQ" sz="2000" b="1" dirty="0" err="1" smtClean="0"/>
              <a:t>كاربون</a:t>
            </a:r>
            <a:r>
              <a:rPr lang="ar-IQ" sz="2000" b="1" dirty="0" smtClean="0"/>
              <a:t> – </a:t>
            </a:r>
            <a:r>
              <a:rPr lang="ar-IQ" sz="2000" b="1" dirty="0" err="1" smtClean="0"/>
              <a:t>نتروجين .</a:t>
            </a:r>
            <a:r>
              <a:rPr lang="ar-IQ" sz="2000" b="1" dirty="0" smtClean="0"/>
              <a:t/>
            </a:r>
            <a:br>
              <a:rPr lang="ar-IQ" sz="2000" b="1" dirty="0" smtClean="0"/>
            </a:br>
            <a:r>
              <a:rPr lang="ar-IQ" sz="2000" b="1" dirty="0" err="1" smtClean="0"/>
              <a:t>2.</a:t>
            </a:r>
            <a:r>
              <a:rPr lang="ar-IQ" sz="2000" b="1" dirty="0" smtClean="0"/>
              <a:t> </a:t>
            </a:r>
            <a:r>
              <a:rPr lang="ar-IQ" sz="2000" b="1" dirty="0" err="1" smtClean="0"/>
              <a:t>رايبوز</a:t>
            </a:r>
            <a:r>
              <a:rPr lang="ar-IQ" sz="2000" b="1" dirty="0" smtClean="0"/>
              <a:t> , 5-سكر </a:t>
            </a:r>
            <a:r>
              <a:rPr lang="ar-IQ" sz="2000" b="1" dirty="0" err="1" smtClean="0"/>
              <a:t>كاربون</a:t>
            </a:r>
            <a:r>
              <a:rPr lang="ar-IQ" sz="2000" b="1" dirty="0" smtClean="0"/>
              <a:t> </a:t>
            </a:r>
            <a:r>
              <a:rPr lang="ar-IQ" sz="2000" b="1" dirty="0" err="1" smtClean="0"/>
              <a:t>.</a:t>
            </a:r>
            <a:r>
              <a:rPr lang="ar-IQ" sz="2000" b="1" dirty="0" smtClean="0"/>
              <a:t/>
            </a:r>
            <a:br>
              <a:rPr lang="ar-IQ" sz="2000" b="1" dirty="0" smtClean="0"/>
            </a:br>
            <a:r>
              <a:rPr lang="ar-IQ" sz="2000" b="1" dirty="0" err="1" smtClean="0"/>
              <a:t>3.</a:t>
            </a:r>
            <a:r>
              <a:rPr lang="ar-IQ" sz="2000" b="1" dirty="0" smtClean="0"/>
              <a:t> ثلاث جزيئات فوسفات غير </a:t>
            </a:r>
            <a:r>
              <a:rPr lang="ar-IQ" sz="2000" b="1" dirty="0" err="1" smtClean="0"/>
              <a:t>عضوية .</a:t>
            </a:r>
            <a:r>
              <a:rPr lang="ar-IQ" sz="2000" b="1" dirty="0" smtClean="0"/>
              <a:t> وترتبط جميعها </a:t>
            </a:r>
            <a:r>
              <a:rPr lang="ar-IQ" sz="2000" b="1" dirty="0" err="1" smtClean="0"/>
              <a:t>باواصر</a:t>
            </a:r>
            <a:r>
              <a:rPr lang="ar-IQ" sz="2000" b="1" dirty="0" smtClean="0"/>
              <a:t> </a:t>
            </a:r>
            <a:r>
              <a:rPr lang="ar-IQ" sz="2000" b="1" dirty="0" err="1" smtClean="0"/>
              <a:t>كيمياوية</a:t>
            </a:r>
            <a:r>
              <a:rPr lang="ar-IQ" sz="2000" b="1" dirty="0" smtClean="0"/>
              <a:t> </a:t>
            </a:r>
            <a:br>
              <a:rPr lang="ar-IQ" sz="2000" b="1" dirty="0" smtClean="0"/>
            </a:br>
            <a:r>
              <a:rPr lang="ar-IQ" sz="2000" b="1" dirty="0" err="1" smtClean="0"/>
              <a:t>4.</a:t>
            </a:r>
            <a:r>
              <a:rPr lang="ar-IQ" sz="2000" b="1" dirty="0" smtClean="0"/>
              <a:t> عندما يفقد </a:t>
            </a:r>
            <a:r>
              <a:rPr lang="en-US" sz="2000" b="1" dirty="0" smtClean="0"/>
              <a:t>ATP </a:t>
            </a:r>
            <a:r>
              <a:rPr lang="ar-IQ" sz="2000" b="1" dirty="0" smtClean="0"/>
              <a:t> </a:t>
            </a:r>
            <a:r>
              <a:rPr lang="ar-IQ" sz="2000" b="1" dirty="0" err="1" smtClean="0"/>
              <a:t>جزيئة</a:t>
            </a:r>
            <a:r>
              <a:rPr lang="ar-IQ" sz="2000" b="1" dirty="0" smtClean="0"/>
              <a:t> </a:t>
            </a:r>
            <a:r>
              <a:rPr lang="en-US" sz="2000" b="1" dirty="0" smtClean="0"/>
              <a:t>P</a:t>
            </a:r>
            <a:r>
              <a:rPr lang="en-US" sz="1200" b="1" dirty="0" smtClean="0"/>
              <a:t>¡</a:t>
            </a:r>
            <a:r>
              <a:rPr lang="ar-IQ" sz="2000" b="1" dirty="0" smtClean="0"/>
              <a:t> يصبح المركب </a:t>
            </a:r>
            <a:r>
              <a:rPr lang="en-US" sz="2000" b="1" dirty="0" smtClean="0"/>
              <a:t>ADP</a:t>
            </a:r>
            <a:r>
              <a:rPr lang="ar-IQ" sz="2000" b="1" dirty="0" smtClean="0"/>
              <a:t> وعندما يفقد هذا المركب </a:t>
            </a:r>
            <a:r>
              <a:rPr lang="en-US" sz="2000" b="1" dirty="0" smtClean="0"/>
              <a:t>P</a:t>
            </a:r>
            <a:r>
              <a:rPr lang="en-US" sz="1200" b="1" dirty="0" smtClean="0"/>
              <a:t>¡</a:t>
            </a:r>
            <a:r>
              <a:rPr lang="en-US" sz="2000" b="1" dirty="0" smtClean="0"/>
              <a:t> </a:t>
            </a:r>
            <a:r>
              <a:rPr lang="ar-IQ" sz="2000" b="1" dirty="0" smtClean="0"/>
              <a:t> يصبح </a:t>
            </a:r>
            <a:r>
              <a:rPr lang="en-US" sz="2000" b="1" dirty="0" smtClean="0"/>
              <a:t>AMP</a:t>
            </a:r>
            <a:r>
              <a:rPr lang="ar-IQ" sz="2000" b="1" dirty="0" err="1" smtClean="0"/>
              <a:t>.</a:t>
            </a:r>
            <a:r>
              <a:rPr lang="ar-IQ" sz="2000" b="1" dirty="0" smtClean="0"/>
              <a:t> وهو مركب عالي </a:t>
            </a:r>
            <a:r>
              <a:rPr lang="ar-IQ" sz="2000" b="1" dirty="0" err="1" smtClean="0"/>
              <a:t>الطاقة </a:t>
            </a:r>
            <a:r>
              <a:rPr lang="ar-IQ" sz="2000" b="1" dirty="0" smtClean="0"/>
              <a:t>(طاقة </a:t>
            </a:r>
            <a:r>
              <a:rPr lang="ar-IQ" sz="2000" b="1" dirty="0" err="1" smtClean="0"/>
              <a:t>خليوية</a:t>
            </a:r>
            <a:r>
              <a:rPr lang="ar-IQ" sz="2000" b="1" dirty="0" smtClean="0"/>
              <a:t>) وتحدث الطاقة العالية بسبب فقدانه </a:t>
            </a:r>
            <a:r>
              <a:rPr lang="en-US" sz="2000" b="1" dirty="0" smtClean="0"/>
              <a:t>P</a:t>
            </a:r>
            <a:r>
              <a:rPr lang="en-US" sz="1400" b="1" dirty="0" smtClean="0"/>
              <a:t>¡</a:t>
            </a:r>
            <a:r>
              <a:rPr lang="en-US" sz="1800" b="1" dirty="0" smtClean="0"/>
              <a:t> </a:t>
            </a:r>
            <a:r>
              <a:rPr lang="ar-IQ" sz="2000" b="1" dirty="0" smtClean="0"/>
              <a:t/>
            </a:r>
            <a:br>
              <a:rPr lang="ar-IQ" sz="2000" b="1" dirty="0" smtClean="0"/>
            </a:br>
            <a:r>
              <a:rPr lang="ar-IQ" sz="2000" b="1" dirty="0" smtClean="0"/>
              <a:t>5.تفاعل </a:t>
            </a:r>
            <a:r>
              <a:rPr lang="en-US" sz="2000" b="1" dirty="0" smtClean="0"/>
              <a:t>ATP</a:t>
            </a:r>
            <a:r>
              <a:rPr lang="ar-IQ" sz="2000" b="1" dirty="0" smtClean="0"/>
              <a:t> </a:t>
            </a:r>
            <a:r>
              <a:rPr lang="ar-IQ" sz="2000" b="1" dirty="0" err="1" smtClean="0"/>
              <a:t>عكسي </a:t>
            </a:r>
            <a:r>
              <a:rPr lang="ar-IQ" sz="2000" b="1" dirty="0" smtClean="0"/>
              <a:t>, فعندما يعاد بناءه من </a:t>
            </a:r>
            <a:r>
              <a:rPr lang="en-US" sz="2000" b="1" dirty="0" smtClean="0"/>
              <a:t>ADP </a:t>
            </a:r>
            <a:r>
              <a:rPr lang="ar-IQ" sz="2000" b="1" dirty="0" smtClean="0"/>
              <a:t> </a:t>
            </a:r>
            <a:r>
              <a:rPr lang="ar-IQ" sz="2000" b="1" dirty="0" err="1" smtClean="0"/>
              <a:t>+</a:t>
            </a:r>
            <a:r>
              <a:rPr lang="en-US" sz="2000" b="1" dirty="0" smtClean="0"/>
              <a:t> P</a:t>
            </a:r>
            <a:r>
              <a:rPr lang="en-US" sz="1200" b="1" dirty="0" smtClean="0"/>
              <a:t>¡</a:t>
            </a:r>
            <a:r>
              <a:rPr lang="ar-IQ" sz="2000" b="1" dirty="0" smtClean="0"/>
              <a:t> (يتطلب طاقة) وهي عملية فسفرة </a:t>
            </a:r>
            <a:r>
              <a:rPr lang="en-US" sz="2000" b="1" dirty="0" err="1" smtClean="0"/>
              <a:t>Phosphorylation</a:t>
            </a:r>
            <a:r>
              <a:rPr lang="ar-IQ" sz="2000" b="1" dirty="0" smtClean="0"/>
              <a:t> </a:t>
            </a:r>
            <a:br>
              <a:rPr lang="ar-IQ" sz="2000" b="1" dirty="0" smtClean="0"/>
            </a:br>
            <a:r>
              <a:rPr lang="ar-IQ" sz="2000" b="1" dirty="0" smtClean="0"/>
              <a:t>             </a:t>
            </a:r>
            <a:r>
              <a:rPr lang="en-US" sz="2000" b="1" dirty="0" smtClean="0"/>
              <a:t>ATP</a:t>
            </a:r>
            <a:r>
              <a:rPr lang="ar-IQ" sz="2000" b="1" dirty="0" smtClean="0"/>
              <a:t>         </a:t>
            </a:r>
            <a:r>
              <a:rPr lang="en-US" sz="2000" b="1" dirty="0" smtClean="0"/>
              <a:t>ADP+ P</a:t>
            </a:r>
            <a:r>
              <a:rPr lang="en-US" sz="2400" b="1" dirty="0" smtClean="0"/>
              <a:t>¡+ energy</a:t>
            </a:r>
            <a:r>
              <a:rPr lang="ar-IQ" sz="4000" b="1" dirty="0" smtClean="0"/>
              <a:t> </a:t>
            </a:r>
            <a:br>
              <a:rPr lang="ar-IQ" sz="4000" b="1" dirty="0" smtClean="0"/>
            </a:br>
            <a:r>
              <a:rPr lang="ar-IQ" sz="2000" b="1" dirty="0" err="1" smtClean="0"/>
              <a:t>6</a:t>
            </a:r>
            <a:r>
              <a:rPr lang="ar-IQ" sz="4000" b="1" dirty="0" err="1" smtClean="0"/>
              <a:t>.</a:t>
            </a:r>
            <a:r>
              <a:rPr lang="ar-IQ" sz="4000" b="1" dirty="0" smtClean="0"/>
              <a:t> </a:t>
            </a:r>
            <a:r>
              <a:rPr lang="ar-IQ" sz="2000" b="1" dirty="0" smtClean="0"/>
              <a:t>عندما يتكسر </a:t>
            </a:r>
            <a:r>
              <a:rPr lang="en-US" sz="2000" b="1" dirty="0" smtClean="0"/>
              <a:t>ATP </a:t>
            </a:r>
            <a:r>
              <a:rPr lang="ar-IQ" sz="2000" b="1" dirty="0" smtClean="0"/>
              <a:t> تنطلق طاقة وهي عملية تحلل مائي </a:t>
            </a:r>
            <a:r>
              <a:rPr lang="en-US" sz="2000" b="1" dirty="0" smtClean="0"/>
              <a:t>Hydrolysis</a:t>
            </a:r>
            <a:r>
              <a:rPr lang="ar-IQ" sz="2000" b="1" dirty="0" smtClean="0"/>
              <a:t/>
            </a:r>
            <a:br>
              <a:rPr lang="ar-IQ" sz="2000" b="1" dirty="0" smtClean="0"/>
            </a:br>
            <a:r>
              <a:rPr lang="en-US" sz="2000" b="1" dirty="0" smtClean="0"/>
              <a:t>ATP       </a:t>
            </a:r>
            <a:r>
              <a:rPr lang="en-US" sz="1800" b="1" dirty="0" smtClean="0"/>
              <a:t>ADP+ P</a:t>
            </a:r>
            <a:r>
              <a:rPr lang="en-US" sz="2000" b="1" dirty="0" smtClean="0"/>
              <a:t>¡+ energy  for work+ Heat</a:t>
            </a:r>
            <a:br>
              <a:rPr lang="en-US" sz="2000" b="1" dirty="0" smtClean="0"/>
            </a:br>
            <a:r>
              <a:rPr lang="ar-IQ" sz="2000" b="1" dirty="0" err="1" smtClean="0"/>
              <a:t>7.</a:t>
            </a:r>
            <a:r>
              <a:rPr lang="ar-IQ" sz="2000" b="1" dirty="0" smtClean="0"/>
              <a:t> هذين التفاعلين يحتاج كل منهما </a:t>
            </a:r>
            <a:r>
              <a:rPr lang="ar-IQ" sz="2000" b="1" dirty="0" err="1" smtClean="0"/>
              <a:t>الاخر .</a:t>
            </a:r>
            <a:r>
              <a:rPr lang="en-US" sz="2000" b="1" dirty="0" smtClean="0"/>
              <a:t>coupled reactions</a:t>
            </a:r>
            <a:br>
              <a:rPr lang="en-US" sz="2000" b="1" dirty="0" smtClean="0"/>
            </a:br>
            <a:r>
              <a:rPr lang="en-US" sz="2000" b="1" dirty="0" smtClean="0"/>
              <a:t>             </a:t>
            </a:r>
            <a:r>
              <a:rPr lang="ar-IQ" sz="2000" b="1" dirty="0" smtClean="0"/>
              <a:t>    </a:t>
            </a:r>
            <a:r>
              <a:rPr lang="en-US" sz="2000" b="1" dirty="0" smtClean="0"/>
              <a:t>                                                                       </a:t>
            </a:r>
            <a:r>
              <a:rPr lang="ar-IQ" sz="2000" b="1" dirty="0" smtClean="0"/>
              <a:t/>
            </a:r>
            <a:br>
              <a:rPr lang="ar-IQ" sz="2000" b="1" dirty="0" smtClean="0"/>
            </a:br>
            <a:r>
              <a:rPr lang="ar-IQ" sz="2000" b="1" dirty="0" smtClean="0"/>
              <a:t/>
            </a:r>
            <a:br>
              <a:rPr lang="ar-IQ" sz="2000" b="1" dirty="0" smtClean="0"/>
            </a:br>
            <a:endParaRPr lang="ar-IQ" sz="2000" b="1" dirty="0"/>
          </a:p>
        </p:txBody>
      </p:sp>
      <p:cxnSp>
        <p:nvCxnSpPr>
          <p:cNvPr id="7" name="رابط كسهم مستقيم 6"/>
          <p:cNvCxnSpPr/>
          <p:nvPr/>
        </p:nvCxnSpPr>
        <p:spPr>
          <a:xfrm>
            <a:off x="6732240" y="429309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6732240" y="5157192"/>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2627784" y="0"/>
            <a:ext cx="4176464" cy="6206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err="1" smtClean="0">
                <a:solidFill>
                  <a:schemeClr val="tx1"/>
                </a:solidFill>
              </a:rPr>
              <a:t>1.</a:t>
            </a:r>
            <a:r>
              <a:rPr lang="ar-IQ" sz="2800" b="1" dirty="0" smtClean="0">
                <a:solidFill>
                  <a:schemeClr val="tx1"/>
                </a:solidFill>
              </a:rPr>
              <a:t> الهدف الاول </a:t>
            </a:r>
            <a:endParaRPr lang="ar-IQ" sz="2800" b="1" dirty="0">
              <a:solidFill>
                <a:schemeClr val="tx1"/>
              </a:solidFill>
            </a:endParaRPr>
          </a:p>
        </p:txBody>
      </p:sp>
      <p:cxnSp>
        <p:nvCxnSpPr>
          <p:cNvPr id="6" name="رابط كسهم مستقيم 5"/>
          <p:cNvCxnSpPr/>
          <p:nvPr/>
        </p:nvCxnSpPr>
        <p:spPr>
          <a:xfrm>
            <a:off x="4644008" y="6093296"/>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76264" y="1"/>
            <a:ext cx="4027984" cy="548680"/>
          </a:xfrm>
          <a:solidFill>
            <a:schemeClr val="accent5">
              <a:lumMod val="40000"/>
              <a:lumOff val="60000"/>
            </a:schemeClr>
          </a:solidFill>
        </p:spPr>
        <p:txBody>
          <a:bodyPr anchor="t">
            <a:normAutofit/>
          </a:bodyPr>
          <a:lstStyle/>
          <a:p>
            <a:r>
              <a:rPr lang="ar-IQ" sz="1800" dirty="0" smtClean="0"/>
              <a:t> محتوى </a:t>
            </a:r>
            <a:r>
              <a:rPr lang="en-US" sz="1800" dirty="0" smtClean="0"/>
              <a:t> </a:t>
            </a:r>
            <a:r>
              <a:rPr lang="ar-IQ" sz="1800" dirty="0" smtClean="0"/>
              <a:t> </a:t>
            </a:r>
            <a:r>
              <a:rPr lang="en-US" sz="1800" dirty="0" smtClean="0"/>
              <a:t>ATP</a:t>
            </a:r>
            <a:r>
              <a:rPr lang="ar-IQ" sz="1800" dirty="0" smtClean="0"/>
              <a:t> و </a:t>
            </a:r>
            <a:r>
              <a:rPr lang="en-US" sz="1800" dirty="0" smtClean="0"/>
              <a:t>PC</a:t>
            </a:r>
            <a:endParaRPr lang="ar-IQ" sz="1800" dirty="0"/>
          </a:p>
        </p:txBody>
      </p:sp>
      <p:sp>
        <p:nvSpPr>
          <p:cNvPr id="3" name="عنوان فرعي 2"/>
          <p:cNvSpPr>
            <a:spLocks noGrp="1"/>
          </p:cNvSpPr>
          <p:nvPr>
            <p:ph type="subTitle" idx="1"/>
          </p:nvPr>
        </p:nvSpPr>
        <p:spPr>
          <a:xfrm>
            <a:off x="1691680" y="908720"/>
            <a:ext cx="7128792" cy="5832648"/>
          </a:xfrm>
          <a:solidFill>
            <a:schemeClr val="accent3">
              <a:lumMod val="40000"/>
              <a:lumOff val="60000"/>
            </a:schemeClr>
          </a:solidFill>
        </p:spPr>
        <p:txBody>
          <a:bodyPr>
            <a:noAutofit/>
          </a:bodyPr>
          <a:lstStyle/>
          <a:p>
            <a:pPr algn="r"/>
            <a:r>
              <a:rPr lang="ar-IQ" sz="1600" b="1" dirty="0" err="1" smtClean="0">
                <a:solidFill>
                  <a:srgbClr val="FF0000"/>
                </a:solidFill>
              </a:rPr>
              <a:t>1.</a:t>
            </a:r>
            <a:r>
              <a:rPr lang="ar-IQ" sz="1600" b="1" dirty="0" smtClean="0">
                <a:solidFill>
                  <a:srgbClr val="FF0000"/>
                </a:solidFill>
              </a:rPr>
              <a:t> في العضلة الهيكلية أثناء الراحة تقريبا </a:t>
            </a:r>
            <a:r>
              <a:rPr lang="ar-IQ" sz="1600" b="1" dirty="0" err="1" smtClean="0">
                <a:solidFill>
                  <a:srgbClr val="FF0000"/>
                </a:solidFill>
              </a:rPr>
              <a:t>6ملمول</a:t>
            </a:r>
            <a:r>
              <a:rPr lang="ar-IQ" sz="1600" b="1" dirty="0" smtClean="0">
                <a:solidFill>
                  <a:srgbClr val="FF0000"/>
                </a:solidFill>
              </a:rPr>
              <a:t>/كغم وهو يعادل انقباضات </a:t>
            </a:r>
            <a:r>
              <a:rPr lang="ar-IQ" sz="1600" b="1" dirty="0" err="1" smtClean="0">
                <a:solidFill>
                  <a:srgbClr val="FF0000"/>
                </a:solidFill>
              </a:rPr>
              <a:t>قصوية</a:t>
            </a:r>
            <a:r>
              <a:rPr lang="ar-IQ" sz="1600" b="1" dirty="0" smtClean="0">
                <a:solidFill>
                  <a:srgbClr val="FF0000"/>
                </a:solidFill>
              </a:rPr>
              <a:t> لمدة 3 </a:t>
            </a:r>
            <a:r>
              <a:rPr lang="ar-IQ" sz="1600" b="1" dirty="0" err="1" smtClean="0">
                <a:solidFill>
                  <a:srgbClr val="FF0000"/>
                </a:solidFill>
              </a:rPr>
              <a:t>ثا.</a:t>
            </a:r>
            <a:endParaRPr lang="ar-IQ" sz="1600" b="1" dirty="0" smtClean="0">
              <a:solidFill>
                <a:srgbClr val="FF0000"/>
              </a:solidFill>
            </a:endParaRPr>
          </a:p>
          <a:p>
            <a:pPr algn="r"/>
            <a:r>
              <a:rPr lang="ar-IQ" sz="1600" b="1" dirty="0" err="1" smtClean="0">
                <a:solidFill>
                  <a:srgbClr val="FF0000"/>
                </a:solidFill>
              </a:rPr>
              <a:t>2.</a:t>
            </a:r>
            <a:r>
              <a:rPr lang="ar-IQ" sz="1600" b="1" dirty="0" smtClean="0">
                <a:solidFill>
                  <a:srgbClr val="FF0000"/>
                </a:solidFill>
              </a:rPr>
              <a:t> مقدار المخزون الكلي في الجسم </a:t>
            </a:r>
            <a:r>
              <a:rPr lang="ar-IQ" sz="1600" b="1" dirty="0" err="1" smtClean="0">
                <a:solidFill>
                  <a:srgbClr val="FF0000"/>
                </a:solidFill>
              </a:rPr>
              <a:t>1و0</a:t>
            </a:r>
            <a:r>
              <a:rPr lang="ar-IQ" sz="1600" b="1" dirty="0" smtClean="0">
                <a:solidFill>
                  <a:srgbClr val="FF0000"/>
                </a:solidFill>
              </a:rPr>
              <a:t> كغم وهو يكفي لبضعة دقائق للعمل الوظيفي </a:t>
            </a:r>
            <a:r>
              <a:rPr lang="ar-IQ" sz="1600" b="1" dirty="0" err="1" smtClean="0">
                <a:solidFill>
                  <a:srgbClr val="FF0000"/>
                </a:solidFill>
              </a:rPr>
              <a:t>للجسم .</a:t>
            </a:r>
            <a:r>
              <a:rPr lang="ar-IQ" sz="1600" b="1" dirty="0" smtClean="0">
                <a:solidFill>
                  <a:srgbClr val="FF0000"/>
                </a:solidFill>
              </a:rPr>
              <a:t> </a:t>
            </a:r>
          </a:p>
          <a:p>
            <a:pPr algn="r"/>
            <a:r>
              <a:rPr lang="ar-IQ" sz="1600" b="1" dirty="0" err="1" smtClean="0">
                <a:solidFill>
                  <a:srgbClr val="FF0000"/>
                </a:solidFill>
              </a:rPr>
              <a:t>3.</a:t>
            </a:r>
            <a:r>
              <a:rPr lang="ar-IQ" sz="1600" b="1" dirty="0" smtClean="0">
                <a:solidFill>
                  <a:srgbClr val="FF0000"/>
                </a:solidFill>
              </a:rPr>
              <a:t> معدل انتاج وتكسر لدى الشاب </a:t>
            </a:r>
            <a:r>
              <a:rPr lang="ar-IQ" sz="1600" b="1" dirty="0" err="1" smtClean="0">
                <a:solidFill>
                  <a:srgbClr val="FF0000"/>
                </a:solidFill>
              </a:rPr>
              <a:t>40كغم</a:t>
            </a:r>
            <a:r>
              <a:rPr lang="ar-IQ" sz="1600" b="1" dirty="0" smtClean="0">
                <a:solidFill>
                  <a:srgbClr val="FF0000"/>
                </a:solidFill>
              </a:rPr>
              <a:t> أو 88 </a:t>
            </a:r>
            <a:r>
              <a:rPr lang="ar-IQ" sz="1600" b="1" dirty="0" err="1" smtClean="0">
                <a:solidFill>
                  <a:srgbClr val="FF0000"/>
                </a:solidFill>
              </a:rPr>
              <a:t>باوند</a:t>
            </a:r>
            <a:r>
              <a:rPr lang="ar-IQ" sz="1600" b="1" dirty="0" smtClean="0">
                <a:solidFill>
                  <a:srgbClr val="FF0000"/>
                </a:solidFill>
              </a:rPr>
              <a:t> </a:t>
            </a:r>
            <a:r>
              <a:rPr lang="ar-IQ" sz="1600" b="1" dirty="0" err="1" smtClean="0">
                <a:solidFill>
                  <a:srgbClr val="FF0000"/>
                </a:solidFill>
              </a:rPr>
              <a:t>يوميا </a:t>
            </a:r>
            <a:r>
              <a:rPr lang="ar-IQ" sz="1600" b="1" dirty="0" smtClean="0">
                <a:solidFill>
                  <a:srgbClr val="FF0000"/>
                </a:solidFill>
              </a:rPr>
              <a:t>.والرياضي قد يصل الى 70 كغم أو 154 </a:t>
            </a:r>
            <a:r>
              <a:rPr lang="ar-IQ" sz="1600" b="1" dirty="0" err="1" smtClean="0">
                <a:solidFill>
                  <a:srgbClr val="FF0000"/>
                </a:solidFill>
              </a:rPr>
              <a:t>باوند</a:t>
            </a:r>
            <a:r>
              <a:rPr lang="ar-IQ" sz="1600" b="1" dirty="0" smtClean="0">
                <a:solidFill>
                  <a:srgbClr val="FF0000"/>
                </a:solidFill>
              </a:rPr>
              <a:t> يوميا </a:t>
            </a:r>
          </a:p>
          <a:p>
            <a:pPr algn="r"/>
            <a:r>
              <a:rPr lang="ar-IQ" sz="1600" b="1" dirty="0" err="1" smtClean="0">
                <a:solidFill>
                  <a:srgbClr val="FF0000"/>
                </a:solidFill>
              </a:rPr>
              <a:t>4.</a:t>
            </a:r>
            <a:r>
              <a:rPr lang="ar-IQ" sz="1600" b="1" dirty="0" smtClean="0">
                <a:solidFill>
                  <a:srgbClr val="FF0000"/>
                </a:solidFill>
              </a:rPr>
              <a:t> معدل التحلل المائي أثناء التمرين </a:t>
            </a:r>
            <a:r>
              <a:rPr lang="ar-IQ" sz="1600" b="1" dirty="0" err="1" smtClean="0">
                <a:solidFill>
                  <a:srgbClr val="FF0000"/>
                </a:solidFill>
              </a:rPr>
              <a:t>القصوي</a:t>
            </a:r>
            <a:r>
              <a:rPr lang="ar-IQ" sz="1600" b="1" dirty="0" smtClean="0">
                <a:solidFill>
                  <a:srgbClr val="FF0000"/>
                </a:solidFill>
              </a:rPr>
              <a:t> قد يصل الى أعلى من </a:t>
            </a:r>
            <a:r>
              <a:rPr lang="ar-IQ" sz="1600" b="1" dirty="0" err="1" smtClean="0">
                <a:solidFill>
                  <a:srgbClr val="FF0000"/>
                </a:solidFill>
              </a:rPr>
              <a:t>5و0</a:t>
            </a:r>
            <a:r>
              <a:rPr lang="ar-IQ" sz="1600" b="1" dirty="0" smtClean="0">
                <a:solidFill>
                  <a:srgbClr val="FF0000"/>
                </a:solidFill>
              </a:rPr>
              <a:t> كغم.د</a:t>
            </a:r>
          </a:p>
          <a:p>
            <a:pPr algn="r"/>
            <a:endParaRPr lang="ar-IQ" sz="1600" b="1" dirty="0" smtClean="0">
              <a:solidFill>
                <a:srgbClr val="FF0000"/>
              </a:solidFill>
            </a:endParaRPr>
          </a:p>
          <a:p>
            <a:pPr algn="r"/>
            <a:r>
              <a:rPr lang="ar-IQ" sz="1600" b="1" dirty="0" smtClean="0">
                <a:solidFill>
                  <a:srgbClr val="FF0000"/>
                </a:solidFill>
              </a:rPr>
              <a:t>يعاد بناء </a:t>
            </a:r>
            <a:r>
              <a:rPr lang="en-US" sz="1600" b="1" dirty="0" smtClean="0">
                <a:solidFill>
                  <a:srgbClr val="FF0000"/>
                </a:solidFill>
              </a:rPr>
              <a:t>ATP</a:t>
            </a:r>
            <a:r>
              <a:rPr lang="ar-IQ" sz="1600" b="1" dirty="0" smtClean="0">
                <a:solidFill>
                  <a:srgbClr val="FF0000"/>
                </a:solidFill>
              </a:rPr>
              <a:t> من </a:t>
            </a:r>
            <a:r>
              <a:rPr lang="en-US" sz="1600" b="1" dirty="0" smtClean="0">
                <a:solidFill>
                  <a:srgbClr val="FF0000"/>
                </a:solidFill>
              </a:rPr>
              <a:t>ADP</a:t>
            </a:r>
            <a:r>
              <a:rPr lang="ar-IQ" sz="1600" b="1" dirty="0" smtClean="0">
                <a:solidFill>
                  <a:srgbClr val="FF0000"/>
                </a:solidFill>
              </a:rPr>
              <a:t> بثلاث </a:t>
            </a:r>
            <a:r>
              <a:rPr lang="ar-IQ" sz="1600" b="1" dirty="0" err="1" smtClean="0">
                <a:solidFill>
                  <a:srgbClr val="FF0000"/>
                </a:solidFill>
              </a:rPr>
              <a:t>طرق :</a:t>
            </a:r>
            <a:endParaRPr lang="ar-IQ" sz="1600" b="1" dirty="0" smtClean="0">
              <a:solidFill>
                <a:srgbClr val="FF0000"/>
              </a:solidFill>
            </a:endParaRPr>
          </a:p>
          <a:p>
            <a:pPr marL="514350" indent="-514350" algn="r">
              <a:buAutoNum type="arabicPeriod"/>
            </a:pPr>
            <a:r>
              <a:rPr lang="ar-IQ" sz="1600" b="1" dirty="0" smtClean="0">
                <a:solidFill>
                  <a:srgbClr val="FF0000"/>
                </a:solidFill>
              </a:rPr>
              <a:t>تفاعل </a:t>
            </a:r>
            <a:r>
              <a:rPr lang="en-US" sz="1600" b="1" dirty="0" smtClean="0">
                <a:solidFill>
                  <a:srgbClr val="FF0000"/>
                </a:solidFill>
              </a:rPr>
              <a:t>ADP</a:t>
            </a:r>
            <a:r>
              <a:rPr lang="ar-IQ" sz="1600" b="1" dirty="0" smtClean="0">
                <a:solidFill>
                  <a:srgbClr val="FF0000"/>
                </a:solidFill>
              </a:rPr>
              <a:t> مع </a:t>
            </a:r>
            <a:r>
              <a:rPr lang="en-US" sz="1600" b="1" dirty="0" smtClean="0">
                <a:solidFill>
                  <a:srgbClr val="FF0000"/>
                </a:solidFill>
              </a:rPr>
              <a:t>PC</a:t>
            </a:r>
            <a:r>
              <a:rPr lang="ar-IQ" sz="1600" b="1" dirty="0" smtClean="0">
                <a:solidFill>
                  <a:srgbClr val="FF0000"/>
                </a:solidFill>
              </a:rPr>
              <a:t> </a:t>
            </a:r>
            <a:r>
              <a:rPr lang="ar-IQ" sz="1600" b="1" dirty="0" err="1" smtClean="0">
                <a:solidFill>
                  <a:srgbClr val="FF0000"/>
                </a:solidFill>
              </a:rPr>
              <a:t>.</a:t>
            </a:r>
            <a:endParaRPr lang="ar-IQ" sz="1600" b="1" dirty="0" smtClean="0">
              <a:solidFill>
                <a:srgbClr val="FF0000"/>
              </a:solidFill>
            </a:endParaRPr>
          </a:p>
          <a:p>
            <a:pPr marL="514350" indent="-514350" algn="r">
              <a:buAutoNum type="arabicPeriod"/>
            </a:pPr>
            <a:r>
              <a:rPr lang="ar-IQ" sz="1600" b="1" dirty="0" smtClean="0">
                <a:solidFill>
                  <a:srgbClr val="FF0000"/>
                </a:solidFill>
              </a:rPr>
              <a:t>بالتنفس </a:t>
            </a:r>
            <a:r>
              <a:rPr lang="ar-IQ" sz="1600" b="1" dirty="0" err="1" smtClean="0">
                <a:solidFill>
                  <a:srgbClr val="FF0000"/>
                </a:solidFill>
              </a:rPr>
              <a:t>اللاهوائي</a:t>
            </a:r>
            <a:r>
              <a:rPr lang="ar-IQ" sz="1600" b="1" dirty="0" smtClean="0">
                <a:solidFill>
                  <a:srgbClr val="FF0000"/>
                </a:solidFill>
              </a:rPr>
              <a:t> </a:t>
            </a:r>
            <a:r>
              <a:rPr lang="ar-IQ" sz="1600" b="1" dirty="0" err="1" smtClean="0">
                <a:solidFill>
                  <a:srgbClr val="FF0000"/>
                </a:solidFill>
              </a:rPr>
              <a:t>لسايتوبلازم</a:t>
            </a:r>
            <a:r>
              <a:rPr lang="ar-IQ" sz="1600" b="1" dirty="0" smtClean="0">
                <a:solidFill>
                  <a:srgbClr val="FF0000"/>
                </a:solidFill>
              </a:rPr>
              <a:t> </a:t>
            </a:r>
            <a:r>
              <a:rPr lang="ar-IQ" sz="1600" b="1" dirty="0" err="1" smtClean="0">
                <a:solidFill>
                  <a:srgbClr val="FF0000"/>
                </a:solidFill>
              </a:rPr>
              <a:t>الخلايا .</a:t>
            </a:r>
            <a:endParaRPr lang="ar-IQ" sz="1600" b="1" dirty="0" smtClean="0">
              <a:solidFill>
                <a:srgbClr val="FF0000"/>
              </a:solidFill>
            </a:endParaRPr>
          </a:p>
          <a:p>
            <a:pPr marL="514350" indent="-514350" algn="r">
              <a:buAutoNum type="arabicPeriod"/>
            </a:pPr>
            <a:r>
              <a:rPr lang="ar-IQ" sz="1600" b="1" dirty="0" smtClean="0">
                <a:solidFill>
                  <a:srgbClr val="FF0000"/>
                </a:solidFill>
              </a:rPr>
              <a:t>بالتنفس الهوائي </a:t>
            </a:r>
            <a:r>
              <a:rPr lang="ar-IQ" sz="1600" b="1" dirty="0" err="1" smtClean="0">
                <a:solidFill>
                  <a:srgbClr val="FF0000"/>
                </a:solidFill>
              </a:rPr>
              <a:t>لمايتوكوندريا</a:t>
            </a:r>
            <a:r>
              <a:rPr lang="ar-IQ" sz="1600" b="1" dirty="0" smtClean="0">
                <a:solidFill>
                  <a:srgbClr val="FF0000"/>
                </a:solidFill>
              </a:rPr>
              <a:t> الخلايا</a:t>
            </a:r>
          </a:p>
          <a:p>
            <a:pPr marL="514350" indent="-514350" algn="r"/>
            <a:endParaRPr lang="ar-IQ" sz="1600" b="1" dirty="0" smtClean="0">
              <a:solidFill>
                <a:srgbClr val="FF0000"/>
              </a:solidFill>
            </a:endParaRPr>
          </a:p>
          <a:p>
            <a:pPr marL="514350" indent="-514350" algn="r"/>
            <a:r>
              <a:rPr lang="en-US" sz="2400" b="1" dirty="0" smtClean="0">
                <a:solidFill>
                  <a:srgbClr val="FF0000"/>
                </a:solidFill>
              </a:rPr>
              <a:t>PC</a:t>
            </a:r>
            <a:r>
              <a:rPr lang="ar-IQ" sz="2400" b="1" dirty="0" smtClean="0">
                <a:solidFill>
                  <a:srgbClr val="FF0000"/>
                </a:solidFill>
              </a:rPr>
              <a:t> </a:t>
            </a:r>
            <a:r>
              <a:rPr lang="ar-IQ" sz="2400" b="1" dirty="0" err="1" smtClean="0">
                <a:solidFill>
                  <a:srgbClr val="FF0000"/>
                </a:solidFill>
              </a:rPr>
              <a:t>وهومركب</a:t>
            </a:r>
            <a:r>
              <a:rPr lang="ar-IQ" sz="2400" b="1" dirty="0" smtClean="0">
                <a:solidFill>
                  <a:srgbClr val="FF0000"/>
                </a:solidFill>
              </a:rPr>
              <a:t> طاقة عالية </a:t>
            </a:r>
            <a:r>
              <a:rPr lang="ar-IQ" sz="2400" b="1" dirty="0" err="1" smtClean="0">
                <a:solidFill>
                  <a:srgbClr val="FF0000"/>
                </a:solidFill>
              </a:rPr>
              <a:t>أيضا </a:t>
            </a:r>
            <a:r>
              <a:rPr lang="ar-IQ" sz="1600" b="1" dirty="0" smtClean="0">
                <a:solidFill>
                  <a:srgbClr val="FF0000"/>
                </a:solidFill>
              </a:rPr>
              <a:t>, تتحول </a:t>
            </a:r>
            <a:r>
              <a:rPr lang="ar-IQ" sz="1600" b="1" dirty="0" err="1" smtClean="0">
                <a:solidFill>
                  <a:srgbClr val="FF0000"/>
                </a:solidFill>
              </a:rPr>
              <a:t>جزيئة</a:t>
            </a:r>
            <a:r>
              <a:rPr lang="ar-IQ" sz="1600" b="1" dirty="0" smtClean="0">
                <a:solidFill>
                  <a:srgbClr val="FF0000"/>
                </a:solidFill>
              </a:rPr>
              <a:t> الفوسفات التي تحمل </a:t>
            </a:r>
          </a:p>
          <a:p>
            <a:pPr marL="514350" indent="-514350" algn="r"/>
            <a:r>
              <a:rPr lang="ar-IQ" sz="1600" b="1" dirty="0" smtClean="0">
                <a:solidFill>
                  <a:srgbClr val="FF0000"/>
                </a:solidFill>
              </a:rPr>
              <a:t>الطاقة الى </a:t>
            </a:r>
            <a:r>
              <a:rPr lang="en-US" sz="1600" b="1" dirty="0" smtClean="0">
                <a:solidFill>
                  <a:srgbClr val="FF0000"/>
                </a:solidFill>
              </a:rPr>
              <a:t>ADP</a:t>
            </a:r>
            <a:r>
              <a:rPr lang="ar-IQ" sz="1600" b="1" dirty="0" smtClean="0">
                <a:solidFill>
                  <a:srgbClr val="FF0000"/>
                </a:solidFill>
              </a:rPr>
              <a:t> لتشكيل </a:t>
            </a:r>
            <a:r>
              <a:rPr lang="en-US" sz="1600" b="1" dirty="0" smtClean="0">
                <a:solidFill>
                  <a:srgbClr val="FF0000"/>
                </a:solidFill>
              </a:rPr>
              <a:t>ATP</a:t>
            </a:r>
            <a:r>
              <a:rPr lang="ar-IQ" sz="1600" b="1" dirty="0" smtClean="0">
                <a:solidFill>
                  <a:srgbClr val="FF0000"/>
                </a:solidFill>
              </a:rPr>
              <a:t> </a:t>
            </a:r>
            <a:r>
              <a:rPr lang="ar-IQ" sz="1600" b="1" dirty="0" err="1" smtClean="0">
                <a:solidFill>
                  <a:srgbClr val="FF0000"/>
                </a:solidFill>
              </a:rPr>
              <a:t>.</a:t>
            </a:r>
            <a:endParaRPr lang="ar-IQ" sz="1600" b="1" dirty="0" smtClean="0">
              <a:solidFill>
                <a:srgbClr val="FF0000"/>
              </a:solidFill>
            </a:endParaRPr>
          </a:p>
          <a:p>
            <a:pPr marL="514350" indent="-514350" algn="r"/>
            <a:endParaRPr lang="ar-IQ" sz="1600" b="1" dirty="0" smtClean="0">
              <a:solidFill>
                <a:srgbClr val="FF0000"/>
              </a:solidFill>
            </a:endParaRPr>
          </a:p>
          <a:p>
            <a:pPr marL="342900" indent="-342900" algn="r">
              <a:buAutoNum type="arabicPeriod"/>
            </a:pPr>
            <a:r>
              <a:rPr lang="ar-IQ" sz="1600" b="1" dirty="0" smtClean="0">
                <a:solidFill>
                  <a:srgbClr val="FF0000"/>
                </a:solidFill>
              </a:rPr>
              <a:t>في الراحة تحتوي العضلات من </a:t>
            </a:r>
            <a:r>
              <a:rPr lang="en-US" sz="1600" b="1" dirty="0" smtClean="0">
                <a:solidFill>
                  <a:srgbClr val="FF0000"/>
                </a:solidFill>
              </a:rPr>
              <a:t>PC</a:t>
            </a:r>
            <a:r>
              <a:rPr lang="ar-IQ" sz="1600" b="1" dirty="0" smtClean="0">
                <a:solidFill>
                  <a:srgbClr val="FF0000"/>
                </a:solidFill>
              </a:rPr>
              <a:t> </a:t>
            </a:r>
            <a:r>
              <a:rPr lang="ar-IQ" sz="1600" b="1" dirty="0" err="1" smtClean="0">
                <a:solidFill>
                  <a:srgbClr val="FF0000"/>
                </a:solidFill>
              </a:rPr>
              <a:t>على </a:t>
            </a:r>
            <a:r>
              <a:rPr lang="ar-IQ" sz="1600" b="1" dirty="0" smtClean="0">
                <a:solidFill>
                  <a:srgbClr val="FF0000"/>
                </a:solidFill>
              </a:rPr>
              <a:t>(</a:t>
            </a:r>
            <a:r>
              <a:rPr lang="ar-IQ" sz="1600" b="1" dirty="0" err="1" smtClean="0">
                <a:solidFill>
                  <a:srgbClr val="FF0000"/>
                </a:solidFill>
              </a:rPr>
              <a:t>20ملمول</a:t>
            </a:r>
            <a:r>
              <a:rPr lang="ar-IQ" sz="1600" b="1" dirty="0" smtClean="0">
                <a:solidFill>
                  <a:srgbClr val="FF0000"/>
                </a:solidFill>
              </a:rPr>
              <a:t>.كغم</a:t>
            </a:r>
            <a:r>
              <a:rPr lang="ar-IQ" sz="1600" b="1" dirty="0" err="1" smtClean="0">
                <a:solidFill>
                  <a:srgbClr val="FF0000"/>
                </a:solidFill>
              </a:rPr>
              <a:t>)</a:t>
            </a:r>
            <a:endParaRPr lang="ar-IQ" sz="1600" b="1" dirty="0" smtClean="0">
              <a:solidFill>
                <a:srgbClr val="FF0000"/>
              </a:solidFill>
            </a:endParaRPr>
          </a:p>
          <a:p>
            <a:pPr marL="342900" indent="-342900" algn="r"/>
            <a:r>
              <a:rPr lang="ar-IQ" sz="1600" b="1" dirty="0" smtClean="0">
                <a:solidFill>
                  <a:srgbClr val="FF0000"/>
                </a:solidFill>
              </a:rPr>
              <a:t>من </a:t>
            </a:r>
            <a:r>
              <a:rPr lang="ar-IQ" sz="1600" b="1" dirty="0" err="1" smtClean="0">
                <a:solidFill>
                  <a:srgbClr val="FF0000"/>
                </a:solidFill>
              </a:rPr>
              <a:t>الكرياتين</a:t>
            </a:r>
            <a:r>
              <a:rPr lang="ar-IQ" sz="1600" b="1" dirty="0" smtClean="0">
                <a:solidFill>
                  <a:srgbClr val="FF0000"/>
                </a:solidFill>
              </a:rPr>
              <a:t> </a:t>
            </a:r>
            <a:r>
              <a:rPr lang="ar-IQ" sz="1600" b="1" dirty="0" err="1" smtClean="0">
                <a:solidFill>
                  <a:srgbClr val="FF0000"/>
                </a:solidFill>
              </a:rPr>
              <a:t>تقريبا </a:t>
            </a:r>
            <a:r>
              <a:rPr lang="ar-IQ" sz="1600" b="1" dirty="0" smtClean="0">
                <a:solidFill>
                  <a:srgbClr val="FF0000"/>
                </a:solidFill>
              </a:rPr>
              <a:t>(</a:t>
            </a:r>
            <a:r>
              <a:rPr lang="ar-IQ" sz="1600" b="1" dirty="0" err="1" smtClean="0">
                <a:solidFill>
                  <a:srgbClr val="FF0000"/>
                </a:solidFill>
              </a:rPr>
              <a:t>12ملمول</a:t>
            </a:r>
            <a:r>
              <a:rPr lang="ar-IQ" sz="1600" b="1" dirty="0" smtClean="0">
                <a:solidFill>
                  <a:srgbClr val="FF0000"/>
                </a:solidFill>
              </a:rPr>
              <a:t>.كغم) عما </a:t>
            </a:r>
            <a:r>
              <a:rPr lang="en-US" sz="1600" b="1" dirty="0" smtClean="0">
                <a:solidFill>
                  <a:srgbClr val="FF0000"/>
                </a:solidFill>
              </a:rPr>
              <a:t>ATP</a:t>
            </a:r>
            <a:r>
              <a:rPr lang="ar-IQ" sz="1600" b="1" dirty="0" smtClean="0">
                <a:solidFill>
                  <a:srgbClr val="FF0000"/>
                </a:solidFill>
              </a:rPr>
              <a:t> </a:t>
            </a:r>
          </a:p>
          <a:p>
            <a:pPr marL="342900" indent="-342900" algn="r"/>
            <a:r>
              <a:rPr lang="ar-IQ" sz="1600" b="1" dirty="0" err="1" smtClean="0">
                <a:solidFill>
                  <a:srgbClr val="FF0000"/>
                </a:solidFill>
              </a:rPr>
              <a:t>2.</a:t>
            </a:r>
            <a:r>
              <a:rPr lang="ar-IQ" sz="1600" b="1" dirty="0" smtClean="0">
                <a:solidFill>
                  <a:srgbClr val="FF0000"/>
                </a:solidFill>
              </a:rPr>
              <a:t> المعدل </a:t>
            </a:r>
            <a:r>
              <a:rPr lang="ar-IQ" sz="1600" b="1" dirty="0" err="1" smtClean="0">
                <a:solidFill>
                  <a:srgbClr val="FF0000"/>
                </a:solidFill>
              </a:rPr>
              <a:t>القصوي</a:t>
            </a:r>
            <a:r>
              <a:rPr lang="ar-IQ" sz="1600" b="1" dirty="0" smtClean="0">
                <a:solidFill>
                  <a:srgbClr val="FF0000"/>
                </a:solidFill>
              </a:rPr>
              <a:t> </a:t>
            </a:r>
            <a:r>
              <a:rPr lang="ar-IQ" sz="1600" b="1" dirty="0" err="1" smtClean="0">
                <a:solidFill>
                  <a:srgbClr val="FF0000"/>
                </a:solidFill>
              </a:rPr>
              <a:t>لاعادة</a:t>
            </a:r>
            <a:r>
              <a:rPr lang="ar-IQ" sz="1600" b="1" dirty="0" smtClean="0">
                <a:solidFill>
                  <a:srgbClr val="FF0000"/>
                </a:solidFill>
              </a:rPr>
              <a:t> بناء </a:t>
            </a:r>
            <a:r>
              <a:rPr lang="en-US" sz="1600" b="1" dirty="0" smtClean="0">
                <a:solidFill>
                  <a:srgbClr val="FF0000"/>
                </a:solidFill>
              </a:rPr>
              <a:t>ATP </a:t>
            </a:r>
            <a:r>
              <a:rPr lang="ar-IQ" sz="1600" b="1" dirty="0" smtClean="0">
                <a:solidFill>
                  <a:srgbClr val="FF0000"/>
                </a:solidFill>
              </a:rPr>
              <a:t> من </a:t>
            </a:r>
            <a:r>
              <a:rPr lang="en-US" sz="1600" b="1" dirty="0" smtClean="0">
                <a:solidFill>
                  <a:srgbClr val="FF0000"/>
                </a:solidFill>
              </a:rPr>
              <a:t>PC</a:t>
            </a:r>
            <a:r>
              <a:rPr lang="ar-IQ" sz="1600" b="1" dirty="0" smtClean="0">
                <a:solidFill>
                  <a:srgbClr val="FF0000"/>
                </a:solidFill>
              </a:rPr>
              <a:t> </a:t>
            </a:r>
            <a:r>
              <a:rPr lang="ar-IQ" sz="1600" b="1" dirty="0" err="1" smtClean="0">
                <a:solidFill>
                  <a:srgbClr val="FF0000"/>
                </a:solidFill>
              </a:rPr>
              <a:t>تقريبا </a:t>
            </a:r>
            <a:r>
              <a:rPr lang="ar-IQ" sz="1600" b="1" dirty="0" smtClean="0">
                <a:solidFill>
                  <a:srgbClr val="FF0000"/>
                </a:solidFill>
              </a:rPr>
              <a:t>(</a:t>
            </a:r>
            <a:r>
              <a:rPr lang="ar-IQ" sz="1600" b="1" dirty="0" err="1" smtClean="0">
                <a:solidFill>
                  <a:srgbClr val="FF0000"/>
                </a:solidFill>
              </a:rPr>
              <a:t>2ملمول.كغم .</a:t>
            </a:r>
            <a:r>
              <a:rPr lang="ar-IQ" sz="1600" b="1" dirty="0" smtClean="0">
                <a:solidFill>
                  <a:srgbClr val="FF0000"/>
                </a:solidFill>
              </a:rPr>
              <a:t> ثانية) ويتم </a:t>
            </a:r>
            <a:r>
              <a:rPr lang="ar-IQ" sz="1600" b="1" dirty="0" err="1" smtClean="0">
                <a:solidFill>
                  <a:srgbClr val="FF0000"/>
                </a:solidFill>
              </a:rPr>
              <a:t>خلال </a:t>
            </a:r>
            <a:r>
              <a:rPr lang="ar-IQ" sz="1600" b="1" dirty="0" smtClean="0">
                <a:solidFill>
                  <a:srgbClr val="FF0000"/>
                </a:solidFill>
              </a:rPr>
              <a:t>(1-</a:t>
            </a:r>
            <a:r>
              <a:rPr lang="ar-IQ" sz="1600" b="1" dirty="0" err="1" smtClean="0">
                <a:solidFill>
                  <a:srgbClr val="FF0000"/>
                </a:solidFill>
              </a:rPr>
              <a:t>2ثانية</a:t>
            </a:r>
            <a:r>
              <a:rPr lang="ar-IQ" sz="1600" b="1" dirty="0" smtClean="0">
                <a:solidFill>
                  <a:srgbClr val="FF0000"/>
                </a:solidFill>
              </a:rPr>
              <a:t> )من بداية الانقباض </a:t>
            </a:r>
            <a:r>
              <a:rPr lang="ar-IQ" sz="1600" b="1" dirty="0" err="1" smtClean="0">
                <a:solidFill>
                  <a:srgbClr val="FF0000"/>
                </a:solidFill>
              </a:rPr>
              <a:t>القصوي</a:t>
            </a:r>
            <a:r>
              <a:rPr lang="ar-IQ" sz="1600" b="1" dirty="0" smtClean="0">
                <a:solidFill>
                  <a:srgbClr val="FF0000"/>
                </a:solidFill>
              </a:rPr>
              <a:t> </a:t>
            </a:r>
            <a:r>
              <a:rPr lang="ar-IQ" sz="1600" b="1" dirty="0" err="1" smtClean="0">
                <a:solidFill>
                  <a:srgbClr val="FF0000"/>
                </a:solidFill>
              </a:rPr>
              <a:t>.</a:t>
            </a:r>
            <a:endParaRPr lang="ar-IQ" sz="1600" b="1" dirty="0" smtClean="0">
              <a:solidFill>
                <a:srgbClr val="FF0000"/>
              </a:solidFill>
            </a:endParaRPr>
          </a:p>
          <a:p>
            <a:pPr marL="342900" indent="-342900" algn="r"/>
            <a:r>
              <a:rPr lang="ar-IQ" sz="1600" b="1" dirty="0" smtClean="0">
                <a:solidFill>
                  <a:srgbClr val="FF0000"/>
                </a:solidFill>
              </a:rPr>
              <a:t>ينفد </a:t>
            </a:r>
            <a:r>
              <a:rPr lang="ar-IQ" sz="1600" b="1" dirty="0" err="1" smtClean="0">
                <a:solidFill>
                  <a:srgbClr val="FF0000"/>
                </a:solidFill>
              </a:rPr>
              <a:t>بعد </a:t>
            </a:r>
            <a:r>
              <a:rPr lang="ar-IQ" sz="1600" b="1" dirty="0" smtClean="0">
                <a:solidFill>
                  <a:srgbClr val="FF0000"/>
                </a:solidFill>
              </a:rPr>
              <a:t>(15-30)ثانية </a:t>
            </a:r>
          </a:p>
          <a:p>
            <a:pPr marL="342900" indent="-342900" algn="r">
              <a:buAutoNum type="arabicPeriod"/>
            </a:pPr>
            <a:endParaRPr lang="ar-IQ" sz="1600" b="1" dirty="0">
              <a:solidFill>
                <a:srgbClr val="FF0000"/>
              </a:solidFill>
            </a:endParaRPr>
          </a:p>
        </p:txBody>
      </p:sp>
      <p:pic>
        <p:nvPicPr>
          <p:cNvPr id="4" name="Picture 2" descr="C:\Users\fadhel\Pictures\tempFileForShare.jpg"/>
          <p:cNvPicPr>
            <a:picLocks noChangeAspect="1" noChangeArrowheads="1"/>
          </p:cNvPicPr>
          <p:nvPr/>
        </p:nvPicPr>
        <p:blipFill>
          <a:blip r:embed="rId2" cstate="print"/>
          <a:srcRect/>
          <a:stretch>
            <a:fillRect/>
          </a:stretch>
        </p:blipFill>
        <p:spPr bwMode="auto">
          <a:xfrm>
            <a:off x="0" y="2348880"/>
            <a:ext cx="3059832" cy="2996952"/>
          </a:xfrm>
          <a:prstGeom prst="rect">
            <a:avLst/>
          </a:prstGeom>
          <a:noFill/>
        </p:spPr>
      </p:pic>
      <p:sp>
        <p:nvSpPr>
          <p:cNvPr id="5" name="مستطيل 4"/>
          <p:cNvSpPr/>
          <p:nvPr/>
        </p:nvSpPr>
        <p:spPr>
          <a:xfrm>
            <a:off x="4860032" y="4941168"/>
            <a:ext cx="2046971" cy="369332"/>
          </a:xfrm>
          <a:prstGeom prst="rect">
            <a:avLst/>
          </a:prstGeom>
        </p:spPr>
        <p:txBody>
          <a:bodyPr wrap="none">
            <a:spAutoFit/>
          </a:bodyPr>
          <a:lstStyle/>
          <a:p>
            <a:r>
              <a:rPr lang="en-US" dirty="0" smtClean="0"/>
              <a:t>ADP + PC → C + ATP</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04664"/>
            <a:ext cx="7772400" cy="722511"/>
          </a:xfrm>
          <a:solidFill>
            <a:schemeClr val="accent6">
              <a:lumMod val="40000"/>
              <a:lumOff val="60000"/>
            </a:schemeClr>
          </a:solidFill>
        </p:spPr>
        <p:txBody>
          <a:bodyPr anchor="t">
            <a:normAutofit/>
          </a:bodyPr>
          <a:lstStyle/>
          <a:p>
            <a:pPr algn="r"/>
            <a:r>
              <a:rPr lang="ar-IQ" sz="3200" dirty="0" err="1" smtClean="0"/>
              <a:t>2.</a:t>
            </a:r>
            <a:r>
              <a:rPr lang="ar-IQ" sz="3200" dirty="0" smtClean="0"/>
              <a:t> التنفس الخلوي </a:t>
            </a:r>
            <a:r>
              <a:rPr lang="en-US" sz="3200" dirty="0" smtClean="0"/>
              <a:t>CELLULAR RESPIRATION</a:t>
            </a:r>
            <a:endParaRPr lang="ar-IQ" sz="3200" dirty="0"/>
          </a:p>
        </p:txBody>
      </p:sp>
      <p:sp>
        <p:nvSpPr>
          <p:cNvPr id="3" name="عنوان فرعي 2"/>
          <p:cNvSpPr>
            <a:spLocks noGrp="1"/>
          </p:cNvSpPr>
          <p:nvPr>
            <p:ph type="subTitle" idx="1"/>
          </p:nvPr>
        </p:nvSpPr>
        <p:spPr>
          <a:xfrm>
            <a:off x="611560" y="1196752"/>
            <a:ext cx="7848872" cy="1512168"/>
          </a:xfrm>
          <a:solidFill>
            <a:srgbClr val="99FF99"/>
          </a:solidFill>
        </p:spPr>
        <p:txBody>
          <a:bodyPr>
            <a:normAutofit fontScale="62500" lnSpcReduction="20000"/>
          </a:bodyPr>
          <a:lstStyle/>
          <a:p>
            <a:pPr algn="r"/>
            <a:r>
              <a:rPr lang="ar-IQ" b="1" dirty="0" smtClean="0">
                <a:solidFill>
                  <a:schemeClr val="tx1"/>
                </a:solidFill>
              </a:rPr>
              <a:t>وهي عمليات تحويل الخلايا للطاقة من الغذاء الى </a:t>
            </a:r>
            <a:r>
              <a:rPr lang="en-US" b="1" dirty="0" smtClean="0">
                <a:solidFill>
                  <a:schemeClr val="tx1"/>
                </a:solidFill>
              </a:rPr>
              <a:t>ATP</a:t>
            </a:r>
            <a:r>
              <a:rPr lang="ar-IQ" b="1" dirty="0" smtClean="0">
                <a:solidFill>
                  <a:schemeClr val="tx1"/>
                </a:solidFill>
              </a:rPr>
              <a:t> بسلسلة من </a:t>
            </a:r>
            <a:r>
              <a:rPr lang="ar-IQ" b="1" dirty="0" err="1" smtClean="0">
                <a:solidFill>
                  <a:schemeClr val="tx1"/>
                </a:solidFill>
              </a:rPr>
              <a:t>التفاعلات .</a:t>
            </a:r>
            <a:r>
              <a:rPr lang="ar-IQ" b="1" dirty="0" smtClean="0">
                <a:solidFill>
                  <a:schemeClr val="tx1"/>
                </a:solidFill>
              </a:rPr>
              <a:t> وتحدث هوائيا </a:t>
            </a:r>
            <a:r>
              <a:rPr lang="ar-IQ" b="1" dirty="0" err="1" smtClean="0">
                <a:solidFill>
                  <a:schemeClr val="tx1"/>
                </a:solidFill>
              </a:rPr>
              <a:t>ولاهوائيا</a:t>
            </a:r>
            <a:r>
              <a:rPr lang="ar-IQ" b="1" dirty="0" smtClean="0">
                <a:solidFill>
                  <a:schemeClr val="tx1"/>
                </a:solidFill>
              </a:rPr>
              <a:t> </a:t>
            </a:r>
            <a:r>
              <a:rPr lang="ar-IQ" b="1" dirty="0" err="1" smtClean="0">
                <a:solidFill>
                  <a:schemeClr val="tx1"/>
                </a:solidFill>
              </a:rPr>
              <a:t>.</a:t>
            </a:r>
            <a:endParaRPr lang="ar-IQ" b="1" dirty="0" smtClean="0">
              <a:solidFill>
                <a:schemeClr val="tx1"/>
              </a:solidFill>
            </a:endParaRPr>
          </a:p>
          <a:p>
            <a:pPr marL="514350" indent="-514350" algn="r">
              <a:buAutoNum type="arabicPeriod"/>
            </a:pPr>
            <a:r>
              <a:rPr lang="ar-IQ" b="1" dirty="0" smtClean="0">
                <a:solidFill>
                  <a:schemeClr val="tx1"/>
                </a:solidFill>
              </a:rPr>
              <a:t>اما </a:t>
            </a:r>
            <a:r>
              <a:rPr lang="ar-IQ" b="1" dirty="0" err="1" smtClean="0">
                <a:solidFill>
                  <a:schemeClr val="tx1"/>
                </a:solidFill>
              </a:rPr>
              <a:t>اللاهوائي</a:t>
            </a:r>
            <a:r>
              <a:rPr lang="ar-IQ" b="1" dirty="0" smtClean="0">
                <a:solidFill>
                  <a:schemeClr val="tx1"/>
                </a:solidFill>
              </a:rPr>
              <a:t> فتحدث بغياب الاوكسجين أو لا يتطلب أو لا </a:t>
            </a:r>
            <a:r>
              <a:rPr lang="ar-IQ" b="1" dirty="0" err="1" smtClean="0">
                <a:solidFill>
                  <a:schemeClr val="tx1"/>
                </a:solidFill>
              </a:rPr>
              <a:t>يستعمل </a:t>
            </a:r>
            <a:r>
              <a:rPr lang="ar-IQ" b="1" dirty="0" smtClean="0">
                <a:solidFill>
                  <a:schemeClr val="tx1"/>
                </a:solidFill>
              </a:rPr>
              <a:t>(كما في خلايا </a:t>
            </a:r>
            <a:r>
              <a:rPr lang="ar-IQ" b="1" dirty="0" err="1" smtClean="0">
                <a:solidFill>
                  <a:schemeClr val="tx1"/>
                </a:solidFill>
              </a:rPr>
              <a:t>المخ .</a:t>
            </a:r>
            <a:r>
              <a:rPr lang="ar-IQ" b="1" dirty="0" smtClean="0">
                <a:solidFill>
                  <a:schemeClr val="tx1"/>
                </a:solidFill>
              </a:rPr>
              <a:t> وبشكل قليل لخلايا العضلة القلبية</a:t>
            </a:r>
            <a:r>
              <a:rPr lang="ar-IQ" b="1" dirty="0" err="1" smtClean="0">
                <a:solidFill>
                  <a:schemeClr val="tx1"/>
                </a:solidFill>
              </a:rPr>
              <a:t>)  .</a:t>
            </a:r>
            <a:r>
              <a:rPr lang="ar-IQ" b="1" dirty="0" smtClean="0">
                <a:solidFill>
                  <a:schemeClr val="tx1"/>
                </a:solidFill>
              </a:rPr>
              <a:t> </a:t>
            </a:r>
          </a:p>
          <a:p>
            <a:pPr marL="514350" indent="-514350" algn="r">
              <a:buAutoNum type="arabicPeriod"/>
            </a:pPr>
            <a:r>
              <a:rPr lang="ar-IQ" b="1" dirty="0" smtClean="0">
                <a:solidFill>
                  <a:schemeClr val="tx1"/>
                </a:solidFill>
              </a:rPr>
              <a:t>بالعكس بالنسبة </a:t>
            </a:r>
            <a:r>
              <a:rPr lang="ar-IQ" b="1" dirty="0" err="1" smtClean="0">
                <a:solidFill>
                  <a:schemeClr val="tx1"/>
                </a:solidFill>
              </a:rPr>
              <a:t>للهوائي .</a:t>
            </a:r>
            <a:r>
              <a:rPr lang="ar-IQ" b="1" dirty="0" smtClean="0">
                <a:solidFill>
                  <a:schemeClr val="tx1"/>
                </a:solidFill>
              </a:rPr>
              <a:t> ( في العضلات الهيكلية نوعي التفاعلات وحسب </a:t>
            </a:r>
            <a:r>
              <a:rPr lang="ar-IQ" b="1" dirty="0" err="1" smtClean="0">
                <a:solidFill>
                  <a:schemeClr val="tx1"/>
                </a:solidFill>
              </a:rPr>
              <a:t>الحاجة )</a:t>
            </a:r>
            <a:endParaRPr lang="ar-IQ" b="1" dirty="0" smtClean="0">
              <a:solidFill>
                <a:schemeClr val="tx1"/>
              </a:solidFill>
            </a:endParaRPr>
          </a:p>
          <a:p>
            <a:pPr algn="r"/>
            <a:endParaRPr lang="ar-IQ" b="1" dirty="0" smtClean="0">
              <a:solidFill>
                <a:schemeClr val="tx1"/>
              </a:solidFill>
            </a:endParaRPr>
          </a:p>
          <a:p>
            <a:pPr algn="r"/>
            <a:endParaRPr lang="ar-IQ" b="1" dirty="0" smtClean="0">
              <a:solidFill>
                <a:schemeClr val="tx1"/>
              </a:solidFill>
            </a:endParaRPr>
          </a:p>
          <a:p>
            <a:pPr algn="r"/>
            <a:endParaRPr lang="ar-IQ" b="1" dirty="0">
              <a:solidFill>
                <a:schemeClr val="tx1"/>
              </a:solidFill>
            </a:endParaRPr>
          </a:p>
        </p:txBody>
      </p:sp>
      <p:pic>
        <p:nvPicPr>
          <p:cNvPr id="1026" name="Picture 2" descr="C:\Users\fadhel\Pictures\tempFileForShare.jpg"/>
          <p:cNvPicPr>
            <a:picLocks noChangeAspect="1" noChangeArrowheads="1"/>
          </p:cNvPicPr>
          <p:nvPr/>
        </p:nvPicPr>
        <p:blipFill>
          <a:blip r:embed="rId2" cstate="print"/>
          <a:srcRect l="11442" t="9166" r="11324" b="4671"/>
          <a:stretch>
            <a:fillRect/>
          </a:stretch>
        </p:blipFill>
        <p:spPr bwMode="auto">
          <a:xfrm>
            <a:off x="251520" y="2780928"/>
            <a:ext cx="8568952" cy="4077072"/>
          </a:xfrm>
          <a:prstGeom prst="rect">
            <a:avLst/>
          </a:prstGeom>
          <a:noFill/>
        </p:spPr>
      </p:pic>
      <p:sp>
        <p:nvSpPr>
          <p:cNvPr id="5" name="مستطيل 4"/>
          <p:cNvSpPr/>
          <p:nvPr/>
        </p:nvSpPr>
        <p:spPr>
          <a:xfrm>
            <a:off x="2627784" y="0"/>
            <a:ext cx="4176464" cy="4046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err="1" smtClean="0">
                <a:solidFill>
                  <a:schemeClr val="tx1"/>
                </a:solidFill>
              </a:rPr>
              <a:t>2.</a:t>
            </a:r>
            <a:r>
              <a:rPr lang="ar-IQ" sz="2800" b="1" dirty="0" smtClean="0">
                <a:solidFill>
                  <a:schemeClr val="tx1"/>
                </a:solidFill>
              </a:rPr>
              <a:t> الهدف الثاني </a:t>
            </a:r>
            <a:endParaRPr lang="ar-IQ" sz="28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1"/>
            <a:ext cx="7772400" cy="720080"/>
          </a:xfrm>
          <a:solidFill>
            <a:schemeClr val="accent2">
              <a:lumMod val="60000"/>
              <a:lumOff val="40000"/>
            </a:schemeClr>
          </a:solidFill>
        </p:spPr>
        <p:txBody>
          <a:bodyPr>
            <a:normAutofit/>
          </a:bodyPr>
          <a:lstStyle/>
          <a:p>
            <a:r>
              <a:rPr lang="ar-IQ" sz="3200" dirty="0" err="1" smtClean="0"/>
              <a:t>أيض</a:t>
            </a:r>
            <a:r>
              <a:rPr lang="ar-IQ" sz="3200" dirty="0" smtClean="0"/>
              <a:t> </a:t>
            </a:r>
            <a:r>
              <a:rPr lang="ar-IQ" sz="3200" dirty="0" err="1" smtClean="0"/>
              <a:t>الكربوهيدرات</a:t>
            </a:r>
            <a:r>
              <a:rPr lang="ar-IQ" sz="3200" dirty="0" smtClean="0"/>
              <a:t> </a:t>
            </a:r>
            <a:r>
              <a:rPr lang="en-US" sz="3200" dirty="0" smtClean="0"/>
              <a:t>Carbohydrate Metabolism</a:t>
            </a:r>
            <a:endParaRPr lang="ar-IQ" sz="3200" dirty="0"/>
          </a:p>
        </p:txBody>
      </p:sp>
      <p:sp>
        <p:nvSpPr>
          <p:cNvPr id="3" name="عنوان فرعي 2"/>
          <p:cNvSpPr>
            <a:spLocks noGrp="1"/>
          </p:cNvSpPr>
          <p:nvPr>
            <p:ph type="subTitle" idx="1"/>
          </p:nvPr>
        </p:nvSpPr>
        <p:spPr>
          <a:xfrm>
            <a:off x="323528" y="1052736"/>
            <a:ext cx="8424936" cy="5184576"/>
          </a:xfrm>
        </p:spPr>
        <p:txBody>
          <a:bodyPr>
            <a:normAutofit fontScale="70000" lnSpcReduction="20000"/>
          </a:bodyPr>
          <a:lstStyle/>
          <a:p>
            <a:pPr algn="r"/>
            <a:r>
              <a:rPr lang="ar-IQ" b="1" dirty="0" smtClean="0">
                <a:solidFill>
                  <a:srgbClr val="FF0000"/>
                </a:solidFill>
              </a:rPr>
              <a:t>تأخذ </a:t>
            </a:r>
            <a:r>
              <a:rPr lang="ar-IQ" b="1" dirty="0" err="1" smtClean="0">
                <a:solidFill>
                  <a:srgbClr val="FF0000"/>
                </a:solidFill>
              </a:rPr>
              <a:t>الكربوهيدرات</a:t>
            </a:r>
            <a:r>
              <a:rPr lang="ar-IQ" b="1" dirty="0" smtClean="0">
                <a:solidFill>
                  <a:srgbClr val="FF0000"/>
                </a:solidFill>
              </a:rPr>
              <a:t> أهمية وذلك لما </a:t>
            </a:r>
            <a:r>
              <a:rPr lang="ar-IQ" b="1" dirty="0" err="1" smtClean="0">
                <a:solidFill>
                  <a:srgbClr val="FF0000"/>
                </a:solidFill>
              </a:rPr>
              <a:t>يأتي :</a:t>
            </a:r>
            <a:endParaRPr lang="ar-IQ" b="1" dirty="0" smtClean="0">
              <a:solidFill>
                <a:srgbClr val="FF0000"/>
              </a:solidFill>
            </a:endParaRPr>
          </a:p>
          <a:p>
            <a:pPr marL="514350" indent="-514350" algn="r">
              <a:buAutoNum type="arabicPeriod"/>
            </a:pPr>
            <a:r>
              <a:rPr lang="ar-IQ" b="1" dirty="0" smtClean="0">
                <a:solidFill>
                  <a:srgbClr val="FF0000"/>
                </a:solidFill>
              </a:rPr>
              <a:t>بعض متطلبات طاقة الجسم تستمد من </a:t>
            </a:r>
            <a:r>
              <a:rPr lang="ar-IQ" b="1" dirty="0" err="1" smtClean="0">
                <a:solidFill>
                  <a:srgbClr val="FF0000"/>
                </a:solidFill>
              </a:rPr>
              <a:t>الكربوهيدرات</a:t>
            </a:r>
            <a:r>
              <a:rPr lang="ar-IQ" b="1" dirty="0" smtClean="0">
                <a:solidFill>
                  <a:srgbClr val="FF0000"/>
                </a:solidFill>
              </a:rPr>
              <a:t> </a:t>
            </a:r>
            <a:r>
              <a:rPr lang="ar-IQ" b="1" dirty="0" err="1" smtClean="0">
                <a:solidFill>
                  <a:srgbClr val="FF0000"/>
                </a:solidFill>
              </a:rPr>
              <a:t>.</a:t>
            </a:r>
            <a:endParaRPr lang="ar-IQ" b="1" dirty="0" smtClean="0">
              <a:solidFill>
                <a:srgbClr val="FF0000"/>
              </a:solidFill>
            </a:endParaRPr>
          </a:p>
          <a:p>
            <a:pPr marL="514350" indent="-514350" algn="r">
              <a:buAutoNum type="arabicPeriod"/>
            </a:pPr>
            <a:r>
              <a:rPr lang="ar-IQ" b="1" dirty="0" smtClean="0">
                <a:solidFill>
                  <a:srgbClr val="FF0000"/>
                </a:solidFill>
              </a:rPr>
              <a:t>تعد الغذاء الوحيد الذي ينتج منه الطاقة </a:t>
            </a:r>
            <a:r>
              <a:rPr lang="ar-IQ" b="1" dirty="0" err="1" smtClean="0">
                <a:solidFill>
                  <a:srgbClr val="FF0000"/>
                </a:solidFill>
              </a:rPr>
              <a:t>لاهوائيا</a:t>
            </a:r>
            <a:r>
              <a:rPr lang="ar-IQ" b="1" dirty="0" smtClean="0">
                <a:solidFill>
                  <a:srgbClr val="FF0000"/>
                </a:solidFill>
              </a:rPr>
              <a:t> </a:t>
            </a:r>
            <a:r>
              <a:rPr lang="ar-IQ" b="1" dirty="0" err="1" smtClean="0">
                <a:solidFill>
                  <a:srgbClr val="FF0000"/>
                </a:solidFill>
              </a:rPr>
              <a:t>.</a:t>
            </a:r>
            <a:r>
              <a:rPr lang="ar-IQ" b="1" dirty="0" smtClean="0">
                <a:solidFill>
                  <a:srgbClr val="FF0000"/>
                </a:solidFill>
              </a:rPr>
              <a:t> تجهز الطاقة في الراحة والتمرين </a:t>
            </a:r>
            <a:r>
              <a:rPr lang="ar-IQ" b="1" dirty="0" err="1" smtClean="0">
                <a:solidFill>
                  <a:srgbClr val="FF0000"/>
                </a:solidFill>
              </a:rPr>
              <a:t>هوائيا </a:t>
            </a:r>
            <a:r>
              <a:rPr lang="ar-IQ" b="1" dirty="0" smtClean="0">
                <a:solidFill>
                  <a:srgbClr val="FF0000"/>
                </a:solidFill>
              </a:rPr>
              <a:t>, والتمرين غالبا يتطلب طاقة </a:t>
            </a:r>
            <a:r>
              <a:rPr lang="ar-IQ" b="1" dirty="0" err="1" smtClean="0">
                <a:solidFill>
                  <a:srgbClr val="FF0000"/>
                </a:solidFill>
              </a:rPr>
              <a:t>لاهوائيا</a:t>
            </a:r>
            <a:r>
              <a:rPr lang="ar-IQ" b="1" dirty="0" smtClean="0">
                <a:solidFill>
                  <a:srgbClr val="FF0000"/>
                </a:solidFill>
              </a:rPr>
              <a:t> </a:t>
            </a:r>
            <a:r>
              <a:rPr lang="ar-IQ" b="1" dirty="0" err="1" smtClean="0">
                <a:solidFill>
                  <a:srgbClr val="FF0000"/>
                </a:solidFill>
              </a:rPr>
              <a:t>.</a:t>
            </a:r>
            <a:endParaRPr lang="ar-IQ" b="1" dirty="0" smtClean="0">
              <a:solidFill>
                <a:srgbClr val="FF0000"/>
              </a:solidFill>
            </a:endParaRPr>
          </a:p>
          <a:p>
            <a:pPr marL="514350" indent="-514350" algn="r">
              <a:buAutoNum type="arabicPeriod"/>
            </a:pPr>
            <a:r>
              <a:rPr lang="ar-IQ" b="1" dirty="0" smtClean="0">
                <a:solidFill>
                  <a:srgbClr val="FF0000"/>
                </a:solidFill>
              </a:rPr>
              <a:t>الغذاء المفضل للجسم </a:t>
            </a:r>
            <a:r>
              <a:rPr lang="ar-IQ" b="1" dirty="0" err="1" smtClean="0">
                <a:solidFill>
                  <a:srgbClr val="FF0000"/>
                </a:solidFill>
              </a:rPr>
              <a:t>لانها</a:t>
            </a:r>
            <a:r>
              <a:rPr lang="ar-IQ" b="1" dirty="0" smtClean="0">
                <a:solidFill>
                  <a:srgbClr val="FF0000"/>
                </a:solidFill>
              </a:rPr>
              <a:t> تتطلب اوكسجين قليل مقارنة </a:t>
            </a:r>
            <a:r>
              <a:rPr lang="ar-IQ" b="1" dirty="0" err="1" smtClean="0">
                <a:solidFill>
                  <a:srgbClr val="FF0000"/>
                </a:solidFill>
              </a:rPr>
              <a:t>بالدهون .</a:t>
            </a:r>
            <a:endParaRPr lang="ar-IQ" b="1" dirty="0" smtClean="0">
              <a:solidFill>
                <a:srgbClr val="FF0000"/>
              </a:solidFill>
            </a:endParaRPr>
          </a:p>
          <a:p>
            <a:pPr marL="514350" indent="-514350" algn="r">
              <a:buAutoNum type="arabicPeriod"/>
            </a:pPr>
            <a:r>
              <a:rPr lang="ar-IQ" b="1" dirty="0" smtClean="0">
                <a:solidFill>
                  <a:srgbClr val="FF0000"/>
                </a:solidFill>
              </a:rPr>
              <a:t>عند فهم </a:t>
            </a:r>
            <a:r>
              <a:rPr lang="ar-IQ" b="1" dirty="0" err="1" smtClean="0">
                <a:solidFill>
                  <a:srgbClr val="FF0000"/>
                </a:solidFill>
              </a:rPr>
              <a:t>أيض</a:t>
            </a:r>
            <a:r>
              <a:rPr lang="ar-IQ" b="1" dirty="0" smtClean="0">
                <a:solidFill>
                  <a:srgbClr val="FF0000"/>
                </a:solidFill>
              </a:rPr>
              <a:t> </a:t>
            </a:r>
            <a:r>
              <a:rPr lang="ar-IQ" b="1" dirty="0" err="1" smtClean="0">
                <a:solidFill>
                  <a:srgbClr val="FF0000"/>
                </a:solidFill>
              </a:rPr>
              <a:t>الكربوهيدرات</a:t>
            </a:r>
            <a:r>
              <a:rPr lang="ar-IQ" b="1" dirty="0" smtClean="0">
                <a:solidFill>
                  <a:srgbClr val="FF0000"/>
                </a:solidFill>
              </a:rPr>
              <a:t> فمن السهولة نسبيا فهم </a:t>
            </a:r>
            <a:r>
              <a:rPr lang="ar-IQ" b="1" dirty="0" err="1" smtClean="0">
                <a:solidFill>
                  <a:srgbClr val="FF0000"/>
                </a:solidFill>
              </a:rPr>
              <a:t>أيض</a:t>
            </a:r>
            <a:r>
              <a:rPr lang="ar-IQ" b="1" dirty="0" smtClean="0">
                <a:solidFill>
                  <a:srgbClr val="FF0000"/>
                </a:solidFill>
              </a:rPr>
              <a:t> الدهون </a:t>
            </a:r>
            <a:r>
              <a:rPr lang="ar-IQ" b="1" dirty="0" err="1" smtClean="0">
                <a:solidFill>
                  <a:srgbClr val="FF0000"/>
                </a:solidFill>
              </a:rPr>
              <a:t>والبروتينات .</a:t>
            </a:r>
            <a:endParaRPr lang="ar-IQ" b="1" dirty="0" smtClean="0">
              <a:solidFill>
                <a:srgbClr val="FF0000"/>
              </a:solidFill>
            </a:endParaRPr>
          </a:p>
          <a:p>
            <a:pPr marL="514350" indent="-514350" algn="r"/>
            <a:r>
              <a:rPr lang="ar-IQ" b="1" dirty="0" smtClean="0">
                <a:solidFill>
                  <a:srgbClr val="FF0000"/>
                </a:solidFill>
              </a:rPr>
              <a:t> </a:t>
            </a:r>
          </a:p>
          <a:p>
            <a:pPr marL="514350" indent="-514350" algn="r">
              <a:buAutoNum type="arabicPeriod"/>
            </a:pPr>
            <a:r>
              <a:rPr lang="pt-BR" b="1" dirty="0" smtClean="0">
                <a:solidFill>
                  <a:srgbClr val="FF0000"/>
                </a:solidFill>
              </a:rPr>
              <a:t>C6H12O6 + 6O2 → 6H2O + 6CO2</a:t>
            </a:r>
            <a:br>
              <a:rPr lang="pt-BR" b="1" dirty="0" smtClean="0">
                <a:solidFill>
                  <a:srgbClr val="FF0000"/>
                </a:solidFill>
              </a:rPr>
            </a:br>
            <a:r>
              <a:rPr lang="pt-BR" b="1" dirty="0" smtClean="0">
                <a:solidFill>
                  <a:srgbClr val="FF0000"/>
                </a:solidFill>
              </a:rPr>
              <a:t>glucose + oxygen → water + carbon dioxide</a:t>
            </a:r>
            <a:endParaRPr lang="ar-IQ" b="1" dirty="0" smtClean="0">
              <a:solidFill>
                <a:srgbClr val="FF0000"/>
              </a:solidFill>
            </a:endParaRPr>
          </a:p>
          <a:p>
            <a:pPr marL="514350" indent="-514350" algn="r">
              <a:buAutoNum type="arabicPeriod"/>
            </a:pPr>
            <a:r>
              <a:rPr lang="en-US" b="1" dirty="0" smtClean="0">
                <a:solidFill>
                  <a:srgbClr val="FF0000"/>
                </a:solidFill>
              </a:rPr>
              <a:t>In the skeletal muscle cell, oxidation is tightly coupled with </a:t>
            </a:r>
            <a:r>
              <a:rPr lang="en-US" b="1" dirty="0" err="1" smtClean="0">
                <a:solidFill>
                  <a:srgbClr val="FF0000"/>
                </a:solidFill>
              </a:rPr>
              <a:t>phosphorylation</a:t>
            </a:r>
            <a:r>
              <a:rPr lang="en-US" b="1" dirty="0" smtClean="0">
                <a:solidFill>
                  <a:srgbClr val="FF0000"/>
                </a:solidFill>
              </a:rPr>
              <a:t> to produce energy in the form of ATP. Therefore, the equation becomes</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C6H12O6 + O2 + (ADP + Pi) → CO2 + ATP + H2O</a:t>
            </a:r>
            <a:br>
              <a:rPr lang="en-US" b="1" dirty="0" smtClean="0">
                <a:solidFill>
                  <a:srgbClr val="FF0000"/>
                </a:solidFill>
              </a:rPr>
            </a:br>
            <a:r>
              <a:rPr lang="en-US" b="1" dirty="0" smtClean="0">
                <a:solidFill>
                  <a:srgbClr val="FF0000"/>
                </a:solidFill>
              </a:rPr>
              <a:t>glucose + oxygen + (adenosine </a:t>
            </a:r>
            <a:r>
              <a:rPr lang="en-US" b="1" dirty="0" err="1" smtClean="0">
                <a:solidFill>
                  <a:srgbClr val="FF0000"/>
                </a:solidFill>
              </a:rPr>
              <a:t>diphosphate</a:t>
            </a:r>
            <a:r>
              <a:rPr lang="en-US" b="1" dirty="0" smtClean="0">
                <a:solidFill>
                  <a:srgbClr val="FF0000"/>
                </a:solidFill>
              </a:rPr>
              <a:t> + inorganic phosphate) → carbon dioxide + adenosine </a:t>
            </a:r>
            <a:r>
              <a:rPr lang="en-US" b="1" dirty="0" err="1" smtClean="0">
                <a:solidFill>
                  <a:srgbClr val="FF0000"/>
                </a:solidFill>
              </a:rPr>
              <a:t>triphosphate</a:t>
            </a:r>
            <a:r>
              <a:rPr lang="en-US" b="1" dirty="0" smtClean="0">
                <a:solidFill>
                  <a:srgbClr val="FF0000"/>
                </a:solidFill>
              </a:rPr>
              <a:t> + water</a:t>
            </a:r>
            <a:endParaRPr lang="ar-IQ"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88640"/>
            <a:ext cx="7772400" cy="3096344"/>
          </a:xfrm>
        </p:spPr>
        <p:txBody>
          <a:bodyPr anchor="t">
            <a:noAutofit/>
          </a:bodyPr>
          <a:lstStyle/>
          <a:p>
            <a:pPr algn="r"/>
            <a:r>
              <a:rPr lang="ar-IQ" sz="2800" b="1" u="sng" dirty="0" err="1" smtClean="0">
                <a:solidFill>
                  <a:schemeClr val="tx2"/>
                </a:solidFill>
              </a:rPr>
              <a:t>الكلوكوز</a:t>
            </a:r>
            <a:r>
              <a:rPr lang="ar-IQ" sz="2800" b="1" u="sng" dirty="0" smtClean="0">
                <a:solidFill>
                  <a:schemeClr val="tx2"/>
                </a:solidFill>
              </a:rPr>
              <a:t> </a:t>
            </a:r>
            <a:r>
              <a:rPr lang="ar-IQ" sz="2800" b="1" u="sng" dirty="0" err="1" smtClean="0">
                <a:solidFill>
                  <a:schemeClr val="tx2"/>
                </a:solidFill>
              </a:rPr>
              <a:t>والكلايكوجين</a:t>
            </a:r>
            <a:r>
              <a:rPr lang="ar-IQ" sz="2800" b="1" dirty="0" smtClean="0"/>
              <a:t/>
            </a:r>
            <a:br>
              <a:rPr lang="ar-IQ" sz="2800" b="1" dirty="0" smtClean="0"/>
            </a:br>
            <a:r>
              <a:rPr lang="ar-IQ" sz="2800" b="1" dirty="0" err="1" smtClean="0"/>
              <a:t>1.</a:t>
            </a:r>
            <a:r>
              <a:rPr lang="ar-IQ" sz="2800" b="1" dirty="0" smtClean="0"/>
              <a:t> يخزن </a:t>
            </a:r>
            <a:r>
              <a:rPr lang="ar-IQ" sz="2800" b="1" dirty="0" err="1" smtClean="0"/>
              <a:t>الكلوكوز</a:t>
            </a:r>
            <a:r>
              <a:rPr lang="ar-IQ" sz="2800" b="1" dirty="0" smtClean="0"/>
              <a:t> في الكبد والعضلات على شكل </a:t>
            </a:r>
            <a:r>
              <a:rPr lang="ar-IQ" sz="2800" b="1" dirty="0" err="1" smtClean="0"/>
              <a:t>كلايكوجين</a:t>
            </a:r>
            <a:r>
              <a:rPr lang="ar-IQ" sz="2800" b="1" dirty="0" smtClean="0"/>
              <a:t> ( وهو سلسلة من جزيئات </a:t>
            </a:r>
            <a:r>
              <a:rPr lang="ar-IQ" sz="2800" b="1" dirty="0" err="1" smtClean="0"/>
              <a:t>الكلوكوز</a:t>
            </a:r>
            <a:r>
              <a:rPr lang="ar-IQ" sz="2800" b="1" dirty="0" smtClean="0"/>
              <a:t> مرتبطة مع بعضها </a:t>
            </a:r>
            <a:r>
              <a:rPr lang="ar-IQ" sz="2800" b="1" dirty="0" err="1" smtClean="0"/>
              <a:t>كيميائيا </a:t>
            </a:r>
            <a:r>
              <a:rPr lang="ar-IQ" sz="2800" b="1" dirty="0" smtClean="0"/>
              <a:t>) بعملية </a:t>
            </a:r>
            <a:r>
              <a:rPr lang="en-US" sz="2800" b="1" dirty="0" err="1" smtClean="0"/>
              <a:t>glycogenesis</a:t>
            </a:r>
            <a:r>
              <a:rPr lang="en-US" sz="2800" b="1" dirty="0" smtClean="0"/>
              <a:t> </a:t>
            </a:r>
            <a:r>
              <a:rPr lang="ar-IQ" sz="2800" b="1" dirty="0" smtClean="0"/>
              <a:t> , وعند الحاجة الى </a:t>
            </a:r>
            <a:r>
              <a:rPr lang="ar-IQ" sz="2800" b="1" dirty="0" err="1" smtClean="0"/>
              <a:t>الكلوكوز</a:t>
            </a:r>
            <a:r>
              <a:rPr lang="ar-IQ" sz="2800" b="1" dirty="0" smtClean="0"/>
              <a:t> يتحول </a:t>
            </a:r>
            <a:r>
              <a:rPr lang="ar-IQ" sz="2800" b="1" dirty="0" err="1" smtClean="0"/>
              <a:t>الكلايكوجين</a:t>
            </a:r>
            <a:r>
              <a:rPr lang="ar-IQ" sz="2800" b="1" dirty="0" smtClean="0"/>
              <a:t> الى </a:t>
            </a:r>
            <a:r>
              <a:rPr lang="ar-IQ" sz="2800" b="1" dirty="0" err="1" smtClean="0"/>
              <a:t>كلوكوز</a:t>
            </a:r>
            <a:r>
              <a:rPr lang="ar-IQ" sz="2800" b="1" dirty="0" smtClean="0"/>
              <a:t> بعملية </a:t>
            </a:r>
            <a:r>
              <a:rPr lang="en-US" sz="2800" b="1" dirty="0" err="1" smtClean="0"/>
              <a:t>glycogenolysis</a:t>
            </a:r>
            <a:r>
              <a:rPr lang="en-US" sz="2800" b="1" dirty="0" smtClean="0"/>
              <a:t> </a:t>
            </a:r>
            <a:r>
              <a:rPr lang="ar-IQ" sz="2800" b="1" dirty="0" smtClean="0"/>
              <a:t> </a:t>
            </a:r>
            <a:br>
              <a:rPr lang="ar-IQ" sz="2800" b="1" dirty="0" smtClean="0"/>
            </a:br>
            <a:r>
              <a:rPr lang="ar-IQ" sz="2800" b="1" dirty="0" err="1" smtClean="0"/>
              <a:t>2.</a:t>
            </a:r>
            <a:r>
              <a:rPr lang="ar-IQ" sz="2800" b="1" dirty="0" smtClean="0"/>
              <a:t> يمكن ان يتحول الى الدهون </a:t>
            </a:r>
            <a:r>
              <a:rPr lang="ar-IQ" sz="2800" b="1" dirty="0" err="1" smtClean="0"/>
              <a:t>ويخزن .</a:t>
            </a:r>
            <a:r>
              <a:rPr lang="ar-IQ" sz="2800" b="1" dirty="0" smtClean="0"/>
              <a:t/>
            </a:r>
            <a:br>
              <a:rPr lang="ar-IQ" sz="2800" b="1" dirty="0" smtClean="0"/>
            </a:br>
            <a:endParaRPr lang="ar-IQ" sz="2800" b="1" dirty="0"/>
          </a:p>
        </p:txBody>
      </p:sp>
      <p:pic>
        <p:nvPicPr>
          <p:cNvPr id="2050" name="Picture 2" descr="C:\Users\fadhel\Pictures\tempFileForShare.jpg"/>
          <p:cNvPicPr>
            <a:picLocks noChangeAspect="1" noChangeArrowheads="1"/>
          </p:cNvPicPr>
          <p:nvPr/>
        </p:nvPicPr>
        <p:blipFill>
          <a:blip r:embed="rId2" cstate="print"/>
          <a:srcRect/>
          <a:stretch>
            <a:fillRect/>
          </a:stretch>
        </p:blipFill>
        <p:spPr bwMode="auto">
          <a:xfrm>
            <a:off x="899592" y="2924944"/>
            <a:ext cx="7272808" cy="38610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hel\Pictures\tempFileForShare.jpg"/>
          <p:cNvPicPr>
            <a:picLocks noChangeAspect="1" noChangeArrowheads="1"/>
          </p:cNvPicPr>
          <p:nvPr/>
        </p:nvPicPr>
        <p:blipFill>
          <a:blip r:embed="rId2" cstate="print"/>
          <a:srcRect/>
          <a:stretch>
            <a:fillRect/>
          </a:stretch>
        </p:blipFill>
        <p:spPr bwMode="auto">
          <a:xfrm>
            <a:off x="0" y="0"/>
            <a:ext cx="9144000" cy="681337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4624"/>
            <a:ext cx="7772400" cy="1080120"/>
          </a:xfrm>
          <a:solidFill>
            <a:schemeClr val="tx2">
              <a:lumMod val="60000"/>
              <a:lumOff val="40000"/>
            </a:schemeClr>
          </a:solidFill>
        </p:spPr>
        <p:txBody>
          <a:bodyPr>
            <a:normAutofit fontScale="90000"/>
          </a:bodyPr>
          <a:lstStyle/>
          <a:p>
            <a:r>
              <a:rPr lang="ar-IQ" dirty="0" smtClean="0"/>
              <a:t>خطوات تحول </a:t>
            </a:r>
            <a:r>
              <a:rPr lang="ar-IQ" dirty="0" err="1" smtClean="0"/>
              <a:t>الكلوكوز</a:t>
            </a:r>
            <a:r>
              <a:rPr lang="ar-IQ" dirty="0" smtClean="0"/>
              <a:t> </a:t>
            </a:r>
            <a:r>
              <a:rPr lang="ar-IQ" dirty="0" err="1" smtClean="0"/>
              <a:t>والكلايكوجين</a:t>
            </a:r>
            <a:r>
              <a:rPr lang="ar-IQ" dirty="0" smtClean="0"/>
              <a:t> الى طاقة</a:t>
            </a:r>
            <a:endParaRPr lang="ar-IQ" dirty="0"/>
          </a:p>
        </p:txBody>
      </p:sp>
      <p:sp>
        <p:nvSpPr>
          <p:cNvPr id="3" name="عنوان فرعي 2"/>
          <p:cNvSpPr>
            <a:spLocks noGrp="1"/>
          </p:cNvSpPr>
          <p:nvPr>
            <p:ph type="subTitle" idx="1"/>
          </p:nvPr>
        </p:nvSpPr>
        <p:spPr/>
        <p:txBody>
          <a:bodyPr/>
          <a:lstStyle/>
          <a:p>
            <a:endParaRPr lang="ar-IQ"/>
          </a:p>
        </p:txBody>
      </p:sp>
      <p:pic>
        <p:nvPicPr>
          <p:cNvPr id="4" name="Picture 3" descr="C:\Users\fadhel\Pictures\tempFileForShare.jpg"/>
          <p:cNvPicPr>
            <a:picLocks noChangeAspect="1" noChangeArrowheads="1"/>
          </p:cNvPicPr>
          <p:nvPr/>
        </p:nvPicPr>
        <p:blipFill>
          <a:blip r:embed="rId2" cstate="print"/>
          <a:srcRect/>
          <a:stretch>
            <a:fillRect/>
          </a:stretch>
        </p:blipFill>
        <p:spPr bwMode="auto">
          <a:xfrm>
            <a:off x="1331640" y="1196752"/>
            <a:ext cx="6840760" cy="5616624"/>
          </a:xfrm>
          <a:prstGeom prst="rect">
            <a:avLst/>
          </a:prstGeom>
          <a:noFill/>
          <a:ln>
            <a:solidFill>
              <a:srgbClr val="0070C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1044</Words>
  <Application>Microsoft Office PowerPoint</Application>
  <PresentationFormat>عرض على الشاشة (3:4)‏</PresentationFormat>
  <Paragraphs>90</Paragraphs>
  <Slides>26</Slides>
  <Notes>0</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سمة Office</vt:lpstr>
      <vt:lpstr>الشريحة 1</vt:lpstr>
      <vt:lpstr>أهداف دراسة هذا الفصل  Energy Production aims</vt:lpstr>
      <vt:lpstr>الايض Metabolism  : مجموع الطاقة المتحولة في الجسم. البناء Anabolism : العمليات التي يحدث فيها استعمال الطاقة لبناء الانسجة كاستعمال الاحماض الامينية لتشكيل البروتينات وبناء العضلات . الهدم Catabolism : لها أهمية اساسية في أيض التمرين  ATPثلاثي فوسفات الادينوسين : يتألف هذا المركب من : 1. أدينين , وهو كاربون – نتروجين . 2. رايبوز , 5-سكر كاربون . 3. ثلاث جزيئات فوسفات غير عضوية . وترتبط جميعها باواصر كيمياوية  4. عندما يفقد ATP  جزيئة P¡ يصبح المركب ADP وعندما يفقد هذا المركب P¡  يصبح AMP. وهو مركب عالي الطاقة (طاقة خليوية) وتحدث الطاقة العالية بسبب فقدانه P¡  5.تفاعل ATP عكسي , فعندما يعاد بناءه من ADP  + P¡ (يتطلب طاقة) وهي عملية فسفرة Phosphorylation               ATP         ADP+ P¡+ energy  6. عندما يتكسر ATP  تنطلق طاقة وهي عملية تحلل مائي Hydrolysis ATP       ADP+ P¡+ energy  for work+ Heat 7. هذين التفاعلين يحتاج كل منهما الاخر .coupled reactions                                                                                           </vt:lpstr>
      <vt:lpstr> محتوى   ATP و PC</vt:lpstr>
      <vt:lpstr>2. التنفس الخلوي CELLULAR RESPIRATION</vt:lpstr>
      <vt:lpstr>أيض الكربوهيدرات Carbohydrate Metabolism</vt:lpstr>
      <vt:lpstr>الكلوكوز والكلايكوجين 1. يخزن الكلوكوز في الكبد والعضلات على شكل كلايكوجين ( وهو سلسلة من جزيئات الكلوكوز مرتبطة مع بعضها كيميائيا ) بعملية glycogenesis  , وعند الحاجة الى الكلوكوز يتحول الكلايكوجين الى كلوكوز بعملية glycogenolysis   2. يمكن ان يتحول الى الدهون ويخزن . </vt:lpstr>
      <vt:lpstr>الشريحة 8</vt:lpstr>
      <vt:lpstr>خطوات تحول الكلوكوز والكلايكوجين الى طاقة</vt:lpstr>
      <vt:lpstr>الخطوة الاولى</vt:lpstr>
      <vt:lpstr>الشريحة 11</vt:lpstr>
      <vt:lpstr>الشريحة 12</vt:lpstr>
      <vt:lpstr>الشريحة 13</vt:lpstr>
      <vt:lpstr>الشريحة 14</vt:lpstr>
      <vt:lpstr>الشريحة 15</vt:lpstr>
      <vt:lpstr>الشريحة 16</vt:lpstr>
      <vt:lpstr>أيض الدهون Fat Metabolism           </vt:lpstr>
      <vt:lpstr>3. نصف هذه الكمية تقريبا تحت الجلد والباقي حول الاعضاء للدعم والحماية .  but since three fatty acids combine with a glycerol to make up a triglyceride,  الدهون خزين ممتاز للاسباب : 1. تولد طاقة مقدارها 13و9 ككلر.غم . C16H32O2  2. تخزن في العضلات  جافة بينما تخزن الكربوهيدرات مع الماء 7و2 غم ماء لكل 1غم كلايكوجين .وبذلك فان محتوى الطاقة من الدهون لا يقل . 3. خزين الكلايكوجين صغيرا مقارنة بالدهون , وينقص بعد مرور 2 ساعة من تمرين شديد أو 1 يوم راحة , بينما الدهون تستغرق اسابيع حتى مع النشاط المتوسط    تحطم الدهون : 1. ترايكلسيرايد  الى كليسيرول يذوب في الدم  ويدخل في عملية   glycolysis  لكن دوره كوقود للخلايا العضلية ثانوي , مع ذلك يتحول الى كلوكوز في الكبد .  وFFA لا تذوب وتنقل في الدم عن طريق الالبومين وتنقل الى الخلايا عن طريق مواقع المستقبلات الخاصة في الغشاء ثم يجري نقلها الى السايتوبلازم ثم الى المايتوكوندريا وتخضع لاكسدة بيتا   </vt:lpstr>
      <vt:lpstr>ATP  المنتج من الاحماض الدهنية</vt:lpstr>
      <vt:lpstr>أيض البروتيناتProtein Metabolism</vt:lpstr>
      <vt:lpstr>5- الهدف الخامس العمل داخل وخارج الخلية</vt:lpstr>
      <vt:lpstr>الشريحة 22</vt:lpstr>
      <vt:lpstr>الراحة والتمرينFuel Utilization at Rest and Exercise</vt:lpstr>
      <vt:lpstr>الشريحة 24</vt:lpstr>
      <vt:lpstr>الشريحة 25</vt:lpstr>
      <vt:lpstr>الاختلافات بين الرجل والمرأة في مصادر الطاقة          Sex Differences in Substrate Utilization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أهداف دراسة هذا الفصل</dc:title>
  <dc:creator>fadhel</dc:creator>
  <cp:lastModifiedBy>Windows User</cp:lastModifiedBy>
  <cp:revision>97</cp:revision>
  <dcterms:created xsi:type="dcterms:W3CDTF">2016-09-28T17:56:40Z</dcterms:created>
  <dcterms:modified xsi:type="dcterms:W3CDTF">2016-10-02T18:23:16Z</dcterms:modified>
</cp:coreProperties>
</file>