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2" d="100"/>
          <a:sy n="62" d="100"/>
        </p:scale>
        <p:origin x="-149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19/06/1434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19/06/1434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19/06/1434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19/06/1434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19/06/1434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19/06/1434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19/06/1434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19/06/1434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19/06/1434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19/06/1434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19/06/1434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19/06/1434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9000"/>
            <a:lum/>
          </a:blip>
          <a:srcRect/>
          <a:stretch>
            <a:fillRect l="-2000" r="-2000"/>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60649"/>
            <a:ext cx="7772400" cy="792087"/>
          </a:xfrm>
        </p:spPr>
        <p:txBody>
          <a:bodyPr/>
          <a:lstStyle/>
          <a:p>
            <a:endParaRPr lang="ar-IQ" dirty="0"/>
          </a:p>
        </p:txBody>
      </p:sp>
      <p:sp>
        <p:nvSpPr>
          <p:cNvPr id="3" name="عنوان فرعي 2"/>
          <p:cNvSpPr>
            <a:spLocks noGrp="1"/>
          </p:cNvSpPr>
          <p:nvPr>
            <p:ph type="subTitle" idx="1"/>
          </p:nvPr>
        </p:nvSpPr>
        <p:spPr>
          <a:xfrm>
            <a:off x="539552" y="1340768"/>
            <a:ext cx="8136904" cy="5328592"/>
          </a:xfrm>
        </p:spPr>
        <p:txBody>
          <a:bodyPr>
            <a:normAutofit/>
          </a:bodyPr>
          <a:lstStyle/>
          <a:p>
            <a:r>
              <a:rPr lang="ar-IQ" sz="9600" dirty="0" smtClean="0">
                <a:solidFill>
                  <a:schemeClr val="tx1"/>
                </a:solidFill>
                <a:cs typeface="DecoType Thuluth" pitchFamily="2" charset="-78"/>
              </a:rPr>
              <a:t>تقويم المناهج</a:t>
            </a:r>
          </a:p>
          <a:p>
            <a:endParaRPr lang="ar-IQ" sz="4000" dirty="0" smtClean="0">
              <a:solidFill>
                <a:schemeClr val="tx1"/>
              </a:solidFill>
              <a:cs typeface="DecoType Thuluth" pitchFamily="2" charset="-78"/>
            </a:endParaRPr>
          </a:p>
          <a:p>
            <a:r>
              <a:rPr lang="ar-IQ" sz="4000" u="sng" dirty="0" smtClean="0">
                <a:solidFill>
                  <a:schemeClr val="tx1"/>
                </a:solidFill>
                <a:cs typeface="DecoType Thuluth" pitchFamily="2" charset="-78"/>
              </a:rPr>
              <a:t>اعداد الطالب</a:t>
            </a:r>
          </a:p>
          <a:p>
            <a:r>
              <a:rPr lang="ar-IQ" sz="6000" dirty="0" err="1" smtClean="0">
                <a:solidFill>
                  <a:schemeClr val="tx1"/>
                </a:solidFill>
                <a:cs typeface="DecoType Thuluth" pitchFamily="2" charset="-78"/>
              </a:rPr>
              <a:t>شوان</a:t>
            </a:r>
            <a:r>
              <a:rPr lang="ar-IQ" sz="6000" dirty="0" smtClean="0">
                <a:solidFill>
                  <a:schemeClr val="tx1"/>
                </a:solidFill>
                <a:cs typeface="DecoType Thuluth" pitchFamily="2" charset="-78"/>
              </a:rPr>
              <a:t> رشيد علي</a:t>
            </a:r>
            <a:endParaRPr lang="ar-IQ" sz="6000" dirty="0">
              <a:solidFill>
                <a:schemeClr val="tx1"/>
              </a:solidFill>
              <a:cs typeface="DecoType Thuluth" pitchFamily="2" charset="-78"/>
            </a:endParaRPr>
          </a:p>
        </p:txBody>
      </p:sp>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b="1" dirty="0" smtClean="0"/>
              <a:t>جوانب تقويم </a:t>
            </a:r>
            <a:r>
              <a:rPr lang="ar-SA" b="1" dirty="0" err="1" smtClean="0"/>
              <a:t>المنهج :</a:t>
            </a:r>
            <a:r>
              <a:rPr lang="en-US" dirty="0" smtClean="0"/>
              <a:t/>
            </a:r>
            <a:br>
              <a:rPr lang="en-US" dirty="0" smtClean="0"/>
            </a:br>
            <a:endParaRPr lang="ar-IQ" dirty="0"/>
          </a:p>
        </p:txBody>
      </p:sp>
      <p:sp>
        <p:nvSpPr>
          <p:cNvPr id="3" name="عنصر نائب للمحتوى 2"/>
          <p:cNvSpPr>
            <a:spLocks noGrp="1"/>
          </p:cNvSpPr>
          <p:nvPr>
            <p:ph idx="1"/>
          </p:nvPr>
        </p:nvSpPr>
        <p:spPr/>
        <p:txBody>
          <a:bodyPr>
            <a:normAutofit/>
          </a:bodyPr>
          <a:lstStyle/>
          <a:p>
            <a:r>
              <a:rPr lang="ar-SA" dirty="0" smtClean="0"/>
              <a:t>يتّصف التقويم بالشموليّة </a:t>
            </a:r>
            <a:r>
              <a:rPr lang="ar-SA" dirty="0" err="1" smtClean="0"/>
              <a:t>والتكامل </a:t>
            </a:r>
            <a:r>
              <a:rPr lang="ar-SA" dirty="0" smtClean="0"/>
              <a:t>, ولذلك فإنّ الحكم على منهج ما لا يتمّ بالاعتماد على تقويم جانب واحد </a:t>
            </a:r>
            <a:r>
              <a:rPr lang="ar-SA" dirty="0" err="1" smtClean="0"/>
              <a:t>منه </a:t>
            </a:r>
            <a:r>
              <a:rPr lang="ar-SA" dirty="0" smtClean="0"/>
              <a:t>, كتقويم </a:t>
            </a:r>
            <a:r>
              <a:rPr lang="ar-SA" dirty="0" err="1" smtClean="0"/>
              <a:t>أسسه </a:t>
            </a:r>
            <a:r>
              <a:rPr lang="ar-SA" dirty="0" smtClean="0"/>
              <a:t>, أو تقويم </a:t>
            </a:r>
            <a:r>
              <a:rPr lang="ar-SA" dirty="0" err="1" smtClean="0"/>
              <a:t>عناصره </a:t>
            </a:r>
            <a:r>
              <a:rPr lang="ar-SA" dirty="0" smtClean="0"/>
              <a:t>, أو تقويم </a:t>
            </a:r>
            <a:r>
              <a:rPr lang="ar-SA" dirty="0" err="1" smtClean="0"/>
              <a:t>أثره </a:t>
            </a:r>
            <a:r>
              <a:rPr lang="ar-SA" dirty="0" smtClean="0"/>
              <a:t>, بل من خلال النظرة الشاملة إلى </a:t>
            </a:r>
            <a:r>
              <a:rPr lang="ar-SA" dirty="0" err="1" smtClean="0"/>
              <a:t>المنهج </a:t>
            </a:r>
            <a:r>
              <a:rPr lang="ar-SA" dirty="0" smtClean="0"/>
              <a:t>, وتقويمه </a:t>
            </a:r>
            <a:r>
              <a:rPr lang="ar-SA" dirty="0" err="1" smtClean="0"/>
              <a:t>ككلّ </a:t>
            </a:r>
            <a:r>
              <a:rPr lang="ar-SA" dirty="0" smtClean="0"/>
              <a:t>؛ وانطلاقاً من ذلك فإنّ تقويم المنهج </a:t>
            </a:r>
            <a:r>
              <a:rPr lang="ar-SA" dirty="0" err="1" smtClean="0"/>
              <a:t>يشتمل</a:t>
            </a:r>
            <a:r>
              <a:rPr lang="ar-SA" dirty="0" smtClean="0"/>
              <a:t> تقويم الجوانب </a:t>
            </a:r>
            <a:r>
              <a:rPr lang="ar-SA" dirty="0" err="1" smtClean="0"/>
              <a:t>الآتية :</a:t>
            </a:r>
            <a:endParaRPr lang="en-US" dirty="0" smtClean="0"/>
          </a:p>
          <a:p>
            <a:pPr lvl="0"/>
            <a:r>
              <a:rPr lang="ar-SA" b="1" dirty="0" smtClean="0"/>
              <a:t>تقويم أثر </a:t>
            </a:r>
            <a:r>
              <a:rPr lang="ar-SA" b="1" dirty="0" err="1" smtClean="0"/>
              <a:t>المنهج  .</a:t>
            </a:r>
            <a:endParaRPr lang="en-US" dirty="0" smtClean="0"/>
          </a:p>
          <a:p>
            <a:pPr lvl="0"/>
            <a:r>
              <a:rPr lang="ar-SA" b="1" dirty="0" smtClean="0"/>
              <a:t>تقويم الأسس المعتمدة في بناء </a:t>
            </a:r>
            <a:r>
              <a:rPr lang="ar-SA" b="1" dirty="0" err="1" smtClean="0"/>
              <a:t>المنهج .</a:t>
            </a:r>
            <a:endParaRPr lang="en-US" dirty="0" smtClean="0"/>
          </a:p>
          <a:p>
            <a:pPr lvl="0"/>
            <a:r>
              <a:rPr lang="ar-SA" b="1" dirty="0" smtClean="0"/>
              <a:t>تقويم عناصر المنهج </a:t>
            </a:r>
            <a:r>
              <a:rPr lang="ar-SA" b="1" dirty="0" err="1" smtClean="0"/>
              <a:t>ومكوّناته .</a:t>
            </a:r>
            <a:r>
              <a:rPr lang="ar-SA" b="1" dirty="0" smtClean="0"/>
              <a:t> </a:t>
            </a:r>
            <a:endParaRPr lang="en-US" dirty="0" smtClean="0"/>
          </a:p>
          <a:p>
            <a:endParaRPr lang="ar-IQ" dirty="0"/>
          </a:p>
        </p:txBody>
      </p:sp>
    </p:spTree>
  </p:cSld>
  <p:clrMapOvr>
    <a:masterClrMapping/>
  </p:clrMapOvr>
  <p:transition spd="slow">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b="1" dirty="0" smtClean="0"/>
              <a:t>خطوات </a:t>
            </a:r>
            <a:r>
              <a:rPr lang="ar-SA" b="1" dirty="0" err="1" smtClean="0"/>
              <a:t>التقويم :</a:t>
            </a:r>
            <a:r>
              <a:rPr lang="en-US" b="1" dirty="0" smtClean="0"/>
              <a:t/>
            </a:r>
            <a:br>
              <a:rPr lang="en-US" b="1" dirty="0" smtClean="0"/>
            </a:br>
            <a:endParaRPr lang="ar-IQ" dirty="0"/>
          </a:p>
        </p:txBody>
      </p:sp>
      <p:sp>
        <p:nvSpPr>
          <p:cNvPr id="3" name="عنصر نائب للمحتوى 2"/>
          <p:cNvSpPr>
            <a:spLocks noGrp="1"/>
          </p:cNvSpPr>
          <p:nvPr>
            <p:ph idx="1"/>
          </p:nvPr>
        </p:nvSpPr>
        <p:spPr/>
        <p:txBody>
          <a:bodyPr>
            <a:normAutofit/>
          </a:bodyPr>
          <a:lstStyle/>
          <a:p>
            <a:r>
              <a:rPr lang="ar-SA" dirty="0" smtClean="0"/>
              <a:t>تمرّ عمليّة تقويم المنهج بجملة من الخطوات </a:t>
            </a:r>
            <a:r>
              <a:rPr lang="ar-SA" dirty="0" err="1" smtClean="0"/>
              <a:t>المتتالية </a:t>
            </a:r>
            <a:r>
              <a:rPr lang="ar-SA" dirty="0" smtClean="0"/>
              <a:t>, وهي </a:t>
            </a:r>
            <a:endParaRPr lang="en-US" dirty="0" smtClean="0"/>
          </a:p>
          <a:p>
            <a:pPr lvl="0"/>
            <a:r>
              <a:rPr lang="ar-SA" b="1" dirty="0" smtClean="0"/>
              <a:t>وضع أهداف </a:t>
            </a:r>
            <a:r>
              <a:rPr lang="ar-SA" b="1" dirty="0" err="1" smtClean="0"/>
              <a:t>التقويم :</a:t>
            </a:r>
            <a:endParaRPr lang="en-US" dirty="0" smtClean="0"/>
          </a:p>
          <a:p>
            <a:r>
              <a:rPr lang="ar-SA" dirty="0" smtClean="0"/>
              <a:t>تعدّ مرحلة وضع أهداف تقويم المنهج من أكثر المراحل </a:t>
            </a:r>
            <a:r>
              <a:rPr lang="ar-SA" dirty="0" err="1" smtClean="0"/>
              <a:t>أهميّة </a:t>
            </a:r>
            <a:r>
              <a:rPr lang="ar-SA" dirty="0" smtClean="0"/>
              <a:t>, حيث تبنى المراحل التالية على </a:t>
            </a:r>
            <a:r>
              <a:rPr lang="ar-SA" dirty="0" err="1" smtClean="0"/>
              <a:t>أساسها </a:t>
            </a:r>
            <a:r>
              <a:rPr lang="ar-SA" dirty="0" smtClean="0"/>
              <a:t>, وكلّما كانت أهداف تقويم المنهج محدّدة </a:t>
            </a:r>
            <a:r>
              <a:rPr lang="ar-SA" dirty="0" err="1" smtClean="0"/>
              <a:t>بدقّة </a:t>
            </a:r>
            <a:r>
              <a:rPr lang="ar-SA" dirty="0" smtClean="0"/>
              <a:t>, وواضحة في أذهان </a:t>
            </a:r>
            <a:r>
              <a:rPr lang="ar-SA" dirty="0" err="1" smtClean="0"/>
              <a:t>المقوّمين </a:t>
            </a:r>
            <a:r>
              <a:rPr lang="ar-SA" dirty="0" smtClean="0"/>
              <a:t>, كلّما آتت عملية التقويم </a:t>
            </a:r>
            <a:r>
              <a:rPr lang="ar-SA" dirty="0" err="1" smtClean="0"/>
              <a:t>أكلها .</a:t>
            </a:r>
            <a:endParaRPr lang="en-US" dirty="0" smtClean="0"/>
          </a:p>
          <a:p>
            <a:pPr>
              <a:buNone/>
            </a:pPr>
            <a:endParaRPr lang="ar-IQ" dirty="0"/>
          </a:p>
        </p:txBody>
      </p:sp>
    </p:spTree>
  </p:cSld>
  <p:clrMapOvr>
    <a:masterClrMapping/>
  </p:clrMapOvr>
  <p:transition spd="slow">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4000"/>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lgn="r"/>
            <a:r>
              <a:rPr lang="ar-IQ" b="1" dirty="0" err="1" smtClean="0"/>
              <a:t>2-</a:t>
            </a:r>
            <a:r>
              <a:rPr lang="ar-IQ" b="1" dirty="0" smtClean="0"/>
              <a:t> </a:t>
            </a:r>
            <a:r>
              <a:rPr lang="ar-SA" b="1" dirty="0" smtClean="0"/>
              <a:t>تحديد أدوات التقويم وبناؤها </a:t>
            </a:r>
            <a:r>
              <a:rPr lang="ar-SA" b="1" dirty="0" err="1" smtClean="0"/>
              <a:t>وتحكيمها :</a:t>
            </a:r>
            <a:r>
              <a:rPr lang="en-US" dirty="0" smtClean="0"/>
              <a:t/>
            </a:r>
            <a:br>
              <a:rPr lang="en-US" dirty="0" smtClean="0"/>
            </a:br>
            <a:endParaRPr lang="ar-IQ" dirty="0"/>
          </a:p>
        </p:txBody>
      </p:sp>
      <p:sp>
        <p:nvSpPr>
          <p:cNvPr id="3" name="عنصر نائب للمحتوى 2"/>
          <p:cNvSpPr>
            <a:spLocks noGrp="1"/>
          </p:cNvSpPr>
          <p:nvPr>
            <p:ph idx="1"/>
          </p:nvPr>
        </p:nvSpPr>
        <p:spPr/>
        <p:txBody>
          <a:bodyPr>
            <a:normAutofit/>
          </a:bodyPr>
          <a:lstStyle/>
          <a:p>
            <a:r>
              <a:rPr lang="ar-SA" dirty="0" smtClean="0"/>
              <a:t>تتحدّد أدوات تقويم المنهج وفقاً لأهداف </a:t>
            </a:r>
            <a:r>
              <a:rPr lang="ar-SA" dirty="0" err="1" smtClean="0"/>
              <a:t>تقويمه </a:t>
            </a:r>
            <a:r>
              <a:rPr lang="ar-SA" dirty="0" smtClean="0"/>
              <a:t>, فقد تتناول مختلف أدوات التقويم في حال التقويم </a:t>
            </a:r>
            <a:r>
              <a:rPr lang="ar-SA" dirty="0" err="1" smtClean="0"/>
              <a:t>الشامل </a:t>
            </a:r>
            <a:r>
              <a:rPr lang="ar-SA" dirty="0" smtClean="0"/>
              <a:t>, وقد تقتصر على عدد منها يناسب المجال المراد </a:t>
            </a:r>
            <a:r>
              <a:rPr lang="ar-SA" dirty="0" err="1" smtClean="0"/>
              <a:t>تقويمه </a:t>
            </a:r>
            <a:r>
              <a:rPr lang="ar-SA" dirty="0" smtClean="0"/>
              <a:t>, فإذا كان هذا المجال يتعلّق باتّجاهات المتعلّمين نحو مكوّن بعينه من مكوّنات </a:t>
            </a:r>
            <a:r>
              <a:rPr lang="ar-SA" dirty="0" err="1" smtClean="0"/>
              <a:t>المنهج </a:t>
            </a:r>
            <a:r>
              <a:rPr lang="ar-SA" dirty="0" smtClean="0"/>
              <a:t>, فإنّ الأداة المناسبة للتقويم في هذه الحال هي مقياس </a:t>
            </a:r>
            <a:r>
              <a:rPr lang="ar-SA" dirty="0" err="1" smtClean="0"/>
              <a:t>الاتّجاهات </a:t>
            </a:r>
            <a:r>
              <a:rPr lang="ar-SA" dirty="0" smtClean="0"/>
              <a:t>, وإذا كان المجال يتعلّق بتقويم أثر </a:t>
            </a:r>
            <a:r>
              <a:rPr lang="ar-SA" dirty="0" err="1" smtClean="0"/>
              <a:t>المنهج </a:t>
            </a:r>
            <a:r>
              <a:rPr lang="ar-SA" dirty="0" smtClean="0"/>
              <a:t>, فإنّ اختبارات التحصيل بمختلف أشكاله تكون أنسب </a:t>
            </a:r>
            <a:r>
              <a:rPr lang="ar-SA" dirty="0" err="1" smtClean="0"/>
              <a:t>الأدوات .</a:t>
            </a:r>
            <a:endParaRPr lang="en-US" dirty="0"/>
          </a:p>
        </p:txBody>
      </p:sp>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1000"/>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lgn="r"/>
            <a:r>
              <a:rPr lang="ar-IQ" b="1" dirty="0" err="1" smtClean="0"/>
              <a:t>3-</a:t>
            </a:r>
            <a:r>
              <a:rPr lang="ar-IQ" b="1" dirty="0" smtClean="0"/>
              <a:t> </a:t>
            </a:r>
            <a:r>
              <a:rPr lang="ar-SA" b="1" dirty="0" smtClean="0"/>
              <a:t>تطبيق أدوات </a:t>
            </a:r>
            <a:r>
              <a:rPr lang="ar-SA" b="1" dirty="0" err="1" smtClean="0"/>
              <a:t>التقويم :</a:t>
            </a:r>
            <a:r>
              <a:rPr lang="en-US" dirty="0" smtClean="0"/>
              <a:t/>
            </a:r>
            <a:br>
              <a:rPr lang="en-US" dirty="0" smtClean="0"/>
            </a:br>
            <a:endParaRPr lang="ar-IQ" dirty="0"/>
          </a:p>
        </p:txBody>
      </p:sp>
      <p:sp>
        <p:nvSpPr>
          <p:cNvPr id="3" name="عنصر نائب للمحتوى 2"/>
          <p:cNvSpPr>
            <a:spLocks noGrp="1"/>
          </p:cNvSpPr>
          <p:nvPr>
            <p:ph idx="1"/>
          </p:nvPr>
        </p:nvSpPr>
        <p:spPr>
          <a:xfrm>
            <a:off x="457200" y="1600200"/>
            <a:ext cx="8229600" cy="5257800"/>
          </a:xfrm>
        </p:spPr>
        <p:txBody>
          <a:bodyPr/>
          <a:lstStyle/>
          <a:p>
            <a:r>
              <a:rPr lang="ar-SA" dirty="0" smtClean="0"/>
              <a:t>وفي هذه المرحلة يتمّ إعداد العناصر البشريّة التي ستتولى الإشراف على تطبيق أدوات البحث من خلال إقامة الدورات التدريبيّة التي تتناول أهداف </a:t>
            </a:r>
            <a:r>
              <a:rPr lang="ar-SA" dirty="0" err="1" smtClean="0"/>
              <a:t>التقويم </a:t>
            </a:r>
            <a:r>
              <a:rPr lang="ar-SA" dirty="0" smtClean="0"/>
              <a:t>, والأدوات المستخدمة </a:t>
            </a:r>
            <a:r>
              <a:rPr lang="ar-SA" dirty="0" err="1" smtClean="0"/>
              <a:t>فيه </a:t>
            </a:r>
            <a:r>
              <a:rPr lang="ar-SA" dirty="0" smtClean="0"/>
              <a:t>, وأساليب تطبيق هذه </a:t>
            </a:r>
            <a:r>
              <a:rPr lang="ar-SA" dirty="0" err="1" smtClean="0"/>
              <a:t>الأدوات </a:t>
            </a:r>
            <a:r>
              <a:rPr lang="ar-SA" dirty="0" smtClean="0"/>
              <a:t>, والشروط الموضوعيّة المساعدة على نجاح عمليّة </a:t>
            </a:r>
            <a:r>
              <a:rPr lang="ar-SA" dirty="0" err="1" smtClean="0"/>
              <a:t>التطبيق .</a:t>
            </a:r>
            <a:endParaRPr lang="en-US" dirty="0" smtClean="0"/>
          </a:p>
          <a:p>
            <a:endParaRPr lang="ar-IQ" dirty="0"/>
          </a:p>
        </p:txBody>
      </p:sp>
    </p:spTree>
  </p:cSld>
  <p:clrMapOvr>
    <a:masterClrMapping/>
  </p:clrMapOvr>
  <p:transition spd="slow">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lgn="r"/>
            <a:r>
              <a:rPr lang="ar-IQ" b="1" dirty="0" err="1" smtClean="0"/>
              <a:t>4-</a:t>
            </a:r>
            <a:r>
              <a:rPr lang="ar-IQ" b="1" dirty="0" smtClean="0"/>
              <a:t> </a:t>
            </a:r>
            <a:r>
              <a:rPr lang="ar-SA" b="1" dirty="0" smtClean="0"/>
              <a:t>معالجة نتائج التقويم </a:t>
            </a:r>
            <a:r>
              <a:rPr lang="ar-SA" b="1" dirty="0" err="1" smtClean="0"/>
              <a:t>وتفسيرها :</a:t>
            </a:r>
            <a:r>
              <a:rPr lang="ar-SA" b="1" dirty="0" smtClean="0"/>
              <a:t> </a:t>
            </a:r>
            <a:r>
              <a:rPr lang="en-US" dirty="0" smtClean="0"/>
              <a:t/>
            </a:r>
            <a:br>
              <a:rPr lang="en-US" dirty="0" smtClean="0"/>
            </a:br>
            <a:endParaRPr lang="ar-IQ" dirty="0"/>
          </a:p>
        </p:txBody>
      </p:sp>
      <p:sp>
        <p:nvSpPr>
          <p:cNvPr id="3" name="عنصر نائب للمحتوى 2"/>
          <p:cNvSpPr>
            <a:spLocks noGrp="1"/>
          </p:cNvSpPr>
          <p:nvPr>
            <p:ph idx="1"/>
          </p:nvPr>
        </p:nvSpPr>
        <p:spPr/>
        <p:txBody>
          <a:bodyPr>
            <a:normAutofit/>
          </a:bodyPr>
          <a:lstStyle/>
          <a:p>
            <a:r>
              <a:rPr lang="ar-SA" dirty="0" smtClean="0"/>
              <a:t>بعد الانتهاء من عمليّة تطبيق أدوات </a:t>
            </a:r>
            <a:r>
              <a:rPr lang="ar-SA" dirty="0" err="1" smtClean="0"/>
              <a:t>التقويم </a:t>
            </a:r>
            <a:r>
              <a:rPr lang="ar-SA" dirty="0" smtClean="0"/>
              <a:t>, تبدأ مرحلة </a:t>
            </a:r>
            <a:r>
              <a:rPr lang="ar-SA" dirty="0" err="1" smtClean="0"/>
              <a:t>جديدة </a:t>
            </a:r>
            <a:r>
              <a:rPr lang="ar-SA" dirty="0" smtClean="0"/>
              <a:t>, حيث تجمع نتائج </a:t>
            </a:r>
            <a:r>
              <a:rPr lang="ar-SA" dirty="0" err="1" smtClean="0"/>
              <a:t>التقويم </a:t>
            </a:r>
            <a:r>
              <a:rPr lang="ar-SA" dirty="0" smtClean="0"/>
              <a:t>, ويتمّ التعامل </a:t>
            </a:r>
            <a:r>
              <a:rPr lang="ar-SA" dirty="0" err="1" smtClean="0"/>
              <a:t>معها </a:t>
            </a:r>
            <a:r>
              <a:rPr lang="ar-SA" dirty="0" smtClean="0"/>
              <a:t>,وتحليلها  ومعالجتها بالأساليب الإحصائيّة المناسبة بإشراف متخصّصين من التربويين والأكاديميين وذوي الخبرة في هذا المجال مع الاستعانة بتكنولوجيا المعلومات للوصل إلى نتائج تتّصف بالسلامة </a:t>
            </a:r>
            <a:r>
              <a:rPr lang="ar-SA" dirty="0" err="1" smtClean="0"/>
              <a:t>والدقّة </a:t>
            </a:r>
            <a:r>
              <a:rPr lang="ar-SA" dirty="0" smtClean="0"/>
              <a:t>, ثمّ يتمّ عرض تلك النتائج على لجنة من المتخصّصين لتفسير تلك </a:t>
            </a:r>
            <a:r>
              <a:rPr lang="ar-SA" dirty="0" err="1" smtClean="0"/>
              <a:t>النتائج </a:t>
            </a:r>
            <a:r>
              <a:rPr lang="ar-SA" dirty="0" smtClean="0"/>
              <a:t>, بحيث تكون دلالاتها واضحة لدى صاحب </a:t>
            </a:r>
            <a:r>
              <a:rPr lang="ar-SA" dirty="0" err="1" smtClean="0"/>
              <a:t>القرار .</a:t>
            </a:r>
            <a:endParaRPr lang="en-US" dirty="0" smtClean="0"/>
          </a:p>
          <a:p>
            <a:endParaRPr lang="ar-IQ" dirty="0"/>
          </a:p>
        </p:txBody>
      </p:sp>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lgn="r"/>
            <a:r>
              <a:rPr lang="ar-IQ" b="1" dirty="0" err="1" smtClean="0"/>
              <a:t>5-</a:t>
            </a:r>
            <a:r>
              <a:rPr lang="ar-IQ" b="1" dirty="0" smtClean="0"/>
              <a:t> </a:t>
            </a:r>
            <a:r>
              <a:rPr lang="ar-SA" b="1" dirty="0" smtClean="0"/>
              <a:t>اتّخاذ </a:t>
            </a:r>
            <a:r>
              <a:rPr lang="ar-SA" b="1" dirty="0" err="1" smtClean="0"/>
              <a:t>القرار :</a:t>
            </a:r>
            <a:r>
              <a:rPr lang="en-US" dirty="0" smtClean="0"/>
              <a:t/>
            </a:r>
            <a:br>
              <a:rPr lang="en-US" dirty="0" smtClean="0"/>
            </a:br>
            <a:endParaRPr lang="ar-IQ" dirty="0"/>
          </a:p>
        </p:txBody>
      </p:sp>
      <p:sp>
        <p:nvSpPr>
          <p:cNvPr id="3" name="عنصر نائب للمحتوى 2"/>
          <p:cNvSpPr>
            <a:spLocks noGrp="1"/>
          </p:cNvSpPr>
          <p:nvPr>
            <p:ph idx="1"/>
          </p:nvPr>
        </p:nvSpPr>
        <p:spPr/>
        <p:txBody>
          <a:bodyPr/>
          <a:lstStyle/>
          <a:p>
            <a:r>
              <a:rPr lang="ar-SA" dirty="0" smtClean="0"/>
              <a:t>يقوم صاحب القرار </a:t>
            </a:r>
            <a:r>
              <a:rPr lang="ar-SA" dirty="0" err="1" smtClean="0"/>
              <a:t>بالاطلاع</a:t>
            </a:r>
            <a:r>
              <a:rPr lang="ar-SA" dirty="0" smtClean="0"/>
              <a:t> على نتائج التقويم </a:t>
            </a:r>
            <a:r>
              <a:rPr lang="ar-SA" dirty="0" err="1" smtClean="0"/>
              <a:t>ودلالاتها </a:t>
            </a:r>
            <a:r>
              <a:rPr lang="ar-SA" dirty="0" smtClean="0"/>
              <a:t>, ثمّ يتّخذ  القرار المناسب بشأن المنهج من حيث العمل على تطويره كلّيّاً أو جزئيّاً أو الإبقاء على </a:t>
            </a:r>
            <a:r>
              <a:rPr lang="ar-SA" dirty="0" err="1" smtClean="0"/>
              <a:t>وضعه .</a:t>
            </a:r>
            <a:endParaRPr lang="en-US" dirty="0" smtClean="0"/>
          </a:p>
          <a:p>
            <a:r>
              <a:rPr lang="ar-SA" dirty="0" smtClean="0"/>
              <a:t>وبذلك فإنّ عمليّة تقويم المنهج تعدّ مرحلة أساسيّة لا يمكن الاستغناء عنها عند وضع خطّة لتطوير المنهج </a:t>
            </a:r>
            <a:r>
              <a:rPr lang="ar-SA" dirty="0" err="1" smtClean="0"/>
              <a:t>القائم </a:t>
            </a:r>
            <a:r>
              <a:rPr lang="ar-SA" dirty="0" smtClean="0"/>
              <a:t>, كما أنّه ليس غاية في حدّ </a:t>
            </a:r>
            <a:r>
              <a:rPr lang="ar-SA" dirty="0" err="1" smtClean="0"/>
              <a:t>ذاته </a:t>
            </a:r>
            <a:r>
              <a:rPr lang="ar-SA" dirty="0" smtClean="0"/>
              <a:t>, وإنّما هو وسيلة للتطوير</a:t>
            </a:r>
            <a:endParaRPr lang="ar-IQ" dirty="0"/>
          </a:p>
        </p:txBody>
      </p:sp>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7000"/>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b="1" dirty="0" smtClean="0"/>
              <a:t>تقويم </a:t>
            </a:r>
            <a:r>
              <a:rPr lang="ar-SA" b="1" dirty="0" err="1" smtClean="0"/>
              <a:t>التقويم :</a:t>
            </a:r>
            <a:r>
              <a:rPr lang="en-US" dirty="0" smtClean="0"/>
              <a:t/>
            </a:r>
            <a:br>
              <a:rPr lang="en-US" dirty="0" smtClean="0"/>
            </a:br>
            <a:endParaRPr lang="ar-IQ" dirty="0"/>
          </a:p>
        </p:txBody>
      </p:sp>
      <p:sp>
        <p:nvSpPr>
          <p:cNvPr id="3" name="عنصر نائب للمحتوى 2"/>
          <p:cNvSpPr>
            <a:spLocks noGrp="1"/>
          </p:cNvSpPr>
          <p:nvPr>
            <p:ph idx="1"/>
          </p:nvPr>
        </p:nvSpPr>
        <p:spPr/>
        <p:txBody>
          <a:bodyPr>
            <a:normAutofit lnSpcReduction="10000"/>
          </a:bodyPr>
          <a:lstStyle/>
          <a:p>
            <a:r>
              <a:rPr lang="ar-SA" dirty="0" smtClean="0"/>
              <a:t>قد يتمخّض التقويم عن جملة من الثغرات في أسس المنهج أو </a:t>
            </a:r>
            <a:r>
              <a:rPr lang="ar-SA" dirty="0" err="1" smtClean="0"/>
              <a:t>مكوّناته </a:t>
            </a:r>
            <a:r>
              <a:rPr lang="ar-SA" dirty="0" smtClean="0"/>
              <a:t>, وهذا يعني أنّ التقويم قد حقّق بعضاً من </a:t>
            </a:r>
            <a:r>
              <a:rPr lang="ar-SA" dirty="0" err="1" smtClean="0"/>
              <a:t>أهدافه </a:t>
            </a:r>
            <a:r>
              <a:rPr lang="ar-SA" dirty="0" smtClean="0"/>
              <a:t>, غير أنّ هناك إشكاليّة من عدم إظهار نتائج التقويم السلبيّات المتوقّعة في </a:t>
            </a:r>
            <a:r>
              <a:rPr lang="ar-SA" dirty="0" err="1" smtClean="0"/>
              <a:t>المنهج </a:t>
            </a:r>
            <a:r>
              <a:rPr lang="ar-SA" dirty="0" smtClean="0"/>
              <a:t>, على الرغم من أنّ الناتج التعليميّ له يشير إلى خلل </a:t>
            </a:r>
            <a:r>
              <a:rPr lang="ar-SA" dirty="0" err="1" smtClean="0"/>
              <a:t>ما .</a:t>
            </a:r>
            <a:endParaRPr lang="en-US" dirty="0" smtClean="0"/>
          </a:p>
          <a:p>
            <a:r>
              <a:rPr lang="ar-SA" dirty="0" smtClean="0"/>
              <a:t>إنّ تفسير ذلك يعود بالدرجة الأولى إلى خلل عمليّة التقويم ذاتها </a:t>
            </a:r>
            <a:endParaRPr lang="en-US" dirty="0" smtClean="0"/>
          </a:p>
          <a:p>
            <a:r>
              <a:rPr lang="ar-SA" dirty="0" smtClean="0"/>
              <a:t>ومن هنا لا بدّ من إجراء تقويم للتقويم </a:t>
            </a:r>
            <a:r>
              <a:rPr lang="ar-SA" dirty="0" err="1" smtClean="0"/>
              <a:t>ذاته </a:t>
            </a:r>
            <a:r>
              <a:rPr lang="ar-SA" dirty="0" smtClean="0"/>
              <a:t>" ولتقويم التقويم </a:t>
            </a:r>
            <a:r>
              <a:rPr lang="ar-SA" dirty="0" err="1" smtClean="0"/>
              <a:t>يضع </a:t>
            </a:r>
            <a:r>
              <a:rPr lang="ar-SA" dirty="0" smtClean="0"/>
              <a:t>( </a:t>
            </a:r>
            <a:r>
              <a:rPr lang="ar-SA" dirty="0" err="1" smtClean="0"/>
              <a:t>هارلن</a:t>
            </a:r>
            <a:r>
              <a:rPr lang="ar-SA" dirty="0" smtClean="0"/>
              <a:t> </a:t>
            </a:r>
            <a:r>
              <a:rPr lang="ar-SA" dirty="0" err="1" smtClean="0"/>
              <a:t>وأليوت</a:t>
            </a:r>
            <a:r>
              <a:rPr lang="ar-SA" dirty="0" smtClean="0"/>
              <a:t> ) جملة من الأسئلة </a:t>
            </a:r>
            <a:r>
              <a:rPr lang="ar-SA" dirty="0" err="1" smtClean="0"/>
              <a:t>منها :</a:t>
            </a:r>
            <a:r>
              <a:rPr lang="ar-SA" dirty="0" smtClean="0"/>
              <a:t> </a:t>
            </a:r>
            <a:endParaRPr lang="en-US" dirty="0" smtClean="0"/>
          </a:p>
          <a:p>
            <a:endParaRPr lang="ar-IQ" dirty="0"/>
          </a:p>
        </p:txBody>
      </p:sp>
    </p:spTree>
  </p:cSld>
  <p:clrMapOvr>
    <a:masterClrMapping/>
  </p:clrMapOvr>
  <p:transition spd="slow">
    <p:split orient="ver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8000"/>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normAutofit fontScale="77500" lnSpcReduction="20000"/>
          </a:bodyPr>
          <a:lstStyle/>
          <a:p>
            <a:pPr lvl="0"/>
            <a:r>
              <a:rPr lang="ar-SA" dirty="0" smtClean="0"/>
              <a:t>ما القرارات التي تمّ اتّخاذها نتيجة </a:t>
            </a:r>
            <a:r>
              <a:rPr lang="ar-SA" dirty="0" err="1" smtClean="0"/>
              <a:t>للتقويم ؟</a:t>
            </a:r>
            <a:endParaRPr lang="en-US" dirty="0" smtClean="0"/>
          </a:p>
          <a:p>
            <a:pPr lvl="0"/>
            <a:r>
              <a:rPr lang="ar-SA" dirty="0" smtClean="0"/>
              <a:t>هل تمّ فهم التقويم وترجمته إلى إجراءات نفّذت كما </a:t>
            </a:r>
            <a:r>
              <a:rPr lang="ar-SA" dirty="0" err="1" smtClean="0"/>
              <a:t>ينبغي </a:t>
            </a:r>
            <a:r>
              <a:rPr lang="ar-SA" dirty="0" smtClean="0"/>
              <a:t>, وكما كان مخطّطاً </a:t>
            </a:r>
            <a:r>
              <a:rPr lang="ar-SA" dirty="0" err="1" smtClean="0"/>
              <a:t>له ؟</a:t>
            </a:r>
            <a:endParaRPr lang="en-US" dirty="0" smtClean="0"/>
          </a:p>
          <a:p>
            <a:pPr lvl="0"/>
            <a:r>
              <a:rPr lang="ar-SA" dirty="0" smtClean="0"/>
              <a:t>هل كانت المعلومات التي تمّ جمعها مناسبة لخدمة الغرض من </a:t>
            </a:r>
            <a:r>
              <a:rPr lang="ar-SA" dirty="0" err="1" smtClean="0"/>
              <a:t>التقويم ؟</a:t>
            </a:r>
            <a:endParaRPr lang="en-US" dirty="0" smtClean="0"/>
          </a:p>
          <a:p>
            <a:pPr lvl="0"/>
            <a:r>
              <a:rPr lang="ar-SA" dirty="0" smtClean="0"/>
              <a:t>ما الخطوات التي استخدمت للسماح لوجهات النظر المتحيّزة والمتعصّبة والمخالفة وغير الممثّلة </a:t>
            </a:r>
            <a:r>
              <a:rPr lang="ar-SA" dirty="0" err="1" smtClean="0"/>
              <a:t>بالظهور ؟</a:t>
            </a:r>
            <a:endParaRPr lang="en-US" dirty="0" smtClean="0"/>
          </a:p>
          <a:p>
            <a:pPr lvl="0"/>
            <a:r>
              <a:rPr lang="ar-SA" dirty="0" smtClean="0"/>
              <a:t>هل كان المقوّمون بأحسن أحوالهم لتنفيذ </a:t>
            </a:r>
            <a:r>
              <a:rPr lang="ar-SA" dirty="0" err="1" smtClean="0"/>
              <a:t>التقويم ؟</a:t>
            </a:r>
            <a:endParaRPr lang="en-US" dirty="0" smtClean="0"/>
          </a:p>
          <a:p>
            <a:pPr lvl="0"/>
            <a:r>
              <a:rPr lang="ar-SA" dirty="0" smtClean="0"/>
              <a:t>هل كانت الطرائق المستخدمة ملائمة لنوعيّة المعلومات </a:t>
            </a:r>
            <a:r>
              <a:rPr lang="ar-SA" dirty="0" err="1" smtClean="0"/>
              <a:t>المطلوبة ؟</a:t>
            </a:r>
            <a:endParaRPr lang="en-US" dirty="0" smtClean="0"/>
          </a:p>
          <a:p>
            <a:pPr lvl="0"/>
            <a:r>
              <a:rPr lang="ar-SA" dirty="0" smtClean="0"/>
              <a:t>هل كانت الطرائق نظاميّة </a:t>
            </a:r>
            <a:r>
              <a:rPr lang="ar-SA" dirty="0" err="1" smtClean="0"/>
              <a:t>وواضحة ؟</a:t>
            </a:r>
            <a:endParaRPr lang="en-US" dirty="0" smtClean="0"/>
          </a:p>
          <a:p>
            <a:pPr lvl="0"/>
            <a:r>
              <a:rPr lang="ar-SA" dirty="0" smtClean="0"/>
              <a:t>هل وافق المشمولون بالتقويم على الطرائق المستخدمة في جمع </a:t>
            </a:r>
            <a:r>
              <a:rPr lang="ar-SA" dirty="0" err="1" smtClean="0"/>
              <a:t>المعلومات ؟</a:t>
            </a:r>
            <a:endParaRPr lang="en-US" dirty="0" smtClean="0"/>
          </a:p>
          <a:p>
            <a:pPr lvl="0"/>
            <a:r>
              <a:rPr lang="ar-SA" dirty="0" smtClean="0"/>
              <a:t>هل كان الوقت المسموح </a:t>
            </a:r>
            <a:r>
              <a:rPr lang="ar-SA" dirty="0" err="1" smtClean="0"/>
              <a:t>به</a:t>
            </a:r>
            <a:r>
              <a:rPr lang="ar-SA" dirty="0" smtClean="0"/>
              <a:t> لجمع المعلومات </a:t>
            </a:r>
            <a:r>
              <a:rPr lang="ar-SA" dirty="0" err="1" smtClean="0"/>
              <a:t>مناسباً ؟</a:t>
            </a:r>
            <a:r>
              <a:rPr lang="ar-SA" dirty="0" smtClean="0"/>
              <a:t> </a:t>
            </a:r>
            <a:r>
              <a:rPr lang="ar-SA" dirty="0" err="1" smtClean="0"/>
              <a:t>"  .</a:t>
            </a:r>
            <a:endParaRPr lang="en-US" dirty="0" smtClean="0"/>
          </a:p>
          <a:p>
            <a:pPr>
              <a:buNone/>
            </a:pPr>
            <a:endParaRPr lang="ar-SA" dirty="0" smtClean="0"/>
          </a:p>
        </p:txBody>
      </p:sp>
    </p:spTree>
  </p:cSld>
  <p:clrMapOvr>
    <a:masterClrMapping/>
  </p:clrMapOvr>
  <p:transition spd="slow">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1000"/>
            <a:lum/>
          </a:blip>
          <a:srcRect/>
          <a:stretch>
            <a:fillRect l="-5000" r="-5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b="1" dirty="0" smtClean="0"/>
              <a:t>اسس التقويم </a:t>
            </a:r>
            <a:r>
              <a:rPr lang="en-US" dirty="0" smtClean="0"/>
              <a:t/>
            </a:r>
            <a:br>
              <a:rPr lang="en-US" dirty="0" smtClean="0"/>
            </a:br>
            <a:endParaRPr lang="ar-IQ" dirty="0"/>
          </a:p>
        </p:txBody>
      </p:sp>
      <p:sp>
        <p:nvSpPr>
          <p:cNvPr id="3" name="عنصر نائب للمحتوى 2"/>
          <p:cNvSpPr>
            <a:spLocks noGrp="1"/>
          </p:cNvSpPr>
          <p:nvPr>
            <p:ph idx="1"/>
          </p:nvPr>
        </p:nvSpPr>
        <p:spPr/>
        <p:txBody>
          <a:bodyPr>
            <a:normAutofit fontScale="77500" lnSpcReduction="20000"/>
          </a:bodyPr>
          <a:lstStyle/>
          <a:p>
            <a:r>
              <a:rPr lang="ar-SA" dirty="0" smtClean="0"/>
              <a:t>1- يجب أن يرتبط التقويم </a:t>
            </a:r>
            <a:r>
              <a:rPr lang="ar-SA" dirty="0" err="1" smtClean="0"/>
              <a:t>بالأهداف .</a:t>
            </a:r>
            <a:endParaRPr lang="en-US" dirty="0" smtClean="0"/>
          </a:p>
          <a:p>
            <a:r>
              <a:rPr lang="ar-SA" dirty="0" smtClean="0"/>
              <a:t>2- يجب أن يكون التقويم مستمراً وغير محدد بفترة زمنية </a:t>
            </a:r>
            <a:r>
              <a:rPr lang="ar-SA" dirty="0" err="1" smtClean="0"/>
              <a:t>معينة .</a:t>
            </a:r>
            <a:endParaRPr lang="en-US" dirty="0" smtClean="0"/>
          </a:p>
          <a:p>
            <a:r>
              <a:rPr lang="ar-SA" dirty="0" smtClean="0"/>
              <a:t>3- يجب أن يكون التقويم شاملاً لجميع جوانب العملية التعليمية مثل طريقة التدريس والمقررات الدراسية والإمكانيات المادية بالمدرسة والتلميذ </a:t>
            </a:r>
            <a:r>
              <a:rPr lang="ar-SA" dirty="0" err="1" smtClean="0"/>
              <a:t>والأهداف .</a:t>
            </a:r>
            <a:endParaRPr lang="en-US" dirty="0" smtClean="0"/>
          </a:p>
          <a:p>
            <a:r>
              <a:rPr lang="ar-SA" dirty="0" smtClean="0"/>
              <a:t>4- يجب أن يكون التقويم متنوعاً ومتعدداً في الوسائل والأدوات لكي يواجه تعدد وتنوع الجوانب المراد تقويمها</a:t>
            </a:r>
            <a:endParaRPr lang="en-US" dirty="0" smtClean="0"/>
          </a:p>
          <a:p>
            <a:r>
              <a:rPr lang="ar-SA" dirty="0" smtClean="0"/>
              <a:t>5- يجب أن يكون التقويم علمياً ولتحقيق ذلك لابد من توافر شروط معينة مثل( الصدق-الثبات-الموضوعية</a:t>
            </a:r>
            <a:r>
              <a:rPr lang="ar-SA" dirty="0" err="1" smtClean="0"/>
              <a:t>)</a:t>
            </a:r>
            <a:r>
              <a:rPr lang="ar-SA" dirty="0" smtClean="0"/>
              <a:t> </a:t>
            </a:r>
            <a:endParaRPr lang="en-US" dirty="0" smtClean="0"/>
          </a:p>
          <a:p>
            <a:r>
              <a:rPr lang="ar-SA" dirty="0" smtClean="0"/>
              <a:t>6- يجب أن يكون التقويم </a:t>
            </a:r>
            <a:r>
              <a:rPr lang="ar-SA" dirty="0" err="1" smtClean="0"/>
              <a:t>اقتصادياً .</a:t>
            </a:r>
            <a:endParaRPr lang="en-US" dirty="0" smtClean="0"/>
          </a:p>
          <a:p>
            <a:r>
              <a:rPr lang="ar-SA" dirty="0" smtClean="0"/>
              <a:t>- يجب أن يتم التقويم بطريقة تعاونية فيشارك فيه الطالب                    والمدرس وإدارة المدرسة وأولياء الأمور باعتبارهم قوى مؤثرة في عملية التعليم</a:t>
            </a:r>
            <a:endParaRPr lang="ar-IQ" dirty="0"/>
          </a:p>
        </p:txBody>
      </p:sp>
    </p:spTree>
  </p:cSld>
  <p:clrMapOvr>
    <a:masterClrMapping/>
  </p:clrMapOvr>
  <p:transition spd="slow">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b="1" dirty="0" smtClean="0"/>
              <a:t>أشكال وأساليب تطوير المنهج</a:t>
            </a:r>
            <a:r>
              <a:rPr lang="ar-IQ" dirty="0" smtClean="0"/>
              <a:t> </a:t>
            </a:r>
            <a:r>
              <a:rPr lang="ar-IQ" dirty="0" err="1" smtClean="0"/>
              <a:t>:</a:t>
            </a:r>
            <a:r>
              <a:rPr lang="en-US" dirty="0" smtClean="0"/>
              <a:t/>
            </a:r>
            <a:br>
              <a:rPr lang="en-US" dirty="0" smtClean="0"/>
            </a:br>
            <a:endParaRPr lang="ar-IQ" dirty="0"/>
          </a:p>
        </p:txBody>
      </p:sp>
      <p:sp>
        <p:nvSpPr>
          <p:cNvPr id="3" name="عنصر نائب للمحتوى 2"/>
          <p:cNvSpPr>
            <a:spLocks noGrp="1"/>
          </p:cNvSpPr>
          <p:nvPr>
            <p:ph idx="1"/>
          </p:nvPr>
        </p:nvSpPr>
        <p:spPr/>
        <p:txBody>
          <a:bodyPr>
            <a:normAutofit fontScale="92500" lnSpcReduction="20000"/>
          </a:bodyPr>
          <a:lstStyle/>
          <a:p>
            <a:r>
              <a:rPr lang="ar-IQ" b="1" dirty="0" smtClean="0"/>
              <a:t>ا</a:t>
            </a:r>
            <a:r>
              <a:rPr lang="ar-SA" b="1" dirty="0" smtClean="0"/>
              <a:t>ولاً </a:t>
            </a:r>
            <a:r>
              <a:rPr lang="en-US" b="1" dirty="0" smtClean="0"/>
              <a:t>– </a:t>
            </a:r>
            <a:r>
              <a:rPr lang="ar-SA" b="1" dirty="0" smtClean="0"/>
              <a:t>أساليب التطوير </a:t>
            </a:r>
            <a:r>
              <a:rPr lang="ar-SA" b="1" dirty="0" err="1" smtClean="0"/>
              <a:t>التقليدية </a:t>
            </a:r>
            <a:r>
              <a:rPr lang="ar-SA" b="1" dirty="0" smtClean="0"/>
              <a:t>، ومنها </a:t>
            </a:r>
            <a:r>
              <a:rPr lang="en-US" b="1" dirty="0" smtClean="0"/>
              <a:t>:</a:t>
            </a:r>
            <a:endParaRPr lang="en-US" dirty="0" smtClean="0"/>
          </a:p>
          <a:p>
            <a:r>
              <a:rPr lang="ar-SA" b="1" dirty="0" smtClean="0"/>
              <a:t>1- الحذف </a:t>
            </a:r>
            <a:r>
              <a:rPr lang="ar-SA" b="1" dirty="0" err="1" smtClean="0"/>
              <a:t>والاضافة</a:t>
            </a:r>
            <a:r>
              <a:rPr lang="ar-SA" b="1" dirty="0" smtClean="0"/>
              <a:t> </a:t>
            </a:r>
            <a:endParaRPr lang="en-US" dirty="0" smtClean="0"/>
          </a:p>
          <a:p>
            <a:r>
              <a:rPr lang="ar-SA" dirty="0" smtClean="0"/>
              <a:t>ويعني هذا الأسلوب حذف موضوع أو جزء </a:t>
            </a:r>
            <a:r>
              <a:rPr lang="ar-SA" dirty="0" err="1" smtClean="0"/>
              <a:t>منه </a:t>
            </a:r>
            <a:r>
              <a:rPr lang="ar-SA" dirty="0" smtClean="0"/>
              <a:t>، أو وحدة </a:t>
            </a:r>
            <a:r>
              <a:rPr lang="ar-SA" dirty="0" err="1" smtClean="0"/>
              <a:t>دراسية </a:t>
            </a:r>
            <a:r>
              <a:rPr lang="ar-SA" dirty="0" smtClean="0"/>
              <a:t>، أو مادة </a:t>
            </a:r>
            <a:r>
              <a:rPr lang="ar-SA" dirty="0" err="1" smtClean="0"/>
              <a:t>بأكملها </a:t>
            </a:r>
            <a:r>
              <a:rPr lang="ar-SA" dirty="0" smtClean="0"/>
              <a:t>،</a:t>
            </a:r>
            <a:r>
              <a:rPr lang="ar-SA" b="1" dirty="0" smtClean="0"/>
              <a:t> </a:t>
            </a:r>
            <a:r>
              <a:rPr lang="ar-SA" dirty="0" smtClean="0"/>
              <a:t>لسبب من الأسباب التي يراها </a:t>
            </a:r>
            <a:r>
              <a:rPr lang="ar-SA" dirty="0" err="1" smtClean="0"/>
              <a:t>المسؤلين</a:t>
            </a:r>
            <a:r>
              <a:rPr lang="ar-SA" dirty="0" smtClean="0"/>
              <a:t> والمشرفون </a:t>
            </a:r>
            <a:r>
              <a:rPr lang="ar-SA" dirty="0" err="1" smtClean="0"/>
              <a:t>التربويون </a:t>
            </a:r>
            <a:r>
              <a:rPr lang="ar-SA" dirty="0" smtClean="0"/>
              <a:t>،</a:t>
            </a:r>
            <a:r>
              <a:rPr lang="ar-SA" b="1" dirty="0" smtClean="0"/>
              <a:t> </a:t>
            </a:r>
            <a:r>
              <a:rPr lang="ar-SA" dirty="0" smtClean="0"/>
              <a:t>إضافة معلومات معينة إلى موضوع أو موضوع بكامله أو وحدة دراسية إلى مادة أو مادة دراسية كاملة</a:t>
            </a:r>
            <a:r>
              <a:rPr lang="en-US" dirty="0" smtClean="0"/>
              <a:t>.</a:t>
            </a:r>
          </a:p>
          <a:p>
            <a:r>
              <a:rPr lang="ar-SA" dirty="0" smtClean="0"/>
              <a:t>2- </a:t>
            </a:r>
            <a:r>
              <a:rPr lang="ar-SA" b="1" dirty="0" err="1" smtClean="0"/>
              <a:t>التأخي</a:t>
            </a:r>
            <a:r>
              <a:rPr lang="ar-IQ" b="1" dirty="0" smtClean="0"/>
              <a:t>ر و</a:t>
            </a:r>
            <a:r>
              <a:rPr lang="ar-SA" b="1" dirty="0" smtClean="0"/>
              <a:t>التقديم</a:t>
            </a:r>
            <a:endParaRPr lang="en-US" dirty="0" smtClean="0"/>
          </a:p>
          <a:p>
            <a:r>
              <a:rPr lang="ar-SA" dirty="0" smtClean="0"/>
              <a:t>حيث يعدل تنظيم </a:t>
            </a:r>
            <a:r>
              <a:rPr lang="ar-SA" dirty="0" err="1" smtClean="0"/>
              <a:t>مادة </a:t>
            </a:r>
            <a:r>
              <a:rPr lang="ar-SA" dirty="0" smtClean="0"/>
              <a:t>، فتقدم بعض </a:t>
            </a:r>
            <a:r>
              <a:rPr lang="ar-SA" dirty="0" err="1" smtClean="0"/>
              <a:t>الموضوعات </a:t>
            </a:r>
            <a:r>
              <a:rPr lang="ar-SA" dirty="0" smtClean="0"/>
              <a:t>، </a:t>
            </a:r>
            <a:r>
              <a:rPr lang="ar-SA" dirty="0" err="1" smtClean="0"/>
              <a:t>وي</a:t>
            </a:r>
            <a:r>
              <a:rPr lang="ar-SA" dirty="0" smtClean="0"/>
              <a:t> خر بعضها </a:t>
            </a:r>
            <a:r>
              <a:rPr lang="ar-SA" dirty="0" err="1" smtClean="0"/>
              <a:t>الآخر </a:t>
            </a:r>
            <a:r>
              <a:rPr lang="ar-SA" dirty="0" smtClean="0"/>
              <a:t>؛ لدواعي تعليمية</a:t>
            </a:r>
            <a:r>
              <a:rPr lang="ar-SA" b="1" dirty="0" smtClean="0"/>
              <a:t> </a:t>
            </a:r>
            <a:r>
              <a:rPr lang="ar-SA" dirty="0" smtClean="0"/>
              <a:t>أو سيكولوجية أو منطقية</a:t>
            </a:r>
            <a:endParaRPr lang="en-US" dirty="0" smtClean="0"/>
          </a:p>
          <a:p>
            <a:endParaRPr lang="ar-IQ" dirty="0"/>
          </a:p>
        </p:txBody>
      </p:sp>
    </p:spTree>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8000"/>
            <a:lum/>
          </a:blip>
          <a:srcRect/>
          <a:stretch>
            <a:fillRect l="-16000" r="-16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IQ" dirty="0" smtClean="0"/>
              <a:t>مفهوم </a:t>
            </a:r>
            <a:r>
              <a:rPr lang="ar-IQ" dirty="0" err="1" smtClean="0"/>
              <a:t>التقويم :</a:t>
            </a:r>
            <a:r>
              <a:rPr lang="en-US" dirty="0" smtClean="0"/>
              <a:t/>
            </a:r>
            <a:br>
              <a:rPr lang="en-US" dirty="0" smtClean="0"/>
            </a:br>
            <a:endParaRPr lang="ar-IQ" dirty="0"/>
          </a:p>
        </p:txBody>
      </p:sp>
      <p:sp>
        <p:nvSpPr>
          <p:cNvPr id="3" name="عنصر نائب للمحتوى 2"/>
          <p:cNvSpPr>
            <a:spLocks noGrp="1"/>
          </p:cNvSpPr>
          <p:nvPr>
            <p:ph idx="1"/>
          </p:nvPr>
        </p:nvSpPr>
        <p:spPr/>
        <p:txBody>
          <a:bodyPr/>
          <a:lstStyle/>
          <a:p>
            <a:r>
              <a:rPr lang="ar-IQ" dirty="0" smtClean="0"/>
              <a:t>هي عملية منهجية تقوم على اسس عملية تستهدف اصدار الحكم بدقة وموضوعية على </a:t>
            </a:r>
            <a:r>
              <a:rPr lang="ar-IQ" dirty="0" err="1" smtClean="0"/>
              <a:t>مدخلات</a:t>
            </a:r>
            <a:r>
              <a:rPr lang="ar-IQ" dirty="0" smtClean="0"/>
              <a:t> وعمليات ومخرجات اي نظام </a:t>
            </a:r>
            <a:r>
              <a:rPr lang="ar-IQ" dirty="0" err="1" smtClean="0"/>
              <a:t>تربوي </a:t>
            </a:r>
            <a:r>
              <a:rPr lang="ar-IQ" dirty="0" smtClean="0"/>
              <a:t>، </a:t>
            </a:r>
            <a:r>
              <a:rPr lang="ar-IQ" dirty="0" err="1" smtClean="0"/>
              <a:t>تعليمي </a:t>
            </a:r>
            <a:r>
              <a:rPr lang="ar-IQ" dirty="0" smtClean="0"/>
              <a:t>، </a:t>
            </a:r>
            <a:r>
              <a:rPr lang="ar-IQ" dirty="0" err="1" smtClean="0"/>
              <a:t>تدريبي </a:t>
            </a:r>
            <a:r>
              <a:rPr lang="ar-IQ" dirty="0" smtClean="0"/>
              <a:t>، ومن ثم تحديد جوانب القوة والضعف تمهيدا لاتخاذ قرارات مناسبة </a:t>
            </a:r>
            <a:r>
              <a:rPr lang="ar-IQ" dirty="0" err="1" smtClean="0"/>
              <a:t>لاصلاح</a:t>
            </a:r>
            <a:r>
              <a:rPr lang="ar-IQ" dirty="0" smtClean="0"/>
              <a:t> ما قد تم الكشف عنه من نقاط الضعف والقصور</a:t>
            </a:r>
            <a:endParaRPr lang="ar-IQ" dirty="0"/>
          </a:p>
        </p:txBody>
      </p:sp>
    </p:spTree>
  </p:cSld>
  <p:clrMapOvr>
    <a:masterClrMapping/>
  </p:clrMapOvr>
  <p:transition spd="slow">
    <p:dissolve/>
    <p:sndAc>
      <p:stSnd>
        <p:snd r:embed="rId2" name="click.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4000"/>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85000" lnSpcReduction="20000"/>
          </a:bodyPr>
          <a:lstStyle/>
          <a:p>
            <a:r>
              <a:rPr lang="ar-IQ" dirty="0" err="1" smtClean="0"/>
              <a:t>3-</a:t>
            </a:r>
            <a:r>
              <a:rPr lang="ar-IQ" dirty="0" smtClean="0"/>
              <a:t> </a:t>
            </a:r>
            <a:r>
              <a:rPr lang="ar-SA" dirty="0" smtClean="0"/>
              <a:t>ا</a:t>
            </a:r>
            <a:r>
              <a:rPr lang="ar-SA" b="1" dirty="0" smtClean="0"/>
              <a:t>لتنقيح وإعادة الصياغة</a:t>
            </a:r>
            <a:endParaRPr lang="en-US" dirty="0" smtClean="0"/>
          </a:p>
          <a:p>
            <a:r>
              <a:rPr lang="ar-SA" dirty="0" smtClean="0"/>
              <a:t>وفي</a:t>
            </a:r>
            <a:r>
              <a:rPr lang="en-US" dirty="0" smtClean="0"/>
              <a:t>  </a:t>
            </a:r>
            <a:r>
              <a:rPr lang="ar-SA" dirty="0" smtClean="0"/>
              <a:t>هذا الأسلوب يخّلص المنهج من بعض الأخطاء </a:t>
            </a:r>
            <a:r>
              <a:rPr lang="ar-SA" dirty="0" err="1" smtClean="0"/>
              <a:t>الطباعية</a:t>
            </a:r>
            <a:r>
              <a:rPr lang="ar-SA" dirty="0" smtClean="0"/>
              <a:t> أو العلمية التي</a:t>
            </a:r>
            <a:r>
              <a:rPr lang="ar-SA" b="1" dirty="0" smtClean="0"/>
              <a:t> </a:t>
            </a:r>
            <a:r>
              <a:rPr lang="ar-SA" dirty="0" smtClean="0"/>
              <a:t>علقت </a:t>
            </a:r>
            <a:r>
              <a:rPr lang="ar-SA" dirty="0" err="1" smtClean="0"/>
              <a:t>به</a:t>
            </a:r>
            <a:r>
              <a:rPr lang="ar-SA" dirty="0" smtClean="0"/>
              <a:t> ، أو يعاد النظر في أسلوب </a:t>
            </a:r>
            <a:r>
              <a:rPr lang="ar-SA" dirty="0" err="1" smtClean="0"/>
              <a:t>عرضه </a:t>
            </a:r>
            <a:r>
              <a:rPr lang="ar-SA" dirty="0" smtClean="0"/>
              <a:t>، </a:t>
            </a:r>
            <a:r>
              <a:rPr lang="ar-SA" dirty="0" err="1" smtClean="0"/>
              <a:t>ولغته </a:t>
            </a:r>
            <a:r>
              <a:rPr lang="ar-SA" dirty="0" smtClean="0"/>
              <a:t>؛ كي يسهل </a:t>
            </a:r>
            <a:r>
              <a:rPr lang="ar-SA" dirty="0" err="1" smtClean="0"/>
              <a:t>استيعابه </a:t>
            </a:r>
            <a:r>
              <a:rPr lang="ar-SA" dirty="0" smtClean="0"/>
              <a:t>، ويزول غموضه </a:t>
            </a:r>
            <a:r>
              <a:rPr lang="en-US" dirty="0" smtClean="0"/>
              <a:t>.</a:t>
            </a:r>
          </a:p>
          <a:p>
            <a:r>
              <a:rPr lang="ar-SA" dirty="0" smtClean="0"/>
              <a:t>٤</a:t>
            </a:r>
            <a:r>
              <a:rPr lang="en-US" dirty="0" smtClean="0"/>
              <a:t>- </a:t>
            </a:r>
            <a:r>
              <a:rPr lang="ar-SA" b="1" dirty="0" smtClean="0"/>
              <a:t>الاستبدال والتعديل</a:t>
            </a:r>
            <a:endParaRPr lang="en-US" dirty="0" smtClean="0"/>
          </a:p>
          <a:p>
            <a:r>
              <a:rPr lang="ar-SA" dirty="0" smtClean="0"/>
              <a:t>ويعني هذا الأسلوب استبدال معلومات أو موضوعات محدثة أو </a:t>
            </a:r>
            <a:r>
              <a:rPr lang="ar-SA" dirty="0" err="1" smtClean="0"/>
              <a:t>مو</a:t>
            </a:r>
            <a:r>
              <a:rPr lang="ar-SA" dirty="0" smtClean="0"/>
              <a:t> سعة أو ملخصة بموضوعات مشابهة في </a:t>
            </a:r>
            <a:r>
              <a:rPr lang="ar-SA" dirty="0" err="1" smtClean="0"/>
              <a:t>المنهج </a:t>
            </a:r>
            <a:r>
              <a:rPr lang="ar-SA" dirty="0" smtClean="0"/>
              <a:t>، أو العودة إلى تلك المعلومات والموضوعات المتضمنة في </a:t>
            </a:r>
            <a:r>
              <a:rPr lang="ar-SA" dirty="0" err="1" smtClean="0"/>
              <a:t>المنهج </a:t>
            </a:r>
            <a:r>
              <a:rPr lang="ar-SA" dirty="0" smtClean="0"/>
              <a:t>، وإعادة النظر </a:t>
            </a:r>
            <a:r>
              <a:rPr lang="ar-SA" dirty="0" err="1" smtClean="0"/>
              <a:t>فيها </a:t>
            </a:r>
            <a:r>
              <a:rPr lang="ar-SA" dirty="0" smtClean="0"/>
              <a:t>، وتعديلها بما ينسجم والمعطيات الحديثة </a:t>
            </a:r>
            <a:r>
              <a:rPr lang="en-US" dirty="0" smtClean="0"/>
              <a:t>.</a:t>
            </a:r>
          </a:p>
          <a:p>
            <a:r>
              <a:rPr lang="ar-SA" b="1" dirty="0" smtClean="0"/>
              <a:t>٥</a:t>
            </a:r>
            <a:r>
              <a:rPr lang="en-US" b="1" dirty="0" smtClean="0"/>
              <a:t>- </a:t>
            </a:r>
            <a:r>
              <a:rPr lang="ar-SA" b="1" dirty="0" smtClean="0"/>
              <a:t>تطوير واحد أو أكثر من عناصر المنهج</a:t>
            </a:r>
            <a:r>
              <a:rPr lang="ar-SA" dirty="0" smtClean="0"/>
              <a:t> </a:t>
            </a:r>
            <a:endParaRPr lang="en-US" dirty="0" smtClean="0"/>
          </a:p>
          <a:p>
            <a:r>
              <a:rPr lang="ar-SA" dirty="0" smtClean="0"/>
              <a:t> كتطوير أساليب التقويم أو تطوير طرائق </a:t>
            </a:r>
            <a:r>
              <a:rPr lang="ar-SA" dirty="0" err="1" smtClean="0"/>
              <a:t>التدريس </a:t>
            </a:r>
            <a:r>
              <a:rPr lang="ar-SA" dirty="0" smtClean="0"/>
              <a:t>، أو تطوير تنظيم المنهج من مواد منفصلة إلى مواد </a:t>
            </a:r>
            <a:r>
              <a:rPr lang="ar-SA" dirty="0" err="1" smtClean="0"/>
              <a:t>مترابطة </a:t>
            </a:r>
            <a:r>
              <a:rPr lang="ar-SA" dirty="0" smtClean="0"/>
              <a:t>، أو مندمجة</a:t>
            </a:r>
            <a:endParaRPr lang="ar-IQ" dirty="0"/>
          </a:p>
        </p:txBody>
      </p:sp>
    </p:spTree>
  </p:cSld>
  <p:clrMapOvr>
    <a:masterClrMapping/>
  </p:clrMapOvr>
  <p:transition spd="slow">
    <p:wheel spokes="8"/>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b="1" dirty="0" smtClean="0"/>
              <a:t>ثانياً </a:t>
            </a:r>
            <a:r>
              <a:rPr lang="en-US" b="1" dirty="0" smtClean="0"/>
              <a:t>– </a:t>
            </a:r>
            <a:r>
              <a:rPr lang="ar-SA" b="1" dirty="0" smtClean="0"/>
              <a:t>أساليب التطوير الحديثة </a:t>
            </a:r>
            <a:r>
              <a:rPr lang="en-US" b="1" dirty="0" smtClean="0"/>
              <a:t>:</a:t>
            </a:r>
            <a:r>
              <a:rPr lang="en-US" dirty="0" smtClean="0"/>
              <a:t/>
            </a:r>
            <a:br>
              <a:rPr lang="en-US" dirty="0" smtClean="0"/>
            </a:br>
            <a:endParaRPr lang="ar-IQ" dirty="0"/>
          </a:p>
        </p:txBody>
      </p:sp>
      <p:sp>
        <p:nvSpPr>
          <p:cNvPr id="3" name="عنصر نائب للمحتوى 2"/>
          <p:cNvSpPr>
            <a:spLocks noGrp="1"/>
          </p:cNvSpPr>
          <p:nvPr>
            <p:ph idx="1"/>
          </p:nvPr>
        </p:nvSpPr>
        <p:spPr/>
        <p:txBody>
          <a:bodyPr>
            <a:normAutofit fontScale="77500" lnSpcReduction="20000"/>
          </a:bodyPr>
          <a:lstStyle/>
          <a:p>
            <a:r>
              <a:rPr lang="ar-SA" dirty="0" smtClean="0"/>
              <a:t>وترى في التطوير عملية شاملة تتناول المنهج </a:t>
            </a:r>
            <a:r>
              <a:rPr lang="ar-SA" dirty="0" err="1" smtClean="0"/>
              <a:t>عموماً </a:t>
            </a:r>
            <a:r>
              <a:rPr lang="ar-SA" dirty="0" smtClean="0"/>
              <a:t>، بدءاً من فلسفته </a:t>
            </a:r>
            <a:r>
              <a:rPr lang="ar-SA" dirty="0" err="1" smtClean="0"/>
              <a:t>وأهدافه </a:t>
            </a:r>
            <a:r>
              <a:rPr lang="ar-SA" dirty="0" smtClean="0"/>
              <a:t>، وانتهاء بعملية تقويمه </a:t>
            </a:r>
            <a:r>
              <a:rPr lang="en-US" dirty="0" smtClean="0"/>
              <a:t>" </a:t>
            </a:r>
            <a:r>
              <a:rPr lang="ar-SA" dirty="0" smtClean="0"/>
              <a:t>وعليه </a:t>
            </a:r>
            <a:r>
              <a:rPr lang="ar-SA" dirty="0" err="1" smtClean="0"/>
              <a:t>فإ</a:t>
            </a:r>
            <a:r>
              <a:rPr lang="ar-SA" dirty="0" smtClean="0"/>
              <a:t> ن خطة التطوير الشامل للمنهج يجب أن تبدأ بتطوير </a:t>
            </a:r>
            <a:r>
              <a:rPr lang="ar-SA" dirty="0" err="1" smtClean="0"/>
              <a:t>الأهداف </a:t>
            </a:r>
            <a:r>
              <a:rPr lang="ar-SA" dirty="0" smtClean="0"/>
              <a:t>؛ تحديداً وصياغة </a:t>
            </a:r>
            <a:r>
              <a:rPr lang="ar-SA" dirty="0" err="1" smtClean="0"/>
              <a:t>وتنويعاً </a:t>
            </a:r>
            <a:r>
              <a:rPr lang="ar-SA" dirty="0" smtClean="0"/>
              <a:t>، وفي ضوء ذلك يعاد النظر في اختيار </a:t>
            </a:r>
            <a:r>
              <a:rPr lang="ar-SA" dirty="0" err="1" smtClean="0"/>
              <a:t>المحتوى </a:t>
            </a:r>
            <a:r>
              <a:rPr lang="ar-SA" dirty="0" smtClean="0"/>
              <a:t>، وأساليب </a:t>
            </a:r>
            <a:r>
              <a:rPr lang="ar-SA" dirty="0" err="1" smtClean="0"/>
              <a:t>تنظيمه </a:t>
            </a:r>
            <a:r>
              <a:rPr lang="ar-SA" dirty="0" smtClean="0"/>
              <a:t>، بناء على أحدث ما وصل إليه مجال </a:t>
            </a:r>
            <a:r>
              <a:rPr lang="ar-SA" dirty="0" err="1" smtClean="0"/>
              <a:t>المادة ،</a:t>
            </a:r>
            <a:endParaRPr lang="en-US" dirty="0" smtClean="0"/>
          </a:p>
          <a:p>
            <a:r>
              <a:rPr lang="ar-SA" dirty="0" smtClean="0"/>
              <a:t>وأساليب </a:t>
            </a:r>
            <a:r>
              <a:rPr lang="ar-SA" dirty="0" err="1" smtClean="0"/>
              <a:t>التربية </a:t>
            </a:r>
            <a:r>
              <a:rPr lang="ar-SA" dirty="0" smtClean="0"/>
              <a:t>، ونظريات علم </a:t>
            </a:r>
            <a:r>
              <a:rPr lang="ar-SA" dirty="0" err="1" smtClean="0"/>
              <a:t>النفس </a:t>
            </a:r>
            <a:r>
              <a:rPr lang="ar-SA" dirty="0" smtClean="0"/>
              <a:t>، ثم يتم اختيار طرائق التدريس وأساليب التعّلم التي قد تتغير بعض الشيء عن الأساليب </a:t>
            </a:r>
            <a:r>
              <a:rPr lang="ar-SA" dirty="0" err="1" smtClean="0"/>
              <a:t>القديمة </a:t>
            </a:r>
            <a:r>
              <a:rPr lang="ar-SA" dirty="0" smtClean="0"/>
              <a:t>؛ نظراً لحداثة المحتوى والخبرات </a:t>
            </a:r>
            <a:r>
              <a:rPr lang="ar-SA" dirty="0" err="1" smtClean="0"/>
              <a:t>التعليمية </a:t>
            </a:r>
            <a:r>
              <a:rPr lang="ar-SA" dirty="0" smtClean="0"/>
              <a:t>، فقد يتم على سبيل المثال التركيز على الطريقة الكّلية في تدريس القراءة بدلاً من الطريقة الجزئية التي كانت سائدة في المنهج </a:t>
            </a:r>
            <a:r>
              <a:rPr lang="ar-SA" dirty="0" err="1" smtClean="0"/>
              <a:t>السابق </a:t>
            </a:r>
            <a:r>
              <a:rPr lang="ar-SA" dirty="0" smtClean="0"/>
              <a:t>، أو</a:t>
            </a:r>
            <a:endParaRPr lang="en-US" dirty="0" smtClean="0"/>
          </a:p>
          <a:p>
            <a:r>
              <a:rPr lang="ar-SA" dirty="0" smtClean="0"/>
              <a:t>تستخدم أساليب التدريس الجمعي بدلاً من </a:t>
            </a:r>
            <a:r>
              <a:rPr lang="ar-SA" dirty="0" err="1" smtClean="0"/>
              <a:t>الفردي </a:t>
            </a:r>
            <a:r>
              <a:rPr lang="ar-SA" dirty="0" smtClean="0"/>
              <a:t>؛ نظراً لزيادة أعداد التلاميذ في </a:t>
            </a:r>
            <a:r>
              <a:rPr lang="ar-SA" dirty="0" err="1" smtClean="0"/>
              <a:t>المدارس </a:t>
            </a:r>
            <a:r>
              <a:rPr lang="ar-SA" dirty="0" smtClean="0"/>
              <a:t>، وقد يتم إدخال تقنيات </a:t>
            </a:r>
            <a:r>
              <a:rPr lang="ar-SA" dirty="0" err="1" smtClean="0"/>
              <a:t>حديثة </a:t>
            </a:r>
            <a:r>
              <a:rPr lang="ar-SA" dirty="0" smtClean="0"/>
              <a:t>؛ لزيادة قدرة المعّلم على ضبط الفروق الفردية بين </a:t>
            </a:r>
            <a:r>
              <a:rPr lang="ar-SA" dirty="0" err="1" smtClean="0"/>
              <a:t>المتعّلمين </a:t>
            </a:r>
            <a:r>
              <a:rPr lang="ar-SA" dirty="0" smtClean="0"/>
              <a:t>، وينتج عن ذلك كّله تطوير في أساليب القياس والتقويم والامتحانات </a:t>
            </a:r>
            <a:endParaRPr lang="ar-IQ" dirty="0"/>
          </a:p>
        </p:txBody>
      </p:sp>
    </p:spTree>
  </p:cSld>
  <p:clrMapOvr>
    <a:masterClrMapping/>
  </p:clrMapOvr>
  <p:transition spd="slow">
    <p:blinds/>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9000"/>
            <a:lum/>
          </a:blip>
          <a:srcRect/>
          <a:stretch>
            <a:fillRect l="-2000" r="-2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err="1" smtClean="0"/>
              <a:t>ويو</a:t>
            </a:r>
            <a:r>
              <a:rPr lang="ar-SA" b="1" dirty="0" smtClean="0"/>
              <a:t> ضح الشكل الآتي أساليب تطوير المنهج </a:t>
            </a:r>
            <a:r>
              <a:rPr lang="en-US" b="1" dirty="0" smtClean="0"/>
              <a:t>:</a:t>
            </a:r>
            <a:r>
              <a:rPr lang="en-US" dirty="0" smtClean="0"/>
              <a:t/>
            </a:r>
            <a:br>
              <a:rPr lang="en-US" dirty="0" smtClean="0"/>
            </a:br>
            <a:endParaRPr lang="ar-IQ" dirty="0"/>
          </a:p>
        </p:txBody>
      </p:sp>
      <p:sp>
        <p:nvSpPr>
          <p:cNvPr id="3" name="عنصر نائب للمحتوى 2"/>
          <p:cNvSpPr>
            <a:spLocks noGrp="1"/>
          </p:cNvSpPr>
          <p:nvPr>
            <p:ph idx="1"/>
          </p:nvPr>
        </p:nvSpPr>
        <p:spPr/>
        <p:txBody>
          <a:bodyPr/>
          <a:lstStyle/>
          <a:p>
            <a:endParaRPr lang="ar-IQ" dirty="0"/>
          </a:p>
        </p:txBody>
      </p:sp>
      <p:sp>
        <p:nvSpPr>
          <p:cNvPr id="5" name="شكل بيضاوي 4"/>
          <p:cNvSpPr/>
          <p:nvPr/>
        </p:nvSpPr>
        <p:spPr>
          <a:xfrm>
            <a:off x="2843808" y="1268760"/>
            <a:ext cx="338437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اساليب تطوير المنهج</a:t>
            </a:r>
            <a:endParaRPr lang="ar-IQ" dirty="0"/>
          </a:p>
        </p:txBody>
      </p:sp>
      <p:cxnSp>
        <p:nvCxnSpPr>
          <p:cNvPr id="7" name="رابط كسهم مستقيم 6"/>
          <p:cNvCxnSpPr/>
          <p:nvPr/>
        </p:nvCxnSpPr>
        <p:spPr>
          <a:xfrm>
            <a:off x="5580112" y="2204864"/>
            <a:ext cx="144016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شكل بيضاوي 7"/>
          <p:cNvSpPr/>
          <p:nvPr/>
        </p:nvSpPr>
        <p:spPr>
          <a:xfrm>
            <a:off x="5220072" y="2924944"/>
            <a:ext cx="3312368"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الاساليب التقليدية</a:t>
            </a:r>
            <a:endParaRPr lang="ar-IQ" dirty="0"/>
          </a:p>
        </p:txBody>
      </p:sp>
      <p:cxnSp>
        <p:nvCxnSpPr>
          <p:cNvPr id="10" name="رابط كسهم مستقيم 9"/>
          <p:cNvCxnSpPr/>
          <p:nvPr/>
        </p:nvCxnSpPr>
        <p:spPr>
          <a:xfrm flipH="1">
            <a:off x="1979712" y="2060848"/>
            <a:ext cx="1152128"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شكل بيضاوي 10"/>
          <p:cNvSpPr/>
          <p:nvPr/>
        </p:nvSpPr>
        <p:spPr>
          <a:xfrm>
            <a:off x="323528" y="3068960"/>
            <a:ext cx="2592288"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الاساليب الحديثة</a:t>
            </a:r>
            <a:endParaRPr lang="ar-IQ" dirty="0"/>
          </a:p>
        </p:txBody>
      </p:sp>
      <p:cxnSp>
        <p:nvCxnSpPr>
          <p:cNvPr id="13" name="رابط كسهم مستقيم 12"/>
          <p:cNvCxnSpPr/>
          <p:nvPr/>
        </p:nvCxnSpPr>
        <p:spPr>
          <a:xfrm flipH="1">
            <a:off x="1331640" y="3861048"/>
            <a:ext cx="86409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شكل بيضاوي 13"/>
          <p:cNvSpPr/>
          <p:nvPr/>
        </p:nvSpPr>
        <p:spPr>
          <a:xfrm>
            <a:off x="0" y="4581128"/>
            <a:ext cx="2987824"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التطوير الشامل للمنهج</a:t>
            </a:r>
          </a:p>
          <a:p>
            <a:pPr algn="ctr"/>
            <a:r>
              <a:rPr lang="ar-IQ" dirty="0" err="1" smtClean="0"/>
              <a:t>(الاسس </a:t>
            </a:r>
            <a:r>
              <a:rPr lang="ar-IQ" dirty="0" smtClean="0"/>
              <a:t>، </a:t>
            </a:r>
            <a:r>
              <a:rPr lang="ar-IQ" dirty="0" err="1" smtClean="0"/>
              <a:t>المكونات </a:t>
            </a:r>
            <a:r>
              <a:rPr lang="ar-IQ" dirty="0" smtClean="0"/>
              <a:t>، </a:t>
            </a:r>
            <a:r>
              <a:rPr lang="ar-IQ" dirty="0" err="1" smtClean="0"/>
              <a:t>الكتب </a:t>
            </a:r>
            <a:r>
              <a:rPr lang="ar-IQ" dirty="0" smtClean="0"/>
              <a:t>، </a:t>
            </a:r>
            <a:r>
              <a:rPr lang="ar-IQ" dirty="0" err="1" smtClean="0"/>
              <a:t>المعلمين </a:t>
            </a:r>
            <a:r>
              <a:rPr lang="ar-IQ" dirty="0" smtClean="0"/>
              <a:t>، </a:t>
            </a:r>
            <a:r>
              <a:rPr lang="ar-IQ" dirty="0" err="1" smtClean="0"/>
              <a:t>المدراء </a:t>
            </a:r>
            <a:r>
              <a:rPr lang="ar-IQ" dirty="0" smtClean="0"/>
              <a:t>، </a:t>
            </a:r>
            <a:r>
              <a:rPr lang="ar-IQ" dirty="0" err="1" smtClean="0"/>
              <a:t>المشرفين )</a:t>
            </a:r>
            <a:endParaRPr lang="ar-IQ" dirty="0"/>
          </a:p>
        </p:txBody>
      </p:sp>
      <p:cxnSp>
        <p:nvCxnSpPr>
          <p:cNvPr id="18" name="رابط كسهم مستقيم 17"/>
          <p:cNvCxnSpPr/>
          <p:nvPr/>
        </p:nvCxnSpPr>
        <p:spPr>
          <a:xfrm>
            <a:off x="8244408" y="3717032"/>
            <a:ext cx="21602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شكل بيضاوي 18"/>
          <p:cNvSpPr/>
          <p:nvPr/>
        </p:nvSpPr>
        <p:spPr>
          <a:xfrm>
            <a:off x="7884368" y="4293096"/>
            <a:ext cx="125963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الاستبدال والتعديل</a:t>
            </a:r>
            <a:endParaRPr lang="ar-IQ" dirty="0"/>
          </a:p>
        </p:txBody>
      </p:sp>
      <p:cxnSp>
        <p:nvCxnSpPr>
          <p:cNvPr id="24" name="رابط كسهم مستقيم 23"/>
          <p:cNvCxnSpPr/>
          <p:nvPr/>
        </p:nvCxnSpPr>
        <p:spPr>
          <a:xfrm>
            <a:off x="7164288" y="3861048"/>
            <a:ext cx="504056"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شكل بيضاوي 24"/>
          <p:cNvSpPr/>
          <p:nvPr/>
        </p:nvSpPr>
        <p:spPr>
          <a:xfrm>
            <a:off x="6876256" y="5733256"/>
            <a:ext cx="2016224"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الاضافة والحذف</a:t>
            </a:r>
            <a:endParaRPr lang="ar-IQ" dirty="0"/>
          </a:p>
        </p:txBody>
      </p:sp>
      <p:cxnSp>
        <p:nvCxnSpPr>
          <p:cNvPr id="27" name="رابط كسهم مستقيم 26"/>
          <p:cNvCxnSpPr/>
          <p:nvPr/>
        </p:nvCxnSpPr>
        <p:spPr>
          <a:xfrm>
            <a:off x="6516216" y="3861048"/>
            <a:ext cx="7200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شكل بيضاوي 27"/>
          <p:cNvSpPr/>
          <p:nvPr/>
        </p:nvSpPr>
        <p:spPr>
          <a:xfrm>
            <a:off x="5868144" y="4725144"/>
            <a:ext cx="1440160"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التقديم </a:t>
            </a:r>
            <a:r>
              <a:rPr lang="ar-IQ" dirty="0" err="1" smtClean="0"/>
              <a:t>والتاخير</a:t>
            </a:r>
            <a:endParaRPr lang="ar-IQ" dirty="0"/>
          </a:p>
        </p:txBody>
      </p:sp>
      <p:cxnSp>
        <p:nvCxnSpPr>
          <p:cNvPr id="30" name="رابط كسهم مستقيم 29"/>
          <p:cNvCxnSpPr/>
          <p:nvPr/>
        </p:nvCxnSpPr>
        <p:spPr>
          <a:xfrm flipH="1">
            <a:off x="4860032" y="3789040"/>
            <a:ext cx="720080"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شكل بيضاوي 30"/>
          <p:cNvSpPr/>
          <p:nvPr/>
        </p:nvSpPr>
        <p:spPr>
          <a:xfrm>
            <a:off x="3275856" y="5157192"/>
            <a:ext cx="2232248"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التنقيح </a:t>
            </a:r>
            <a:r>
              <a:rPr lang="ar-IQ" dirty="0" err="1" smtClean="0"/>
              <a:t>واعادة</a:t>
            </a:r>
            <a:r>
              <a:rPr lang="ar-IQ" dirty="0" smtClean="0"/>
              <a:t> الصياغة</a:t>
            </a:r>
            <a:endParaRPr lang="ar-IQ" dirty="0"/>
          </a:p>
        </p:txBody>
      </p:sp>
    </p:spTree>
  </p:cSld>
  <p:clrMapOvr>
    <a:masterClrMapping/>
  </p:clrMapOvr>
  <p:transition spd="slow">
    <p:randomBa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5000"/>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t>وظائف تقويم المنهج</a:t>
            </a:r>
            <a:r>
              <a:rPr lang="en-US" dirty="0" smtClean="0"/>
              <a:t> : </a:t>
            </a:r>
            <a:endParaRPr lang="ar-IQ" dirty="0"/>
          </a:p>
        </p:txBody>
      </p:sp>
      <p:sp>
        <p:nvSpPr>
          <p:cNvPr id="3" name="عنصر نائب للمحتوى 2"/>
          <p:cNvSpPr>
            <a:spLocks noGrp="1"/>
          </p:cNvSpPr>
          <p:nvPr>
            <p:ph idx="1"/>
          </p:nvPr>
        </p:nvSpPr>
        <p:spPr>
          <a:xfrm>
            <a:off x="457200" y="1412776"/>
            <a:ext cx="8229600" cy="5184576"/>
          </a:xfrm>
        </p:spPr>
        <p:txBody>
          <a:bodyPr>
            <a:normAutofit/>
          </a:bodyPr>
          <a:lstStyle/>
          <a:p>
            <a:pPr>
              <a:buNone/>
            </a:pPr>
            <a:r>
              <a:rPr lang="ar-SA" dirty="0" smtClean="0"/>
              <a:t>1- المساعدة فى الحكم على قيمة الاهداف التعليمية </a:t>
            </a:r>
            <a:r>
              <a:rPr lang="ar-SA" dirty="0" err="1" smtClean="0"/>
              <a:t>فالاهداف</a:t>
            </a:r>
            <a:r>
              <a:rPr lang="ar-SA" dirty="0" smtClean="0"/>
              <a:t> عند صياغتها تكون </a:t>
            </a:r>
            <a:r>
              <a:rPr lang="ar-SA" dirty="0" err="1" smtClean="0"/>
              <a:t>بمثاية</a:t>
            </a:r>
            <a:r>
              <a:rPr lang="ar-SA" dirty="0" smtClean="0"/>
              <a:t> فروض تحتاج الى عملية تقييم تبين مدى صحتها أو خطئها ً</a:t>
            </a:r>
            <a:r>
              <a:rPr lang="en-US" dirty="0" smtClean="0"/>
              <a:t/>
            </a:r>
            <a:br>
              <a:rPr lang="en-US" dirty="0" smtClean="0"/>
            </a:br>
            <a:r>
              <a:rPr lang="ar-SA" dirty="0" smtClean="0"/>
              <a:t>2-</a:t>
            </a:r>
            <a:r>
              <a:rPr lang="en-US" dirty="0" smtClean="0"/>
              <a:t> </a:t>
            </a:r>
            <a:r>
              <a:rPr lang="ar-SA" dirty="0" smtClean="0"/>
              <a:t>المساعده فى الكشف عن حاجات التلاميذ وميولهم وقدراتهم </a:t>
            </a:r>
            <a:r>
              <a:rPr lang="ar-SA" dirty="0" err="1" smtClean="0"/>
              <a:t>واستعدادتهم</a:t>
            </a:r>
            <a:r>
              <a:rPr lang="ar-SA" dirty="0" smtClean="0"/>
              <a:t> التى ينبغى ان تراعى فى نشاطهم وفى جوانب المنهج المختلفة مما يساعد في العمل علي تنميتها أو زيادتها</a:t>
            </a:r>
            <a:r>
              <a:rPr lang="en-US" dirty="0" smtClean="0"/>
              <a:t> .</a:t>
            </a:r>
            <a:br>
              <a:rPr lang="en-US" dirty="0" smtClean="0"/>
            </a:br>
            <a:r>
              <a:rPr lang="ar-IQ" dirty="0" smtClean="0"/>
              <a:t>3-</a:t>
            </a:r>
            <a:r>
              <a:rPr lang="en-US" dirty="0" smtClean="0"/>
              <a:t> </a:t>
            </a:r>
            <a:r>
              <a:rPr lang="ar-SA" dirty="0" smtClean="0"/>
              <a:t>الحكم على مدى فعالية التجارب التربوية قبل تطبيقها على نطاق واسع مما يساعد فى ضبط التكلفة</a:t>
            </a:r>
            <a:r>
              <a:rPr lang="en-US" dirty="0" smtClean="0"/>
              <a:t> . </a:t>
            </a:r>
            <a:br>
              <a:rPr lang="en-US" dirty="0" smtClean="0"/>
            </a:br>
            <a:endParaRPr lang="en-US" dirty="0" smtClean="0"/>
          </a:p>
          <a:p>
            <a:endParaRPr lang="ar-IQ" dirty="0"/>
          </a:p>
        </p:txBody>
      </p:sp>
    </p:spTree>
  </p:cSld>
  <p:clrMapOvr>
    <a:masterClrMapping/>
  </p:clrMapOvr>
  <p:transition spd="slow">
    <p:circle/>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8000"/>
            <a:lum/>
          </a:blip>
          <a:srcRect/>
          <a:stretch>
            <a:fillRect t="-6000" b="-6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buNone/>
            </a:pPr>
            <a:r>
              <a:rPr lang="en-US" dirty="0" smtClean="0"/>
              <a:t>    </a:t>
            </a:r>
            <a:r>
              <a:rPr lang="ar-SA" dirty="0" smtClean="0"/>
              <a:t>4- تعرف نواحى القوة والضعف فى تحصيل التلاميذ ليعمل على تدعيم نقاط القوة ويسعى لعلاج الضعف </a:t>
            </a:r>
            <a:r>
              <a:rPr lang="ar-SA" dirty="0" err="1" smtClean="0"/>
              <a:t>وتلافية</a:t>
            </a:r>
            <a:r>
              <a:rPr lang="en-US" dirty="0" smtClean="0"/>
              <a:t> . </a:t>
            </a:r>
            <a:endParaRPr lang="ar-IQ" dirty="0" smtClean="0"/>
          </a:p>
          <a:p>
            <a:pPr>
              <a:buNone/>
            </a:pPr>
            <a:r>
              <a:rPr lang="en-US" dirty="0" smtClean="0"/>
              <a:t/>
            </a:r>
            <a:br>
              <a:rPr lang="en-US" dirty="0" smtClean="0"/>
            </a:br>
            <a:r>
              <a:rPr lang="ar-SA" dirty="0" smtClean="0"/>
              <a:t>5-</a:t>
            </a:r>
            <a:r>
              <a:rPr lang="en-US" dirty="0" smtClean="0"/>
              <a:t> </a:t>
            </a:r>
            <a:r>
              <a:rPr lang="ar-SA" dirty="0" err="1" smtClean="0"/>
              <a:t>التاكيد</a:t>
            </a:r>
            <a:r>
              <a:rPr lang="ar-SA" dirty="0" smtClean="0"/>
              <a:t> من استعداد التلاميذ لتعلم موضوع </a:t>
            </a:r>
            <a:r>
              <a:rPr lang="ar-SA" dirty="0" err="1" smtClean="0"/>
              <a:t>أومفهوم</a:t>
            </a:r>
            <a:r>
              <a:rPr lang="ar-SA" dirty="0" smtClean="0"/>
              <a:t> معين مما يساعد على توفير دافعية كافية لتعلمه</a:t>
            </a:r>
            <a:r>
              <a:rPr lang="en-US" dirty="0" smtClean="0"/>
              <a:t>.</a:t>
            </a:r>
            <a:endParaRPr lang="ar-IQ" dirty="0" smtClean="0"/>
          </a:p>
          <a:p>
            <a:pPr>
              <a:buNone/>
            </a:pPr>
            <a:r>
              <a:rPr lang="en-US" dirty="0" smtClean="0"/>
              <a:t/>
            </a:r>
            <a:br>
              <a:rPr lang="en-US" dirty="0" smtClean="0"/>
            </a:br>
            <a:r>
              <a:rPr lang="ar-SA" dirty="0" smtClean="0"/>
              <a:t>6-</a:t>
            </a:r>
            <a:r>
              <a:rPr lang="en-US" dirty="0" smtClean="0"/>
              <a:t> </a:t>
            </a:r>
            <a:r>
              <a:rPr lang="ar-SA" dirty="0" smtClean="0"/>
              <a:t>تزويد اولياء الامور بمعلومات دقيقة عن مدى تقدم ابنائهم وعن الصعوبات التى يواجهونها</a:t>
            </a:r>
            <a:r>
              <a:rPr lang="en-US" dirty="0" smtClean="0"/>
              <a:t> </a:t>
            </a:r>
            <a:endParaRPr lang="ar-IQ" dirty="0"/>
          </a:p>
        </p:txBody>
      </p:sp>
    </p:spTree>
  </p:cSld>
  <p:clrMapOvr>
    <a:masterClrMapping/>
  </p:clrMapOvr>
  <p:transition spd="slow">
    <p:dissolv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6000"/>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dirty="0" smtClean="0"/>
              <a:t>ويستقي </a:t>
            </a:r>
            <a:r>
              <a:rPr lang="ar-SA" dirty="0" err="1" smtClean="0"/>
              <a:t>مقوموا</a:t>
            </a:r>
            <a:r>
              <a:rPr lang="ar-SA" dirty="0" smtClean="0"/>
              <a:t> المنهج معلوماتهم </a:t>
            </a:r>
            <a:r>
              <a:rPr lang="ar-SA" dirty="0" err="1" smtClean="0"/>
              <a:t>التقيمية</a:t>
            </a:r>
            <a:r>
              <a:rPr lang="ar-SA" dirty="0" smtClean="0"/>
              <a:t> من المصادر </a:t>
            </a:r>
            <a:r>
              <a:rPr lang="ar-SA" dirty="0" err="1" smtClean="0"/>
              <a:t>الأتية</a:t>
            </a:r>
            <a:r>
              <a:rPr lang="ar-SA" dirty="0" smtClean="0"/>
              <a:t> </a:t>
            </a:r>
            <a:r>
              <a:rPr lang="en-US" dirty="0" smtClean="0"/>
              <a:t> : </a:t>
            </a:r>
            <a:br>
              <a:rPr lang="en-US" dirty="0" smtClean="0"/>
            </a:br>
            <a:endParaRPr lang="ar-IQ" dirty="0"/>
          </a:p>
        </p:txBody>
      </p:sp>
      <p:sp>
        <p:nvSpPr>
          <p:cNvPr id="3" name="عنصر نائب للمحتوى 2"/>
          <p:cNvSpPr>
            <a:spLocks noGrp="1"/>
          </p:cNvSpPr>
          <p:nvPr>
            <p:ph idx="1"/>
          </p:nvPr>
        </p:nvSpPr>
        <p:spPr/>
        <p:txBody>
          <a:bodyPr>
            <a:normAutofit/>
          </a:bodyPr>
          <a:lstStyle/>
          <a:p>
            <a:pPr>
              <a:buNone/>
            </a:pPr>
            <a:r>
              <a:rPr lang="ar-IQ" dirty="0" smtClean="0"/>
              <a:t>1-</a:t>
            </a:r>
            <a:r>
              <a:rPr lang="en-US" dirty="0" smtClean="0"/>
              <a:t> </a:t>
            </a:r>
            <a:r>
              <a:rPr lang="ar-SA" dirty="0" smtClean="0"/>
              <a:t>استطلاع اراء المعلمين بأدوات التقرير الذاتية </a:t>
            </a:r>
            <a:r>
              <a:rPr lang="ar-SA" dirty="0" err="1" smtClean="0"/>
              <a:t>مثل </a:t>
            </a:r>
            <a:r>
              <a:rPr lang="ar-SA" dirty="0" smtClean="0"/>
              <a:t>( المقابلات الشخصية</a:t>
            </a:r>
            <a:r>
              <a:rPr lang="ar-SA" dirty="0" err="1" smtClean="0"/>
              <a:t>)</a:t>
            </a:r>
            <a:r>
              <a:rPr lang="en-US" dirty="0" smtClean="0"/>
              <a:t/>
            </a:r>
            <a:br>
              <a:rPr lang="en-US" dirty="0" smtClean="0"/>
            </a:br>
            <a:r>
              <a:rPr lang="ar-IQ" dirty="0" smtClean="0"/>
              <a:t>2-</a:t>
            </a:r>
            <a:r>
              <a:rPr lang="en-US" dirty="0" smtClean="0"/>
              <a:t> </a:t>
            </a:r>
            <a:r>
              <a:rPr lang="ar-SA" dirty="0" smtClean="0"/>
              <a:t>استطلاع أراء التلاميذ بوسائل رسمية أو غير رسمية</a:t>
            </a:r>
            <a:r>
              <a:rPr lang="en-US" dirty="0" smtClean="0"/>
              <a:t> . </a:t>
            </a:r>
            <a:br>
              <a:rPr lang="en-US" dirty="0" smtClean="0"/>
            </a:br>
            <a:r>
              <a:rPr lang="ar-SA" dirty="0" smtClean="0"/>
              <a:t>3-</a:t>
            </a:r>
            <a:r>
              <a:rPr lang="en-US" dirty="0" smtClean="0"/>
              <a:t> </a:t>
            </a:r>
            <a:r>
              <a:rPr lang="ar-SA" dirty="0" smtClean="0"/>
              <a:t>ملاحظة المنهج في أثناء </a:t>
            </a:r>
            <a:r>
              <a:rPr lang="ar-SA" dirty="0" err="1" smtClean="0"/>
              <a:t>تطبيقة</a:t>
            </a:r>
            <a:r>
              <a:rPr lang="ar-SA" dirty="0" smtClean="0"/>
              <a:t> </a:t>
            </a:r>
            <a:r>
              <a:rPr lang="ar-SA" dirty="0" err="1" smtClean="0"/>
              <a:t>بأستخدام</a:t>
            </a:r>
            <a:r>
              <a:rPr lang="ar-SA" dirty="0" smtClean="0"/>
              <a:t> بطاقات الملاحظة وقوائم التقدير والمقابلات</a:t>
            </a:r>
            <a:r>
              <a:rPr lang="en-US" dirty="0" smtClean="0"/>
              <a:t> . </a:t>
            </a:r>
            <a:br>
              <a:rPr lang="en-US" dirty="0" smtClean="0"/>
            </a:br>
            <a:r>
              <a:rPr lang="ar-SA" dirty="0" smtClean="0"/>
              <a:t>4-</a:t>
            </a:r>
            <a:r>
              <a:rPr lang="en-US" dirty="0" smtClean="0"/>
              <a:t> </a:t>
            </a:r>
            <a:r>
              <a:rPr lang="ar-SA" dirty="0" smtClean="0"/>
              <a:t>فحص ما يرد من وسائل الإعلام بشأن المنهج وتدريسه وفعاليته وتأثيره في التلاميذ </a:t>
            </a:r>
            <a:endParaRPr lang="ar-IQ" dirty="0"/>
          </a:p>
        </p:txBody>
      </p:sp>
    </p:spTree>
  </p:cSld>
  <p:clrMapOvr>
    <a:masterClrMapping/>
  </p:clrMapOvr>
  <p:transition spd="slow">
    <p:strips/>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8000"/>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خصائص التقويم التربوي</a:t>
            </a:r>
            <a:r>
              <a:rPr lang="en-US" dirty="0" smtClean="0"/>
              <a:t> : </a:t>
            </a:r>
            <a:endParaRPr lang="ar-IQ" dirty="0"/>
          </a:p>
        </p:txBody>
      </p:sp>
      <p:sp>
        <p:nvSpPr>
          <p:cNvPr id="3" name="عنصر نائب للمحتوى 2"/>
          <p:cNvSpPr>
            <a:spLocks noGrp="1"/>
          </p:cNvSpPr>
          <p:nvPr>
            <p:ph idx="1"/>
          </p:nvPr>
        </p:nvSpPr>
        <p:spPr/>
        <p:txBody>
          <a:bodyPr/>
          <a:lstStyle/>
          <a:p>
            <a:pPr>
              <a:buNone/>
            </a:pPr>
            <a:r>
              <a:rPr lang="ar-SA" dirty="0" smtClean="0"/>
              <a:t>1- عملية مخططة تتم وفق أهداف محددة سلفا</a:t>
            </a:r>
            <a:r>
              <a:rPr lang="en-US" dirty="0" smtClean="0"/>
              <a:t>.</a:t>
            </a:r>
            <a:endParaRPr lang="ar-IQ" dirty="0" smtClean="0"/>
          </a:p>
          <a:p>
            <a:pPr>
              <a:buNone/>
            </a:pPr>
            <a:r>
              <a:rPr lang="en-US" dirty="0" smtClean="0"/>
              <a:t/>
            </a:r>
            <a:br>
              <a:rPr lang="en-US" dirty="0" smtClean="0"/>
            </a:br>
            <a:r>
              <a:rPr lang="ar-SA" dirty="0" smtClean="0"/>
              <a:t>2- عملية مستمرة و شاملة و متسلسلة في جميع مراحل التعليم</a:t>
            </a:r>
            <a:r>
              <a:rPr lang="en-US" dirty="0" smtClean="0"/>
              <a:t>.</a:t>
            </a:r>
            <a:br>
              <a:rPr lang="en-US" dirty="0" smtClean="0"/>
            </a:br>
            <a:r>
              <a:rPr lang="ar-SA" dirty="0" smtClean="0"/>
              <a:t>3- عملية علمية مبنية على المبادئ التي تحكم النشاط العلمي و هي الصدق والثبات والموضوعية</a:t>
            </a:r>
            <a:endParaRPr lang="ar-IQ" dirty="0"/>
          </a:p>
        </p:txBody>
      </p:sp>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dirty="0" smtClean="0"/>
              <a:t>مشاكل تقويم المنهج في العالم العربي:</a:t>
            </a:r>
            <a:r>
              <a:rPr lang="en-US" dirty="0" smtClean="0"/>
              <a:t/>
            </a:r>
            <a:br>
              <a:rPr lang="en-US" dirty="0" smtClean="0"/>
            </a:br>
            <a:endParaRPr lang="ar-IQ" dirty="0"/>
          </a:p>
        </p:txBody>
      </p:sp>
      <p:sp>
        <p:nvSpPr>
          <p:cNvPr id="3" name="عنصر نائب للمحتوى 2"/>
          <p:cNvSpPr>
            <a:spLocks noGrp="1"/>
          </p:cNvSpPr>
          <p:nvPr>
            <p:ph idx="1"/>
          </p:nvPr>
        </p:nvSpPr>
        <p:spPr>
          <a:xfrm>
            <a:off x="457200" y="1600200"/>
            <a:ext cx="8229600" cy="4925144"/>
          </a:xfrm>
        </p:spPr>
        <p:txBody>
          <a:bodyPr>
            <a:normAutofit fontScale="85000" lnSpcReduction="20000"/>
          </a:bodyPr>
          <a:lstStyle/>
          <a:p>
            <a:r>
              <a:rPr lang="ar-SA" dirty="0" smtClean="0"/>
              <a:t>1- الافتقار لنظريّة واضحة في تقييم </a:t>
            </a:r>
            <a:r>
              <a:rPr lang="ar-SA" dirty="0" err="1" smtClean="0"/>
              <a:t>المناهج .</a:t>
            </a:r>
            <a:endParaRPr lang="en-US" dirty="0" smtClean="0"/>
          </a:p>
          <a:p>
            <a:r>
              <a:rPr lang="ar-SA" dirty="0" smtClean="0"/>
              <a:t>2- الافتقار للمعلومات والبيانات الحاسمة التي تتدخل بشكل مباشر في تقييم المناهج.</a:t>
            </a:r>
            <a:endParaRPr lang="en-US" dirty="0" smtClean="0"/>
          </a:p>
          <a:p>
            <a:r>
              <a:rPr lang="ar-SA" dirty="0" smtClean="0"/>
              <a:t>3- الافتقار إلى  الأدوات والطرق النظامية الإجرائية المتخصصة في تقييم المنهج المستهدف.</a:t>
            </a:r>
            <a:endParaRPr lang="en-US" dirty="0" smtClean="0"/>
          </a:p>
          <a:p>
            <a:r>
              <a:rPr lang="ar-SA" dirty="0" smtClean="0"/>
              <a:t>4- عدم توفر الطرق والوسائل العلمية المتخصصة والكافية لتنظيم المنهج ومعالجة وتقرير المعلومات التي يجمعها.</a:t>
            </a:r>
            <a:endParaRPr lang="en-US" dirty="0" smtClean="0"/>
          </a:p>
          <a:p>
            <a:r>
              <a:rPr lang="ar-SA" dirty="0" smtClean="0"/>
              <a:t>5- يفتقد تقييم المناهج عملياً للمختصين المؤهلين بأعداد كافية.</a:t>
            </a:r>
            <a:endParaRPr lang="en-US" dirty="0" smtClean="0"/>
          </a:p>
          <a:p>
            <a:r>
              <a:rPr lang="ar-SA" dirty="0" smtClean="0"/>
              <a:t>6- فساد ومحسوبية الجهات المعنية بتقييم المناهج.</a:t>
            </a:r>
            <a:endParaRPr lang="en-US" dirty="0" smtClean="0"/>
          </a:p>
          <a:p>
            <a:r>
              <a:rPr lang="ar-SA" dirty="0" smtClean="0"/>
              <a:t>7- يعبر عدم التطبيق لنتائج التقييم من اكبر المشاكل التي تواجه المختصين، فلا يتم تحسين المنهج أو إلغائه أو إدخال تعديلات محددة عليه.</a:t>
            </a:r>
            <a:endParaRPr lang="en-US" dirty="0" smtClean="0"/>
          </a:p>
        </p:txBody>
      </p:sp>
    </p:spTree>
  </p:cSld>
  <p:clrMapOvr>
    <a:masterClrMapping/>
  </p:clrMapOvr>
  <p:transition spd="slow">
    <p:wheel spokes="8"/>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ctr">
              <a:buNone/>
            </a:pPr>
            <a:r>
              <a:rPr lang="ar-IQ" sz="5400" b="1" dirty="0" smtClean="0">
                <a:latin typeface="Arial Narrow" pitchFamily="34" charset="0"/>
                <a:cs typeface="DecoType Thuluth" pitchFamily="2" charset="-78"/>
              </a:rPr>
              <a:t>شكرا لحُسن استماعكم </a:t>
            </a:r>
            <a:endParaRPr lang="ar-IQ" sz="5400" b="1" dirty="0">
              <a:latin typeface="Arial Narrow" pitchFamily="34" charset="0"/>
              <a:cs typeface="DecoType Thuluth" pitchFamily="2" charset="-78"/>
            </a:endParaRPr>
          </a:p>
        </p:txBody>
      </p:sp>
    </p:spTree>
  </p:cSld>
  <p:clrMapOvr>
    <a:masterClrMapping/>
  </p:clrMapOvr>
  <p:transition spd="slow">
    <p:newsflash/>
    <p:sndAc>
      <p:stSnd>
        <p:snd r:embed="rId2" name="click.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8000"/>
            <a:lum/>
          </a:blip>
          <a:srcRect/>
          <a:stretch>
            <a:fillRect t="-25000" b="-25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b="1" dirty="0" smtClean="0"/>
              <a:t>مفهوم تقويم </a:t>
            </a:r>
            <a:r>
              <a:rPr lang="ar-SA" b="1" dirty="0" err="1" smtClean="0"/>
              <a:t>المنهج :</a:t>
            </a:r>
            <a:r>
              <a:rPr lang="en-US" dirty="0" smtClean="0"/>
              <a:t/>
            </a:r>
            <a:br>
              <a:rPr lang="en-US" dirty="0" smtClean="0"/>
            </a:br>
            <a:endParaRPr lang="ar-IQ" dirty="0"/>
          </a:p>
        </p:txBody>
      </p:sp>
      <p:sp>
        <p:nvSpPr>
          <p:cNvPr id="3" name="عنصر نائب للمحتوى 2"/>
          <p:cNvSpPr>
            <a:spLocks noGrp="1"/>
          </p:cNvSpPr>
          <p:nvPr>
            <p:ph idx="1"/>
          </p:nvPr>
        </p:nvSpPr>
        <p:spPr/>
        <p:txBody>
          <a:bodyPr>
            <a:normAutofit/>
          </a:bodyPr>
          <a:lstStyle/>
          <a:p>
            <a:r>
              <a:rPr lang="ar-SA" dirty="0" smtClean="0"/>
              <a:t>عرّف الشافعيّ وزميلاه تقويم المناهج بأنّها </a:t>
            </a:r>
            <a:r>
              <a:rPr lang="ar-SA" dirty="0" err="1" smtClean="0"/>
              <a:t>عمليّة </a:t>
            </a:r>
            <a:r>
              <a:rPr lang="ar-SA" dirty="0" smtClean="0"/>
              <a:t>" إصدار حكم على صلاحيّة المناهج الدراسيّة عن طريق تجميع البيانات الخاصّة للحكم </a:t>
            </a:r>
            <a:r>
              <a:rPr lang="ar-SA" dirty="0" err="1" smtClean="0"/>
              <a:t>عليها </a:t>
            </a:r>
            <a:r>
              <a:rPr lang="ar-SA" dirty="0" smtClean="0"/>
              <a:t>, </a:t>
            </a:r>
            <a:r>
              <a:rPr lang="ar-SA" dirty="0" err="1" smtClean="0"/>
              <a:t>وتحليلها </a:t>
            </a:r>
            <a:r>
              <a:rPr lang="ar-SA" dirty="0" smtClean="0"/>
              <a:t>, وتفسيرها في ضوء معايير موضوعيّة تساعد على اتّخاذ قرارات مناسبة بشأن </a:t>
            </a:r>
            <a:r>
              <a:rPr lang="ar-SA" dirty="0" err="1" smtClean="0"/>
              <a:t>المنهج " .</a:t>
            </a:r>
            <a:endParaRPr lang="en-US" dirty="0" smtClean="0"/>
          </a:p>
          <a:p>
            <a:pPr>
              <a:buNone/>
            </a:pPr>
            <a:endParaRPr lang="ar-IQ" dirty="0"/>
          </a:p>
        </p:txBody>
      </p:sp>
    </p:spTree>
  </p:cSld>
  <p:clrMapOvr>
    <a:masterClrMapping/>
  </p:clrMapOvr>
  <p:transition spd="slow">
    <p:wipe dir="u"/>
    <p:sndAc>
      <p:stSnd>
        <p:snd r:embed="rId2" name="click.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1000"/>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b="1" dirty="0" smtClean="0"/>
              <a:t>أما التعريف الإجرائي لتقويم </a:t>
            </a:r>
            <a:r>
              <a:rPr lang="ar-SA" b="1" dirty="0" err="1" smtClean="0"/>
              <a:t>المنهج:</a:t>
            </a:r>
            <a:r>
              <a:rPr lang="ar-SA" b="1" dirty="0" smtClean="0"/>
              <a:t> </a:t>
            </a:r>
            <a:r>
              <a:rPr lang="en-US" dirty="0" smtClean="0"/>
              <a:t/>
            </a:r>
            <a:br>
              <a:rPr lang="en-US" dirty="0" smtClean="0"/>
            </a:br>
            <a:endParaRPr lang="ar-IQ" dirty="0"/>
          </a:p>
        </p:txBody>
      </p:sp>
      <p:sp>
        <p:nvSpPr>
          <p:cNvPr id="3" name="عنصر نائب للمحتوى 2"/>
          <p:cNvSpPr>
            <a:spLocks noGrp="1"/>
          </p:cNvSpPr>
          <p:nvPr>
            <p:ph idx="1"/>
          </p:nvPr>
        </p:nvSpPr>
        <p:spPr/>
        <p:txBody>
          <a:bodyPr/>
          <a:lstStyle/>
          <a:p>
            <a:r>
              <a:rPr lang="ar-SA" dirty="0" smtClean="0"/>
              <a:t>	فهو العملية التي تسمح بالحكم على قيمة الخبرات </a:t>
            </a:r>
            <a:r>
              <a:rPr lang="ar-SA" dirty="0" smtClean="0"/>
              <a:t>التربوية، </a:t>
            </a:r>
            <a:r>
              <a:rPr lang="ar-SA" dirty="0" smtClean="0"/>
              <a:t>لمعرفة مدى التقدم نحو بلوغ الأهداف، في ضوء نتائج المعلومات التي تم الحصول عليها وبواسطة وسائل مناسبة لإصدار الأحكام على جميع جوانب المنهج، ثم اتخاذ القرارات اللازمة لإحداث التغيير المطلوب في ضوء هذه </a:t>
            </a:r>
            <a:r>
              <a:rPr lang="ar-SA" dirty="0" err="1" smtClean="0"/>
              <a:t>النتائج.</a:t>
            </a:r>
            <a:r>
              <a:rPr lang="ar-SA" dirty="0" smtClean="0"/>
              <a:t> </a:t>
            </a:r>
            <a:endParaRPr lang="en-US" dirty="0" smtClean="0"/>
          </a:p>
          <a:p>
            <a:endParaRPr lang="ar-IQ" dirty="0"/>
          </a:p>
        </p:txBody>
      </p:sp>
    </p:spTree>
  </p:cSld>
  <p:clrMapOvr>
    <a:masterClrMapping/>
  </p:clrMapOvr>
  <p:transition spd="slow">
    <p:checker dir="vert"/>
    <p:sndAc>
      <p:stSnd>
        <p:snd r:embed="rId2" name="click.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9000"/>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b="1" dirty="0" smtClean="0"/>
              <a:t>مسوّغات تقويم </a:t>
            </a:r>
            <a:r>
              <a:rPr lang="ar-SA" b="1" dirty="0" err="1" smtClean="0"/>
              <a:t>المنهج :</a:t>
            </a:r>
            <a:r>
              <a:rPr lang="en-US" dirty="0" smtClean="0"/>
              <a:t/>
            </a:r>
            <a:br>
              <a:rPr lang="en-US" dirty="0" smtClean="0"/>
            </a:br>
            <a:endParaRPr lang="ar-IQ" dirty="0"/>
          </a:p>
        </p:txBody>
      </p:sp>
      <p:sp>
        <p:nvSpPr>
          <p:cNvPr id="3" name="عنصر نائب للمحتوى 2"/>
          <p:cNvSpPr>
            <a:spLocks noGrp="1"/>
          </p:cNvSpPr>
          <p:nvPr>
            <p:ph idx="1"/>
          </p:nvPr>
        </p:nvSpPr>
        <p:spPr/>
        <p:txBody>
          <a:bodyPr>
            <a:normAutofit fontScale="85000" lnSpcReduction="20000"/>
          </a:bodyPr>
          <a:lstStyle/>
          <a:p>
            <a:r>
              <a:rPr lang="ar-IQ" dirty="0" smtClean="0"/>
              <a:t>1</a:t>
            </a:r>
            <a:r>
              <a:rPr lang="ar-SA" dirty="0" smtClean="0"/>
              <a:t>- الثورة المعرفيّة والتكنولوجيّة في مختلف المجالات التي تعمّ </a:t>
            </a:r>
            <a:r>
              <a:rPr lang="ar-SA" dirty="0" err="1" smtClean="0"/>
              <a:t>العالم </a:t>
            </a:r>
            <a:r>
              <a:rPr lang="ar-SA" dirty="0" smtClean="0"/>
              <a:t>, جعلت مناهج التعليم التي لا تسارع إلى مواكبتها من خلال التقويم والتطوير الدائمين متخلّفة عمّا يجري في </a:t>
            </a:r>
            <a:r>
              <a:rPr lang="ar-SA" dirty="0" err="1" smtClean="0"/>
              <a:t>العالم ,</a:t>
            </a:r>
            <a:r>
              <a:rPr lang="ar-SA" dirty="0" smtClean="0"/>
              <a:t> </a:t>
            </a:r>
            <a:endParaRPr lang="ar-IQ" dirty="0" smtClean="0"/>
          </a:p>
          <a:p>
            <a:r>
              <a:rPr lang="ar-IQ" dirty="0" smtClean="0"/>
              <a:t>2</a:t>
            </a:r>
            <a:r>
              <a:rPr lang="ar-SA" dirty="0" smtClean="0"/>
              <a:t>- التغيّرات الاجتماعيّة والثقافيّة والاقتصاديّة </a:t>
            </a:r>
            <a:r>
              <a:rPr lang="ar-SA" dirty="0" err="1" smtClean="0"/>
              <a:t>المتسارعة</a:t>
            </a:r>
            <a:r>
              <a:rPr lang="ar-SA" dirty="0" smtClean="0"/>
              <a:t> , وما يصاحبها من ظهور مصطلحات وأفكار و اتّجاهات وقيم  وعادات وأساليب تفكير جديدة </a:t>
            </a:r>
            <a:endParaRPr lang="ar-IQ" dirty="0" smtClean="0"/>
          </a:p>
          <a:p>
            <a:r>
              <a:rPr lang="ar-IQ" dirty="0" smtClean="0"/>
              <a:t>3</a:t>
            </a:r>
            <a:r>
              <a:rPr lang="ar-SA" dirty="0" smtClean="0"/>
              <a:t>- التطورات المستمرّة في مجال علم النفس وتكنولوجيا </a:t>
            </a:r>
            <a:r>
              <a:rPr lang="ar-SA" dirty="0" err="1" smtClean="0"/>
              <a:t>التعليم </a:t>
            </a:r>
            <a:r>
              <a:rPr lang="ar-SA" dirty="0" smtClean="0"/>
              <a:t>, ومن نتج عن ذلك من ظهور إستراتيجيّات تعليميّة جديدة </a:t>
            </a:r>
            <a:endParaRPr lang="ar-IQ" dirty="0" smtClean="0"/>
          </a:p>
          <a:p>
            <a:r>
              <a:rPr lang="ar-IQ" dirty="0" smtClean="0"/>
              <a:t>4</a:t>
            </a:r>
            <a:r>
              <a:rPr lang="ar-SA" dirty="0" smtClean="0"/>
              <a:t>- ثورة </a:t>
            </a:r>
            <a:r>
              <a:rPr lang="ar-SA" dirty="0" err="1" smtClean="0"/>
              <a:t>الاتّصالات </a:t>
            </a:r>
            <a:r>
              <a:rPr lang="ar-SA" dirty="0" smtClean="0"/>
              <a:t>, وما أحدثته من تواصل </a:t>
            </a:r>
            <a:r>
              <a:rPr lang="ar-SA" dirty="0" err="1" smtClean="0"/>
              <a:t>عالميّ </a:t>
            </a:r>
            <a:r>
              <a:rPr lang="ar-SA" dirty="0" smtClean="0"/>
              <a:t>, وتسارع في الانتشار الثقافيّ اضطر النظم التربويّة إلى العناية باللغات الأجنبيّة </a:t>
            </a:r>
            <a:endParaRPr lang="ar-IQ" dirty="0" smtClean="0"/>
          </a:p>
          <a:p>
            <a:r>
              <a:rPr lang="ar-IQ" dirty="0" smtClean="0"/>
              <a:t>5</a:t>
            </a:r>
            <a:r>
              <a:rPr lang="ar-SA" dirty="0" smtClean="0"/>
              <a:t>- ازدياد عدد الدراسات والبحوث التربويّة المختلفة في مجال المناهج </a:t>
            </a:r>
            <a:endParaRPr lang="ar-IQ" dirty="0" smtClean="0"/>
          </a:p>
          <a:p>
            <a:r>
              <a:rPr lang="ar-IQ" dirty="0" smtClean="0"/>
              <a:t>6</a:t>
            </a:r>
            <a:r>
              <a:rPr lang="ar-SA" dirty="0" smtClean="0"/>
              <a:t>- انتشار </a:t>
            </a:r>
            <a:r>
              <a:rPr lang="ar-SA" dirty="0" err="1" smtClean="0"/>
              <a:t>التعليم </a:t>
            </a:r>
            <a:r>
              <a:rPr lang="ar-SA" dirty="0" smtClean="0"/>
              <a:t>, ودخول المنهج إلى كلّ بيت </a:t>
            </a:r>
            <a:endParaRPr lang="ar-IQ" dirty="0"/>
          </a:p>
        </p:txBody>
      </p:sp>
    </p:spTree>
  </p:cSld>
  <p:clrMapOvr>
    <a:masterClrMapping/>
  </p:clrMapOvr>
  <p:transition spd="slow">
    <p:plus/>
    <p:sndAc>
      <p:stSnd>
        <p:snd r:embed="rId2" name="click.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2000"/>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b="1" dirty="0" smtClean="0"/>
              <a:t>أهداف تقويم </a:t>
            </a:r>
            <a:r>
              <a:rPr lang="ar-SA" b="1" dirty="0" err="1" smtClean="0"/>
              <a:t>المنهج :</a:t>
            </a:r>
            <a:r>
              <a:rPr lang="en-US" dirty="0" smtClean="0"/>
              <a:t/>
            </a:r>
            <a:br>
              <a:rPr lang="en-US" dirty="0" smtClean="0"/>
            </a:br>
            <a:endParaRPr lang="ar-IQ" dirty="0"/>
          </a:p>
        </p:txBody>
      </p:sp>
      <p:sp>
        <p:nvSpPr>
          <p:cNvPr id="3" name="عنصر نائب للمحتوى 2"/>
          <p:cNvSpPr>
            <a:spLocks noGrp="1"/>
          </p:cNvSpPr>
          <p:nvPr>
            <p:ph idx="1"/>
          </p:nvPr>
        </p:nvSpPr>
        <p:spPr/>
        <p:txBody>
          <a:bodyPr>
            <a:normAutofit lnSpcReduction="10000"/>
          </a:bodyPr>
          <a:lstStyle/>
          <a:p>
            <a:r>
              <a:rPr lang="ar-IQ" dirty="0" smtClean="0"/>
              <a:t>1</a:t>
            </a:r>
            <a:r>
              <a:rPr lang="ar-SA" dirty="0" smtClean="0"/>
              <a:t>- معرفة ما حقّقه التربويون من بناة للمنهج ومنفّذين </a:t>
            </a:r>
            <a:r>
              <a:rPr lang="ar-SA" dirty="0" err="1" smtClean="0"/>
              <a:t>له </a:t>
            </a:r>
            <a:r>
              <a:rPr lang="ar-SA" dirty="0" smtClean="0"/>
              <a:t>, الأمر الذي يرفع من معنويّاتهم من </a:t>
            </a:r>
            <a:r>
              <a:rPr lang="ar-SA" dirty="0" err="1" smtClean="0"/>
              <a:t>جهة </a:t>
            </a:r>
            <a:r>
              <a:rPr lang="ar-SA" dirty="0" smtClean="0"/>
              <a:t>, ويزوّدهم بمؤشّرات يستطيعون بموجبها تخطيط عملهم </a:t>
            </a:r>
            <a:r>
              <a:rPr lang="ar-SA" dirty="0" err="1" smtClean="0"/>
              <a:t>اللاحق .</a:t>
            </a:r>
            <a:endParaRPr lang="en-US" dirty="0" smtClean="0"/>
          </a:p>
          <a:p>
            <a:r>
              <a:rPr lang="ar-SA" dirty="0" smtClean="0"/>
              <a:t>2- التعرّف إلى آثار المنهج لدى المتعلّمين في ضوء الأهداف </a:t>
            </a:r>
            <a:r>
              <a:rPr lang="ar-SA" dirty="0" err="1" smtClean="0"/>
              <a:t>التربويّة </a:t>
            </a:r>
            <a:r>
              <a:rPr lang="ar-SA" dirty="0" smtClean="0"/>
              <a:t>؛ الأمر الذي يساعد في تطوير </a:t>
            </a:r>
            <a:r>
              <a:rPr lang="ar-SA" dirty="0" err="1" smtClean="0"/>
              <a:t>المنهج .</a:t>
            </a:r>
            <a:endParaRPr lang="en-US" dirty="0" smtClean="0"/>
          </a:p>
          <a:p>
            <a:r>
              <a:rPr lang="ar-SA" dirty="0" smtClean="0"/>
              <a:t>3- جمع البيانات التي تساعد متّخذ القرار في اتّخاذ موقف من المنهج تطويراً أو استمراراً أو </a:t>
            </a:r>
            <a:r>
              <a:rPr lang="ar-SA" dirty="0" err="1" smtClean="0"/>
              <a:t>إلغاء .</a:t>
            </a:r>
            <a:endParaRPr lang="en-US" dirty="0" smtClean="0"/>
          </a:p>
          <a:p>
            <a:r>
              <a:rPr lang="ar-SA" dirty="0" smtClean="0"/>
              <a:t>4- تطوير أساليب التقويم وإجراءاته ونظريّاته نتيجة للخبرة المباشرة في الممارسة</a:t>
            </a:r>
            <a:endParaRPr lang="ar-IQ" dirty="0"/>
          </a:p>
        </p:txBody>
      </p:sp>
    </p:spTree>
  </p:cSld>
  <p:clrMapOvr>
    <a:masterClrMapping/>
  </p:clrMapOvr>
  <p:transition spd="slow">
    <p:sndAc>
      <p:stSnd>
        <p:snd r:embed="rId2" name="click.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5000"/>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b="1" dirty="0" smtClean="0"/>
              <a:t>نماذج تقويم المنهج:</a:t>
            </a:r>
            <a:r>
              <a:rPr lang="en-US" dirty="0" smtClean="0"/>
              <a:t/>
            </a:r>
            <a:br>
              <a:rPr lang="en-US" dirty="0" smtClean="0"/>
            </a:br>
            <a:endParaRPr lang="ar-IQ" dirty="0"/>
          </a:p>
        </p:txBody>
      </p:sp>
      <p:sp>
        <p:nvSpPr>
          <p:cNvPr id="3" name="عنصر نائب للمحتوى 2"/>
          <p:cNvSpPr>
            <a:spLocks noGrp="1"/>
          </p:cNvSpPr>
          <p:nvPr>
            <p:ph idx="1"/>
          </p:nvPr>
        </p:nvSpPr>
        <p:spPr/>
        <p:txBody>
          <a:bodyPr/>
          <a:lstStyle/>
          <a:p>
            <a:r>
              <a:rPr lang="ar-SA" dirty="0" err="1" smtClean="0"/>
              <a:t>الأوّل </a:t>
            </a:r>
            <a:r>
              <a:rPr lang="ar-SA" dirty="0" smtClean="0"/>
              <a:t>: ويسمّى التقويم النهائيّ </a:t>
            </a:r>
            <a:r>
              <a:rPr lang="ar-SA" dirty="0" err="1" smtClean="0"/>
              <a:t>للمنهج </a:t>
            </a:r>
            <a:r>
              <a:rPr lang="ar-SA" dirty="0" smtClean="0"/>
              <a:t>, ويأتي عقب تنفيذ </a:t>
            </a:r>
            <a:r>
              <a:rPr lang="ar-SA" dirty="0" err="1" smtClean="0"/>
              <a:t>المنهج </a:t>
            </a:r>
            <a:r>
              <a:rPr lang="ar-SA" dirty="0" smtClean="0"/>
              <a:t>, سواء أكان المنهج تجريبيّاً  أم منهجاً </a:t>
            </a:r>
            <a:r>
              <a:rPr lang="ar-SA" dirty="0" err="1" smtClean="0"/>
              <a:t>دائماً </a:t>
            </a:r>
            <a:r>
              <a:rPr lang="ar-SA" dirty="0" smtClean="0"/>
              <a:t>, ويشمل مختلف مكوّنات المنهج للوصول إلى عوامل الضعف في </a:t>
            </a:r>
            <a:r>
              <a:rPr lang="ar-SA" dirty="0" err="1" smtClean="0"/>
              <a:t>مكوّناته </a:t>
            </a:r>
            <a:r>
              <a:rPr lang="ar-SA" dirty="0" smtClean="0"/>
              <a:t>, وبالتالي العمل على تطوير تلك </a:t>
            </a:r>
            <a:r>
              <a:rPr lang="ar-SA" dirty="0" err="1" smtClean="0"/>
              <a:t>المكوّنات </a:t>
            </a:r>
            <a:r>
              <a:rPr lang="ar-SA" dirty="0" smtClean="0"/>
              <a:t>؛ وصولاً إلى درجة أكثر </a:t>
            </a:r>
            <a:r>
              <a:rPr lang="ar-SA" dirty="0" err="1" smtClean="0"/>
              <a:t>فاعليّة .</a:t>
            </a:r>
            <a:endParaRPr lang="en-US" dirty="0" smtClean="0"/>
          </a:p>
          <a:p>
            <a:r>
              <a:rPr lang="ar-SA" dirty="0" smtClean="0"/>
              <a:t>ويمكن تمثيل مراحل أنموذج التقويم النهائيّ للمنهج بالشكل </a:t>
            </a:r>
            <a:r>
              <a:rPr lang="ar-SA" dirty="0" err="1" smtClean="0"/>
              <a:t>الآتي :</a:t>
            </a:r>
            <a:endParaRPr lang="en-US" dirty="0" smtClean="0"/>
          </a:p>
          <a:p>
            <a:endParaRPr lang="ar-IQ" dirty="0"/>
          </a:p>
        </p:txBody>
      </p:sp>
    </p:spTree>
  </p:cSld>
  <p:clrMapOvr>
    <a:masterClrMapping/>
  </p:clrMapOvr>
  <p:transition spd="slow">
    <p:checker/>
    <p:sndAc>
      <p:stSnd>
        <p:snd r:embed="rId2" name="click.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1000"/>
            <a:lum/>
          </a:blip>
          <a:srcRect/>
          <a:stretch>
            <a:fillRect l="-1000" r="-1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274042"/>
          </a:xfrm>
        </p:spPr>
        <p:txBody>
          <a:bodyPr>
            <a:normAutofit fontScale="90000"/>
          </a:bodyPr>
          <a:lstStyle/>
          <a:p>
            <a:endParaRPr lang="ar-IQ" dirty="0"/>
          </a:p>
        </p:txBody>
      </p:sp>
      <p:sp>
        <p:nvSpPr>
          <p:cNvPr id="3" name="عنصر نائب للمحتوى 2"/>
          <p:cNvSpPr>
            <a:spLocks noGrp="1"/>
          </p:cNvSpPr>
          <p:nvPr>
            <p:ph idx="1"/>
          </p:nvPr>
        </p:nvSpPr>
        <p:spPr>
          <a:xfrm>
            <a:off x="457200" y="764704"/>
            <a:ext cx="8229600" cy="6093296"/>
          </a:xfrm>
        </p:spPr>
        <p:txBody>
          <a:bodyPr/>
          <a:lstStyle/>
          <a:p>
            <a:endParaRPr lang="ar-IQ" dirty="0"/>
          </a:p>
        </p:txBody>
      </p:sp>
      <p:sp>
        <p:nvSpPr>
          <p:cNvPr id="4" name="شكل بيضاوي 3"/>
          <p:cNvSpPr/>
          <p:nvPr/>
        </p:nvSpPr>
        <p:spPr>
          <a:xfrm>
            <a:off x="3491880" y="836712"/>
            <a:ext cx="223224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اعداد الخطة </a:t>
            </a:r>
            <a:endParaRPr lang="ar-IQ" dirty="0"/>
          </a:p>
        </p:txBody>
      </p:sp>
      <p:cxnSp>
        <p:nvCxnSpPr>
          <p:cNvPr id="6" name="رابط كسهم مستقيم 5"/>
          <p:cNvCxnSpPr/>
          <p:nvPr/>
        </p:nvCxnSpPr>
        <p:spPr>
          <a:xfrm>
            <a:off x="5724128" y="1412776"/>
            <a:ext cx="165618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شكل بيضاوي 6"/>
          <p:cNvSpPr/>
          <p:nvPr/>
        </p:nvSpPr>
        <p:spPr>
          <a:xfrm>
            <a:off x="7380312" y="1988840"/>
            <a:ext cx="144016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تقويم اسس المنهج</a:t>
            </a:r>
            <a:endParaRPr lang="ar-IQ" dirty="0"/>
          </a:p>
        </p:txBody>
      </p:sp>
      <p:cxnSp>
        <p:nvCxnSpPr>
          <p:cNvPr id="9" name="رابط كسهم مستقيم 8"/>
          <p:cNvCxnSpPr/>
          <p:nvPr/>
        </p:nvCxnSpPr>
        <p:spPr>
          <a:xfrm flipH="1">
            <a:off x="1907704" y="1340768"/>
            <a:ext cx="151216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شكل بيضاوي 9"/>
          <p:cNvSpPr/>
          <p:nvPr/>
        </p:nvSpPr>
        <p:spPr>
          <a:xfrm>
            <a:off x="323528" y="1844824"/>
            <a:ext cx="1656184"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تقويم اثر </a:t>
            </a:r>
            <a:r>
              <a:rPr lang="ar-IQ" dirty="0" err="1" smtClean="0"/>
              <a:t>المنهج </a:t>
            </a:r>
            <a:r>
              <a:rPr lang="ar-IQ" dirty="0" smtClean="0"/>
              <a:t>(المتعلمين</a:t>
            </a:r>
            <a:endParaRPr lang="ar-IQ" dirty="0"/>
          </a:p>
        </p:txBody>
      </p:sp>
      <p:cxnSp>
        <p:nvCxnSpPr>
          <p:cNvPr id="12" name="رابط كسهم مستقيم 11"/>
          <p:cNvCxnSpPr/>
          <p:nvPr/>
        </p:nvCxnSpPr>
        <p:spPr>
          <a:xfrm>
            <a:off x="4644008" y="1700808"/>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شكل بيضاوي 12"/>
          <p:cNvSpPr/>
          <p:nvPr/>
        </p:nvSpPr>
        <p:spPr>
          <a:xfrm>
            <a:off x="3851920" y="2420888"/>
            <a:ext cx="1656184"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t>تقويم مكوّنات المنهج</a:t>
            </a:r>
            <a:endParaRPr lang="ar-IQ" dirty="0"/>
          </a:p>
        </p:txBody>
      </p:sp>
      <p:cxnSp>
        <p:nvCxnSpPr>
          <p:cNvPr id="16" name="رابط كسهم مستقيم 15"/>
          <p:cNvCxnSpPr/>
          <p:nvPr/>
        </p:nvCxnSpPr>
        <p:spPr>
          <a:xfrm>
            <a:off x="4644008" y="3429000"/>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شكل بيضاوي 16"/>
          <p:cNvSpPr/>
          <p:nvPr/>
        </p:nvSpPr>
        <p:spPr>
          <a:xfrm>
            <a:off x="4067944" y="4005064"/>
            <a:ext cx="129614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err="1" smtClean="0"/>
              <a:t>نتلئج</a:t>
            </a:r>
            <a:r>
              <a:rPr lang="ar-IQ" dirty="0" smtClean="0"/>
              <a:t> التقويم</a:t>
            </a:r>
            <a:endParaRPr lang="ar-IQ" dirty="0"/>
          </a:p>
        </p:txBody>
      </p:sp>
      <p:cxnSp>
        <p:nvCxnSpPr>
          <p:cNvPr id="20" name="رابط كسهم مستقيم 19"/>
          <p:cNvCxnSpPr/>
          <p:nvPr/>
        </p:nvCxnSpPr>
        <p:spPr>
          <a:xfrm>
            <a:off x="4644008" y="4653136"/>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شكل بيضاوي 20"/>
          <p:cNvSpPr/>
          <p:nvPr/>
        </p:nvSpPr>
        <p:spPr>
          <a:xfrm>
            <a:off x="3923928" y="5085184"/>
            <a:ext cx="144016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اتخاذ القرارات</a:t>
            </a:r>
            <a:endParaRPr lang="ar-IQ" dirty="0"/>
          </a:p>
        </p:txBody>
      </p:sp>
      <p:cxnSp>
        <p:nvCxnSpPr>
          <p:cNvPr id="23" name="رابط كسهم مستقيم 22"/>
          <p:cNvCxnSpPr/>
          <p:nvPr/>
        </p:nvCxnSpPr>
        <p:spPr>
          <a:xfrm>
            <a:off x="5436096" y="5373216"/>
            <a:ext cx="1224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رابط كسهم مستقيم 24"/>
          <p:cNvCxnSpPr/>
          <p:nvPr/>
        </p:nvCxnSpPr>
        <p:spPr>
          <a:xfrm flipH="1">
            <a:off x="2339752" y="5373216"/>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رابط كسهم مستقيم 26"/>
          <p:cNvCxnSpPr/>
          <p:nvPr/>
        </p:nvCxnSpPr>
        <p:spPr>
          <a:xfrm>
            <a:off x="4644008" y="573325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شكل بيضاوي 27"/>
          <p:cNvSpPr/>
          <p:nvPr/>
        </p:nvSpPr>
        <p:spPr>
          <a:xfrm>
            <a:off x="6876256" y="4941168"/>
            <a:ext cx="1656184"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التطوير الشامل للمنهج</a:t>
            </a:r>
            <a:endParaRPr lang="ar-IQ" dirty="0"/>
          </a:p>
        </p:txBody>
      </p:sp>
      <p:sp>
        <p:nvSpPr>
          <p:cNvPr id="29" name="شكل بيضاوي 28"/>
          <p:cNvSpPr/>
          <p:nvPr/>
        </p:nvSpPr>
        <p:spPr>
          <a:xfrm>
            <a:off x="683568" y="5085184"/>
            <a:ext cx="1584176"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الغاء المنهج</a:t>
            </a:r>
            <a:endParaRPr lang="ar-IQ" dirty="0"/>
          </a:p>
        </p:txBody>
      </p:sp>
      <p:sp>
        <p:nvSpPr>
          <p:cNvPr id="30" name="شكل بيضاوي 29"/>
          <p:cNvSpPr/>
          <p:nvPr/>
        </p:nvSpPr>
        <p:spPr>
          <a:xfrm>
            <a:off x="3779912" y="6093296"/>
            <a:ext cx="1728192" cy="7647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التطوير الجزئي للمنهج</a:t>
            </a:r>
            <a:endParaRPr lang="ar-IQ" dirty="0"/>
          </a:p>
        </p:txBody>
      </p:sp>
    </p:spTree>
  </p:cSld>
  <p:clrMapOvr>
    <a:masterClrMapping/>
  </p:clrMapOvr>
  <p:transition spd="slow">
    <p:wipe dir="u"/>
    <p:sndAc>
      <p:stSnd>
        <p:snd r:embed="rId2" name="click.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3100" dirty="0" smtClean="0"/>
              <a:t>وتتّصف عمليّة التقويم هذه بالتكلفة </a:t>
            </a:r>
            <a:r>
              <a:rPr lang="ar-SA" sz="3100" dirty="0" err="1" smtClean="0"/>
              <a:t>المرتفعة </a:t>
            </a:r>
            <a:r>
              <a:rPr lang="ar-SA" sz="3100" dirty="0" smtClean="0"/>
              <a:t>, ولا </a:t>
            </a:r>
            <a:r>
              <a:rPr lang="ar-SA" sz="3100" dirty="0" err="1" smtClean="0"/>
              <a:t>سيّما</a:t>
            </a:r>
            <a:r>
              <a:rPr lang="ar-SA" sz="3100" dirty="0" smtClean="0"/>
              <a:t> إذا لم تتوصّل عمليّة التقويم إلى نتائج واضحة عن أسباب ضعف </a:t>
            </a:r>
            <a:r>
              <a:rPr lang="ar-SA" sz="3100" dirty="0" err="1" smtClean="0"/>
              <a:t>المنهج </a:t>
            </a:r>
            <a:r>
              <a:rPr lang="ar-SA" sz="3100" dirty="0" smtClean="0"/>
              <a:t>؛ ولذلك لجأ بعض </a:t>
            </a:r>
            <a:r>
              <a:rPr lang="ar-SA" sz="3100" dirty="0" err="1" smtClean="0"/>
              <a:t>التربويين </a:t>
            </a:r>
            <a:r>
              <a:rPr lang="ar-SA" sz="3100" dirty="0" smtClean="0"/>
              <a:t>, وبهدف الحدّ من النفقات إلى أنموذج آخر للتقويم </a:t>
            </a:r>
            <a:endParaRPr lang="ar-IQ" dirty="0"/>
          </a:p>
        </p:txBody>
      </p:sp>
      <p:sp>
        <p:nvSpPr>
          <p:cNvPr id="3" name="عنصر نائب للمحتوى 2"/>
          <p:cNvSpPr>
            <a:spLocks noGrp="1"/>
          </p:cNvSpPr>
          <p:nvPr>
            <p:ph idx="1"/>
          </p:nvPr>
        </p:nvSpPr>
        <p:spPr/>
        <p:txBody>
          <a:bodyPr>
            <a:normAutofit fontScale="92500" lnSpcReduction="10000"/>
          </a:bodyPr>
          <a:lstStyle/>
          <a:p>
            <a:r>
              <a:rPr lang="ar-SA" dirty="0" smtClean="0"/>
              <a:t>, هو أنموذج التقويم التراجعيّ </a:t>
            </a:r>
            <a:r>
              <a:rPr lang="ar-SA" dirty="0" err="1" smtClean="0"/>
              <a:t>للمنهج </a:t>
            </a:r>
            <a:r>
              <a:rPr lang="ar-SA" dirty="0" smtClean="0"/>
              <a:t>, ويقوم هذا الأنموذج على تقويم المراحل التي مرّ </a:t>
            </a:r>
            <a:r>
              <a:rPr lang="ar-SA" dirty="0" err="1" smtClean="0"/>
              <a:t>بها</a:t>
            </a:r>
            <a:r>
              <a:rPr lang="ar-SA" dirty="0" smtClean="0"/>
              <a:t> المنهج ابتداء من المرحلة </a:t>
            </a:r>
            <a:r>
              <a:rPr lang="ar-SA" dirty="0" err="1" smtClean="0"/>
              <a:t>الأخيرة </a:t>
            </a:r>
            <a:r>
              <a:rPr lang="ar-SA" dirty="0" smtClean="0"/>
              <a:t>, وهي مرحلة تقويم </a:t>
            </a:r>
            <a:r>
              <a:rPr lang="ar-SA" dirty="0" err="1" smtClean="0"/>
              <a:t>المنهج </a:t>
            </a:r>
            <a:r>
              <a:rPr lang="ar-SA" dirty="0" smtClean="0"/>
              <a:t>, فإذا ظهر خلل المنهج في هذه </a:t>
            </a:r>
            <a:r>
              <a:rPr lang="ar-SA" dirty="0" err="1" smtClean="0"/>
              <a:t>المرحلة </a:t>
            </a:r>
            <a:r>
              <a:rPr lang="ar-SA" dirty="0" smtClean="0"/>
              <a:t>, يتوقّف </a:t>
            </a:r>
            <a:r>
              <a:rPr lang="ar-SA" dirty="0" err="1" smtClean="0"/>
              <a:t>التقويم </a:t>
            </a:r>
            <a:r>
              <a:rPr lang="ar-SA" dirty="0" smtClean="0"/>
              <a:t>؛ وبذلك يتمّ التخفيف من نفقات التقويم بدرجة </a:t>
            </a:r>
            <a:r>
              <a:rPr lang="ar-SA" dirty="0" err="1" smtClean="0"/>
              <a:t>كبيرة </a:t>
            </a:r>
            <a:r>
              <a:rPr lang="ar-SA" dirty="0" smtClean="0"/>
              <a:t>, أمّا إذا لم يكشف تقويم مرحلة التقويم عن ذلك </a:t>
            </a:r>
            <a:r>
              <a:rPr lang="ar-SA" dirty="0" err="1" smtClean="0"/>
              <a:t>الخلل </a:t>
            </a:r>
            <a:r>
              <a:rPr lang="ar-SA" dirty="0" smtClean="0"/>
              <a:t>, يتمّ الانتقال إلى تقويم مرحلة ما قبل </a:t>
            </a:r>
            <a:r>
              <a:rPr lang="ar-SA" dirty="0" err="1" smtClean="0"/>
              <a:t>التقويم </a:t>
            </a:r>
            <a:r>
              <a:rPr lang="ar-SA" dirty="0" smtClean="0"/>
              <a:t>, وهي مرحلة تقويم </a:t>
            </a:r>
            <a:r>
              <a:rPr lang="ar-SA" dirty="0" err="1" smtClean="0"/>
              <a:t>المتعلّمين </a:t>
            </a:r>
            <a:r>
              <a:rPr lang="ar-SA" dirty="0" smtClean="0"/>
              <a:t>, ثمّ إلى تقويم المرحلة السابقة لتقويم </a:t>
            </a:r>
            <a:r>
              <a:rPr lang="ar-SA" dirty="0" err="1" smtClean="0"/>
              <a:t>المتعلّمين </a:t>
            </a:r>
            <a:r>
              <a:rPr lang="ar-SA" dirty="0" smtClean="0"/>
              <a:t>, وهي مرحلة تنفيذ </a:t>
            </a:r>
            <a:r>
              <a:rPr lang="ar-SA" dirty="0" err="1" smtClean="0"/>
              <a:t>المنهج </a:t>
            </a:r>
            <a:r>
              <a:rPr lang="ar-SA" dirty="0" smtClean="0"/>
              <a:t>, وهكذا إلى أن نصل إلى المرحلة الأخيرة من مراحل التقويم </a:t>
            </a:r>
            <a:r>
              <a:rPr lang="ar-SA" dirty="0" err="1" smtClean="0"/>
              <a:t>التراجعيّ </a:t>
            </a:r>
            <a:r>
              <a:rPr lang="ar-SA" dirty="0" smtClean="0"/>
              <a:t>, وهي مرحلة تقويم الأهداف والفلسفة </a:t>
            </a:r>
            <a:r>
              <a:rPr lang="ar-SA" dirty="0" err="1" smtClean="0"/>
              <a:t>التربويّة .</a:t>
            </a:r>
            <a:endParaRPr lang="en-US" dirty="0" smtClean="0"/>
          </a:p>
        </p:txBody>
      </p:sp>
    </p:spTree>
  </p:cSld>
  <p:clrMapOvr>
    <a:masterClrMapping/>
  </p:clrMapOvr>
  <p:transition spd="slow">
    <p:cover dir="ld"/>
  </p:transition>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1574</Words>
  <Application>Microsoft Office PowerPoint</Application>
  <PresentationFormat>عرض على الشاشة (3:4)‏</PresentationFormat>
  <Paragraphs>120</Paragraphs>
  <Slides>28</Slides>
  <Notes>0</Notes>
  <HiddenSlides>0</HiddenSlides>
  <MMClips>0</MMClips>
  <ScaleCrop>false</ScaleCrop>
  <HeadingPairs>
    <vt:vector size="4" baseType="variant">
      <vt:variant>
        <vt:lpstr>سمة</vt:lpstr>
      </vt:variant>
      <vt:variant>
        <vt:i4>1</vt:i4>
      </vt:variant>
      <vt:variant>
        <vt:lpstr>عناوين الشرائح</vt:lpstr>
      </vt:variant>
      <vt:variant>
        <vt:i4>28</vt:i4>
      </vt:variant>
    </vt:vector>
  </HeadingPairs>
  <TitlesOfParts>
    <vt:vector size="29" baseType="lpstr">
      <vt:lpstr>سمة Office</vt:lpstr>
      <vt:lpstr>الشريحة 1</vt:lpstr>
      <vt:lpstr>مفهوم التقويم : </vt:lpstr>
      <vt:lpstr>مفهوم تقويم المنهج : </vt:lpstr>
      <vt:lpstr>أما التعريف الإجرائي لتقويم المنهج:  </vt:lpstr>
      <vt:lpstr>مسوّغات تقويم المنهج : </vt:lpstr>
      <vt:lpstr>أهداف تقويم المنهج : </vt:lpstr>
      <vt:lpstr>نماذج تقويم المنهج: </vt:lpstr>
      <vt:lpstr>الشريحة 8</vt:lpstr>
      <vt:lpstr>وتتّصف عمليّة التقويم هذه بالتكلفة المرتفعة , ولا سيّما إذا لم تتوصّل عمليّة التقويم إلى نتائج واضحة عن أسباب ضعف المنهج ؛ ولذلك لجأ بعض التربويين , وبهدف الحدّ من النفقات إلى أنموذج آخر للتقويم </vt:lpstr>
      <vt:lpstr>جوانب تقويم المنهج : </vt:lpstr>
      <vt:lpstr>خطوات التقويم : </vt:lpstr>
      <vt:lpstr>2- تحديد أدوات التقويم وبناؤها وتحكيمها : </vt:lpstr>
      <vt:lpstr>3- تطبيق أدوات التقويم : </vt:lpstr>
      <vt:lpstr>4- معالجة نتائج التقويم وتفسيرها :  </vt:lpstr>
      <vt:lpstr>5- اتّخاذ القرار : </vt:lpstr>
      <vt:lpstr>تقويم التقويم : </vt:lpstr>
      <vt:lpstr>الشريحة 17</vt:lpstr>
      <vt:lpstr>اسس التقويم  </vt:lpstr>
      <vt:lpstr>أشكال وأساليب تطوير المنهج : </vt:lpstr>
      <vt:lpstr>الشريحة 20</vt:lpstr>
      <vt:lpstr>ثانياً – أساليب التطوير الحديثة : </vt:lpstr>
      <vt:lpstr>ويو ضح الشكل الآتي أساليب تطوير المنهج : </vt:lpstr>
      <vt:lpstr>وظائف تقويم المنهج : </vt:lpstr>
      <vt:lpstr>الشريحة 24</vt:lpstr>
      <vt:lpstr>ويستقي مقوموا المنهج معلوماتهم التقيمية من المصادر الأتية  :  </vt:lpstr>
      <vt:lpstr>خصائص التقويم التربوي : </vt:lpstr>
      <vt:lpstr>مشاكل تقويم المنهج في العالم العربي: </vt:lpstr>
      <vt:lpstr>الشريحة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hp</dc:creator>
  <cp:lastModifiedBy>hp</cp:lastModifiedBy>
  <cp:revision>20</cp:revision>
  <dcterms:created xsi:type="dcterms:W3CDTF">2013-04-26T08:01:17Z</dcterms:created>
  <dcterms:modified xsi:type="dcterms:W3CDTF">2013-04-29T18:35:30Z</dcterms:modified>
</cp:coreProperties>
</file>