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8" r:id="rId3"/>
    <p:sldId id="259" r:id="rId4"/>
    <p:sldId id="260" r:id="rId5"/>
    <p:sldId id="261" r:id="rId6"/>
    <p:sldId id="262" r:id="rId7"/>
    <p:sldId id="27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6679" autoAdjust="0"/>
  </p:normalViewPr>
  <p:slideViewPr>
    <p:cSldViewPr>
      <p:cViewPr varScale="1">
        <p:scale>
          <a:sx n="63" d="100"/>
          <a:sy n="63" d="100"/>
        </p:scale>
        <p:origin x="-159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8" name="عنصر نائب للتاريخ 27"/>
          <p:cNvSpPr>
            <a:spLocks noGrp="1"/>
          </p:cNvSpPr>
          <p:nvPr>
            <p:ph type="dt" sz="half" idx="10"/>
          </p:nvPr>
        </p:nvSpPr>
        <p:spPr/>
        <p:txBody>
          <a:bodyPr/>
          <a:lstStyle>
            <a:extLst/>
          </a:lstStyle>
          <a:p>
            <a:fld id="{1B487D00-4F5B-451C-B028-22B9D9FF32C1}" type="datetimeFigureOut">
              <a:rPr lang="ar-IQ" smtClean="0"/>
              <a:t>25/06/1439</a:t>
            </a:fld>
            <a:endParaRPr lang="ar-IQ"/>
          </a:p>
        </p:txBody>
      </p:sp>
      <p:sp>
        <p:nvSpPr>
          <p:cNvPr id="17" name="عنصر نائب للتذييل 16"/>
          <p:cNvSpPr>
            <a:spLocks noGrp="1"/>
          </p:cNvSpPr>
          <p:nvPr>
            <p:ph type="ftr" sz="quarter" idx="11"/>
          </p:nvPr>
        </p:nvSpPr>
        <p:spPr/>
        <p:txBody>
          <a:bodyPr/>
          <a:lstStyle>
            <a:extLst/>
          </a:lstStyle>
          <a:p>
            <a:endParaRPr lang="ar-IQ"/>
          </a:p>
        </p:txBody>
      </p:sp>
      <p:sp>
        <p:nvSpPr>
          <p:cNvPr id="29" name="عنصر نائب لرقم الشريحة 28"/>
          <p:cNvSpPr>
            <a:spLocks noGrp="1"/>
          </p:cNvSpPr>
          <p:nvPr>
            <p:ph type="sldNum" sz="quarter" idx="12"/>
          </p:nvPr>
        </p:nvSpPr>
        <p:spPr/>
        <p:txBody>
          <a:bodyPr/>
          <a:lstStyle>
            <a:extLst/>
          </a:lstStyle>
          <a:p>
            <a:fld id="{CB9A0FA1-AF04-4567-9385-A7447BA15839}" type="slidenum">
              <a:rPr lang="ar-IQ" smtClean="0"/>
              <a:t>‹#›</a:t>
            </a:fld>
            <a:endParaRPr lang="ar-IQ"/>
          </a:p>
        </p:txBody>
      </p:sp>
      <p:sp>
        <p:nvSpPr>
          <p:cNvPr id="32" name="مستطيل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مستطيل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مستطيل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مستطيل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مستطيل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عنوان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56" name="مستطيل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مستطيل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مستطيل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مستطيل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487D00-4F5B-451C-B028-22B9D9FF32C1}" type="datetimeFigureOut">
              <a:rPr lang="ar-IQ" smtClean="0"/>
              <a:t>25/06/1439</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CB9A0FA1-AF04-4567-9385-A7447BA1583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981200" cy="5851525"/>
          </a:xfrm>
        </p:spPr>
        <p:txBody>
          <a:bodyPr vert="eaVert" anchor="ct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58674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487D00-4F5B-451C-B028-22B9D9FF32C1}" type="datetimeFigureOut">
              <a:rPr lang="ar-IQ" smtClean="0"/>
              <a:t>25/06/1439</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CB9A0FA1-AF04-4567-9385-A7447BA1583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487D00-4F5B-451C-B028-22B9D9FF32C1}" type="datetimeFigureOut">
              <a:rPr lang="ar-IQ" smtClean="0"/>
              <a:t>25/06/1439</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CB9A0FA1-AF04-4567-9385-A7447BA1583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4" name="شكل حر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شكل حر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شكل حر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شكل حر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شكل حر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شكل حر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شكل حر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شكل حر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شكل حر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شكل حر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شكل حر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شكل حر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شكل حر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شكل حر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شكل حر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عنصر نائب للنص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487D00-4F5B-451C-B028-22B9D9FF32C1}" type="datetimeFigureOut">
              <a:rPr lang="ar-IQ" smtClean="0"/>
              <a:t>25/06/1439</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CB9A0FA1-AF04-4567-9385-A7447BA15839}" type="slidenum">
              <a:rPr lang="ar-IQ" smtClean="0"/>
              <a:t>‹#›</a:t>
            </a:fld>
            <a:endParaRPr lang="ar-IQ"/>
          </a:p>
        </p:txBody>
      </p:sp>
      <p:sp>
        <p:nvSpPr>
          <p:cNvPr id="7" name="مستطيل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ar-SA" smtClean="0"/>
              <a:t>انقر لتحرير نمط العنوان الرئيسي</a:t>
            </a:r>
            <a:endParaRPr kumimoji="0" lang="en-US"/>
          </a:p>
        </p:txBody>
      </p:sp>
      <p:sp>
        <p:nvSpPr>
          <p:cNvPr id="8" name="مستطيل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مستطيل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ستطيل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2064"/>
            <a:ext cx="8229600" cy="9144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487D00-4F5B-451C-B028-22B9D9FF32C1}" type="datetimeFigureOut">
              <a:rPr lang="ar-IQ" smtClean="0"/>
              <a:t>25/06/1439</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CB9A0FA1-AF04-4567-9385-A7447BA15839}"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5" name="مستطيل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504824" y="512064"/>
            <a:ext cx="7772400" cy="914400"/>
          </a:xfrm>
        </p:spPr>
        <p:txBody>
          <a:bodyPr anchor="t"/>
          <a:lstStyle>
            <a:lvl1pPr>
              <a:defRPr sz="400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487D00-4F5B-451C-B028-22B9D9FF32C1}" type="datetimeFigureOut">
              <a:rPr lang="ar-IQ" smtClean="0"/>
              <a:t>25/06/1439</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CB9A0FA1-AF04-4567-9385-A7447BA15839}" type="slidenum">
              <a:rPr lang="ar-IQ" smtClean="0"/>
              <a:t>‹#›</a:t>
            </a:fld>
            <a:endParaRPr lang="ar-IQ"/>
          </a:p>
        </p:txBody>
      </p:sp>
      <p:sp>
        <p:nvSpPr>
          <p:cNvPr id="16" name="مستطيل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مستطيل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مستطيل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مستطيل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مستطيل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مستطيل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مستطيل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مستطيل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مستطيل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7772400" cy="914400"/>
          </a:xfrm>
        </p:spPr>
        <p:txBody>
          <a:bodyPr/>
          <a:lstStyle>
            <a:lvl1pPr>
              <a:defRPr sz="4000" cap="none" baseline="0"/>
            </a:lvl1pPr>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487D00-4F5B-451C-B028-22B9D9FF32C1}" type="datetimeFigureOut">
              <a:rPr lang="ar-IQ" smtClean="0"/>
              <a:t>25/06/1439</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CB9A0FA1-AF04-4567-9385-A7447BA1583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1B487D00-4F5B-451C-B028-22B9D9FF32C1}" type="datetimeFigureOut">
              <a:rPr lang="ar-IQ" smtClean="0"/>
              <a:t>25/06/1439</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CB9A0FA1-AF04-4567-9385-A7447BA1583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273050"/>
            <a:ext cx="8229600" cy="1162050"/>
          </a:xfrm>
        </p:spPr>
        <p:txBody>
          <a:bodyPr anchor="ctr"/>
          <a:lstStyle>
            <a:lvl1pPr algn="l">
              <a:buNone/>
              <a:defRPr sz="3600" b="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487D00-4F5B-451C-B028-22B9D9FF32C1}" type="datetimeFigureOut">
              <a:rPr lang="ar-IQ" smtClean="0"/>
              <a:t>25/06/1439</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CB9A0FA1-AF04-4567-9385-A7447BA1583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8" name="مستطيل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رابط مستقيم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مجموعة 9"/>
          <p:cNvGrpSpPr/>
          <p:nvPr/>
        </p:nvGrpSpPr>
        <p:grpSpPr>
          <a:xfrm rot="5400000">
            <a:off x="8514581" y="1219200"/>
            <a:ext cx="132763" cy="128466"/>
            <a:chOff x="6668087" y="1297746"/>
            <a:chExt cx="161840" cy="156602"/>
          </a:xfrm>
        </p:grpSpPr>
        <p:cxnSp>
          <p:nvCxnSpPr>
            <p:cNvPr id="15" name="رابط مستقيم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رابط مستقيم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رابط مستقيم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عنوان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ar-SA" smtClean="0"/>
              <a:t>انقر فوق الأيقونة لإضافة صورة</a:t>
            </a:r>
            <a:endParaRPr kumimoji="0" lang="en-US"/>
          </a:p>
        </p:txBody>
      </p:sp>
      <p:sp>
        <p:nvSpPr>
          <p:cNvPr id="4" name="عنصر نائب للنص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grpSp>
        <p:nvGrpSpPr>
          <p:cNvPr id="14" name="مجموعة 13"/>
          <p:cNvGrpSpPr/>
          <p:nvPr/>
        </p:nvGrpSpPr>
        <p:grpSpPr>
          <a:xfrm rot="5400000">
            <a:off x="8666981" y="1371600"/>
            <a:ext cx="132763" cy="128466"/>
            <a:chOff x="6668087" y="1297746"/>
            <a:chExt cx="161840" cy="156602"/>
          </a:xfrm>
        </p:grpSpPr>
        <p:cxnSp>
          <p:nvCxnSpPr>
            <p:cNvPr id="11" name="رابط مستقيم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رابط مستقيم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رابط مستقيم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مجموعة 17"/>
          <p:cNvGrpSpPr/>
          <p:nvPr/>
        </p:nvGrpSpPr>
        <p:grpSpPr>
          <a:xfrm rot="5400000">
            <a:off x="8320088" y="1474763"/>
            <a:ext cx="132763" cy="128466"/>
            <a:chOff x="6668087" y="1297746"/>
            <a:chExt cx="161840" cy="156602"/>
          </a:xfrm>
        </p:grpSpPr>
        <p:cxnSp>
          <p:nvCxnSpPr>
            <p:cNvPr id="19" name="رابط مستقيم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رابط مستقيم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رابط مستقيم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عنصر نائب للتاريخ 4"/>
          <p:cNvSpPr>
            <a:spLocks noGrp="1"/>
          </p:cNvSpPr>
          <p:nvPr>
            <p:ph type="dt" sz="half" idx="10"/>
          </p:nvPr>
        </p:nvSpPr>
        <p:spPr>
          <a:xfrm>
            <a:off x="6477000" y="55499"/>
            <a:ext cx="2133600" cy="365125"/>
          </a:xfrm>
        </p:spPr>
        <p:txBody>
          <a:bodyPr/>
          <a:lstStyle>
            <a:extLst/>
          </a:lstStyle>
          <a:p>
            <a:fld id="{1B487D00-4F5B-451C-B028-22B9D9FF32C1}" type="datetimeFigureOut">
              <a:rPr lang="ar-IQ" smtClean="0"/>
              <a:t>25/06/1439</a:t>
            </a:fld>
            <a:endParaRPr lang="ar-IQ"/>
          </a:p>
        </p:txBody>
      </p:sp>
      <p:sp>
        <p:nvSpPr>
          <p:cNvPr id="6" name="عنصر نائب للتذييل 5"/>
          <p:cNvSpPr>
            <a:spLocks noGrp="1"/>
          </p:cNvSpPr>
          <p:nvPr>
            <p:ph type="ftr" sz="quarter" idx="11"/>
          </p:nvPr>
        </p:nvSpPr>
        <p:spPr>
          <a:xfrm>
            <a:off x="914400" y="55499"/>
            <a:ext cx="5562600" cy="365125"/>
          </a:xfrm>
        </p:spPr>
        <p:txBody>
          <a:bodyPr/>
          <a:lstStyle>
            <a:extLst/>
          </a:lstStyle>
          <a:p>
            <a:endParaRPr lang="ar-IQ"/>
          </a:p>
        </p:txBody>
      </p:sp>
      <p:sp>
        <p:nvSpPr>
          <p:cNvPr id="7" name="عنصر نائب لرقم الشريحة 6"/>
          <p:cNvSpPr>
            <a:spLocks noGrp="1"/>
          </p:cNvSpPr>
          <p:nvPr>
            <p:ph type="sldNum" sz="quarter" idx="12"/>
          </p:nvPr>
        </p:nvSpPr>
        <p:spPr>
          <a:xfrm>
            <a:off x="8610600" y="55499"/>
            <a:ext cx="457200" cy="365125"/>
          </a:xfrm>
        </p:spPr>
        <p:txBody>
          <a:bodyPr/>
          <a:lstStyle>
            <a:extLst/>
          </a:lstStyle>
          <a:p>
            <a:fld id="{CB9A0FA1-AF04-4567-9385-A7447BA15839}"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مستطيل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مستطيل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مستطيل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مستطيل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مستطيل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عنصر نائب للعنوان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B487D00-4F5B-451C-B028-22B9D9FF32C1}" type="datetimeFigureOut">
              <a:rPr lang="ar-IQ" smtClean="0"/>
              <a:t>25/06/1439</a:t>
            </a:fld>
            <a:endParaRPr lang="ar-IQ"/>
          </a:p>
        </p:txBody>
      </p:sp>
      <p:sp>
        <p:nvSpPr>
          <p:cNvPr id="3" name="عنصر نائب للتذييل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IQ"/>
          </a:p>
        </p:txBody>
      </p:sp>
      <p:sp>
        <p:nvSpPr>
          <p:cNvPr id="23" name="عنصر نائب لرقم الشريحة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CB9A0FA1-AF04-4567-9385-A7447BA15839}"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sz="4800" b="1" dirty="0" smtClean="0"/>
              <a:t>الحركات الدائرية</a:t>
            </a:r>
            <a:endParaRPr lang="ar-IQ" sz="4800" b="1" dirty="0"/>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3976749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261821" y="29212"/>
            <a:ext cx="8712968"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1" i="0" u="sng" strike="noStrike" cap="none" normalizeH="0" baseline="0" dirty="0" smtClean="0">
                <a:ln>
                  <a:noFill/>
                </a:ln>
                <a:solidFill>
                  <a:schemeClr val="tx1"/>
                </a:solidFill>
                <a:effectLst/>
                <a:latin typeface="Calibri" pitchFamily="34" charset="0"/>
                <a:ea typeface="Times New Roman" pitchFamily="18" charset="0"/>
                <a:cs typeface="+mj-cs"/>
              </a:rPr>
              <a:t>الحل:</a:t>
            </a:r>
            <a:endParaRPr kumimoji="0" lang="en-US" sz="20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Calibri" pitchFamily="34" charset="0"/>
                <a:ea typeface="Times New Roman" pitchFamily="18" charset="0"/>
                <a:cs typeface="+mj-cs"/>
              </a:rPr>
              <a:t>نحول قيمة الزاوية من وحدة الدرجة إلى وحدة نصف قطرية</a:t>
            </a:r>
            <a:endParaRPr kumimoji="0" lang="en-US" sz="20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Calibri" pitchFamily="34" charset="0"/>
                <a:ea typeface="Times New Roman" pitchFamily="18" charset="0"/>
                <a:cs typeface="+mj-cs"/>
              </a:rPr>
              <a:t>الزاوية = طول القوس/نصف القطر</a:t>
            </a:r>
            <a:endParaRPr kumimoji="0" lang="en-US" sz="20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Calibri" pitchFamily="34" charset="0"/>
                <a:ea typeface="Times New Roman" pitchFamily="18" charset="0"/>
                <a:cs typeface="+mj-cs"/>
              </a:rPr>
              <a:t>طول القوس = 90×6</a:t>
            </a:r>
            <a:endParaRPr kumimoji="0" lang="en-US" sz="20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Calibri" pitchFamily="34" charset="0"/>
                <a:ea typeface="Times New Roman" pitchFamily="18" charset="0"/>
                <a:cs typeface="+mj-cs"/>
              </a:rPr>
              <a:t>= 540 </a:t>
            </a:r>
            <a:r>
              <a:rPr kumimoji="0" lang="ar-SA" sz="2000" b="1" i="0" u="none" strike="noStrike" cap="none" normalizeH="0" baseline="0" dirty="0" err="1" smtClean="0">
                <a:ln>
                  <a:noFill/>
                </a:ln>
                <a:solidFill>
                  <a:schemeClr val="tx1"/>
                </a:solidFill>
                <a:effectLst/>
                <a:latin typeface="Calibri" pitchFamily="34" charset="0"/>
                <a:ea typeface="Times New Roman" pitchFamily="18" charset="0"/>
                <a:cs typeface="+mj-cs"/>
              </a:rPr>
              <a:t>سم.درجة</a:t>
            </a:r>
            <a:endParaRPr kumimoji="0" lang="en-US" sz="2000" b="1" i="0" u="none" strike="noStrike" cap="none" normalizeH="0" baseline="0" dirty="0" smtClean="0">
              <a:ln>
                <a:noFill/>
              </a:ln>
              <a:solidFill>
                <a:schemeClr val="tx1"/>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Calibri" pitchFamily="34" charset="0"/>
                <a:ea typeface="Times New Roman" pitchFamily="18" charset="0"/>
                <a:cs typeface="+mj-cs"/>
              </a:rPr>
              <a:t>نقسم الرقم أعلاه على قيمة القطاع (درجة الزاوية نصف القطرية والبالغة 57.3 وهي ثابتة فنتخلص من وحدة الدرجة </a:t>
            </a:r>
            <a:endParaRPr kumimoji="0" lang="ar-IQ" sz="2000" b="1" i="0" u="none" strike="noStrike" cap="none" normalizeH="0" baseline="0" dirty="0" smtClean="0">
              <a:ln>
                <a:noFill/>
              </a:ln>
              <a:solidFill>
                <a:schemeClr val="tx1"/>
              </a:solidFill>
              <a:effectLst/>
              <a:latin typeface="Calibri" pitchFamily="34" charset="0"/>
              <a:ea typeface="Times New Roman" pitchFamily="18" charset="0"/>
              <a:cs typeface="+mj-cs"/>
            </a:endParaRPr>
          </a:p>
        </p:txBody>
      </p:sp>
      <p:graphicFrame>
        <p:nvGraphicFramePr>
          <p:cNvPr id="5" name="جدول 4"/>
          <p:cNvGraphicFramePr>
            <a:graphicFrameLocks noGrp="1"/>
          </p:cNvGraphicFramePr>
          <p:nvPr>
            <p:extLst>
              <p:ext uri="{D42A27DB-BD31-4B8C-83A1-F6EECF244321}">
                <p14:modId xmlns:p14="http://schemas.microsoft.com/office/powerpoint/2010/main" val="3586775915"/>
              </p:ext>
            </p:extLst>
          </p:nvPr>
        </p:nvGraphicFramePr>
        <p:xfrm>
          <a:off x="539552" y="2420888"/>
          <a:ext cx="7056785" cy="4302846"/>
        </p:xfrm>
        <a:graphic>
          <a:graphicData uri="http://schemas.openxmlformats.org/drawingml/2006/table">
            <a:tbl>
              <a:tblPr rtl="1" firstRow="1" firstCol="1" bandRow="1">
                <a:tableStyleId>{5C22544A-7EE6-4342-B048-85BDC9FD1C3A}</a:tableStyleId>
              </a:tblPr>
              <a:tblGrid>
                <a:gridCol w="2004382"/>
                <a:gridCol w="424651"/>
                <a:gridCol w="103600"/>
                <a:gridCol w="429776"/>
                <a:gridCol w="203836"/>
                <a:gridCol w="693041"/>
                <a:gridCol w="599276"/>
                <a:gridCol w="631890"/>
                <a:gridCol w="366904"/>
                <a:gridCol w="641402"/>
                <a:gridCol w="958027"/>
              </a:tblGrid>
              <a:tr h="174417">
                <a:tc>
                  <a:txBody>
                    <a:bodyPr/>
                    <a:lstStyle/>
                    <a:p>
                      <a:pPr algn="ctr" rtl="1">
                        <a:lnSpc>
                          <a:spcPct val="115000"/>
                        </a:lnSpc>
                        <a:spcAft>
                          <a:spcPts val="1000"/>
                        </a:spcAft>
                      </a:pPr>
                      <a:r>
                        <a:rPr lang="ar-SA" sz="1400" dirty="0">
                          <a:effectLst/>
                        </a:rPr>
                        <a:t> </a:t>
                      </a:r>
                      <a:endParaRPr lang="en-US" sz="1100" dirty="0">
                        <a:effectLst/>
                        <a:latin typeface="Calibri"/>
                        <a:ea typeface="Calibri"/>
                        <a:cs typeface="Arial"/>
                      </a:endParaRPr>
                    </a:p>
                  </a:txBody>
                  <a:tcPr marL="68580" marR="68580" marT="0" marB="0" anchor="ctr"/>
                </a:tc>
                <a:tc gridSpan="3">
                  <a:txBody>
                    <a:bodyPr/>
                    <a:lstStyle/>
                    <a:p>
                      <a:pPr algn="ctr" rtl="1">
                        <a:lnSpc>
                          <a:spcPct val="115000"/>
                        </a:lnSpc>
                        <a:spcAft>
                          <a:spcPts val="1000"/>
                        </a:spcAft>
                      </a:pPr>
                      <a:r>
                        <a:rPr lang="ar-SA" sz="1400">
                          <a:effectLst/>
                        </a:rPr>
                        <a:t> </a:t>
                      </a:r>
                      <a:endParaRPr lang="en-US" sz="1100">
                        <a:effectLst/>
                        <a:latin typeface="Calibri"/>
                        <a:ea typeface="Calibri"/>
                        <a:cs typeface="Arial"/>
                      </a:endParaRPr>
                    </a:p>
                  </a:txBody>
                  <a:tcPr marL="68580" marR="68580" marT="0" marB="0" anchor="ctr"/>
                </a:tc>
                <a:tc hMerge="1">
                  <a:txBody>
                    <a:bodyPr/>
                    <a:lstStyle/>
                    <a:p>
                      <a:pPr rtl="1"/>
                      <a:endParaRPr lang="ar-IQ"/>
                    </a:p>
                  </a:txBody>
                  <a:tcPr/>
                </a:tc>
                <a:tc hMerge="1">
                  <a:txBody>
                    <a:bodyPr/>
                    <a:lstStyle/>
                    <a:p>
                      <a:pPr rtl="1"/>
                      <a:endParaRPr lang="ar-IQ"/>
                    </a:p>
                  </a:txBody>
                  <a:tcPr/>
                </a:tc>
                <a:tc gridSpan="4">
                  <a:txBody>
                    <a:bodyPr/>
                    <a:lstStyle/>
                    <a:p>
                      <a:pPr algn="ctr" rtl="1">
                        <a:lnSpc>
                          <a:spcPct val="115000"/>
                        </a:lnSpc>
                        <a:spcAft>
                          <a:spcPts val="1000"/>
                        </a:spcAft>
                      </a:pPr>
                      <a:r>
                        <a:rPr lang="ar-SA" sz="1400">
                          <a:effectLst/>
                        </a:rPr>
                        <a:t>540</a:t>
                      </a:r>
                      <a:endParaRPr lang="en-US" sz="1100">
                        <a:effectLst/>
                        <a:latin typeface="Calibri"/>
                        <a:ea typeface="Calibri"/>
                        <a:cs typeface="Arial"/>
                      </a:endParaRPr>
                    </a:p>
                  </a:txBody>
                  <a:tcPr marL="68580" marR="6858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gridSpan="3">
                  <a:txBody>
                    <a:bodyPr/>
                    <a:lstStyle/>
                    <a:p>
                      <a:pPr algn="r" rtl="1">
                        <a:lnSpc>
                          <a:spcPct val="115000"/>
                        </a:lnSpc>
                        <a:spcAft>
                          <a:spcPts val="1000"/>
                        </a:spcAft>
                      </a:pPr>
                      <a:r>
                        <a:rPr lang="ar-SA" sz="1200">
                          <a:effectLst/>
                        </a:rPr>
                        <a:t> </a:t>
                      </a:r>
                      <a:endParaRPr lang="en-US" sz="1100">
                        <a:effectLst/>
                        <a:latin typeface="Calibri"/>
                        <a:ea typeface="Calibri"/>
                        <a:cs typeface="Arial"/>
                      </a:endParaRPr>
                    </a:p>
                  </a:txBody>
                  <a:tcPr marL="0" marR="0" marT="0" marB="0" anchor="ctr"/>
                </a:tc>
                <a:tc hMerge="1">
                  <a:txBody>
                    <a:bodyPr/>
                    <a:lstStyle/>
                    <a:p>
                      <a:pPr rtl="1"/>
                      <a:endParaRPr lang="ar-IQ"/>
                    </a:p>
                  </a:txBody>
                  <a:tcPr/>
                </a:tc>
                <a:tc hMerge="1">
                  <a:txBody>
                    <a:bodyPr/>
                    <a:lstStyle/>
                    <a:p>
                      <a:pPr rtl="1"/>
                      <a:endParaRPr lang="ar-IQ"/>
                    </a:p>
                  </a:txBody>
                  <a:tcPr/>
                </a:tc>
              </a:tr>
              <a:tr h="246425">
                <a:tc>
                  <a:txBody>
                    <a:bodyPr/>
                    <a:lstStyle/>
                    <a:p>
                      <a:pPr algn="ctr" rtl="1">
                        <a:lnSpc>
                          <a:spcPct val="115000"/>
                        </a:lnSpc>
                        <a:spcAft>
                          <a:spcPts val="1000"/>
                        </a:spcAft>
                      </a:pPr>
                      <a:r>
                        <a:rPr lang="ar-SA" sz="1800" dirty="0">
                          <a:effectLst/>
                          <a:cs typeface="+mj-cs"/>
                        </a:rPr>
                        <a:t>طول القوس</a:t>
                      </a:r>
                      <a:endParaRPr lang="en-US" sz="1400" dirty="0">
                        <a:effectLst/>
                        <a:latin typeface="Calibri"/>
                        <a:ea typeface="Calibri"/>
                        <a:cs typeface="+mj-cs"/>
                      </a:endParaRPr>
                    </a:p>
                  </a:txBody>
                  <a:tcPr marL="68580" marR="68580" marT="0" marB="0" anchor="ctr"/>
                </a:tc>
                <a:tc gridSpan="3">
                  <a:txBody>
                    <a:bodyPr/>
                    <a:lstStyle/>
                    <a:p>
                      <a:pPr algn="ctr" rtl="1">
                        <a:lnSpc>
                          <a:spcPct val="115000"/>
                        </a:lnSpc>
                        <a:spcAft>
                          <a:spcPts val="1000"/>
                        </a:spcAft>
                      </a:pPr>
                      <a:r>
                        <a:rPr lang="ar-SA" sz="2000" b="1" dirty="0">
                          <a:effectLst/>
                          <a:cs typeface="+mj-cs"/>
                        </a:rPr>
                        <a:t>=</a:t>
                      </a:r>
                      <a:endParaRPr lang="en-US" sz="2000" b="1" dirty="0">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gridSpan="4">
                  <a:txBody>
                    <a:bodyPr/>
                    <a:lstStyle/>
                    <a:p>
                      <a:pPr algn="ctr" rtl="1">
                        <a:lnSpc>
                          <a:spcPct val="115000"/>
                        </a:lnSpc>
                        <a:spcAft>
                          <a:spcPts val="1000"/>
                        </a:spcAft>
                      </a:pPr>
                      <a:r>
                        <a:rPr lang="ar-SA" sz="2000" b="1">
                          <a:effectLst/>
                          <a:cs typeface="+mj-cs"/>
                        </a:rPr>
                        <a:t>ــــــــــ</a:t>
                      </a:r>
                      <a:endParaRPr lang="en-US" sz="2000" b="1">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gridSpan="3">
                  <a:txBody>
                    <a:bodyPr/>
                    <a:lstStyle/>
                    <a:p>
                      <a:pPr algn="r" rtl="1">
                        <a:lnSpc>
                          <a:spcPct val="115000"/>
                        </a:lnSpc>
                        <a:spcAft>
                          <a:spcPts val="1000"/>
                        </a:spcAft>
                      </a:pPr>
                      <a:r>
                        <a:rPr lang="ar-SA" sz="2000" b="1">
                          <a:effectLst/>
                          <a:cs typeface="+mj-cs"/>
                        </a:rPr>
                        <a:t> </a:t>
                      </a:r>
                      <a:endParaRPr lang="en-US" sz="2000" b="1">
                        <a:effectLst/>
                        <a:latin typeface="Calibri"/>
                        <a:ea typeface="Calibri"/>
                        <a:cs typeface="+mj-cs"/>
                      </a:endParaRPr>
                    </a:p>
                  </a:txBody>
                  <a:tcPr marL="0" marR="0" marT="0" marB="0" anchor="ctr"/>
                </a:tc>
                <a:tc hMerge="1">
                  <a:txBody>
                    <a:bodyPr/>
                    <a:lstStyle/>
                    <a:p>
                      <a:pPr rtl="1"/>
                      <a:endParaRPr lang="ar-IQ"/>
                    </a:p>
                  </a:txBody>
                  <a:tcPr/>
                </a:tc>
                <a:tc hMerge="1">
                  <a:txBody>
                    <a:bodyPr/>
                    <a:lstStyle/>
                    <a:p>
                      <a:pPr rtl="1"/>
                      <a:endParaRPr lang="ar-IQ"/>
                    </a:p>
                  </a:txBody>
                  <a:tcPr/>
                </a:tc>
              </a:tr>
              <a:tr h="246425">
                <a:tc>
                  <a:txBody>
                    <a:bodyPr/>
                    <a:lstStyle/>
                    <a:p>
                      <a:pPr algn="ctr" rtl="1">
                        <a:lnSpc>
                          <a:spcPct val="115000"/>
                        </a:lnSpc>
                        <a:spcAft>
                          <a:spcPts val="1000"/>
                        </a:spcAft>
                      </a:pPr>
                      <a:r>
                        <a:rPr lang="ar-SA" sz="1800" dirty="0">
                          <a:effectLst/>
                          <a:cs typeface="+mj-cs"/>
                        </a:rPr>
                        <a:t> </a:t>
                      </a:r>
                      <a:endParaRPr lang="en-US" sz="1400" dirty="0">
                        <a:effectLst/>
                        <a:latin typeface="Calibri"/>
                        <a:ea typeface="Calibri"/>
                        <a:cs typeface="+mj-cs"/>
                      </a:endParaRPr>
                    </a:p>
                  </a:txBody>
                  <a:tcPr marL="68580" marR="68580" marT="0" marB="0" anchor="ctr"/>
                </a:tc>
                <a:tc gridSpan="3">
                  <a:txBody>
                    <a:bodyPr/>
                    <a:lstStyle/>
                    <a:p>
                      <a:pPr algn="ctr" rtl="1">
                        <a:lnSpc>
                          <a:spcPct val="115000"/>
                        </a:lnSpc>
                        <a:spcAft>
                          <a:spcPts val="1000"/>
                        </a:spcAft>
                      </a:pPr>
                      <a:r>
                        <a:rPr lang="ar-SA" sz="2000" b="1" dirty="0">
                          <a:effectLst/>
                          <a:cs typeface="+mj-cs"/>
                        </a:rPr>
                        <a:t> </a:t>
                      </a:r>
                      <a:endParaRPr lang="en-US" sz="2000" b="1" dirty="0">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gridSpan="4">
                  <a:txBody>
                    <a:bodyPr/>
                    <a:lstStyle/>
                    <a:p>
                      <a:pPr algn="ctr" rtl="1">
                        <a:lnSpc>
                          <a:spcPct val="115000"/>
                        </a:lnSpc>
                        <a:spcAft>
                          <a:spcPts val="1000"/>
                        </a:spcAft>
                      </a:pPr>
                      <a:r>
                        <a:rPr lang="ar-SA" sz="2000" b="1">
                          <a:effectLst/>
                          <a:cs typeface="+mj-cs"/>
                        </a:rPr>
                        <a:t>57.3</a:t>
                      </a:r>
                      <a:endParaRPr lang="en-US" sz="2000" b="1">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gridSpan="3">
                  <a:txBody>
                    <a:bodyPr/>
                    <a:lstStyle/>
                    <a:p>
                      <a:pPr algn="r" rtl="1">
                        <a:lnSpc>
                          <a:spcPct val="115000"/>
                        </a:lnSpc>
                        <a:spcAft>
                          <a:spcPts val="1000"/>
                        </a:spcAft>
                      </a:pPr>
                      <a:r>
                        <a:rPr lang="ar-SA" sz="2000" b="1">
                          <a:effectLst/>
                          <a:cs typeface="+mj-cs"/>
                        </a:rPr>
                        <a:t> </a:t>
                      </a:r>
                      <a:endParaRPr lang="en-US" sz="2000" b="1">
                        <a:effectLst/>
                        <a:latin typeface="Calibri"/>
                        <a:ea typeface="Calibri"/>
                        <a:cs typeface="+mj-cs"/>
                      </a:endParaRPr>
                    </a:p>
                  </a:txBody>
                  <a:tcPr marL="0" marR="0" marT="0" marB="0" anchor="ctr"/>
                </a:tc>
                <a:tc hMerge="1">
                  <a:txBody>
                    <a:bodyPr/>
                    <a:lstStyle/>
                    <a:p>
                      <a:pPr rtl="1"/>
                      <a:endParaRPr lang="ar-IQ"/>
                    </a:p>
                  </a:txBody>
                  <a:tcPr/>
                </a:tc>
                <a:tc hMerge="1">
                  <a:txBody>
                    <a:bodyPr/>
                    <a:lstStyle/>
                    <a:p>
                      <a:pPr rtl="1"/>
                      <a:endParaRPr lang="ar-IQ"/>
                    </a:p>
                  </a:txBody>
                  <a:tcPr/>
                </a:tc>
              </a:tr>
              <a:tr h="246425">
                <a:tc>
                  <a:txBody>
                    <a:bodyPr/>
                    <a:lstStyle/>
                    <a:p>
                      <a:pPr algn="ctr" rtl="1">
                        <a:lnSpc>
                          <a:spcPct val="115000"/>
                        </a:lnSpc>
                        <a:spcAft>
                          <a:spcPts val="1000"/>
                        </a:spcAft>
                      </a:pPr>
                      <a:r>
                        <a:rPr lang="ar-SA" sz="1800" dirty="0">
                          <a:effectLst/>
                          <a:cs typeface="+mj-cs"/>
                        </a:rPr>
                        <a:t>طول القوس</a:t>
                      </a:r>
                      <a:endParaRPr lang="en-US" sz="1400" dirty="0">
                        <a:effectLst/>
                        <a:latin typeface="Calibri"/>
                        <a:ea typeface="Calibri"/>
                        <a:cs typeface="+mj-cs"/>
                      </a:endParaRPr>
                    </a:p>
                  </a:txBody>
                  <a:tcPr marL="68580" marR="68580" marT="0" marB="0" anchor="ctr"/>
                </a:tc>
                <a:tc gridSpan="3">
                  <a:txBody>
                    <a:bodyPr/>
                    <a:lstStyle/>
                    <a:p>
                      <a:pPr algn="ctr" rtl="1">
                        <a:lnSpc>
                          <a:spcPct val="115000"/>
                        </a:lnSpc>
                        <a:spcAft>
                          <a:spcPts val="1000"/>
                        </a:spcAft>
                      </a:pPr>
                      <a:r>
                        <a:rPr lang="ar-SA" sz="2000" b="1" dirty="0">
                          <a:effectLst/>
                          <a:cs typeface="+mj-cs"/>
                        </a:rPr>
                        <a:t>=</a:t>
                      </a:r>
                      <a:endParaRPr lang="en-US" sz="2000" b="1" dirty="0">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gridSpan="4">
                  <a:txBody>
                    <a:bodyPr/>
                    <a:lstStyle/>
                    <a:p>
                      <a:pPr algn="ctr" rtl="1">
                        <a:lnSpc>
                          <a:spcPct val="115000"/>
                        </a:lnSpc>
                        <a:spcAft>
                          <a:spcPts val="1000"/>
                        </a:spcAft>
                      </a:pPr>
                      <a:r>
                        <a:rPr lang="ar-SA" sz="2000" b="1" dirty="0">
                          <a:effectLst/>
                          <a:cs typeface="+mj-cs"/>
                        </a:rPr>
                        <a:t>9.42 سم</a:t>
                      </a:r>
                      <a:endParaRPr lang="en-US" sz="2000" b="1" dirty="0">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gridSpan="3">
                  <a:txBody>
                    <a:bodyPr/>
                    <a:lstStyle/>
                    <a:p>
                      <a:pPr algn="r" rtl="1">
                        <a:lnSpc>
                          <a:spcPct val="115000"/>
                        </a:lnSpc>
                        <a:spcAft>
                          <a:spcPts val="1000"/>
                        </a:spcAft>
                      </a:pPr>
                      <a:r>
                        <a:rPr lang="ar-SA" sz="2000" b="1">
                          <a:effectLst/>
                          <a:cs typeface="+mj-cs"/>
                        </a:rPr>
                        <a:t> </a:t>
                      </a:r>
                      <a:endParaRPr lang="en-US" sz="2000" b="1">
                        <a:effectLst/>
                        <a:latin typeface="Calibri"/>
                        <a:ea typeface="Calibri"/>
                        <a:cs typeface="+mj-cs"/>
                      </a:endParaRPr>
                    </a:p>
                  </a:txBody>
                  <a:tcPr marL="0" marR="0" marT="0" marB="0" anchor="ctr"/>
                </a:tc>
                <a:tc hMerge="1">
                  <a:txBody>
                    <a:bodyPr/>
                    <a:lstStyle/>
                    <a:p>
                      <a:pPr rtl="1"/>
                      <a:endParaRPr lang="ar-IQ"/>
                    </a:p>
                  </a:txBody>
                  <a:tcPr/>
                </a:tc>
                <a:tc hMerge="1">
                  <a:txBody>
                    <a:bodyPr/>
                    <a:lstStyle/>
                    <a:p>
                      <a:pPr rtl="1"/>
                      <a:endParaRPr lang="ar-IQ"/>
                    </a:p>
                  </a:txBody>
                  <a:tcPr/>
                </a:tc>
              </a:tr>
              <a:tr h="246425">
                <a:tc gridSpan="6">
                  <a:txBody>
                    <a:bodyPr/>
                    <a:lstStyle/>
                    <a:p>
                      <a:pPr algn="ctr" rtl="1">
                        <a:lnSpc>
                          <a:spcPct val="115000"/>
                        </a:lnSpc>
                        <a:spcAft>
                          <a:spcPts val="1000"/>
                        </a:spcAft>
                      </a:pPr>
                      <a:r>
                        <a:rPr lang="ar-SA" sz="2000" b="1" dirty="0">
                          <a:effectLst/>
                          <a:cs typeface="+mj-cs"/>
                        </a:rPr>
                        <a:t> </a:t>
                      </a:r>
                      <a:endParaRPr lang="en-US" sz="2000" b="1" dirty="0">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ctr" rtl="1">
                        <a:lnSpc>
                          <a:spcPct val="115000"/>
                        </a:lnSpc>
                        <a:spcAft>
                          <a:spcPts val="1000"/>
                        </a:spcAft>
                      </a:pPr>
                      <a:r>
                        <a:rPr lang="ar-SA" sz="2000" b="1" dirty="0">
                          <a:effectLst/>
                          <a:cs typeface="+mj-cs"/>
                        </a:rPr>
                        <a:t> </a:t>
                      </a:r>
                      <a:endParaRPr lang="en-US" sz="2000" b="1" dirty="0">
                        <a:effectLst/>
                        <a:latin typeface="Calibri"/>
                        <a:ea typeface="Calibri"/>
                        <a:cs typeface="+mj-cs"/>
                      </a:endParaRPr>
                    </a:p>
                  </a:txBody>
                  <a:tcPr marL="68580" marR="68580" marT="0" marB="0" anchor="ctr"/>
                </a:tc>
                <a:tc gridSpan="4">
                  <a:txBody>
                    <a:bodyPr/>
                    <a:lstStyle/>
                    <a:p>
                      <a:pPr algn="ctr" rtl="1">
                        <a:lnSpc>
                          <a:spcPct val="115000"/>
                        </a:lnSpc>
                        <a:spcAft>
                          <a:spcPts val="1000"/>
                        </a:spcAft>
                      </a:pPr>
                      <a:r>
                        <a:rPr lang="ar-SA" sz="2000" b="1" dirty="0">
                          <a:effectLst/>
                          <a:cs typeface="+mj-cs"/>
                        </a:rPr>
                        <a:t>9.42</a:t>
                      </a:r>
                      <a:endParaRPr lang="en-US" sz="2000" b="1" dirty="0">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246425">
                <a:tc gridSpan="6">
                  <a:txBody>
                    <a:bodyPr/>
                    <a:lstStyle/>
                    <a:p>
                      <a:pPr algn="ctr" rtl="1">
                        <a:lnSpc>
                          <a:spcPct val="115000"/>
                        </a:lnSpc>
                        <a:spcAft>
                          <a:spcPts val="1000"/>
                        </a:spcAft>
                      </a:pPr>
                      <a:r>
                        <a:rPr lang="ar-SA" sz="2000" b="1" dirty="0">
                          <a:effectLst/>
                          <a:cs typeface="+mj-cs"/>
                        </a:rPr>
                        <a:t>قيمة الزاوية نصف قطرية</a:t>
                      </a:r>
                      <a:endParaRPr lang="en-US" sz="2000" b="1" dirty="0">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ctr" rtl="1">
                        <a:lnSpc>
                          <a:spcPct val="115000"/>
                        </a:lnSpc>
                        <a:spcAft>
                          <a:spcPts val="1000"/>
                        </a:spcAft>
                      </a:pPr>
                      <a:r>
                        <a:rPr lang="ar-SA" sz="2000" b="1" dirty="0">
                          <a:effectLst/>
                          <a:cs typeface="+mj-cs"/>
                        </a:rPr>
                        <a:t>=</a:t>
                      </a:r>
                      <a:endParaRPr lang="en-US" sz="2000" b="1" dirty="0">
                        <a:effectLst/>
                        <a:latin typeface="Calibri"/>
                        <a:ea typeface="Calibri"/>
                        <a:cs typeface="+mj-cs"/>
                      </a:endParaRPr>
                    </a:p>
                  </a:txBody>
                  <a:tcPr marL="68580" marR="68580" marT="0" marB="0" anchor="ctr"/>
                </a:tc>
                <a:tc gridSpan="4">
                  <a:txBody>
                    <a:bodyPr/>
                    <a:lstStyle/>
                    <a:p>
                      <a:pPr algn="ctr" rtl="1">
                        <a:lnSpc>
                          <a:spcPct val="115000"/>
                        </a:lnSpc>
                        <a:spcAft>
                          <a:spcPts val="1000"/>
                        </a:spcAft>
                      </a:pPr>
                      <a:r>
                        <a:rPr lang="ar-SA" sz="2000" b="1" dirty="0">
                          <a:effectLst/>
                          <a:cs typeface="+mj-cs"/>
                        </a:rPr>
                        <a:t>ــــــــــ</a:t>
                      </a:r>
                      <a:endParaRPr lang="en-US" sz="2000" b="1" dirty="0">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246425">
                <a:tc gridSpan="6">
                  <a:txBody>
                    <a:bodyPr/>
                    <a:lstStyle/>
                    <a:p>
                      <a:pPr algn="ctr" rtl="1">
                        <a:lnSpc>
                          <a:spcPct val="115000"/>
                        </a:lnSpc>
                        <a:spcAft>
                          <a:spcPts val="1000"/>
                        </a:spcAft>
                      </a:pPr>
                      <a:r>
                        <a:rPr lang="ar-SA" sz="2000" b="1" dirty="0">
                          <a:effectLst/>
                          <a:cs typeface="+mj-cs"/>
                        </a:rPr>
                        <a:t> </a:t>
                      </a:r>
                      <a:endParaRPr lang="en-US" sz="2000" b="1" dirty="0">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ctr" rtl="1">
                        <a:lnSpc>
                          <a:spcPct val="115000"/>
                        </a:lnSpc>
                        <a:spcAft>
                          <a:spcPts val="1000"/>
                        </a:spcAft>
                      </a:pPr>
                      <a:r>
                        <a:rPr lang="ar-SA" sz="2000" b="1" dirty="0">
                          <a:effectLst/>
                          <a:cs typeface="+mj-cs"/>
                        </a:rPr>
                        <a:t> </a:t>
                      </a:r>
                      <a:endParaRPr lang="en-US" sz="2000" b="1" dirty="0">
                        <a:effectLst/>
                        <a:latin typeface="Calibri"/>
                        <a:ea typeface="Calibri"/>
                        <a:cs typeface="+mj-cs"/>
                      </a:endParaRPr>
                    </a:p>
                  </a:txBody>
                  <a:tcPr marL="68580" marR="68580" marT="0" marB="0" anchor="ctr"/>
                </a:tc>
                <a:tc gridSpan="4">
                  <a:txBody>
                    <a:bodyPr/>
                    <a:lstStyle/>
                    <a:p>
                      <a:pPr algn="ctr" rtl="1">
                        <a:lnSpc>
                          <a:spcPct val="115000"/>
                        </a:lnSpc>
                        <a:spcAft>
                          <a:spcPts val="1000"/>
                        </a:spcAft>
                      </a:pPr>
                      <a:r>
                        <a:rPr lang="ar-SA" sz="2000" b="1">
                          <a:effectLst/>
                          <a:cs typeface="+mj-cs"/>
                        </a:rPr>
                        <a:t>6</a:t>
                      </a:r>
                      <a:endParaRPr lang="en-US" sz="2000" b="1">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246425">
                <a:tc gridSpan="6">
                  <a:txBody>
                    <a:bodyPr/>
                    <a:lstStyle/>
                    <a:p>
                      <a:pPr algn="ctr" rtl="1">
                        <a:lnSpc>
                          <a:spcPct val="115000"/>
                        </a:lnSpc>
                        <a:spcAft>
                          <a:spcPts val="1000"/>
                        </a:spcAft>
                      </a:pPr>
                      <a:r>
                        <a:rPr lang="ar-SA" sz="2000" b="1" dirty="0">
                          <a:effectLst/>
                          <a:cs typeface="+mj-cs"/>
                        </a:rPr>
                        <a:t>قيمة الزاوية نصف قطرية</a:t>
                      </a:r>
                      <a:endParaRPr lang="en-US" sz="2000" b="1" dirty="0">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ctr" rtl="1">
                        <a:lnSpc>
                          <a:spcPct val="115000"/>
                        </a:lnSpc>
                        <a:spcAft>
                          <a:spcPts val="1000"/>
                        </a:spcAft>
                      </a:pPr>
                      <a:r>
                        <a:rPr lang="ar-SA" sz="2000" b="1" dirty="0">
                          <a:effectLst/>
                          <a:cs typeface="+mj-cs"/>
                        </a:rPr>
                        <a:t>=</a:t>
                      </a:r>
                      <a:endParaRPr lang="en-US" sz="2000" b="1" dirty="0">
                        <a:effectLst/>
                        <a:latin typeface="Calibri"/>
                        <a:ea typeface="Calibri"/>
                        <a:cs typeface="+mj-cs"/>
                      </a:endParaRPr>
                    </a:p>
                  </a:txBody>
                  <a:tcPr marL="68580" marR="68580" marT="0" marB="0" anchor="ctr"/>
                </a:tc>
                <a:tc gridSpan="4">
                  <a:txBody>
                    <a:bodyPr/>
                    <a:lstStyle/>
                    <a:p>
                      <a:pPr algn="ctr" rtl="1">
                        <a:lnSpc>
                          <a:spcPct val="115000"/>
                        </a:lnSpc>
                        <a:spcAft>
                          <a:spcPts val="1000"/>
                        </a:spcAft>
                      </a:pPr>
                      <a:r>
                        <a:rPr lang="ar-SA" sz="2000" b="1">
                          <a:effectLst/>
                          <a:cs typeface="+mj-cs"/>
                        </a:rPr>
                        <a:t>1.57 بدون وحدة</a:t>
                      </a:r>
                      <a:endParaRPr lang="en-US" sz="2000" b="1">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246425">
                <a:tc gridSpan="3">
                  <a:txBody>
                    <a:bodyPr/>
                    <a:lstStyle/>
                    <a:p>
                      <a:pPr algn="ctr" rtl="1">
                        <a:lnSpc>
                          <a:spcPct val="115000"/>
                        </a:lnSpc>
                        <a:spcAft>
                          <a:spcPts val="1000"/>
                        </a:spcAft>
                      </a:pPr>
                      <a:r>
                        <a:rPr lang="ar-SA" sz="2000" b="1" dirty="0">
                          <a:effectLst/>
                          <a:cs typeface="+mj-cs"/>
                        </a:rPr>
                        <a:t> </a:t>
                      </a:r>
                      <a:endParaRPr lang="en-US" sz="2000" b="1" dirty="0">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gridSpan="2">
                  <a:txBody>
                    <a:bodyPr/>
                    <a:lstStyle/>
                    <a:p>
                      <a:pPr algn="ctr" rtl="1">
                        <a:lnSpc>
                          <a:spcPct val="115000"/>
                        </a:lnSpc>
                        <a:spcAft>
                          <a:spcPts val="1000"/>
                        </a:spcAft>
                      </a:pPr>
                      <a:r>
                        <a:rPr lang="ar-SA" sz="2000" b="1">
                          <a:effectLst/>
                          <a:cs typeface="+mj-cs"/>
                        </a:rPr>
                        <a:t> </a:t>
                      </a:r>
                      <a:endParaRPr lang="en-US" sz="2000" b="1">
                        <a:effectLst/>
                        <a:latin typeface="Calibri"/>
                        <a:ea typeface="Calibri"/>
                        <a:cs typeface="+mj-cs"/>
                      </a:endParaRPr>
                    </a:p>
                  </a:txBody>
                  <a:tcPr marL="68580" marR="68580" marT="0" marB="0" anchor="ctr"/>
                </a:tc>
                <a:tc hMerge="1">
                  <a:txBody>
                    <a:bodyPr/>
                    <a:lstStyle/>
                    <a:p>
                      <a:pPr rtl="1"/>
                      <a:endParaRPr lang="ar-IQ"/>
                    </a:p>
                  </a:txBody>
                  <a:tcPr/>
                </a:tc>
                <a:tc gridSpan="4">
                  <a:txBody>
                    <a:bodyPr/>
                    <a:lstStyle/>
                    <a:p>
                      <a:pPr algn="ctr" rtl="1">
                        <a:lnSpc>
                          <a:spcPct val="115000"/>
                        </a:lnSpc>
                        <a:spcAft>
                          <a:spcPts val="1000"/>
                        </a:spcAft>
                      </a:pPr>
                      <a:r>
                        <a:rPr lang="ar-SA" sz="2000" b="1" dirty="0">
                          <a:effectLst/>
                          <a:cs typeface="+mj-cs"/>
                        </a:rPr>
                        <a:t>1.57</a:t>
                      </a:r>
                      <a:endParaRPr lang="en-US" sz="2000" b="1" dirty="0">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ctr" rtl="1">
                        <a:lnSpc>
                          <a:spcPct val="115000"/>
                        </a:lnSpc>
                        <a:spcAft>
                          <a:spcPts val="1000"/>
                        </a:spcAft>
                      </a:pPr>
                      <a:r>
                        <a:rPr lang="ar-SA" sz="2000" b="1">
                          <a:effectLst/>
                          <a:cs typeface="+mj-cs"/>
                        </a:rPr>
                        <a:t> </a:t>
                      </a:r>
                      <a:endParaRPr lang="en-US" sz="2000" b="1">
                        <a:effectLst/>
                        <a:latin typeface="Calibri"/>
                        <a:ea typeface="Calibri"/>
                        <a:cs typeface="+mj-cs"/>
                      </a:endParaRPr>
                    </a:p>
                  </a:txBody>
                  <a:tcPr marL="68580" marR="68580" marT="0" marB="0" anchor="ctr"/>
                </a:tc>
                <a:tc>
                  <a:txBody>
                    <a:bodyPr/>
                    <a:lstStyle/>
                    <a:p>
                      <a:pPr algn="ctr" rtl="1">
                        <a:lnSpc>
                          <a:spcPct val="115000"/>
                        </a:lnSpc>
                        <a:spcAft>
                          <a:spcPts val="1000"/>
                        </a:spcAft>
                      </a:pPr>
                      <a:r>
                        <a:rPr lang="ar-SA" sz="2000" b="1">
                          <a:effectLst/>
                          <a:cs typeface="+mj-cs"/>
                        </a:rPr>
                        <a:t> </a:t>
                      </a:r>
                      <a:endParaRPr lang="en-US" sz="2000" b="1">
                        <a:effectLst/>
                        <a:latin typeface="Calibri"/>
                        <a:ea typeface="Calibri"/>
                        <a:cs typeface="+mj-cs"/>
                      </a:endParaRPr>
                    </a:p>
                  </a:txBody>
                  <a:tcPr marL="68580" marR="68580" marT="0" marB="0" anchor="ctr"/>
                </a:tc>
              </a:tr>
              <a:tr h="246425">
                <a:tc gridSpan="3">
                  <a:txBody>
                    <a:bodyPr/>
                    <a:lstStyle/>
                    <a:p>
                      <a:pPr algn="ctr" rtl="1">
                        <a:lnSpc>
                          <a:spcPct val="115000"/>
                        </a:lnSpc>
                        <a:spcAft>
                          <a:spcPts val="1000"/>
                        </a:spcAft>
                      </a:pPr>
                      <a:r>
                        <a:rPr lang="ar-SA" sz="2000" b="1" dirty="0">
                          <a:effectLst/>
                          <a:cs typeface="+mj-cs"/>
                        </a:rPr>
                        <a:t>السرعة المحيطية</a:t>
                      </a:r>
                      <a:endParaRPr lang="en-US" sz="2000" b="1" dirty="0">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gridSpan="2">
                  <a:txBody>
                    <a:bodyPr/>
                    <a:lstStyle/>
                    <a:p>
                      <a:pPr algn="ctr" rtl="1">
                        <a:lnSpc>
                          <a:spcPct val="115000"/>
                        </a:lnSpc>
                        <a:spcAft>
                          <a:spcPts val="1000"/>
                        </a:spcAft>
                      </a:pPr>
                      <a:r>
                        <a:rPr lang="ar-SA" sz="2000" b="1" dirty="0">
                          <a:effectLst/>
                          <a:cs typeface="+mj-cs"/>
                        </a:rPr>
                        <a:t>=</a:t>
                      </a:r>
                      <a:endParaRPr lang="en-US" sz="2000" b="1" dirty="0">
                        <a:effectLst/>
                        <a:latin typeface="Calibri"/>
                        <a:ea typeface="Calibri"/>
                        <a:cs typeface="+mj-cs"/>
                      </a:endParaRPr>
                    </a:p>
                  </a:txBody>
                  <a:tcPr marL="68580" marR="68580" marT="0" marB="0" anchor="ctr"/>
                </a:tc>
                <a:tc hMerge="1">
                  <a:txBody>
                    <a:bodyPr/>
                    <a:lstStyle/>
                    <a:p>
                      <a:pPr rtl="1"/>
                      <a:endParaRPr lang="ar-IQ"/>
                    </a:p>
                  </a:txBody>
                  <a:tcPr/>
                </a:tc>
                <a:tc gridSpan="4">
                  <a:txBody>
                    <a:bodyPr/>
                    <a:lstStyle/>
                    <a:p>
                      <a:pPr algn="ctr" rtl="1">
                        <a:lnSpc>
                          <a:spcPct val="115000"/>
                        </a:lnSpc>
                        <a:spcAft>
                          <a:spcPts val="1000"/>
                        </a:spcAft>
                      </a:pPr>
                      <a:r>
                        <a:rPr lang="ar-SA" sz="2000" b="1" dirty="0">
                          <a:effectLst/>
                          <a:cs typeface="+mj-cs"/>
                        </a:rPr>
                        <a:t>ــــــــــ</a:t>
                      </a:r>
                      <a:endParaRPr lang="en-US" sz="2000" b="1" dirty="0">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ctr" rtl="1">
                        <a:lnSpc>
                          <a:spcPct val="115000"/>
                        </a:lnSpc>
                        <a:spcAft>
                          <a:spcPts val="1000"/>
                        </a:spcAft>
                      </a:pPr>
                      <a:r>
                        <a:rPr lang="ar-SA" sz="2000" b="1">
                          <a:effectLst/>
                          <a:cs typeface="+mj-cs"/>
                        </a:rPr>
                        <a:t>×</a:t>
                      </a:r>
                      <a:endParaRPr lang="en-US" sz="2000" b="1">
                        <a:effectLst/>
                        <a:latin typeface="Calibri"/>
                        <a:ea typeface="Calibri"/>
                        <a:cs typeface="+mj-cs"/>
                      </a:endParaRPr>
                    </a:p>
                  </a:txBody>
                  <a:tcPr marL="68580" marR="68580" marT="0" marB="0" anchor="ctr"/>
                </a:tc>
                <a:tc>
                  <a:txBody>
                    <a:bodyPr/>
                    <a:lstStyle/>
                    <a:p>
                      <a:pPr algn="ctr" rtl="1">
                        <a:lnSpc>
                          <a:spcPct val="115000"/>
                        </a:lnSpc>
                        <a:spcAft>
                          <a:spcPts val="1000"/>
                        </a:spcAft>
                      </a:pPr>
                      <a:r>
                        <a:rPr lang="ar-SA" sz="2000" b="1">
                          <a:effectLst/>
                          <a:cs typeface="+mj-cs"/>
                        </a:rPr>
                        <a:t>6</a:t>
                      </a:r>
                      <a:endParaRPr lang="en-US" sz="2000" b="1">
                        <a:effectLst/>
                        <a:latin typeface="Calibri"/>
                        <a:ea typeface="Calibri"/>
                        <a:cs typeface="+mj-cs"/>
                      </a:endParaRPr>
                    </a:p>
                  </a:txBody>
                  <a:tcPr marL="68580" marR="68580" marT="0" marB="0" anchor="ctr"/>
                </a:tc>
              </a:tr>
              <a:tr h="246425">
                <a:tc gridSpan="3">
                  <a:txBody>
                    <a:bodyPr/>
                    <a:lstStyle/>
                    <a:p>
                      <a:pPr algn="ctr" rtl="1">
                        <a:lnSpc>
                          <a:spcPct val="115000"/>
                        </a:lnSpc>
                        <a:spcAft>
                          <a:spcPts val="1000"/>
                        </a:spcAft>
                      </a:pPr>
                      <a:r>
                        <a:rPr lang="ar-SA" sz="2000" b="1" dirty="0">
                          <a:effectLst/>
                          <a:cs typeface="+mj-cs"/>
                        </a:rPr>
                        <a:t> </a:t>
                      </a:r>
                      <a:endParaRPr lang="en-US" sz="2000" b="1" dirty="0">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gridSpan="2">
                  <a:txBody>
                    <a:bodyPr/>
                    <a:lstStyle/>
                    <a:p>
                      <a:pPr algn="ctr" rtl="1">
                        <a:lnSpc>
                          <a:spcPct val="115000"/>
                        </a:lnSpc>
                        <a:spcAft>
                          <a:spcPts val="1000"/>
                        </a:spcAft>
                      </a:pPr>
                      <a:r>
                        <a:rPr lang="ar-SA" sz="2000" b="1" dirty="0">
                          <a:effectLst/>
                          <a:cs typeface="+mj-cs"/>
                        </a:rPr>
                        <a:t> </a:t>
                      </a:r>
                      <a:endParaRPr lang="en-US" sz="2000" b="1" dirty="0">
                        <a:effectLst/>
                        <a:latin typeface="Calibri"/>
                        <a:ea typeface="Calibri"/>
                        <a:cs typeface="+mj-cs"/>
                      </a:endParaRPr>
                    </a:p>
                  </a:txBody>
                  <a:tcPr marL="68580" marR="68580" marT="0" marB="0" anchor="ctr"/>
                </a:tc>
                <a:tc hMerge="1">
                  <a:txBody>
                    <a:bodyPr/>
                    <a:lstStyle/>
                    <a:p>
                      <a:pPr rtl="1"/>
                      <a:endParaRPr lang="ar-IQ"/>
                    </a:p>
                  </a:txBody>
                  <a:tcPr/>
                </a:tc>
                <a:tc gridSpan="4">
                  <a:txBody>
                    <a:bodyPr/>
                    <a:lstStyle/>
                    <a:p>
                      <a:pPr algn="ctr" rtl="1">
                        <a:lnSpc>
                          <a:spcPct val="115000"/>
                        </a:lnSpc>
                        <a:spcAft>
                          <a:spcPts val="1000"/>
                        </a:spcAft>
                      </a:pPr>
                      <a:r>
                        <a:rPr lang="ar-SA" sz="2000" b="1" dirty="0">
                          <a:effectLst/>
                          <a:cs typeface="+mj-cs"/>
                        </a:rPr>
                        <a:t>0.3</a:t>
                      </a:r>
                      <a:endParaRPr lang="en-US" sz="2000" b="1" dirty="0">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ctr" rtl="1">
                        <a:lnSpc>
                          <a:spcPct val="115000"/>
                        </a:lnSpc>
                        <a:spcAft>
                          <a:spcPts val="1000"/>
                        </a:spcAft>
                      </a:pPr>
                      <a:r>
                        <a:rPr lang="ar-SA" sz="2000" b="1" dirty="0">
                          <a:effectLst/>
                          <a:cs typeface="+mj-cs"/>
                        </a:rPr>
                        <a:t> </a:t>
                      </a:r>
                      <a:endParaRPr lang="en-US" sz="2000" b="1" dirty="0">
                        <a:effectLst/>
                        <a:latin typeface="Calibri"/>
                        <a:ea typeface="Calibri"/>
                        <a:cs typeface="+mj-cs"/>
                      </a:endParaRPr>
                    </a:p>
                  </a:txBody>
                  <a:tcPr marL="68580" marR="68580" marT="0" marB="0" anchor="ctr"/>
                </a:tc>
                <a:tc>
                  <a:txBody>
                    <a:bodyPr/>
                    <a:lstStyle/>
                    <a:p>
                      <a:pPr algn="ctr" rtl="1">
                        <a:lnSpc>
                          <a:spcPct val="115000"/>
                        </a:lnSpc>
                        <a:spcAft>
                          <a:spcPts val="1000"/>
                        </a:spcAft>
                      </a:pPr>
                      <a:r>
                        <a:rPr lang="ar-SA" sz="2000" b="1" dirty="0">
                          <a:effectLst/>
                          <a:cs typeface="+mj-cs"/>
                        </a:rPr>
                        <a:t> </a:t>
                      </a:r>
                      <a:endParaRPr lang="en-US" sz="2000" b="1" dirty="0">
                        <a:effectLst/>
                        <a:latin typeface="Calibri"/>
                        <a:ea typeface="Calibri"/>
                        <a:cs typeface="+mj-cs"/>
                      </a:endParaRPr>
                    </a:p>
                  </a:txBody>
                  <a:tcPr marL="68580" marR="68580" marT="0" marB="0" anchor="ctr"/>
                </a:tc>
              </a:tr>
              <a:tr h="246425">
                <a:tc gridSpan="3">
                  <a:txBody>
                    <a:bodyPr/>
                    <a:lstStyle/>
                    <a:p>
                      <a:pPr algn="ctr" rtl="1">
                        <a:lnSpc>
                          <a:spcPct val="115000"/>
                        </a:lnSpc>
                        <a:spcAft>
                          <a:spcPts val="1000"/>
                        </a:spcAft>
                      </a:pPr>
                      <a:r>
                        <a:rPr lang="ar-SA" sz="2000" b="1" dirty="0">
                          <a:effectLst/>
                          <a:cs typeface="+mj-cs"/>
                        </a:rPr>
                        <a:t>السرعة المحيطية</a:t>
                      </a:r>
                      <a:endParaRPr lang="en-US" sz="2000" b="1" dirty="0">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gridSpan="2">
                  <a:txBody>
                    <a:bodyPr/>
                    <a:lstStyle/>
                    <a:p>
                      <a:pPr algn="ctr" rtl="1">
                        <a:lnSpc>
                          <a:spcPct val="115000"/>
                        </a:lnSpc>
                        <a:spcAft>
                          <a:spcPts val="1000"/>
                        </a:spcAft>
                      </a:pPr>
                      <a:r>
                        <a:rPr lang="ar-SA" sz="2000" b="1" dirty="0">
                          <a:effectLst/>
                          <a:cs typeface="+mj-cs"/>
                        </a:rPr>
                        <a:t>=</a:t>
                      </a:r>
                      <a:endParaRPr lang="en-US" sz="2000" b="1" dirty="0">
                        <a:effectLst/>
                        <a:latin typeface="Calibri"/>
                        <a:ea typeface="Calibri"/>
                        <a:cs typeface="+mj-cs"/>
                      </a:endParaRPr>
                    </a:p>
                  </a:txBody>
                  <a:tcPr marL="68580" marR="68580" marT="0" marB="0" anchor="ctr"/>
                </a:tc>
                <a:tc hMerge="1">
                  <a:txBody>
                    <a:bodyPr/>
                    <a:lstStyle/>
                    <a:p>
                      <a:pPr rtl="1"/>
                      <a:endParaRPr lang="ar-IQ"/>
                    </a:p>
                  </a:txBody>
                  <a:tcPr/>
                </a:tc>
                <a:tc gridSpan="4">
                  <a:txBody>
                    <a:bodyPr/>
                    <a:lstStyle/>
                    <a:p>
                      <a:pPr algn="ctr" rtl="1">
                        <a:lnSpc>
                          <a:spcPct val="115000"/>
                        </a:lnSpc>
                        <a:spcAft>
                          <a:spcPts val="1000"/>
                        </a:spcAft>
                      </a:pPr>
                      <a:r>
                        <a:rPr lang="ar-SA" sz="2000" b="1" dirty="0">
                          <a:effectLst/>
                          <a:cs typeface="+mj-cs"/>
                        </a:rPr>
                        <a:t>31.38 سم/</a:t>
                      </a:r>
                      <a:r>
                        <a:rPr lang="ar-SA" sz="2000" b="1" dirty="0" err="1">
                          <a:effectLst/>
                          <a:cs typeface="+mj-cs"/>
                        </a:rPr>
                        <a:t>ثا</a:t>
                      </a:r>
                      <a:endParaRPr lang="en-US" sz="2000" b="1" dirty="0">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ctr" rtl="1">
                        <a:lnSpc>
                          <a:spcPct val="115000"/>
                        </a:lnSpc>
                        <a:spcAft>
                          <a:spcPts val="1000"/>
                        </a:spcAft>
                      </a:pPr>
                      <a:r>
                        <a:rPr lang="ar-SA" sz="2000" b="1" dirty="0">
                          <a:effectLst/>
                          <a:cs typeface="+mj-cs"/>
                        </a:rPr>
                        <a:t> </a:t>
                      </a:r>
                      <a:endParaRPr lang="en-US" sz="2000" b="1" dirty="0">
                        <a:effectLst/>
                        <a:latin typeface="Calibri"/>
                        <a:ea typeface="Calibri"/>
                        <a:cs typeface="+mj-cs"/>
                      </a:endParaRPr>
                    </a:p>
                  </a:txBody>
                  <a:tcPr marL="68580" marR="68580" marT="0" marB="0" anchor="ctr"/>
                </a:tc>
                <a:tc>
                  <a:txBody>
                    <a:bodyPr/>
                    <a:lstStyle/>
                    <a:p>
                      <a:pPr algn="ctr" rtl="1">
                        <a:lnSpc>
                          <a:spcPct val="115000"/>
                        </a:lnSpc>
                        <a:spcAft>
                          <a:spcPts val="1000"/>
                        </a:spcAft>
                      </a:pPr>
                      <a:r>
                        <a:rPr lang="ar-SA" sz="2000" b="1" dirty="0">
                          <a:effectLst/>
                          <a:cs typeface="+mj-cs"/>
                        </a:rPr>
                        <a:t> </a:t>
                      </a:r>
                      <a:endParaRPr lang="en-US" sz="2000" b="1" dirty="0">
                        <a:effectLst/>
                        <a:latin typeface="Calibri"/>
                        <a:ea typeface="Calibri"/>
                        <a:cs typeface="+mj-cs"/>
                      </a:endParaRPr>
                    </a:p>
                  </a:txBody>
                  <a:tcPr marL="68580" marR="68580" marT="0" marB="0" anchor="ctr"/>
                </a:tc>
              </a:tr>
              <a:tr h="218335">
                <a:tc gridSpan="2">
                  <a:txBody>
                    <a:bodyPr/>
                    <a:lstStyle/>
                    <a:p>
                      <a:pPr algn="r" rtl="1">
                        <a:lnSpc>
                          <a:spcPct val="115000"/>
                        </a:lnSpc>
                        <a:spcAft>
                          <a:spcPts val="0"/>
                        </a:spcAft>
                      </a:pPr>
                      <a:r>
                        <a:rPr lang="ar-SA" sz="1200" dirty="0">
                          <a:effectLst/>
                        </a:rPr>
                        <a:t> </a:t>
                      </a:r>
                      <a:endParaRPr lang="en-US" sz="1100" dirty="0">
                        <a:effectLst/>
                        <a:latin typeface="Calibri"/>
                        <a:ea typeface="Calibri"/>
                        <a:cs typeface="Arial"/>
                      </a:endParaRPr>
                    </a:p>
                  </a:txBody>
                  <a:tcPr marL="0" marR="0" marT="0" marB="0" anchor="ctr"/>
                </a:tc>
                <a:tc hMerge="1">
                  <a:txBody>
                    <a:bodyPr/>
                    <a:lstStyle/>
                    <a:p>
                      <a:pPr algn="r" rtl="1">
                        <a:lnSpc>
                          <a:spcPct val="115000"/>
                        </a:lnSpc>
                        <a:spcAft>
                          <a:spcPts val="0"/>
                        </a:spcAft>
                      </a:pPr>
                      <a:endParaRPr lang="en-US" sz="1100" dirty="0">
                        <a:effectLst/>
                        <a:latin typeface="Calibri"/>
                        <a:ea typeface="Calibri"/>
                        <a:cs typeface="Arial"/>
                      </a:endParaRPr>
                    </a:p>
                  </a:txBody>
                  <a:tcPr marL="0" marR="0" marT="0" marB="0" anchor="ctr"/>
                </a:tc>
                <a:tc>
                  <a:txBody>
                    <a:bodyPr/>
                    <a:lstStyle/>
                    <a:p>
                      <a:pPr algn="r" rtl="1">
                        <a:lnSpc>
                          <a:spcPct val="115000"/>
                        </a:lnSpc>
                        <a:spcAft>
                          <a:spcPts val="0"/>
                        </a:spcAft>
                      </a:pPr>
                      <a:r>
                        <a:rPr lang="ar-SA" sz="1200" dirty="0">
                          <a:effectLst/>
                        </a:rPr>
                        <a:t> </a:t>
                      </a:r>
                      <a:endParaRPr lang="en-US" sz="1100" dirty="0">
                        <a:effectLst/>
                        <a:latin typeface="Calibri"/>
                        <a:ea typeface="Calibri"/>
                        <a:cs typeface="Arial"/>
                      </a:endParaRPr>
                    </a:p>
                  </a:txBody>
                  <a:tcPr marL="0" marR="0" marT="0" marB="0" anchor="ctr"/>
                </a:tc>
                <a:tc>
                  <a:txBody>
                    <a:bodyPr/>
                    <a:lstStyle/>
                    <a:p>
                      <a:pPr algn="r" rtl="1">
                        <a:lnSpc>
                          <a:spcPct val="115000"/>
                        </a:lnSpc>
                        <a:spcAft>
                          <a:spcPts val="0"/>
                        </a:spcAft>
                      </a:pPr>
                      <a:r>
                        <a:rPr lang="ar-SA" sz="1200">
                          <a:effectLst/>
                        </a:rPr>
                        <a:t> </a:t>
                      </a:r>
                      <a:endParaRPr lang="en-US" sz="1100">
                        <a:effectLst/>
                        <a:latin typeface="Calibri"/>
                        <a:ea typeface="Calibri"/>
                        <a:cs typeface="Arial"/>
                      </a:endParaRPr>
                    </a:p>
                  </a:txBody>
                  <a:tcPr marL="0" marR="0" marT="0" marB="0" anchor="ctr"/>
                </a:tc>
                <a:tc>
                  <a:txBody>
                    <a:bodyPr/>
                    <a:lstStyle/>
                    <a:p>
                      <a:pPr algn="r" rtl="1">
                        <a:lnSpc>
                          <a:spcPct val="115000"/>
                        </a:lnSpc>
                        <a:spcAft>
                          <a:spcPts val="0"/>
                        </a:spcAft>
                      </a:pPr>
                      <a:r>
                        <a:rPr lang="ar-SA" sz="1200">
                          <a:effectLst/>
                        </a:rPr>
                        <a:t> </a:t>
                      </a:r>
                      <a:endParaRPr lang="en-US" sz="1100">
                        <a:effectLst/>
                        <a:latin typeface="Calibri"/>
                        <a:ea typeface="Calibri"/>
                        <a:cs typeface="Arial"/>
                      </a:endParaRPr>
                    </a:p>
                  </a:txBody>
                  <a:tcPr marL="0" marR="0" marT="0" marB="0" anchor="ctr"/>
                </a:tc>
                <a:tc>
                  <a:txBody>
                    <a:bodyPr/>
                    <a:lstStyle/>
                    <a:p>
                      <a:pPr algn="r" rtl="1">
                        <a:lnSpc>
                          <a:spcPct val="115000"/>
                        </a:lnSpc>
                        <a:spcAft>
                          <a:spcPts val="0"/>
                        </a:spcAft>
                      </a:pPr>
                      <a:r>
                        <a:rPr lang="ar-SA" sz="1200">
                          <a:effectLst/>
                        </a:rPr>
                        <a:t> </a:t>
                      </a:r>
                      <a:endParaRPr lang="en-US" sz="1100">
                        <a:effectLst/>
                        <a:latin typeface="Calibri"/>
                        <a:ea typeface="Calibri"/>
                        <a:cs typeface="Arial"/>
                      </a:endParaRPr>
                    </a:p>
                  </a:txBody>
                  <a:tcPr marL="0" marR="0" marT="0" marB="0" anchor="ctr"/>
                </a:tc>
                <a:tc>
                  <a:txBody>
                    <a:bodyPr/>
                    <a:lstStyle/>
                    <a:p>
                      <a:pPr algn="r" rtl="1">
                        <a:lnSpc>
                          <a:spcPct val="115000"/>
                        </a:lnSpc>
                        <a:spcAft>
                          <a:spcPts val="0"/>
                        </a:spcAft>
                      </a:pPr>
                      <a:r>
                        <a:rPr lang="ar-SA" sz="1200" dirty="0">
                          <a:effectLst/>
                        </a:rPr>
                        <a:t> </a:t>
                      </a:r>
                      <a:endParaRPr lang="en-US" sz="1100" dirty="0">
                        <a:effectLst/>
                        <a:latin typeface="Calibri"/>
                        <a:ea typeface="Calibri"/>
                        <a:cs typeface="Arial"/>
                      </a:endParaRPr>
                    </a:p>
                  </a:txBody>
                  <a:tcPr marL="0" marR="0" marT="0" marB="0" anchor="ctr"/>
                </a:tc>
                <a:tc>
                  <a:txBody>
                    <a:bodyPr/>
                    <a:lstStyle/>
                    <a:p>
                      <a:pPr algn="r" rtl="1">
                        <a:lnSpc>
                          <a:spcPct val="115000"/>
                        </a:lnSpc>
                        <a:spcAft>
                          <a:spcPts val="0"/>
                        </a:spcAft>
                      </a:pPr>
                      <a:r>
                        <a:rPr lang="ar-SA" sz="1200" dirty="0">
                          <a:effectLst/>
                        </a:rPr>
                        <a:t> </a:t>
                      </a:r>
                      <a:endParaRPr lang="en-US" sz="1100" dirty="0">
                        <a:effectLst/>
                        <a:latin typeface="Calibri"/>
                        <a:ea typeface="Calibri"/>
                        <a:cs typeface="Arial"/>
                      </a:endParaRPr>
                    </a:p>
                  </a:txBody>
                  <a:tcPr marL="0" marR="0" marT="0" marB="0" anchor="ctr"/>
                </a:tc>
                <a:tc>
                  <a:txBody>
                    <a:bodyPr/>
                    <a:lstStyle/>
                    <a:p>
                      <a:pPr algn="r" rtl="1">
                        <a:lnSpc>
                          <a:spcPct val="115000"/>
                        </a:lnSpc>
                        <a:spcAft>
                          <a:spcPts val="0"/>
                        </a:spcAft>
                      </a:pPr>
                      <a:r>
                        <a:rPr lang="ar-SA" sz="1200">
                          <a:effectLst/>
                        </a:rPr>
                        <a:t> </a:t>
                      </a:r>
                      <a:endParaRPr lang="en-US" sz="1100">
                        <a:effectLst/>
                        <a:latin typeface="Calibri"/>
                        <a:ea typeface="Calibri"/>
                        <a:cs typeface="Arial"/>
                      </a:endParaRPr>
                    </a:p>
                  </a:txBody>
                  <a:tcPr marL="0" marR="0" marT="0" marB="0" anchor="ctr"/>
                </a:tc>
                <a:tc>
                  <a:txBody>
                    <a:bodyPr/>
                    <a:lstStyle/>
                    <a:p>
                      <a:pPr algn="r" rtl="1">
                        <a:lnSpc>
                          <a:spcPct val="115000"/>
                        </a:lnSpc>
                        <a:spcAft>
                          <a:spcPts val="0"/>
                        </a:spcAft>
                      </a:pPr>
                      <a:r>
                        <a:rPr lang="ar-SA" sz="1200">
                          <a:effectLst/>
                        </a:rPr>
                        <a:t> </a:t>
                      </a:r>
                      <a:endParaRPr lang="en-US" sz="1100">
                        <a:effectLst/>
                        <a:latin typeface="Calibri"/>
                        <a:ea typeface="Calibri"/>
                        <a:cs typeface="Arial"/>
                      </a:endParaRPr>
                    </a:p>
                  </a:txBody>
                  <a:tcPr marL="0" marR="0" marT="0" marB="0" anchor="ctr"/>
                </a:tc>
                <a:tc>
                  <a:txBody>
                    <a:bodyPr/>
                    <a:lstStyle/>
                    <a:p>
                      <a:pPr algn="r" rtl="1">
                        <a:lnSpc>
                          <a:spcPct val="115000"/>
                        </a:lnSpc>
                        <a:spcAft>
                          <a:spcPts val="0"/>
                        </a:spcAft>
                      </a:pPr>
                      <a:r>
                        <a:rPr lang="ar-SA" sz="1200" dirty="0">
                          <a:effectLst/>
                        </a:rPr>
                        <a:t> </a:t>
                      </a:r>
                      <a:endParaRPr lang="en-US" sz="1100" dirty="0">
                        <a:effectLst/>
                        <a:latin typeface="Calibri"/>
                        <a:ea typeface="Calibri"/>
                        <a:cs typeface="Arial"/>
                      </a:endParaRPr>
                    </a:p>
                  </a:txBody>
                  <a:tcPr marL="0" marR="0" marT="0" marB="0" anchor="ctr"/>
                </a:tc>
              </a:tr>
            </a:tbl>
          </a:graphicData>
        </a:graphic>
      </p:graphicFrame>
    </p:spTree>
    <p:extLst>
      <p:ext uri="{BB962C8B-B14F-4D97-AF65-F5344CB8AC3E}">
        <p14:creationId xmlns:p14="http://schemas.microsoft.com/office/powerpoint/2010/main" val="2876056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51520" y="188640"/>
            <a:ext cx="8712968" cy="1200329"/>
          </a:xfrm>
          <a:prstGeom prst="rect">
            <a:avLst/>
          </a:prstGeom>
        </p:spPr>
        <p:txBody>
          <a:bodyPr wrap="square">
            <a:spAutoFit/>
          </a:bodyPr>
          <a:lstStyle/>
          <a:p>
            <a:r>
              <a:rPr lang="ar-SA" sz="2400" b="1" dirty="0">
                <a:cs typeface="+mj-cs"/>
              </a:rPr>
              <a:t> أما إذا </a:t>
            </a:r>
            <a:r>
              <a:rPr lang="ar-IQ" sz="2400" b="1" dirty="0" smtClean="0">
                <a:cs typeface="+mj-cs"/>
              </a:rPr>
              <a:t>ضاعفنا</a:t>
            </a:r>
            <a:r>
              <a:rPr lang="ar-SA" sz="2400" b="1" dirty="0" smtClean="0">
                <a:cs typeface="+mj-cs"/>
              </a:rPr>
              <a:t> </a:t>
            </a:r>
            <a:r>
              <a:rPr lang="ar-SA" sz="2400" b="1" dirty="0">
                <a:cs typeface="+mj-cs"/>
              </a:rPr>
              <a:t>نصف </a:t>
            </a:r>
            <a:r>
              <a:rPr lang="ar-SA" sz="2400" b="1" dirty="0" smtClean="0">
                <a:cs typeface="+mj-cs"/>
              </a:rPr>
              <a:t>القطر</a:t>
            </a:r>
            <a:r>
              <a:rPr lang="ar-IQ" sz="2400" b="1" dirty="0" smtClean="0">
                <a:cs typeface="+mj-cs"/>
              </a:rPr>
              <a:t> فيصبح الحل : </a:t>
            </a:r>
            <a:r>
              <a:rPr lang="ar-SA" sz="2400" b="1" dirty="0" smtClean="0">
                <a:cs typeface="+mj-cs"/>
              </a:rPr>
              <a:t>(6×2=12</a:t>
            </a:r>
            <a:r>
              <a:rPr lang="ar-SA" sz="2400" b="1" dirty="0">
                <a:cs typeface="+mj-cs"/>
              </a:rPr>
              <a:t>)</a:t>
            </a:r>
            <a:endParaRPr lang="en-US" sz="2400" b="1" dirty="0">
              <a:cs typeface="+mj-cs"/>
            </a:endParaRPr>
          </a:p>
          <a:p>
            <a:r>
              <a:rPr lang="ar-SA" sz="2400" b="1" dirty="0">
                <a:cs typeface="+mj-cs"/>
              </a:rPr>
              <a:t>طول القوس=90×12</a:t>
            </a:r>
            <a:endParaRPr lang="en-US" sz="2400" b="1" dirty="0">
              <a:cs typeface="+mj-cs"/>
            </a:endParaRPr>
          </a:p>
          <a:p>
            <a:r>
              <a:rPr lang="ar-SA" sz="2400" b="1" dirty="0">
                <a:cs typeface="+mj-cs"/>
              </a:rPr>
              <a:t>طول القوس =1080درجة.سم</a:t>
            </a:r>
            <a:endParaRPr lang="en-US" sz="2400" b="1" dirty="0">
              <a:cs typeface="+mj-cs"/>
            </a:endParaRPr>
          </a:p>
        </p:txBody>
      </p:sp>
      <p:graphicFrame>
        <p:nvGraphicFramePr>
          <p:cNvPr id="4" name="جدول 3"/>
          <p:cNvGraphicFramePr>
            <a:graphicFrameLocks noGrp="1"/>
          </p:cNvGraphicFramePr>
          <p:nvPr>
            <p:extLst>
              <p:ext uri="{D42A27DB-BD31-4B8C-83A1-F6EECF244321}">
                <p14:modId xmlns:p14="http://schemas.microsoft.com/office/powerpoint/2010/main" val="2476249677"/>
              </p:ext>
            </p:extLst>
          </p:nvPr>
        </p:nvGraphicFramePr>
        <p:xfrm>
          <a:off x="755576" y="1432923"/>
          <a:ext cx="5907630" cy="4300333"/>
        </p:xfrm>
        <a:graphic>
          <a:graphicData uri="http://schemas.openxmlformats.org/drawingml/2006/table">
            <a:tbl>
              <a:tblPr rtl="1" firstRow="1" firstCol="1" bandRow="1">
                <a:tableStyleId>{5C22544A-7EE6-4342-B048-85BDC9FD1C3A}</a:tableStyleId>
              </a:tblPr>
              <a:tblGrid>
                <a:gridCol w="1420826"/>
                <a:gridCol w="375676"/>
                <a:gridCol w="303431"/>
                <a:gridCol w="187838"/>
                <a:gridCol w="433472"/>
                <a:gridCol w="635759"/>
                <a:gridCol w="310057"/>
                <a:gridCol w="664658"/>
                <a:gridCol w="577963"/>
                <a:gridCol w="492232"/>
                <a:gridCol w="505718"/>
              </a:tblGrid>
              <a:tr h="0">
                <a:tc>
                  <a:txBody>
                    <a:bodyPr/>
                    <a:lstStyle/>
                    <a:p>
                      <a:pPr algn="r" rtl="1">
                        <a:lnSpc>
                          <a:spcPct val="115000"/>
                        </a:lnSpc>
                        <a:spcAft>
                          <a:spcPts val="1000"/>
                        </a:spcAft>
                      </a:pPr>
                      <a:r>
                        <a:rPr lang="ar-SA" sz="1600" dirty="0">
                          <a:effectLst/>
                        </a:rPr>
                        <a:t> </a:t>
                      </a:r>
                      <a:endParaRPr lang="en-US" sz="1600" dirty="0">
                        <a:effectLst/>
                        <a:latin typeface="Calibri"/>
                        <a:ea typeface="Calibri"/>
                        <a:cs typeface="Arial"/>
                      </a:endParaRPr>
                    </a:p>
                  </a:txBody>
                  <a:tcPr marL="68580" marR="68580" marT="0" marB="0" anchor="ctr"/>
                </a:tc>
                <a:tc gridSpan="2">
                  <a:txBody>
                    <a:bodyPr/>
                    <a:lstStyle/>
                    <a:p>
                      <a:pPr algn="r" rtl="1">
                        <a:lnSpc>
                          <a:spcPct val="115000"/>
                        </a:lnSpc>
                        <a:spcAft>
                          <a:spcPts val="1000"/>
                        </a:spcAft>
                      </a:pPr>
                      <a:r>
                        <a:rPr lang="ar-SA" sz="1600">
                          <a:effectLst/>
                        </a:rPr>
                        <a:t> </a:t>
                      </a:r>
                      <a:endParaRPr lang="en-US" sz="1600">
                        <a:effectLst/>
                        <a:latin typeface="Calibri"/>
                        <a:ea typeface="Calibri"/>
                        <a:cs typeface="Arial"/>
                      </a:endParaRPr>
                    </a:p>
                  </a:txBody>
                  <a:tcPr marL="68580" marR="68580" marT="0" marB="0" anchor="ctr"/>
                </a:tc>
                <a:tc hMerge="1">
                  <a:txBody>
                    <a:bodyPr/>
                    <a:lstStyle/>
                    <a:p>
                      <a:pPr rtl="1"/>
                      <a:endParaRPr lang="ar-IQ"/>
                    </a:p>
                  </a:txBody>
                  <a:tcPr/>
                </a:tc>
                <a:tc gridSpan="4">
                  <a:txBody>
                    <a:bodyPr/>
                    <a:lstStyle/>
                    <a:p>
                      <a:pPr algn="r" rtl="1">
                        <a:lnSpc>
                          <a:spcPct val="115000"/>
                        </a:lnSpc>
                        <a:spcAft>
                          <a:spcPts val="1000"/>
                        </a:spcAft>
                      </a:pPr>
                      <a:r>
                        <a:rPr lang="ar-SA" sz="1600" b="1" dirty="0">
                          <a:effectLst/>
                          <a:cs typeface="+mj-cs"/>
                        </a:rPr>
                        <a:t>1080</a:t>
                      </a:r>
                      <a:endParaRPr lang="en-US" sz="1600" b="1" dirty="0">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gridSpan="4">
                  <a:txBody>
                    <a:bodyPr/>
                    <a:lstStyle/>
                    <a:p>
                      <a:pPr algn="r" rtl="1">
                        <a:lnSpc>
                          <a:spcPct val="115000"/>
                        </a:lnSpc>
                        <a:spcAft>
                          <a:spcPts val="1000"/>
                        </a:spcAft>
                      </a:pPr>
                      <a:r>
                        <a:rPr lang="ar-SA" sz="1600" b="1">
                          <a:effectLst/>
                          <a:cs typeface="+mj-cs"/>
                        </a:rPr>
                        <a:t> </a:t>
                      </a:r>
                      <a:endParaRPr lang="en-US" sz="1600" b="1">
                        <a:effectLst/>
                        <a:latin typeface="Calibri"/>
                        <a:ea typeface="Calibri"/>
                        <a:cs typeface="+mj-cs"/>
                      </a:endParaRPr>
                    </a:p>
                  </a:txBody>
                  <a:tcPr marL="0" marR="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299309">
                <a:tc>
                  <a:txBody>
                    <a:bodyPr/>
                    <a:lstStyle/>
                    <a:p>
                      <a:pPr algn="r" rtl="1">
                        <a:lnSpc>
                          <a:spcPct val="115000"/>
                        </a:lnSpc>
                        <a:spcAft>
                          <a:spcPts val="1000"/>
                        </a:spcAft>
                      </a:pPr>
                      <a:r>
                        <a:rPr lang="ar-SA" sz="1600" dirty="0">
                          <a:effectLst/>
                          <a:cs typeface="+mj-cs"/>
                        </a:rPr>
                        <a:t>طول القوس</a:t>
                      </a:r>
                      <a:endParaRPr lang="en-US" sz="1600" dirty="0">
                        <a:effectLst/>
                        <a:latin typeface="Calibri"/>
                        <a:ea typeface="Calibri"/>
                        <a:cs typeface="+mj-cs"/>
                      </a:endParaRPr>
                    </a:p>
                  </a:txBody>
                  <a:tcPr marL="68580" marR="68580" marT="0" marB="0" anchor="ctr"/>
                </a:tc>
                <a:tc gridSpan="2">
                  <a:txBody>
                    <a:bodyPr/>
                    <a:lstStyle/>
                    <a:p>
                      <a:pPr algn="r" rtl="1">
                        <a:lnSpc>
                          <a:spcPct val="115000"/>
                        </a:lnSpc>
                        <a:spcAft>
                          <a:spcPts val="1000"/>
                        </a:spcAft>
                      </a:pPr>
                      <a:r>
                        <a:rPr lang="ar-SA" sz="1600">
                          <a:effectLst/>
                        </a:rPr>
                        <a:t>=</a:t>
                      </a:r>
                      <a:endParaRPr lang="en-US" sz="1600">
                        <a:effectLst/>
                        <a:latin typeface="Calibri"/>
                        <a:ea typeface="Calibri"/>
                        <a:cs typeface="Arial"/>
                      </a:endParaRPr>
                    </a:p>
                  </a:txBody>
                  <a:tcPr marL="68580" marR="68580" marT="0" marB="0" anchor="ctr"/>
                </a:tc>
                <a:tc hMerge="1">
                  <a:txBody>
                    <a:bodyPr/>
                    <a:lstStyle/>
                    <a:p>
                      <a:pPr rtl="1"/>
                      <a:endParaRPr lang="ar-IQ"/>
                    </a:p>
                  </a:txBody>
                  <a:tcPr/>
                </a:tc>
                <a:tc gridSpan="4">
                  <a:txBody>
                    <a:bodyPr/>
                    <a:lstStyle/>
                    <a:p>
                      <a:pPr algn="r" rtl="1">
                        <a:lnSpc>
                          <a:spcPct val="115000"/>
                        </a:lnSpc>
                        <a:spcAft>
                          <a:spcPts val="1000"/>
                        </a:spcAft>
                      </a:pPr>
                      <a:r>
                        <a:rPr lang="ar-SA" sz="1600" b="1" dirty="0">
                          <a:effectLst/>
                          <a:cs typeface="+mj-cs"/>
                        </a:rPr>
                        <a:t>ــــــــــ</a:t>
                      </a:r>
                      <a:endParaRPr lang="en-US" sz="1600" b="1" dirty="0">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gridSpan="4">
                  <a:txBody>
                    <a:bodyPr/>
                    <a:lstStyle/>
                    <a:p>
                      <a:pPr algn="r" rtl="1">
                        <a:lnSpc>
                          <a:spcPct val="115000"/>
                        </a:lnSpc>
                        <a:spcAft>
                          <a:spcPts val="1000"/>
                        </a:spcAft>
                      </a:pPr>
                      <a:r>
                        <a:rPr lang="ar-SA" sz="1600" b="1">
                          <a:effectLst/>
                          <a:cs typeface="+mj-cs"/>
                        </a:rPr>
                        <a:t> </a:t>
                      </a:r>
                      <a:endParaRPr lang="en-US" sz="1600" b="1">
                        <a:effectLst/>
                        <a:latin typeface="Calibri"/>
                        <a:ea typeface="Calibri"/>
                        <a:cs typeface="+mj-cs"/>
                      </a:endParaRPr>
                    </a:p>
                  </a:txBody>
                  <a:tcPr marL="0" marR="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299309">
                <a:tc>
                  <a:txBody>
                    <a:bodyPr/>
                    <a:lstStyle/>
                    <a:p>
                      <a:pPr algn="r" rtl="1">
                        <a:lnSpc>
                          <a:spcPct val="115000"/>
                        </a:lnSpc>
                        <a:spcAft>
                          <a:spcPts val="1000"/>
                        </a:spcAft>
                      </a:pPr>
                      <a:r>
                        <a:rPr lang="ar-SA" sz="1600" dirty="0">
                          <a:effectLst/>
                          <a:cs typeface="+mj-cs"/>
                        </a:rPr>
                        <a:t> </a:t>
                      </a:r>
                      <a:endParaRPr lang="en-US" sz="1600" dirty="0">
                        <a:effectLst/>
                        <a:latin typeface="Calibri"/>
                        <a:ea typeface="Calibri"/>
                        <a:cs typeface="+mj-cs"/>
                      </a:endParaRPr>
                    </a:p>
                  </a:txBody>
                  <a:tcPr marL="68580" marR="68580" marT="0" marB="0" anchor="ctr"/>
                </a:tc>
                <a:tc gridSpan="2">
                  <a:txBody>
                    <a:bodyPr/>
                    <a:lstStyle/>
                    <a:p>
                      <a:pPr algn="r" rtl="1">
                        <a:lnSpc>
                          <a:spcPct val="115000"/>
                        </a:lnSpc>
                        <a:spcAft>
                          <a:spcPts val="1000"/>
                        </a:spcAft>
                      </a:pPr>
                      <a:r>
                        <a:rPr lang="ar-SA" sz="1600" dirty="0">
                          <a:effectLst/>
                        </a:rPr>
                        <a:t> </a:t>
                      </a:r>
                      <a:endParaRPr lang="en-US" sz="1600" dirty="0">
                        <a:effectLst/>
                        <a:latin typeface="Calibri"/>
                        <a:ea typeface="Calibri"/>
                        <a:cs typeface="Arial"/>
                      </a:endParaRPr>
                    </a:p>
                  </a:txBody>
                  <a:tcPr marL="68580" marR="68580" marT="0" marB="0" anchor="ctr"/>
                </a:tc>
                <a:tc hMerge="1">
                  <a:txBody>
                    <a:bodyPr/>
                    <a:lstStyle/>
                    <a:p>
                      <a:pPr rtl="1"/>
                      <a:endParaRPr lang="ar-IQ"/>
                    </a:p>
                  </a:txBody>
                  <a:tcPr/>
                </a:tc>
                <a:tc gridSpan="4">
                  <a:txBody>
                    <a:bodyPr/>
                    <a:lstStyle/>
                    <a:p>
                      <a:pPr algn="r" rtl="1">
                        <a:lnSpc>
                          <a:spcPct val="115000"/>
                        </a:lnSpc>
                        <a:spcAft>
                          <a:spcPts val="1000"/>
                        </a:spcAft>
                      </a:pPr>
                      <a:r>
                        <a:rPr lang="ar-SA" sz="1600" b="1" dirty="0">
                          <a:effectLst/>
                          <a:cs typeface="+mj-cs"/>
                        </a:rPr>
                        <a:t>57.3</a:t>
                      </a:r>
                      <a:endParaRPr lang="en-US" sz="1600" b="1" dirty="0">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gridSpan="4">
                  <a:txBody>
                    <a:bodyPr/>
                    <a:lstStyle/>
                    <a:p>
                      <a:pPr algn="r" rtl="1">
                        <a:lnSpc>
                          <a:spcPct val="115000"/>
                        </a:lnSpc>
                        <a:spcAft>
                          <a:spcPts val="1000"/>
                        </a:spcAft>
                      </a:pPr>
                      <a:r>
                        <a:rPr lang="ar-SA" sz="1600" b="1">
                          <a:effectLst/>
                          <a:cs typeface="+mj-cs"/>
                        </a:rPr>
                        <a:t> </a:t>
                      </a:r>
                      <a:endParaRPr lang="en-US" sz="1600" b="1">
                        <a:effectLst/>
                        <a:latin typeface="Calibri"/>
                        <a:ea typeface="Calibri"/>
                        <a:cs typeface="+mj-cs"/>
                      </a:endParaRPr>
                    </a:p>
                  </a:txBody>
                  <a:tcPr marL="0" marR="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299309">
                <a:tc>
                  <a:txBody>
                    <a:bodyPr/>
                    <a:lstStyle/>
                    <a:p>
                      <a:pPr algn="r" rtl="1">
                        <a:lnSpc>
                          <a:spcPct val="115000"/>
                        </a:lnSpc>
                        <a:spcAft>
                          <a:spcPts val="1000"/>
                        </a:spcAft>
                      </a:pPr>
                      <a:r>
                        <a:rPr lang="ar-SA" sz="1600" dirty="0">
                          <a:effectLst/>
                          <a:cs typeface="+mj-cs"/>
                        </a:rPr>
                        <a:t>طول القوس</a:t>
                      </a:r>
                      <a:endParaRPr lang="en-US" sz="1600" dirty="0">
                        <a:effectLst/>
                        <a:latin typeface="Calibri"/>
                        <a:ea typeface="Calibri"/>
                        <a:cs typeface="+mj-cs"/>
                      </a:endParaRPr>
                    </a:p>
                  </a:txBody>
                  <a:tcPr marL="68580" marR="68580" marT="0" marB="0" anchor="ctr"/>
                </a:tc>
                <a:tc gridSpan="2">
                  <a:txBody>
                    <a:bodyPr/>
                    <a:lstStyle/>
                    <a:p>
                      <a:pPr algn="r" rtl="1">
                        <a:lnSpc>
                          <a:spcPct val="115000"/>
                        </a:lnSpc>
                        <a:spcAft>
                          <a:spcPts val="1000"/>
                        </a:spcAft>
                      </a:pPr>
                      <a:r>
                        <a:rPr lang="ar-SA" sz="1600">
                          <a:effectLst/>
                        </a:rPr>
                        <a:t>=</a:t>
                      </a:r>
                      <a:endParaRPr lang="en-US" sz="1600">
                        <a:effectLst/>
                        <a:latin typeface="Calibri"/>
                        <a:ea typeface="Calibri"/>
                        <a:cs typeface="Arial"/>
                      </a:endParaRPr>
                    </a:p>
                  </a:txBody>
                  <a:tcPr marL="68580" marR="68580" marT="0" marB="0" anchor="ctr"/>
                </a:tc>
                <a:tc hMerge="1">
                  <a:txBody>
                    <a:bodyPr/>
                    <a:lstStyle/>
                    <a:p>
                      <a:pPr rtl="1"/>
                      <a:endParaRPr lang="ar-IQ"/>
                    </a:p>
                  </a:txBody>
                  <a:tcPr/>
                </a:tc>
                <a:tc gridSpan="4">
                  <a:txBody>
                    <a:bodyPr/>
                    <a:lstStyle/>
                    <a:p>
                      <a:pPr algn="r" rtl="1">
                        <a:lnSpc>
                          <a:spcPct val="115000"/>
                        </a:lnSpc>
                        <a:spcAft>
                          <a:spcPts val="1000"/>
                        </a:spcAft>
                      </a:pPr>
                      <a:r>
                        <a:rPr lang="ar-SA" sz="1600" b="1" dirty="0">
                          <a:effectLst/>
                          <a:cs typeface="+mj-cs"/>
                        </a:rPr>
                        <a:t>18.84سم</a:t>
                      </a:r>
                      <a:endParaRPr lang="en-US" sz="1600" b="1" dirty="0">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gridSpan="4">
                  <a:txBody>
                    <a:bodyPr/>
                    <a:lstStyle/>
                    <a:p>
                      <a:pPr algn="r" rtl="1">
                        <a:lnSpc>
                          <a:spcPct val="115000"/>
                        </a:lnSpc>
                        <a:spcAft>
                          <a:spcPts val="1000"/>
                        </a:spcAft>
                      </a:pPr>
                      <a:r>
                        <a:rPr lang="ar-SA" sz="1600" b="1">
                          <a:effectLst/>
                          <a:cs typeface="+mj-cs"/>
                        </a:rPr>
                        <a:t> </a:t>
                      </a:r>
                      <a:endParaRPr lang="en-US" sz="1600" b="1">
                        <a:effectLst/>
                        <a:latin typeface="Calibri"/>
                        <a:ea typeface="Calibri"/>
                        <a:cs typeface="+mj-cs"/>
                      </a:endParaRPr>
                    </a:p>
                  </a:txBody>
                  <a:tcPr marL="0" marR="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299309">
                <a:tc gridSpan="5">
                  <a:txBody>
                    <a:bodyPr/>
                    <a:lstStyle/>
                    <a:p>
                      <a:pPr algn="r" rtl="1">
                        <a:lnSpc>
                          <a:spcPct val="115000"/>
                        </a:lnSpc>
                        <a:spcAft>
                          <a:spcPts val="1000"/>
                        </a:spcAft>
                      </a:pPr>
                      <a:r>
                        <a:rPr lang="ar-SA" sz="1600" b="1" dirty="0">
                          <a:effectLst/>
                          <a:cs typeface="+mj-cs"/>
                        </a:rPr>
                        <a:t> </a:t>
                      </a:r>
                      <a:endParaRPr lang="en-US" sz="1600" b="1" dirty="0">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r" rtl="1">
                        <a:lnSpc>
                          <a:spcPct val="115000"/>
                        </a:lnSpc>
                        <a:spcAft>
                          <a:spcPts val="1000"/>
                        </a:spcAft>
                      </a:pPr>
                      <a:r>
                        <a:rPr lang="ar-SA" sz="1600" b="1" dirty="0">
                          <a:effectLst/>
                          <a:cs typeface="+mj-cs"/>
                        </a:rPr>
                        <a:t> </a:t>
                      </a:r>
                      <a:endParaRPr lang="en-US" sz="1600" b="1" dirty="0">
                        <a:effectLst/>
                        <a:latin typeface="Calibri"/>
                        <a:ea typeface="Calibri"/>
                        <a:cs typeface="+mj-cs"/>
                      </a:endParaRPr>
                    </a:p>
                  </a:txBody>
                  <a:tcPr marL="68580" marR="68580" marT="0" marB="0" anchor="ctr"/>
                </a:tc>
                <a:tc gridSpan="5">
                  <a:txBody>
                    <a:bodyPr/>
                    <a:lstStyle/>
                    <a:p>
                      <a:pPr algn="r" rtl="1">
                        <a:lnSpc>
                          <a:spcPct val="115000"/>
                        </a:lnSpc>
                        <a:spcAft>
                          <a:spcPts val="1000"/>
                        </a:spcAft>
                      </a:pPr>
                      <a:r>
                        <a:rPr lang="ar-SA" sz="1600" b="1">
                          <a:effectLst/>
                          <a:cs typeface="+mj-cs"/>
                        </a:rPr>
                        <a:t>18.84</a:t>
                      </a:r>
                      <a:endParaRPr lang="en-US" sz="1600" b="1">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299309">
                <a:tc gridSpan="5">
                  <a:txBody>
                    <a:bodyPr/>
                    <a:lstStyle/>
                    <a:p>
                      <a:pPr algn="r" rtl="1">
                        <a:lnSpc>
                          <a:spcPct val="115000"/>
                        </a:lnSpc>
                        <a:spcAft>
                          <a:spcPts val="1000"/>
                        </a:spcAft>
                      </a:pPr>
                      <a:r>
                        <a:rPr lang="ar-SA" sz="1600" b="1" dirty="0">
                          <a:effectLst/>
                          <a:cs typeface="+mj-cs"/>
                        </a:rPr>
                        <a:t>قيمة الزاوية نصف قطرية</a:t>
                      </a:r>
                      <a:endParaRPr lang="en-US" sz="1600" b="1" dirty="0">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r" rtl="1">
                        <a:lnSpc>
                          <a:spcPct val="115000"/>
                        </a:lnSpc>
                        <a:spcAft>
                          <a:spcPts val="1000"/>
                        </a:spcAft>
                      </a:pPr>
                      <a:r>
                        <a:rPr lang="ar-SA" sz="1600" b="1" dirty="0">
                          <a:effectLst/>
                          <a:cs typeface="+mj-cs"/>
                        </a:rPr>
                        <a:t>=</a:t>
                      </a:r>
                      <a:endParaRPr lang="en-US" sz="1600" b="1" dirty="0">
                        <a:effectLst/>
                        <a:latin typeface="Calibri"/>
                        <a:ea typeface="Calibri"/>
                        <a:cs typeface="+mj-cs"/>
                      </a:endParaRPr>
                    </a:p>
                  </a:txBody>
                  <a:tcPr marL="68580" marR="68580" marT="0" marB="0" anchor="ctr"/>
                </a:tc>
                <a:tc gridSpan="5">
                  <a:txBody>
                    <a:bodyPr/>
                    <a:lstStyle/>
                    <a:p>
                      <a:pPr algn="r" rtl="1">
                        <a:lnSpc>
                          <a:spcPct val="115000"/>
                        </a:lnSpc>
                        <a:spcAft>
                          <a:spcPts val="1000"/>
                        </a:spcAft>
                      </a:pPr>
                      <a:r>
                        <a:rPr lang="ar-SA" sz="1600" b="1">
                          <a:effectLst/>
                          <a:cs typeface="+mj-cs"/>
                        </a:rPr>
                        <a:t>ــــــــــ</a:t>
                      </a:r>
                      <a:endParaRPr lang="en-US" sz="1600" b="1">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299309">
                <a:tc gridSpan="5">
                  <a:txBody>
                    <a:bodyPr/>
                    <a:lstStyle/>
                    <a:p>
                      <a:pPr algn="r" rtl="1">
                        <a:lnSpc>
                          <a:spcPct val="115000"/>
                        </a:lnSpc>
                        <a:spcAft>
                          <a:spcPts val="1000"/>
                        </a:spcAft>
                      </a:pPr>
                      <a:r>
                        <a:rPr lang="ar-SA" sz="1600" b="1" dirty="0">
                          <a:effectLst/>
                          <a:cs typeface="+mj-cs"/>
                        </a:rPr>
                        <a:t> </a:t>
                      </a:r>
                      <a:endParaRPr lang="en-US" sz="1600" b="1" dirty="0">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r" rtl="1">
                        <a:lnSpc>
                          <a:spcPct val="115000"/>
                        </a:lnSpc>
                        <a:spcAft>
                          <a:spcPts val="1000"/>
                        </a:spcAft>
                      </a:pPr>
                      <a:r>
                        <a:rPr lang="ar-SA" sz="1600" b="1" dirty="0">
                          <a:effectLst/>
                          <a:cs typeface="+mj-cs"/>
                        </a:rPr>
                        <a:t> </a:t>
                      </a:r>
                      <a:r>
                        <a:rPr lang="ar-IQ" sz="1600" b="1" dirty="0" smtClean="0">
                          <a:effectLst/>
                          <a:cs typeface="+mj-cs"/>
                        </a:rPr>
                        <a:t>  </a:t>
                      </a:r>
                      <a:endParaRPr lang="en-US" sz="1600" b="1" dirty="0">
                        <a:effectLst/>
                        <a:latin typeface="Calibri"/>
                        <a:ea typeface="Calibri"/>
                        <a:cs typeface="+mj-cs"/>
                      </a:endParaRPr>
                    </a:p>
                  </a:txBody>
                  <a:tcPr marL="68580" marR="68580" marT="0" marB="0" anchor="ctr"/>
                </a:tc>
                <a:tc gridSpan="5">
                  <a:txBody>
                    <a:bodyPr/>
                    <a:lstStyle/>
                    <a:p>
                      <a:pPr algn="r" rtl="1">
                        <a:lnSpc>
                          <a:spcPct val="115000"/>
                        </a:lnSpc>
                        <a:spcAft>
                          <a:spcPts val="1000"/>
                        </a:spcAft>
                      </a:pPr>
                      <a:r>
                        <a:rPr lang="ar-SA" sz="1600" b="1">
                          <a:effectLst/>
                          <a:cs typeface="+mj-cs"/>
                        </a:rPr>
                        <a:t>12</a:t>
                      </a:r>
                      <a:endParaRPr lang="en-US" sz="1600" b="1">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299309">
                <a:tc gridSpan="5">
                  <a:txBody>
                    <a:bodyPr/>
                    <a:lstStyle/>
                    <a:p>
                      <a:pPr algn="r" rtl="1">
                        <a:lnSpc>
                          <a:spcPct val="115000"/>
                        </a:lnSpc>
                        <a:spcAft>
                          <a:spcPts val="1000"/>
                        </a:spcAft>
                      </a:pPr>
                      <a:r>
                        <a:rPr lang="ar-SA" sz="1600" b="1" dirty="0">
                          <a:effectLst/>
                          <a:cs typeface="+mj-cs"/>
                        </a:rPr>
                        <a:t>قيمة الزاوية نصف قطرية</a:t>
                      </a:r>
                      <a:endParaRPr lang="en-US" sz="1600" b="1" dirty="0">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r" rtl="1">
                        <a:lnSpc>
                          <a:spcPct val="115000"/>
                        </a:lnSpc>
                        <a:spcAft>
                          <a:spcPts val="1000"/>
                        </a:spcAft>
                      </a:pPr>
                      <a:r>
                        <a:rPr lang="ar-SA" sz="1600" b="1" dirty="0">
                          <a:effectLst/>
                          <a:cs typeface="+mj-cs"/>
                        </a:rPr>
                        <a:t>=</a:t>
                      </a:r>
                      <a:endParaRPr lang="en-US" sz="1600" b="1" dirty="0">
                        <a:effectLst/>
                        <a:latin typeface="Calibri"/>
                        <a:ea typeface="Calibri"/>
                        <a:cs typeface="+mj-cs"/>
                      </a:endParaRPr>
                    </a:p>
                  </a:txBody>
                  <a:tcPr marL="68580" marR="68580" marT="0" marB="0" anchor="ctr"/>
                </a:tc>
                <a:tc gridSpan="5">
                  <a:txBody>
                    <a:bodyPr/>
                    <a:lstStyle/>
                    <a:p>
                      <a:pPr algn="r" rtl="1">
                        <a:lnSpc>
                          <a:spcPct val="115000"/>
                        </a:lnSpc>
                        <a:spcAft>
                          <a:spcPts val="1000"/>
                        </a:spcAft>
                      </a:pPr>
                      <a:r>
                        <a:rPr lang="ar-SA" sz="1600" b="1">
                          <a:effectLst/>
                          <a:cs typeface="+mj-cs"/>
                        </a:rPr>
                        <a:t>1.57 بدون وحدة</a:t>
                      </a:r>
                      <a:endParaRPr lang="en-US" sz="1600" b="1">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299309">
                <a:tc gridSpan="2">
                  <a:txBody>
                    <a:bodyPr/>
                    <a:lstStyle/>
                    <a:p>
                      <a:pPr algn="r" rtl="1">
                        <a:lnSpc>
                          <a:spcPct val="115000"/>
                        </a:lnSpc>
                        <a:spcAft>
                          <a:spcPts val="1000"/>
                        </a:spcAft>
                      </a:pPr>
                      <a:r>
                        <a:rPr lang="ar-SA" sz="1600" dirty="0">
                          <a:effectLst/>
                          <a:cs typeface="+mj-cs"/>
                        </a:rPr>
                        <a:t> </a:t>
                      </a:r>
                      <a:endParaRPr lang="en-US" sz="1600" dirty="0">
                        <a:effectLst/>
                        <a:latin typeface="Calibri"/>
                        <a:ea typeface="Calibri"/>
                        <a:cs typeface="+mj-cs"/>
                      </a:endParaRPr>
                    </a:p>
                  </a:txBody>
                  <a:tcPr marL="68580" marR="68580" marT="0" marB="0" anchor="ctr"/>
                </a:tc>
                <a:tc hMerge="1">
                  <a:txBody>
                    <a:bodyPr/>
                    <a:lstStyle/>
                    <a:p>
                      <a:pPr rtl="1"/>
                      <a:endParaRPr lang="ar-IQ"/>
                    </a:p>
                  </a:txBody>
                  <a:tcPr/>
                </a:tc>
                <a:tc gridSpan="2">
                  <a:txBody>
                    <a:bodyPr/>
                    <a:lstStyle/>
                    <a:p>
                      <a:pPr algn="r" rtl="1">
                        <a:lnSpc>
                          <a:spcPct val="115000"/>
                        </a:lnSpc>
                        <a:spcAft>
                          <a:spcPts val="1000"/>
                        </a:spcAft>
                      </a:pPr>
                      <a:r>
                        <a:rPr lang="ar-SA" sz="1600" b="1">
                          <a:effectLst/>
                          <a:cs typeface="+mj-cs"/>
                        </a:rPr>
                        <a:t> </a:t>
                      </a:r>
                      <a:endParaRPr lang="en-US" sz="1600" b="1">
                        <a:effectLst/>
                        <a:latin typeface="Calibri"/>
                        <a:ea typeface="Calibri"/>
                        <a:cs typeface="+mj-cs"/>
                      </a:endParaRPr>
                    </a:p>
                  </a:txBody>
                  <a:tcPr marL="68580" marR="68580" marT="0" marB="0" anchor="ctr"/>
                </a:tc>
                <a:tc hMerge="1">
                  <a:txBody>
                    <a:bodyPr/>
                    <a:lstStyle/>
                    <a:p>
                      <a:pPr rtl="1"/>
                      <a:endParaRPr lang="ar-IQ"/>
                    </a:p>
                  </a:txBody>
                  <a:tcPr/>
                </a:tc>
                <a:tc gridSpan="4">
                  <a:txBody>
                    <a:bodyPr/>
                    <a:lstStyle/>
                    <a:p>
                      <a:pPr algn="r" rtl="1">
                        <a:lnSpc>
                          <a:spcPct val="115000"/>
                        </a:lnSpc>
                        <a:spcAft>
                          <a:spcPts val="1000"/>
                        </a:spcAft>
                      </a:pPr>
                      <a:r>
                        <a:rPr lang="ar-SA" sz="1600" b="1" dirty="0">
                          <a:effectLst/>
                          <a:cs typeface="+mj-cs"/>
                        </a:rPr>
                        <a:t>1.57</a:t>
                      </a:r>
                      <a:endParaRPr lang="en-US" sz="1600" b="1" dirty="0">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r" rtl="1">
                        <a:lnSpc>
                          <a:spcPct val="115000"/>
                        </a:lnSpc>
                        <a:spcAft>
                          <a:spcPts val="1000"/>
                        </a:spcAft>
                      </a:pPr>
                      <a:r>
                        <a:rPr lang="ar-SA" sz="1600" b="1">
                          <a:effectLst/>
                          <a:cs typeface="+mj-cs"/>
                        </a:rPr>
                        <a:t> </a:t>
                      </a:r>
                      <a:endParaRPr lang="en-US" sz="1600" b="1">
                        <a:effectLst/>
                        <a:latin typeface="Calibri"/>
                        <a:ea typeface="Calibri"/>
                        <a:cs typeface="+mj-cs"/>
                      </a:endParaRPr>
                    </a:p>
                  </a:txBody>
                  <a:tcPr marL="68580" marR="68580" marT="0" marB="0" anchor="ctr"/>
                </a:tc>
                <a:tc>
                  <a:txBody>
                    <a:bodyPr/>
                    <a:lstStyle/>
                    <a:p>
                      <a:pPr algn="r" rtl="1">
                        <a:lnSpc>
                          <a:spcPct val="115000"/>
                        </a:lnSpc>
                        <a:spcAft>
                          <a:spcPts val="1000"/>
                        </a:spcAft>
                      </a:pPr>
                      <a:r>
                        <a:rPr lang="ar-SA" sz="1600" b="1">
                          <a:effectLst/>
                          <a:cs typeface="+mj-cs"/>
                        </a:rPr>
                        <a:t> </a:t>
                      </a:r>
                      <a:endParaRPr lang="en-US" sz="1600" b="1">
                        <a:effectLst/>
                        <a:latin typeface="Calibri"/>
                        <a:ea typeface="Calibri"/>
                        <a:cs typeface="+mj-cs"/>
                      </a:endParaRPr>
                    </a:p>
                  </a:txBody>
                  <a:tcPr marL="68580" marR="68580" marT="0" marB="0" anchor="ctr"/>
                </a:tc>
                <a:tc>
                  <a:txBody>
                    <a:bodyPr/>
                    <a:lstStyle/>
                    <a:p>
                      <a:pPr algn="r" rtl="1">
                        <a:lnSpc>
                          <a:spcPct val="115000"/>
                        </a:lnSpc>
                        <a:spcAft>
                          <a:spcPts val="1000"/>
                        </a:spcAft>
                      </a:pPr>
                      <a:r>
                        <a:rPr lang="ar-SA" sz="1600">
                          <a:effectLst/>
                        </a:rPr>
                        <a:t> </a:t>
                      </a:r>
                      <a:endParaRPr lang="en-US" sz="1600">
                        <a:effectLst/>
                        <a:latin typeface="Calibri"/>
                        <a:ea typeface="Calibri"/>
                        <a:cs typeface="Arial"/>
                      </a:endParaRPr>
                    </a:p>
                  </a:txBody>
                  <a:tcPr marL="0" marR="0" marT="0" marB="0" anchor="ctr"/>
                </a:tc>
              </a:tr>
              <a:tr h="299309">
                <a:tc gridSpan="2">
                  <a:txBody>
                    <a:bodyPr/>
                    <a:lstStyle/>
                    <a:p>
                      <a:pPr algn="r" rtl="1">
                        <a:lnSpc>
                          <a:spcPct val="115000"/>
                        </a:lnSpc>
                        <a:spcAft>
                          <a:spcPts val="1000"/>
                        </a:spcAft>
                      </a:pPr>
                      <a:r>
                        <a:rPr lang="ar-SA" sz="1600" dirty="0">
                          <a:effectLst/>
                          <a:cs typeface="+mj-cs"/>
                        </a:rPr>
                        <a:t>السرعة المحيطية</a:t>
                      </a:r>
                      <a:endParaRPr lang="en-US" sz="1600" dirty="0">
                        <a:effectLst/>
                        <a:latin typeface="Calibri"/>
                        <a:ea typeface="Calibri"/>
                        <a:cs typeface="+mj-cs"/>
                      </a:endParaRPr>
                    </a:p>
                  </a:txBody>
                  <a:tcPr marL="68580" marR="68580" marT="0" marB="0" anchor="ctr"/>
                </a:tc>
                <a:tc hMerge="1">
                  <a:txBody>
                    <a:bodyPr/>
                    <a:lstStyle/>
                    <a:p>
                      <a:pPr rtl="1"/>
                      <a:endParaRPr lang="ar-IQ"/>
                    </a:p>
                  </a:txBody>
                  <a:tcPr/>
                </a:tc>
                <a:tc gridSpan="2">
                  <a:txBody>
                    <a:bodyPr/>
                    <a:lstStyle/>
                    <a:p>
                      <a:pPr algn="r" rtl="1">
                        <a:lnSpc>
                          <a:spcPct val="115000"/>
                        </a:lnSpc>
                        <a:spcAft>
                          <a:spcPts val="1000"/>
                        </a:spcAft>
                      </a:pPr>
                      <a:r>
                        <a:rPr lang="ar-SA" sz="1600" b="1">
                          <a:effectLst/>
                          <a:cs typeface="+mj-cs"/>
                        </a:rPr>
                        <a:t>=</a:t>
                      </a:r>
                      <a:endParaRPr lang="en-US" sz="1600" b="1">
                        <a:effectLst/>
                        <a:latin typeface="Calibri"/>
                        <a:ea typeface="Calibri"/>
                        <a:cs typeface="+mj-cs"/>
                      </a:endParaRPr>
                    </a:p>
                  </a:txBody>
                  <a:tcPr marL="68580" marR="68580" marT="0" marB="0" anchor="ctr"/>
                </a:tc>
                <a:tc hMerge="1">
                  <a:txBody>
                    <a:bodyPr/>
                    <a:lstStyle/>
                    <a:p>
                      <a:pPr rtl="1"/>
                      <a:endParaRPr lang="ar-IQ"/>
                    </a:p>
                  </a:txBody>
                  <a:tcPr/>
                </a:tc>
                <a:tc gridSpan="4">
                  <a:txBody>
                    <a:bodyPr/>
                    <a:lstStyle/>
                    <a:p>
                      <a:pPr algn="r" rtl="1">
                        <a:lnSpc>
                          <a:spcPct val="115000"/>
                        </a:lnSpc>
                        <a:spcAft>
                          <a:spcPts val="1000"/>
                        </a:spcAft>
                      </a:pPr>
                      <a:r>
                        <a:rPr lang="ar-SA" sz="1600" b="1" dirty="0">
                          <a:effectLst/>
                          <a:cs typeface="+mj-cs"/>
                        </a:rPr>
                        <a:t>ــــــــــ</a:t>
                      </a:r>
                      <a:endParaRPr lang="en-US" sz="1600" b="1" dirty="0">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r" rtl="1">
                        <a:lnSpc>
                          <a:spcPct val="115000"/>
                        </a:lnSpc>
                        <a:spcAft>
                          <a:spcPts val="1000"/>
                        </a:spcAft>
                      </a:pPr>
                      <a:r>
                        <a:rPr lang="ar-SA" sz="1600" b="1" dirty="0">
                          <a:effectLst/>
                          <a:cs typeface="+mj-cs"/>
                        </a:rPr>
                        <a:t>×</a:t>
                      </a:r>
                      <a:endParaRPr lang="en-US" sz="1600" b="1" dirty="0">
                        <a:effectLst/>
                        <a:latin typeface="Calibri"/>
                        <a:ea typeface="Calibri"/>
                        <a:cs typeface="+mj-cs"/>
                      </a:endParaRPr>
                    </a:p>
                  </a:txBody>
                  <a:tcPr marL="68580" marR="68580" marT="0" marB="0" anchor="ctr"/>
                </a:tc>
                <a:tc>
                  <a:txBody>
                    <a:bodyPr/>
                    <a:lstStyle/>
                    <a:p>
                      <a:pPr algn="r" rtl="1">
                        <a:lnSpc>
                          <a:spcPct val="115000"/>
                        </a:lnSpc>
                        <a:spcAft>
                          <a:spcPts val="1000"/>
                        </a:spcAft>
                      </a:pPr>
                      <a:r>
                        <a:rPr lang="ar-SA" sz="1600" b="1">
                          <a:effectLst/>
                          <a:cs typeface="+mj-cs"/>
                        </a:rPr>
                        <a:t>12</a:t>
                      </a:r>
                      <a:endParaRPr lang="en-US" sz="1600" b="1">
                        <a:effectLst/>
                        <a:latin typeface="Calibri"/>
                        <a:ea typeface="Calibri"/>
                        <a:cs typeface="+mj-cs"/>
                      </a:endParaRPr>
                    </a:p>
                  </a:txBody>
                  <a:tcPr marL="68580" marR="68580" marT="0" marB="0" anchor="ctr"/>
                </a:tc>
                <a:tc>
                  <a:txBody>
                    <a:bodyPr/>
                    <a:lstStyle/>
                    <a:p>
                      <a:pPr algn="r" rtl="1">
                        <a:lnSpc>
                          <a:spcPct val="115000"/>
                        </a:lnSpc>
                        <a:spcAft>
                          <a:spcPts val="1000"/>
                        </a:spcAft>
                      </a:pPr>
                      <a:r>
                        <a:rPr lang="ar-SA" sz="1600">
                          <a:effectLst/>
                        </a:rPr>
                        <a:t> </a:t>
                      </a:r>
                      <a:endParaRPr lang="en-US" sz="1600">
                        <a:effectLst/>
                        <a:latin typeface="Calibri"/>
                        <a:ea typeface="Calibri"/>
                        <a:cs typeface="Arial"/>
                      </a:endParaRPr>
                    </a:p>
                  </a:txBody>
                  <a:tcPr marL="0" marR="0" marT="0" marB="0" anchor="ctr"/>
                </a:tc>
              </a:tr>
              <a:tr h="299309">
                <a:tc gridSpan="2">
                  <a:txBody>
                    <a:bodyPr/>
                    <a:lstStyle/>
                    <a:p>
                      <a:pPr algn="r" rtl="1">
                        <a:lnSpc>
                          <a:spcPct val="115000"/>
                        </a:lnSpc>
                        <a:spcAft>
                          <a:spcPts val="1000"/>
                        </a:spcAft>
                      </a:pPr>
                      <a:r>
                        <a:rPr lang="ar-SA" sz="1600" dirty="0">
                          <a:effectLst/>
                          <a:cs typeface="+mj-cs"/>
                        </a:rPr>
                        <a:t> </a:t>
                      </a:r>
                      <a:endParaRPr lang="en-US" sz="1600" dirty="0">
                        <a:effectLst/>
                        <a:latin typeface="Calibri"/>
                        <a:ea typeface="Calibri"/>
                        <a:cs typeface="+mj-cs"/>
                      </a:endParaRPr>
                    </a:p>
                  </a:txBody>
                  <a:tcPr marL="68580" marR="68580" marT="0" marB="0" anchor="ctr"/>
                </a:tc>
                <a:tc hMerge="1">
                  <a:txBody>
                    <a:bodyPr/>
                    <a:lstStyle/>
                    <a:p>
                      <a:pPr rtl="1"/>
                      <a:endParaRPr lang="ar-IQ"/>
                    </a:p>
                  </a:txBody>
                  <a:tcPr/>
                </a:tc>
                <a:tc gridSpan="2">
                  <a:txBody>
                    <a:bodyPr/>
                    <a:lstStyle/>
                    <a:p>
                      <a:pPr algn="r" rtl="1">
                        <a:lnSpc>
                          <a:spcPct val="115000"/>
                        </a:lnSpc>
                        <a:spcAft>
                          <a:spcPts val="1000"/>
                        </a:spcAft>
                      </a:pPr>
                      <a:r>
                        <a:rPr lang="ar-SA" sz="1600" b="1">
                          <a:effectLst/>
                          <a:cs typeface="+mj-cs"/>
                        </a:rPr>
                        <a:t> </a:t>
                      </a:r>
                      <a:endParaRPr lang="en-US" sz="1600" b="1">
                        <a:effectLst/>
                        <a:latin typeface="Calibri"/>
                        <a:ea typeface="Calibri"/>
                        <a:cs typeface="+mj-cs"/>
                      </a:endParaRPr>
                    </a:p>
                  </a:txBody>
                  <a:tcPr marL="68580" marR="68580" marT="0" marB="0" anchor="ctr"/>
                </a:tc>
                <a:tc hMerge="1">
                  <a:txBody>
                    <a:bodyPr/>
                    <a:lstStyle/>
                    <a:p>
                      <a:pPr rtl="1"/>
                      <a:endParaRPr lang="ar-IQ"/>
                    </a:p>
                  </a:txBody>
                  <a:tcPr/>
                </a:tc>
                <a:tc gridSpan="4">
                  <a:txBody>
                    <a:bodyPr/>
                    <a:lstStyle/>
                    <a:p>
                      <a:pPr algn="r" rtl="1">
                        <a:lnSpc>
                          <a:spcPct val="115000"/>
                        </a:lnSpc>
                        <a:spcAft>
                          <a:spcPts val="1000"/>
                        </a:spcAft>
                      </a:pPr>
                      <a:r>
                        <a:rPr lang="ar-SA" sz="1600" b="1" dirty="0">
                          <a:effectLst/>
                          <a:cs typeface="+mj-cs"/>
                        </a:rPr>
                        <a:t>0.3</a:t>
                      </a:r>
                      <a:endParaRPr lang="en-US" sz="1600" b="1" dirty="0">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r" rtl="1">
                        <a:lnSpc>
                          <a:spcPct val="115000"/>
                        </a:lnSpc>
                        <a:spcAft>
                          <a:spcPts val="1000"/>
                        </a:spcAft>
                      </a:pPr>
                      <a:r>
                        <a:rPr lang="ar-SA" sz="1600" b="1" dirty="0">
                          <a:effectLst/>
                          <a:cs typeface="+mj-cs"/>
                        </a:rPr>
                        <a:t> </a:t>
                      </a:r>
                      <a:endParaRPr lang="en-US" sz="1600" b="1" dirty="0">
                        <a:effectLst/>
                        <a:latin typeface="Calibri"/>
                        <a:ea typeface="Calibri"/>
                        <a:cs typeface="+mj-cs"/>
                      </a:endParaRPr>
                    </a:p>
                  </a:txBody>
                  <a:tcPr marL="68580" marR="68580" marT="0" marB="0" anchor="ctr"/>
                </a:tc>
                <a:tc>
                  <a:txBody>
                    <a:bodyPr/>
                    <a:lstStyle/>
                    <a:p>
                      <a:pPr algn="r" rtl="1">
                        <a:lnSpc>
                          <a:spcPct val="115000"/>
                        </a:lnSpc>
                        <a:spcAft>
                          <a:spcPts val="1000"/>
                        </a:spcAft>
                      </a:pPr>
                      <a:r>
                        <a:rPr lang="ar-SA" sz="1600" b="1" dirty="0">
                          <a:effectLst/>
                          <a:cs typeface="+mj-cs"/>
                        </a:rPr>
                        <a:t> </a:t>
                      </a:r>
                      <a:endParaRPr lang="en-US" sz="1600" b="1" dirty="0">
                        <a:effectLst/>
                        <a:latin typeface="Calibri"/>
                        <a:ea typeface="Calibri"/>
                        <a:cs typeface="+mj-cs"/>
                      </a:endParaRPr>
                    </a:p>
                  </a:txBody>
                  <a:tcPr marL="68580" marR="68580" marT="0" marB="0" anchor="ctr"/>
                </a:tc>
                <a:tc>
                  <a:txBody>
                    <a:bodyPr/>
                    <a:lstStyle/>
                    <a:p>
                      <a:pPr algn="r" rtl="1">
                        <a:lnSpc>
                          <a:spcPct val="115000"/>
                        </a:lnSpc>
                        <a:spcAft>
                          <a:spcPts val="1000"/>
                        </a:spcAft>
                      </a:pPr>
                      <a:r>
                        <a:rPr lang="ar-SA" sz="1600">
                          <a:effectLst/>
                        </a:rPr>
                        <a:t> </a:t>
                      </a:r>
                      <a:endParaRPr lang="en-US" sz="1600">
                        <a:effectLst/>
                        <a:latin typeface="Calibri"/>
                        <a:ea typeface="Calibri"/>
                        <a:cs typeface="Arial"/>
                      </a:endParaRPr>
                    </a:p>
                  </a:txBody>
                  <a:tcPr marL="0" marR="0" marT="0" marB="0" anchor="ctr"/>
                </a:tc>
              </a:tr>
              <a:tr h="299309">
                <a:tc gridSpan="2">
                  <a:txBody>
                    <a:bodyPr/>
                    <a:lstStyle/>
                    <a:p>
                      <a:pPr algn="r" rtl="1">
                        <a:lnSpc>
                          <a:spcPct val="115000"/>
                        </a:lnSpc>
                        <a:spcAft>
                          <a:spcPts val="1000"/>
                        </a:spcAft>
                      </a:pPr>
                      <a:r>
                        <a:rPr lang="ar-SA" sz="1600" dirty="0">
                          <a:effectLst/>
                          <a:cs typeface="+mj-cs"/>
                        </a:rPr>
                        <a:t>السرعة المحيطية</a:t>
                      </a:r>
                      <a:endParaRPr lang="en-US" sz="1600" dirty="0">
                        <a:effectLst/>
                        <a:latin typeface="Calibri"/>
                        <a:ea typeface="Calibri"/>
                        <a:cs typeface="+mj-cs"/>
                      </a:endParaRPr>
                    </a:p>
                  </a:txBody>
                  <a:tcPr marL="68580" marR="68580" marT="0" marB="0" anchor="ctr"/>
                </a:tc>
                <a:tc hMerge="1">
                  <a:txBody>
                    <a:bodyPr/>
                    <a:lstStyle/>
                    <a:p>
                      <a:pPr rtl="1"/>
                      <a:endParaRPr lang="ar-IQ"/>
                    </a:p>
                  </a:txBody>
                  <a:tcPr/>
                </a:tc>
                <a:tc gridSpan="2">
                  <a:txBody>
                    <a:bodyPr/>
                    <a:lstStyle/>
                    <a:p>
                      <a:pPr algn="r" rtl="1">
                        <a:lnSpc>
                          <a:spcPct val="115000"/>
                        </a:lnSpc>
                        <a:spcAft>
                          <a:spcPts val="1000"/>
                        </a:spcAft>
                      </a:pPr>
                      <a:r>
                        <a:rPr lang="ar-SA" sz="1600" b="1">
                          <a:effectLst/>
                          <a:cs typeface="+mj-cs"/>
                        </a:rPr>
                        <a:t>=</a:t>
                      </a:r>
                      <a:endParaRPr lang="en-US" sz="1600" b="1">
                        <a:effectLst/>
                        <a:latin typeface="Calibri"/>
                        <a:ea typeface="Calibri"/>
                        <a:cs typeface="+mj-cs"/>
                      </a:endParaRPr>
                    </a:p>
                  </a:txBody>
                  <a:tcPr marL="68580" marR="68580" marT="0" marB="0" anchor="ctr"/>
                </a:tc>
                <a:tc hMerge="1">
                  <a:txBody>
                    <a:bodyPr/>
                    <a:lstStyle/>
                    <a:p>
                      <a:pPr rtl="1"/>
                      <a:endParaRPr lang="ar-IQ"/>
                    </a:p>
                  </a:txBody>
                  <a:tcPr/>
                </a:tc>
                <a:tc gridSpan="4">
                  <a:txBody>
                    <a:bodyPr/>
                    <a:lstStyle/>
                    <a:p>
                      <a:pPr algn="r" rtl="1">
                        <a:lnSpc>
                          <a:spcPct val="115000"/>
                        </a:lnSpc>
                        <a:spcAft>
                          <a:spcPts val="1000"/>
                        </a:spcAft>
                      </a:pPr>
                      <a:r>
                        <a:rPr lang="ar-SA" sz="1600" b="1" dirty="0">
                          <a:effectLst/>
                          <a:cs typeface="+mj-cs"/>
                        </a:rPr>
                        <a:t>62.76 سم/</a:t>
                      </a:r>
                      <a:r>
                        <a:rPr lang="ar-SA" sz="1600" b="1" dirty="0" err="1">
                          <a:effectLst/>
                          <a:cs typeface="+mj-cs"/>
                        </a:rPr>
                        <a:t>ثا</a:t>
                      </a:r>
                      <a:endParaRPr lang="en-US" sz="1600" b="1" dirty="0">
                        <a:effectLst/>
                        <a:latin typeface="Calibri"/>
                        <a:ea typeface="Calibri"/>
                        <a:cs typeface="+mj-cs"/>
                      </a:endParaRPr>
                    </a:p>
                  </a:txBody>
                  <a:tcPr marL="68580" marR="68580" marT="0" marB="0" anchor="ct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a:txBody>
                    <a:bodyPr/>
                    <a:lstStyle/>
                    <a:p>
                      <a:pPr algn="r" rtl="1">
                        <a:lnSpc>
                          <a:spcPct val="115000"/>
                        </a:lnSpc>
                        <a:spcAft>
                          <a:spcPts val="1000"/>
                        </a:spcAft>
                      </a:pPr>
                      <a:r>
                        <a:rPr lang="ar-SA" sz="1600" b="1" dirty="0">
                          <a:effectLst/>
                          <a:cs typeface="+mj-cs"/>
                        </a:rPr>
                        <a:t> </a:t>
                      </a:r>
                      <a:endParaRPr lang="en-US" sz="1600" b="1" dirty="0">
                        <a:effectLst/>
                        <a:latin typeface="Calibri"/>
                        <a:ea typeface="Calibri"/>
                        <a:cs typeface="+mj-cs"/>
                      </a:endParaRPr>
                    </a:p>
                  </a:txBody>
                  <a:tcPr marL="68580" marR="68580" marT="0" marB="0" anchor="ctr"/>
                </a:tc>
                <a:tc>
                  <a:txBody>
                    <a:bodyPr/>
                    <a:lstStyle/>
                    <a:p>
                      <a:pPr algn="r" rtl="1">
                        <a:lnSpc>
                          <a:spcPct val="115000"/>
                        </a:lnSpc>
                        <a:spcAft>
                          <a:spcPts val="1000"/>
                        </a:spcAft>
                      </a:pPr>
                      <a:r>
                        <a:rPr lang="ar-SA" sz="1600" b="1" dirty="0">
                          <a:effectLst/>
                          <a:cs typeface="+mj-cs"/>
                        </a:rPr>
                        <a:t> </a:t>
                      </a:r>
                      <a:endParaRPr lang="en-US" sz="1600" b="1" dirty="0">
                        <a:effectLst/>
                        <a:latin typeface="Calibri"/>
                        <a:ea typeface="Calibri"/>
                        <a:cs typeface="+mj-cs"/>
                      </a:endParaRPr>
                    </a:p>
                  </a:txBody>
                  <a:tcPr marL="68580" marR="68580" marT="0" marB="0" anchor="ctr"/>
                </a:tc>
                <a:tc>
                  <a:txBody>
                    <a:bodyPr/>
                    <a:lstStyle/>
                    <a:p>
                      <a:pPr algn="r" rtl="1">
                        <a:lnSpc>
                          <a:spcPct val="115000"/>
                        </a:lnSpc>
                        <a:spcAft>
                          <a:spcPts val="1000"/>
                        </a:spcAft>
                      </a:pPr>
                      <a:r>
                        <a:rPr lang="ar-SA" sz="1600">
                          <a:effectLst/>
                        </a:rPr>
                        <a:t> </a:t>
                      </a:r>
                      <a:endParaRPr lang="en-US" sz="1600">
                        <a:effectLst/>
                        <a:latin typeface="Calibri"/>
                        <a:ea typeface="Calibri"/>
                        <a:cs typeface="Arial"/>
                      </a:endParaRPr>
                    </a:p>
                  </a:txBody>
                  <a:tcPr marL="0" marR="0" marT="0" marB="0" anchor="ctr"/>
                </a:tc>
              </a:tr>
              <a:tr h="54543">
                <a:tc>
                  <a:txBody>
                    <a:bodyPr/>
                    <a:lstStyle/>
                    <a:p>
                      <a:pPr algn="r" rtl="1">
                        <a:lnSpc>
                          <a:spcPct val="115000"/>
                        </a:lnSpc>
                        <a:spcAft>
                          <a:spcPts val="0"/>
                        </a:spcAft>
                      </a:pPr>
                      <a:r>
                        <a:rPr lang="ar-SA" sz="1600" dirty="0">
                          <a:effectLst/>
                        </a:rPr>
                        <a:t> </a:t>
                      </a:r>
                      <a:endParaRPr lang="en-US" sz="1600" dirty="0">
                        <a:effectLst/>
                        <a:latin typeface="Calibri"/>
                        <a:ea typeface="Calibri"/>
                        <a:cs typeface="Arial"/>
                      </a:endParaRPr>
                    </a:p>
                  </a:txBody>
                  <a:tcPr marL="0" marR="0" marT="0" marB="0" anchor="ctr"/>
                </a:tc>
                <a:tc>
                  <a:txBody>
                    <a:bodyPr/>
                    <a:lstStyle/>
                    <a:p>
                      <a:pPr algn="r" rtl="1">
                        <a:lnSpc>
                          <a:spcPct val="115000"/>
                        </a:lnSpc>
                        <a:spcAft>
                          <a:spcPts val="0"/>
                        </a:spcAft>
                      </a:pPr>
                      <a:r>
                        <a:rPr lang="ar-SA" sz="1600">
                          <a:effectLst/>
                        </a:rPr>
                        <a:t> </a:t>
                      </a:r>
                      <a:endParaRPr lang="en-US" sz="1600">
                        <a:effectLst/>
                        <a:latin typeface="Calibri"/>
                        <a:ea typeface="Calibri"/>
                        <a:cs typeface="Arial"/>
                      </a:endParaRPr>
                    </a:p>
                  </a:txBody>
                  <a:tcPr marL="0" marR="0" marT="0" marB="0" anchor="ctr"/>
                </a:tc>
                <a:tc>
                  <a:txBody>
                    <a:bodyPr/>
                    <a:lstStyle/>
                    <a:p>
                      <a:pPr algn="r" rtl="1">
                        <a:lnSpc>
                          <a:spcPct val="115000"/>
                        </a:lnSpc>
                        <a:spcAft>
                          <a:spcPts val="0"/>
                        </a:spcAft>
                      </a:pPr>
                      <a:r>
                        <a:rPr lang="ar-SA" sz="1600">
                          <a:effectLst/>
                        </a:rPr>
                        <a:t> </a:t>
                      </a:r>
                      <a:endParaRPr lang="en-US" sz="1600">
                        <a:effectLst/>
                        <a:latin typeface="Calibri"/>
                        <a:ea typeface="Calibri"/>
                        <a:cs typeface="Arial"/>
                      </a:endParaRPr>
                    </a:p>
                  </a:txBody>
                  <a:tcPr marL="0" marR="0" marT="0" marB="0" anchor="ctr"/>
                </a:tc>
                <a:tc>
                  <a:txBody>
                    <a:bodyPr/>
                    <a:lstStyle/>
                    <a:p>
                      <a:pPr algn="r" rtl="1">
                        <a:lnSpc>
                          <a:spcPct val="115000"/>
                        </a:lnSpc>
                        <a:spcAft>
                          <a:spcPts val="0"/>
                        </a:spcAft>
                      </a:pPr>
                      <a:r>
                        <a:rPr lang="ar-SA" sz="1600">
                          <a:effectLst/>
                        </a:rPr>
                        <a:t> </a:t>
                      </a:r>
                      <a:endParaRPr lang="en-US" sz="1600">
                        <a:effectLst/>
                        <a:latin typeface="Calibri"/>
                        <a:ea typeface="Calibri"/>
                        <a:cs typeface="Arial"/>
                      </a:endParaRPr>
                    </a:p>
                  </a:txBody>
                  <a:tcPr marL="0" marR="0" marT="0" marB="0" anchor="ctr"/>
                </a:tc>
                <a:tc>
                  <a:txBody>
                    <a:bodyPr/>
                    <a:lstStyle/>
                    <a:p>
                      <a:pPr algn="r" rtl="1">
                        <a:lnSpc>
                          <a:spcPct val="115000"/>
                        </a:lnSpc>
                        <a:spcAft>
                          <a:spcPts val="0"/>
                        </a:spcAft>
                      </a:pPr>
                      <a:r>
                        <a:rPr lang="ar-SA" sz="1600">
                          <a:effectLst/>
                        </a:rPr>
                        <a:t> </a:t>
                      </a:r>
                      <a:endParaRPr lang="en-US" sz="1600">
                        <a:effectLst/>
                        <a:latin typeface="Calibri"/>
                        <a:ea typeface="Calibri"/>
                        <a:cs typeface="Arial"/>
                      </a:endParaRPr>
                    </a:p>
                  </a:txBody>
                  <a:tcPr marL="0" marR="0" marT="0" marB="0" anchor="ctr"/>
                </a:tc>
                <a:tc>
                  <a:txBody>
                    <a:bodyPr/>
                    <a:lstStyle/>
                    <a:p>
                      <a:pPr algn="r" rtl="1">
                        <a:lnSpc>
                          <a:spcPct val="115000"/>
                        </a:lnSpc>
                        <a:spcAft>
                          <a:spcPts val="0"/>
                        </a:spcAft>
                      </a:pPr>
                      <a:r>
                        <a:rPr lang="ar-SA" sz="1600" dirty="0">
                          <a:effectLst/>
                        </a:rPr>
                        <a:t> </a:t>
                      </a:r>
                      <a:endParaRPr lang="en-US" sz="1600" dirty="0">
                        <a:effectLst/>
                        <a:latin typeface="Calibri"/>
                        <a:ea typeface="Calibri"/>
                        <a:cs typeface="Arial"/>
                      </a:endParaRPr>
                    </a:p>
                  </a:txBody>
                  <a:tcPr marL="0" marR="0" marT="0" marB="0" anchor="ctr"/>
                </a:tc>
                <a:tc>
                  <a:txBody>
                    <a:bodyPr/>
                    <a:lstStyle/>
                    <a:p>
                      <a:pPr algn="r" rtl="1">
                        <a:lnSpc>
                          <a:spcPct val="115000"/>
                        </a:lnSpc>
                        <a:spcAft>
                          <a:spcPts val="0"/>
                        </a:spcAft>
                      </a:pPr>
                      <a:r>
                        <a:rPr lang="ar-SA" sz="1600" dirty="0">
                          <a:effectLst/>
                        </a:rPr>
                        <a:t> </a:t>
                      </a:r>
                      <a:endParaRPr lang="en-US" sz="1600" dirty="0">
                        <a:effectLst/>
                        <a:latin typeface="Calibri"/>
                        <a:ea typeface="Calibri"/>
                        <a:cs typeface="Arial"/>
                      </a:endParaRPr>
                    </a:p>
                  </a:txBody>
                  <a:tcPr marL="0" marR="0" marT="0" marB="0" anchor="ctr"/>
                </a:tc>
                <a:tc>
                  <a:txBody>
                    <a:bodyPr/>
                    <a:lstStyle/>
                    <a:p>
                      <a:pPr algn="r" rtl="1">
                        <a:lnSpc>
                          <a:spcPct val="115000"/>
                        </a:lnSpc>
                        <a:spcAft>
                          <a:spcPts val="0"/>
                        </a:spcAft>
                      </a:pPr>
                      <a:r>
                        <a:rPr lang="ar-SA" sz="1600" dirty="0">
                          <a:effectLst/>
                        </a:rPr>
                        <a:t> </a:t>
                      </a:r>
                      <a:endParaRPr lang="en-US" sz="1600" dirty="0">
                        <a:effectLst/>
                        <a:latin typeface="Calibri"/>
                        <a:ea typeface="Calibri"/>
                        <a:cs typeface="Arial"/>
                      </a:endParaRPr>
                    </a:p>
                  </a:txBody>
                  <a:tcPr marL="0" marR="0" marT="0" marB="0" anchor="ctr"/>
                </a:tc>
                <a:tc>
                  <a:txBody>
                    <a:bodyPr/>
                    <a:lstStyle/>
                    <a:p>
                      <a:pPr algn="r" rtl="1">
                        <a:lnSpc>
                          <a:spcPct val="115000"/>
                        </a:lnSpc>
                        <a:spcAft>
                          <a:spcPts val="0"/>
                        </a:spcAft>
                      </a:pPr>
                      <a:r>
                        <a:rPr lang="ar-SA" sz="1600" dirty="0">
                          <a:effectLst/>
                        </a:rPr>
                        <a:t> </a:t>
                      </a:r>
                      <a:endParaRPr lang="en-US" sz="1600" dirty="0">
                        <a:effectLst/>
                        <a:latin typeface="Calibri"/>
                        <a:ea typeface="Calibri"/>
                        <a:cs typeface="Arial"/>
                      </a:endParaRPr>
                    </a:p>
                  </a:txBody>
                  <a:tcPr marL="0" marR="0" marT="0" marB="0" anchor="ctr"/>
                </a:tc>
                <a:tc>
                  <a:txBody>
                    <a:bodyPr/>
                    <a:lstStyle/>
                    <a:p>
                      <a:pPr algn="r" rtl="1">
                        <a:lnSpc>
                          <a:spcPct val="115000"/>
                        </a:lnSpc>
                        <a:spcAft>
                          <a:spcPts val="0"/>
                        </a:spcAft>
                      </a:pPr>
                      <a:r>
                        <a:rPr lang="ar-SA" sz="1600" dirty="0">
                          <a:effectLst/>
                        </a:rPr>
                        <a:t> </a:t>
                      </a:r>
                      <a:endParaRPr lang="en-US" sz="1600" dirty="0">
                        <a:effectLst/>
                        <a:latin typeface="Calibri"/>
                        <a:ea typeface="Calibri"/>
                        <a:cs typeface="Arial"/>
                      </a:endParaRPr>
                    </a:p>
                  </a:txBody>
                  <a:tcPr marL="0" marR="0" marT="0" marB="0" anchor="ctr"/>
                </a:tc>
                <a:tc>
                  <a:txBody>
                    <a:bodyPr/>
                    <a:lstStyle/>
                    <a:p>
                      <a:pPr algn="r" rtl="1">
                        <a:lnSpc>
                          <a:spcPct val="115000"/>
                        </a:lnSpc>
                        <a:spcAft>
                          <a:spcPts val="0"/>
                        </a:spcAft>
                      </a:pPr>
                      <a:r>
                        <a:rPr lang="ar-SA" sz="1600" dirty="0">
                          <a:effectLst/>
                        </a:rPr>
                        <a:t> </a:t>
                      </a:r>
                      <a:endParaRPr lang="en-US" sz="1600" dirty="0">
                        <a:effectLst/>
                        <a:latin typeface="Calibri"/>
                        <a:ea typeface="Calibri"/>
                        <a:cs typeface="Arial"/>
                      </a:endParaRPr>
                    </a:p>
                  </a:txBody>
                  <a:tcPr marL="0" marR="0" marT="0" marB="0" anchor="ctr"/>
                </a:tc>
              </a:tr>
            </a:tbl>
          </a:graphicData>
        </a:graphic>
      </p:graphicFrame>
      <p:sp>
        <p:nvSpPr>
          <p:cNvPr id="5" name="مستطيل 4"/>
          <p:cNvSpPr/>
          <p:nvPr/>
        </p:nvSpPr>
        <p:spPr>
          <a:xfrm>
            <a:off x="251520" y="5949280"/>
            <a:ext cx="8712968" cy="830997"/>
          </a:xfrm>
          <a:prstGeom prst="rect">
            <a:avLst/>
          </a:prstGeom>
        </p:spPr>
        <p:txBody>
          <a:bodyPr wrap="square">
            <a:spAutoFit/>
          </a:bodyPr>
          <a:lstStyle/>
          <a:p>
            <a:r>
              <a:rPr lang="ar-SA" dirty="0"/>
              <a:t> </a:t>
            </a:r>
            <a:r>
              <a:rPr lang="ar-SA" sz="2400" b="1" dirty="0">
                <a:cs typeface="+mj-cs"/>
              </a:rPr>
              <a:t>أي بمضاعفة نصف القطر تتضاعف السرعة المحيطية</a:t>
            </a:r>
            <a:endParaRPr lang="en-US" sz="2400" b="1" dirty="0">
              <a:cs typeface="+mj-cs"/>
            </a:endParaRPr>
          </a:p>
          <a:p>
            <a:r>
              <a:rPr lang="ar-SA" sz="2400" b="1" dirty="0">
                <a:cs typeface="+mj-cs"/>
              </a:rPr>
              <a:t>ولاحظ بان قيمة الزاوية نصف قطرية بقيت كما هي</a:t>
            </a:r>
            <a:endParaRPr lang="en-US" sz="2400" b="1" dirty="0">
              <a:cs typeface="+mj-cs"/>
            </a:endParaRPr>
          </a:p>
        </p:txBody>
      </p:sp>
    </p:spTree>
    <p:extLst>
      <p:ext uri="{BB962C8B-B14F-4D97-AF65-F5344CB8AC3E}">
        <p14:creationId xmlns:p14="http://schemas.microsoft.com/office/powerpoint/2010/main" val="1441724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260648"/>
            <a:ext cx="7128792" cy="461665"/>
          </a:xfrm>
          <a:prstGeom prst="rect">
            <a:avLst/>
          </a:prstGeom>
        </p:spPr>
        <p:txBody>
          <a:bodyPr wrap="square">
            <a:spAutoFit/>
          </a:bodyPr>
          <a:lstStyle/>
          <a:p>
            <a:pPr algn="ctr"/>
            <a:r>
              <a:rPr lang="ar-SA" sz="2400" b="1" dirty="0">
                <a:cs typeface="+mj-cs"/>
              </a:rPr>
              <a:t>المسافة الزاوية والازاحة الزاوية</a:t>
            </a:r>
            <a:endParaRPr lang="ar-IQ" sz="2400" dirty="0">
              <a:cs typeface="+mj-cs"/>
            </a:endParaRPr>
          </a:p>
        </p:txBody>
      </p:sp>
      <p:sp>
        <p:nvSpPr>
          <p:cNvPr id="3" name="مستطيل 2"/>
          <p:cNvSpPr/>
          <p:nvPr/>
        </p:nvSpPr>
        <p:spPr>
          <a:xfrm>
            <a:off x="0" y="722313"/>
            <a:ext cx="9144000" cy="2246769"/>
          </a:xfrm>
          <a:prstGeom prst="rect">
            <a:avLst/>
          </a:prstGeom>
        </p:spPr>
        <p:txBody>
          <a:bodyPr wrap="square">
            <a:spAutoFit/>
          </a:bodyPr>
          <a:lstStyle/>
          <a:p>
            <a:pPr algn="just"/>
            <a:r>
              <a:rPr lang="ar-SA" sz="2000" b="1" dirty="0">
                <a:cs typeface="+mj-cs"/>
              </a:rPr>
              <a:t>في الدائرة الواحدة فان الزاوية تساوي 360 درجة لذلك فان اية مسافة زاوية ستكون مساوية </a:t>
            </a:r>
            <a:r>
              <a:rPr lang="ar-SA" sz="2000" b="1" dirty="0" err="1">
                <a:cs typeface="+mj-cs"/>
              </a:rPr>
              <a:t>للازاحة</a:t>
            </a:r>
            <a:r>
              <a:rPr lang="ar-SA" sz="2000" b="1" dirty="0">
                <a:cs typeface="+mj-cs"/>
              </a:rPr>
              <a:t> الزاوية مثلما في ركض المستقيم (100 متر مثلا) باستثناء الدورة الكاملة </a:t>
            </a:r>
            <a:r>
              <a:rPr lang="ar-SA" sz="2000" b="1" dirty="0" err="1">
                <a:cs typeface="+mj-cs"/>
              </a:rPr>
              <a:t>فانها</a:t>
            </a:r>
            <a:r>
              <a:rPr lang="ar-SA" sz="2000" b="1" dirty="0">
                <a:cs typeface="+mj-cs"/>
              </a:rPr>
              <a:t> تبدأ من نقطة الصفر وتنتهي في نقطة 360 درجة فان ازاحتها (صفر) مثلما تحدث في ركض (400 متر) ، وحتى الزاوية 359 فان مسافتها الزاوية تساوي ازاحتها الزاوية ، فمثلا ان الازاحة الزاوية لدرجة 90 هي نفسها . اما الدرجة 370 فان ازاحتها (360-370 = 10 درجة)</a:t>
            </a:r>
            <a:endParaRPr lang="en-US" sz="2000" b="1" dirty="0">
              <a:cs typeface="+mj-cs"/>
            </a:endParaRPr>
          </a:p>
          <a:p>
            <a:pPr algn="just"/>
            <a:r>
              <a:rPr lang="ar-SA" sz="2000" b="1" dirty="0">
                <a:cs typeface="+mj-cs"/>
              </a:rPr>
              <a:t>اما اذا تكررت هذه الدورة مثلا لعدة مرات فان الازاحة الزاوية تكون لمرة واحدة</a:t>
            </a:r>
            <a:endParaRPr lang="en-US" sz="2000" b="1" dirty="0">
              <a:cs typeface="+mj-cs"/>
            </a:endParaRPr>
          </a:p>
        </p:txBody>
      </p:sp>
      <p:sp>
        <p:nvSpPr>
          <p:cNvPr id="4" name="مستطيل 3"/>
          <p:cNvSpPr/>
          <p:nvPr/>
        </p:nvSpPr>
        <p:spPr>
          <a:xfrm>
            <a:off x="323528" y="3717032"/>
            <a:ext cx="8496944" cy="1631216"/>
          </a:xfrm>
          <a:prstGeom prst="rect">
            <a:avLst/>
          </a:prstGeom>
        </p:spPr>
        <p:txBody>
          <a:bodyPr wrap="square">
            <a:spAutoFit/>
          </a:bodyPr>
          <a:lstStyle/>
          <a:p>
            <a:pPr algn="just"/>
            <a:r>
              <a:rPr lang="ar-SA" sz="2000" b="1" dirty="0">
                <a:cs typeface="+mj-cs"/>
              </a:rPr>
              <a:t>مطرقة تدور 3 دورات ، اذا علمنا ان كل دورة هي 360 درجة فان المسافة الزاوية هي (360 × 3)</a:t>
            </a:r>
            <a:endParaRPr lang="en-US" sz="2000" b="1" dirty="0">
              <a:cs typeface="+mj-cs"/>
            </a:endParaRPr>
          </a:p>
          <a:p>
            <a:pPr algn="just"/>
            <a:r>
              <a:rPr lang="ar-SA" sz="2000" b="1" dirty="0">
                <a:cs typeface="+mj-cs"/>
              </a:rPr>
              <a:t>اما الازاحة الزاوية فهي (360 × 1)</a:t>
            </a:r>
            <a:endParaRPr lang="en-US" sz="2000" b="1" dirty="0">
              <a:cs typeface="+mj-cs"/>
            </a:endParaRPr>
          </a:p>
          <a:p>
            <a:pPr algn="just"/>
            <a:r>
              <a:rPr lang="ar-SA" sz="2000" b="1" dirty="0" smtClean="0">
                <a:cs typeface="+mj-cs"/>
              </a:rPr>
              <a:t>في </a:t>
            </a:r>
            <a:r>
              <a:rPr lang="ar-SA" sz="2000" b="1" dirty="0">
                <a:cs typeface="+mj-cs"/>
              </a:rPr>
              <a:t>البندول الامر يختلف </a:t>
            </a:r>
            <a:r>
              <a:rPr lang="ar-SA" sz="2000" b="1" dirty="0" err="1">
                <a:cs typeface="+mj-cs"/>
              </a:rPr>
              <a:t>فاننا</a:t>
            </a:r>
            <a:r>
              <a:rPr lang="ar-SA" sz="2000" b="1" dirty="0">
                <a:cs typeface="+mj-cs"/>
              </a:rPr>
              <a:t> نمسك الخيط او الجزء الذي سيتأرجح ثم نطلقه فيذهب من نقطة (أ) الى نقطة (ب) مارا من منتصف المسافة (م) وسيتكرر ذلك ولكن البندول سيستقر في (م) فان الازاحة الزاوية هي (أ الى م) اما المسافة الزاوية فهي كل المدى</a:t>
            </a:r>
            <a:endParaRPr lang="en-US" sz="2000" b="1" dirty="0">
              <a:cs typeface="+mj-cs"/>
            </a:endParaRPr>
          </a:p>
        </p:txBody>
      </p:sp>
      <p:sp>
        <p:nvSpPr>
          <p:cNvPr id="5" name="مستطيل 4"/>
          <p:cNvSpPr/>
          <p:nvPr/>
        </p:nvSpPr>
        <p:spPr>
          <a:xfrm>
            <a:off x="2322004" y="5770130"/>
            <a:ext cx="6498468" cy="830997"/>
          </a:xfrm>
          <a:prstGeom prst="rect">
            <a:avLst/>
          </a:prstGeom>
        </p:spPr>
        <p:txBody>
          <a:bodyPr wrap="square">
            <a:spAutoFit/>
          </a:bodyPr>
          <a:lstStyle/>
          <a:p>
            <a:r>
              <a:rPr lang="ar-SA" sz="2400" b="1" dirty="0">
                <a:cs typeface="+mj-cs"/>
              </a:rPr>
              <a:t>المسافة الزاوية = (30+60)</a:t>
            </a:r>
            <a:endParaRPr lang="en-US" sz="2400" b="1" dirty="0">
              <a:cs typeface="+mj-cs"/>
            </a:endParaRPr>
          </a:p>
          <a:p>
            <a:r>
              <a:rPr lang="ar-SA" sz="2400" b="1" dirty="0">
                <a:cs typeface="+mj-cs"/>
              </a:rPr>
              <a:t>الازاحة الزاوية = 30</a:t>
            </a:r>
            <a:endParaRPr lang="ar-IQ" sz="2400" b="1" dirty="0">
              <a:cs typeface="+mj-cs"/>
            </a:endParaRPr>
          </a:p>
        </p:txBody>
      </p:sp>
    </p:spTree>
    <p:extLst>
      <p:ext uri="{BB962C8B-B14F-4D97-AF65-F5344CB8AC3E}">
        <p14:creationId xmlns:p14="http://schemas.microsoft.com/office/powerpoint/2010/main" val="29858345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D:\d\البندول.JPG"/>
          <p:cNvPicPr/>
          <p:nvPr/>
        </p:nvPicPr>
        <p:blipFill>
          <a:blip r:embed="rId2">
            <a:extLst>
              <a:ext uri="{28A0092B-C50C-407E-A947-70E740481C1C}">
                <a14:useLocalDpi xmlns:a14="http://schemas.microsoft.com/office/drawing/2010/main" val="0"/>
              </a:ext>
            </a:extLst>
          </a:blip>
          <a:srcRect/>
          <a:stretch>
            <a:fillRect/>
          </a:stretch>
        </p:blipFill>
        <p:spPr bwMode="auto">
          <a:xfrm>
            <a:off x="198592" y="692696"/>
            <a:ext cx="2715895" cy="2828925"/>
          </a:xfrm>
          <a:prstGeom prst="rect">
            <a:avLst/>
          </a:prstGeom>
          <a:noFill/>
          <a:ln>
            <a:noFill/>
          </a:ln>
        </p:spPr>
      </p:pic>
      <p:sp>
        <p:nvSpPr>
          <p:cNvPr id="5" name="مستطيل 4"/>
          <p:cNvSpPr/>
          <p:nvPr/>
        </p:nvSpPr>
        <p:spPr>
          <a:xfrm>
            <a:off x="152792" y="9525"/>
            <a:ext cx="8820472" cy="1015663"/>
          </a:xfrm>
          <a:prstGeom prst="rect">
            <a:avLst/>
          </a:prstGeom>
        </p:spPr>
        <p:txBody>
          <a:bodyPr wrap="square">
            <a:spAutoFit/>
          </a:bodyPr>
          <a:lstStyle/>
          <a:p>
            <a:pPr algn="just"/>
            <a:r>
              <a:rPr lang="ar-SA" dirty="0"/>
              <a:t> </a:t>
            </a:r>
            <a:r>
              <a:rPr lang="ar-SA" sz="2000" b="1" dirty="0">
                <a:cs typeface="+mj-cs"/>
              </a:rPr>
              <a:t>وكذلك فان تمرين (</a:t>
            </a:r>
            <a:r>
              <a:rPr lang="ar-SA" sz="2000" b="1" dirty="0" err="1">
                <a:cs typeface="+mj-cs"/>
              </a:rPr>
              <a:t>كيرل</a:t>
            </a:r>
            <a:r>
              <a:rPr lang="ar-SA" sz="2000" b="1" dirty="0">
                <a:cs typeface="+mj-cs"/>
              </a:rPr>
              <a:t>) ثني ومد </a:t>
            </a:r>
            <a:r>
              <a:rPr lang="ar-SA" sz="2000" b="1" dirty="0" err="1">
                <a:cs typeface="+mj-cs"/>
              </a:rPr>
              <a:t>الدمبلص</a:t>
            </a:r>
            <a:r>
              <a:rPr lang="ar-SA" sz="2000" b="1" dirty="0">
                <a:cs typeface="+mj-cs"/>
              </a:rPr>
              <a:t> من نقطة (أ) الى نقطة (ب) ثم الرجوع الى النقطة (م) فان الازاحة الزاوية تحسب حسب مسألة البندول.</a:t>
            </a:r>
            <a:endParaRPr lang="en-US" sz="2000" b="1" dirty="0">
              <a:cs typeface="+mj-cs"/>
            </a:endParaRPr>
          </a:p>
        </p:txBody>
      </p:sp>
      <p:pic>
        <p:nvPicPr>
          <p:cNvPr id="7" name="صورة 6" descr="http://www.husseinmardan.com/in1508.JPG"/>
          <p:cNvPicPr/>
          <p:nvPr/>
        </p:nvPicPr>
        <p:blipFill>
          <a:blip r:embed="rId3">
            <a:extLst>
              <a:ext uri="{28A0092B-C50C-407E-A947-70E740481C1C}">
                <a14:useLocalDpi xmlns:a14="http://schemas.microsoft.com/office/drawing/2010/main" val="0"/>
              </a:ext>
            </a:extLst>
          </a:blip>
          <a:srcRect/>
          <a:stretch>
            <a:fillRect/>
          </a:stretch>
        </p:blipFill>
        <p:spPr bwMode="auto">
          <a:xfrm>
            <a:off x="30155" y="3659922"/>
            <a:ext cx="3269615" cy="3019425"/>
          </a:xfrm>
          <a:prstGeom prst="rect">
            <a:avLst/>
          </a:prstGeom>
          <a:noFill/>
          <a:ln>
            <a:noFill/>
          </a:ln>
        </p:spPr>
      </p:pic>
      <p:sp>
        <p:nvSpPr>
          <p:cNvPr id="6" name="مستطيل 5"/>
          <p:cNvSpPr/>
          <p:nvPr/>
        </p:nvSpPr>
        <p:spPr>
          <a:xfrm>
            <a:off x="3299770" y="3789040"/>
            <a:ext cx="5700214" cy="2862322"/>
          </a:xfrm>
          <a:prstGeom prst="rect">
            <a:avLst/>
          </a:prstGeom>
        </p:spPr>
        <p:txBody>
          <a:bodyPr wrap="square">
            <a:spAutoFit/>
          </a:bodyPr>
          <a:lstStyle/>
          <a:p>
            <a:pPr algn="just"/>
            <a:r>
              <a:rPr lang="ar-SA" dirty="0"/>
              <a:t> </a:t>
            </a:r>
            <a:r>
              <a:rPr lang="ar-SA" sz="2000" b="1" dirty="0">
                <a:cs typeface="+mj-cs"/>
              </a:rPr>
              <a:t>الذراع تبدأ بالثني من نقطة (أ) بداية الحركة فتصل الى اقصى ثني في نقطة (ب) نهاية الثني تكون قد قطعت زاوية مقدارها (90 درجة) ثم ترجع الى الزاوية </a:t>
            </a:r>
            <a:r>
              <a:rPr lang="ar-IQ" sz="2000" b="1" dirty="0" smtClean="0">
                <a:cs typeface="+mj-cs"/>
              </a:rPr>
              <a:t>(</a:t>
            </a:r>
            <a:r>
              <a:rPr lang="ar-SA" sz="2000" b="1" dirty="0" smtClean="0">
                <a:cs typeface="+mj-cs"/>
              </a:rPr>
              <a:t>65 درجة</a:t>
            </a:r>
            <a:r>
              <a:rPr lang="ar-IQ" sz="2000" b="1" dirty="0" smtClean="0">
                <a:cs typeface="+mj-cs"/>
              </a:rPr>
              <a:t>)</a:t>
            </a:r>
            <a:r>
              <a:rPr lang="ar-SA" sz="2000" b="1" dirty="0" smtClean="0">
                <a:cs typeface="+mj-cs"/>
              </a:rPr>
              <a:t> </a:t>
            </a:r>
            <a:r>
              <a:rPr lang="ar-SA" sz="2000" b="1" dirty="0">
                <a:cs typeface="+mj-cs"/>
              </a:rPr>
              <a:t>نهاية الحركة وبذلك تكون قد قطعت مسافة زاوية مقدارها (90+65) اما الازاحة الزاوية فهي (25 درجة) وهي قيمة الزاوية بين بداية الحركة ونهايتها</a:t>
            </a:r>
            <a:r>
              <a:rPr lang="ar-SA" sz="2000" b="1" dirty="0" smtClean="0">
                <a:cs typeface="+mj-cs"/>
              </a:rPr>
              <a:t>.</a:t>
            </a:r>
            <a:endParaRPr lang="ar-IQ" sz="2000" b="1" dirty="0" smtClean="0">
              <a:cs typeface="+mj-cs"/>
            </a:endParaRPr>
          </a:p>
          <a:p>
            <a:pPr algn="just"/>
            <a:endParaRPr lang="en-US" sz="2000" b="1" dirty="0">
              <a:cs typeface="+mj-cs"/>
            </a:endParaRPr>
          </a:p>
          <a:p>
            <a:pPr algn="just"/>
            <a:r>
              <a:rPr lang="ar-SA" sz="2000" b="1" dirty="0">
                <a:cs typeface="+mj-cs"/>
              </a:rPr>
              <a:t>أي اننا نحدد نقطتين هما بدأ الحركة ثم انتهائها.</a:t>
            </a:r>
            <a:endParaRPr lang="en-US" sz="2000" b="1" dirty="0">
              <a:cs typeface="+mj-cs"/>
            </a:endParaRPr>
          </a:p>
        </p:txBody>
      </p:sp>
    </p:spTree>
    <p:extLst>
      <p:ext uri="{BB962C8B-B14F-4D97-AF65-F5344CB8AC3E}">
        <p14:creationId xmlns:p14="http://schemas.microsoft.com/office/powerpoint/2010/main" val="34985868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2246769"/>
          </a:xfrm>
          <a:prstGeom prst="rect">
            <a:avLst/>
          </a:prstGeom>
        </p:spPr>
        <p:txBody>
          <a:bodyPr wrap="square">
            <a:spAutoFit/>
          </a:bodyPr>
          <a:lstStyle/>
          <a:p>
            <a:pPr algn="ctr"/>
            <a:r>
              <a:rPr lang="ar-SA" sz="2000" b="1" dirty="0">
                <a:cs typeface="+mj-cs"/>
              </a:rPr>
              <a:t>تحليل مسار نقطتين في الجسم عند الركض على جهاز الحزام </a:t>
            </a:r>
            <a:r>
              <a:rPr lang="ar-SA" sz="2000" b="1" dirty="0" smtClean="0">
                <a:cs typeface="+mj-cs"/>
              </a:rPr>
              <a:t>السيار</a:t>
            </a:r>
            <a:endParaRPr lang="ar-IQ" sz="2000" b="1" dirty="0" smtClean="0">
              <a:cs typeface="+mj-cs"/>
            </a:endParaRPr>
          </a:p>
          <a:p>
            <a:pPr algn="ctr"/>
            <a:endParaRPr lang="en-US" sz="2000" b="1" dirty="0">
              <a:cs typeface="+mj-cs"/>
            </a:endParaRPr>
          </a:p>
          <a:p>
            <a:pPr algn="just"/>
            <a:r>
              <a:rPr lang="ar-SA" sz="2000" b="1" dirty="0">
                <a:cs typeface="+mj-cs"/>
              </a:rPr>
              <a:t>   في الصور ادناه رياضي يتمرن على جهاز الحزام السيار ، تم تشخصين مفصلي الركبة والكاحل لدراسة مسارهما ، وهما يمثلان نقطتين على محيطين لدائرتين مختلفتين في المساحة فالركبة تمثل مركز لدائرة </a:t>
            </a:r>
            <a:r>
              <a:rPr lang="ar-SA" sz="2000" b="1" dirty="0" err="1">
                <a:cs typeface="+mj-cs"/>
              </a:rPr>
              <a:t>تسيرعلى</a:t>
            </a:r>
            <a:r>
              <a:rPr lang="ar-SA" sz="2000" b="1" dirty="0">
                <a:cs typeface="+mj-cs"/>
              </a:rPr>
              <a:t> محيطها الكاحل ، اما الورك فتمثل مركز لدائرة تسير على محيطها مفصل الركبة ، ونلاحظ من خلال الصور ما يأتي</a:t>
            </a:r>
            <a:endParaRPr lang="en-US" sz="2000" b="1" dirty="0">
              <a:cs typeface="+mj-cs"/>
            </a:endParaRPr>
          </a:p>
        </p:txBody>
      </p:sp>
      <p:pic>
        <p:nvPicPr>
          <p:cNvPr id="3" name="صورة 2" descr="http://www.husseinmardan.com/in1509.JPG"/>
          <p:cNvPicPr/>
          <p:nvPr/>
        </p:nvPicPr>
        <p:blipFill>
          <a:blip r:embed="rId2">
            <a:extLst>
              <a:ext uri="{28A0092B-C50C-407E-A947-70E740481C1C}">
                <a14:useLocalDpi xmlns:a14="http://schemas.microsoft.com/office/drawing/2010/main" val="0"/>
              </a:ext>
            </a:extLst>
          </a:blip>
          <a:srcRect/>
          <a:stretch>
            <a:fillRect/>
          </a:stretch>
        </p:blipFill>
        <p:spPr bwMode="auto">
          <a:xfrm>
            <a:off x="1093385" y="2348880"/>
            <a:ext cx="6957230" cy="4392488"/>
          </a:xfrm>
          <a:prstGeom prst="rect">
            <a:avLst/>
          </a:prstGeom>
          <a:noFill/>
          <a:ln>
            <a:noFill/>
          </a:ln>
        </p:spPr>
      </p:pic>
    </p:spTree>
    <p:extLst>
      <p:ext uri="{BB962C8B-B14F-4D97-AF65-F5344CB8AC3E}">
        <p14:creationId xmlns:p14="http://schemas.microsoft.com/office/powerpoint/2010/main" val="40102399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856984" cy="5324535"/>
          </a:xfrm>
          <a:prstGeom prst="rect">
            <a:avLst/>
          </a:prstGeom>
        </p:spPr>
        <p:txBody>
          <a:bodyPr wrap="square">
            <a:spAutoFit/>
          </a:bodyPr>
          <a:lstStyle/>
          <a:p>
            <a:pPr marL="342900" indent="-342900" algn="just">
              <a:buFont typeface="Arial" pitchFamily="34" charset="0"/>
              <a:buChar char="•"/>
            </a:pPr>
            <a:r>
              <a:rPr lang="ar-SA" sz="2000" b="1" dirty="0" smtClean="0">
                <a:cs typeface="+mj-cs"/>
              </a:rPr>
              <a:t>الصورة </a:t>
            </a:r>
            <a:r>
              <a:rPr lang="ar-SA" sz="2000" b="1" dirty="0">
                <a:cs typeface="+mj-cs"/>
              </a:rPr>
              <a:t>رقم (1) بداية الحركة نلاحظ دائرة كبيرة لمفصل الكاحل ودائرة صغيرة لمفصل الركبة ، وسبب ذلك ان الساق اطول من </a:t>
            </a:r>
            <a:r>
              <a:rPr lang="ar-SA" sz="2000" b="1" dirty="0" smtClean="0">
                <a:cs typeface="+mj-cs"/>
              </a:rPr>
              <a:t>الفخذ</a:t>
            </a:r>
            <a:endParaRPr lang="ar-IQ" sz="2000" b="1" dirty="0" smtClean="0">
              <a:cs typeface="+mj-cs"/>
            </a:endParaRPr>
          </a:p>
          <a:p>
            <a:pPr marL="342900" indent="-342900" algn="just">
              <a:buFontTx/>
              <a:buChar char="-"/>
            </a:pPr>
            <a:endParaRPr lang="en-US" sz="2000" b="1" dirty="0">
              <a:cs typeface="+mj-cs"/>
            </a:endParaRPr>
          </a:p>
          <a:p>
            <a:pPr marL="342900" indent="-342900" algn="just">
              <a:buFont typeface="Arial" pitchFamily="34" charset="0"/>
              <a:buChar char="•"/>
            </a:pPr>
            <a:r>
              <a:rPr lang="ar-SA" sz="2000" b="1" dirty="0" smtClean="0">
                <a:cs typeface="+mj-cs"/>
              </a:rPr>
              <a:t>الصورة </a:t>
            </a:r>
            <a:r>
              <a:rPr lang="ar-SA" sz="2000" b="1" dirty="0">
                <a:cs typeface="+mj-cs"/>
              </a:rPr>
              <a:t>رقم (2) اثناء الحركة نلاحظ ان اتجاه حركة الكاحل يكون بشكل مباشر الى مركز الدائرة مما يجعلنا نتوقع ان المسار على محيط الدائرة سيكون صغيرا ويتزامن مع هذا الحدث انتقال كبير في مسار الركبة ، يلاحظ الصورة رقم (4) المسافة بين نقطة (أ وب) للركبة ويقارن مع المسافة بين النقطتين نفسهما في الصورة (5) اذ نجد ان المسافة قليلة بين (أ و ب) وهذا يعود لعدم وجود مرجحة في الساق وانما رفع مباشر من خلال الفخذ</a:t>
            </a:r>
            <a:r>
              <a:rPr lang="ar-SA" sz="2000" b="1" dirty="0" smtClean="0">
                <a:cs typeface="+mj-cs"/>
              </a:rPr>
              <a:t>.</a:t>
            </a:r>
            <a:endParaRPr lang="ar-IQ" sz="2000" b="1" dirty="0" smtClean="0">
              <a:cs typeface="+mj-cs"/>
            </a:endParaRPr>
          </a:p>
          <a:p>
            <a:pPr algn="just"/>
            <a:endParaRPr lang="en-US" sz="2000" b="1" dirty="0">
              <a:cs typeface="+mj-cs"/>
            </a:endParaRPr>
          </a:p>
          <a:p>
            <a:pPr marL="342900" indent="-342900" algn="just">
              <a:buFont typeface="Arial" pitchFamily="34" charset="0"/>
              <a:buChar char="•"/>
            </a:pPr>
            <a:r>
              <a:rPr lang="ar-SA" sz="2000" b="1" dirty="0">
                <a:cs typeface="+mj-cs"/>
              </a:rPr>
              <a:t> </a:t>
            </a:r>
            <a:r>
              <a:rPr lang="ar-SA" sz="2000" b="1" dirty="0" smtClean="0">
                <a:cs typeface="+mj-cs"/>
              </a:rPr>
              <a:t>الصور </a:t>
            </a:r>
            <a:r>
              <a:rPr lang="ar-SA" sz="2000" b="1" dirty="0">
                <a:cs typeface="+mj-cs"/>
              </a:rPr>
              <a:t>رقم (3) يحدث مرجحة في الساق وتتجه الركبة في حركة الى الخلف (قارن مع الصورة رقم (4 ) لتجد ان ( ج ) وهي نهاية الحركة ستكون قبل ( ب) كحدث مكاني وليس زماني) ، اما في الصورة رقم  (5) فنجد ان الحدث المكاني بين ( ب و ج) حدث متسلسل . علما ان اتجاه الحركة من اليمين الى اليسار</a:t>
            </a:r>
            <a:r>
              <a:rPr lang="ar-SA" sz="2000" b="1" dirty="0" smtClean="0">
                <a:cs typeface="+mj-cs"/>
              </a:rPr>
              <a:t>.</a:t>
            </a:r>
            <a:endParaRPr lang="ar-IQ" sz="2000" b="1" dirty="0" smtClean="0">
              <a:cs typeface="+mj-cs"/>
            </a:endParaRPr>
          </a:p>
          <a:p>
            <a:pPr marL="342900" indent="-342900" algn="just">
              <a:buFont typeface="Arial" pitchFamily="34" charset="0"/>
              <a:buChar char="•"/>
            </a:pPr>
            <a:endParaRPr lang="en-US" sz="2000" b="1" dirty="0">
              <a:cs typeface="+mj-cs"/>
            </a:endParaRPr>
          </a:p>
          <a:p>
            <a:pPr algn="just"/>
            <a:r>
              <a:rPr lang="ar-IQ" sz="2000" b="1" dirty="0" smtClean="0">
                <a:cs typeface="+mj-cs"/>
              </a:rPr>
              <a:t>	</a:t>
            </a:r>
            <a:r>
              <a:rPr lang="ar-SA" sz="2000" b="1" dirty="0" smtClean="0">
                <a:cs typeface="+mj-cs"/>
              </a:rPr>
              <a:t>ونستنتج </a:t>
            </a:r>
            <a:r>
              <a:rPr lang="ar-SA" sz="2000" b="1" dirty="0">
                <a:cs typeface="+mj-cs"/>
              </a:rPr>
              <a:t>من ذلك ان الازاحة الزاوية للركبة هي (أ ) و (ج) ، اما للكاحل فهي ايضا (أ) و (ج) ولكنهما مختلفان في الحدث المكاني ومتفقان في الحدث الزماني وان الازاحة الزاوية في الصورة (4) والخاصة بمفصل الركبة اصغر من الازاحة الزاوية في الصورة رقم (5) لمفصل الكاحل.</a:t>
            </a:r>
            <a:endParaRPr lang="en-US" sz="2000" b="1" dirty="0">
              <a:cs typeface="+mj-cs"/>
            </a:endParaRPr>
          </a:p>
        </p:txBody>
      </p:sp>
    </p:spTree>
    <p:extLst>
      <p:ext uri="{BB962C8B-B14F-4D97-AF65-F5344CB8AC3E}">
        <p14:creationId xmlns:p14="http://schemas.microsoft.com/office/powerpoint/2010/main" val="20717636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5" y="2420888"/>
            <a:ext cx="7992888" cy="830997"/>
          </a:xfrm>
          <a:prstGeom prst="rect">
            <a:avLst/>
          </a:prstGeom>
        </p:spPr>
        <p:txBody>
          <a:bodyPr wrap="square">
            <a:spAutoFit/>
          </a:bodyPr>
          <a:lstStyle/>
          <a:p>
            <a:pPr algn="ctr"/>
            <a:r>
              <a:rPr lang="en-US"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latin typeface="Bauhaus 93" pitchFamily="82" charset="0"/>
                <a:cs typeface="+mj-cs"/>
              </a:rPr>
              <a:t>Thank you for listening</a:t>
            </a:r>
            <a:endParaRPr lang="ar-IQ" sz="4800" dirty="0">
              <a:cs typeface="+mj-cs"/>
            </a:endParaRPr>
          </a:p>
        </p:txBody>
      </p:sp>
    </p:spTree>
    <p:extLst>
      <p:ext uri="{BB962C8B-B14F-4D97-AF65-F5344CB8AC3E}">
        <p14:creationId xmlns:p14="http://schemas.microsoft.com/office/powerpoint/2010/main" val="3972483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07504" y="332656"/>
            <a:ext cx="8928992"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Calibri" pitchFamily="34" charset="0"/>
                <a:ea typeface="Times New Roman" pitchFamily="18" charset="0"/>
                <a:cs typeface="+mj-cs"/>
              </a:rPr>
              <a:t>     </a:t>
            </a: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mj-cs"/>
              </a:rPr>
              <a:t>جميع الحركات التي تؤدى على محور وهمي أو حقيقي، خارجي أو داخلي فإنها حركات دائرية.</a:t>
            </a:r>
            <a:endParaRPr kumimoji="0" lang="en-US" sz="2400" b="1"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mj-cs"/>
              </a:rPr>
              <a:t>    إن لأية دائرة بداية ونهاية، ومن المعروف أن زاوية أية دائرة هي (360 درجة) تبدأ من (الصفر) بعكس عقرب الساعة وتنتهي في (360 درجة).</a:t>
            </a:r>
            <a:endParaRPr kumimoji="0" lang="en-US" sz="2400" b="1"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Calibri" pitchFamily="34" charset="0"/>
                <a:ea typeface="Times New Roman" pitchFamily="18" charset="0"/>
                <a:cs typeface="+mj-cs"/>
              </a:rPr>
              <a:t>    النقطة التي تتحرك على محيط الدائرة تمتلك سرعة تسمى بالسرعة المحيطية أو الدائرية ووحدتها تماثل وحدة السرعة الخطية (متر/ثانية) ، ولغرض توضيح السرعة المحيطية ومقارنتها بالسرعة الخطية فإننا نلاحظ المثال الآتي</a:t>
            </a:r>
            <a:r>
              <a:rPr kumimoji="0" lang="ar-IQ" sz="2400" b="1" i="0" u="none" strike="noStrike" cap="none" normalizeH="0" baseline="0" dirty="0" smtClean="0">
                <a:ln>
                  <a:noFill/>
                </a:ln>
                <a:solidFill>
                  <a:schemeClr val="tx1"/>
                </a:solidFill>
                <a:effectLst/>
                <a:latin typeface="Calibri" pitchFamily="34" charset="0"/>
                <a:ea typeface="Times New Roman" pitchFamily="18" charset="0"/>
                <a:cs typeface="+mj-cs"/>
              </a:rPr>
              <a:t>:</a:t>
            </a:r>
            <a:endParaRPr kumimoji="0" lang="en-US" sz="2400" b="1"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5" name="صورة 1" descr="الوصف: http://www.husseinmardan.com/in15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8137" y="3715365"/>
            <a:ext cx="5867726" cy="311216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0" y="2286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87646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3385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Times New Roman" pitchFamily="18" charset="0"/>
                <a:cs typeface="+mj-cs"/>
              </a:rPr>
              <a:t>لو تحرك لاعب من نقطة (أ) إلى نقطة (ب) وشخصنا نقطتان في جسم اللاعب وهما نقطة ال</a:t>
            </a:r>
            <a:r>
              <a:rPr kumimoji="0" lang="ar-IQ" sz="2800" b="1" i="0" u="none" strike="noStrike" cap="none" normalizeH="0" baseline="0" dirty="0" smtClean="0">
                <a:ln>
                  <a:noFill/>
                </a:ln>
                <a:solidFill>
                  <a:schemeClr val="tx1"/>
                </a:solidFill>
                <a:effectLst/>
                <a:latin typeface="Calibri" pitchFamily="34" charset="0"/>
                <a:ea typeface="Times New Roman" pitchFamily="18" charset="0"/>
                <a:cs typeface="+mj-cs"/>
              </a:rPr>
              <a:t> </a:t>
            </a:r>
            <a:r>
              <a:rPr kumimoji="0" lang="ar-SA" sz="2800" b="1" i="0" u="none" strike="noStrike" cap="none" normalizeH="0" baseline="0" dirty="0" smtClean="0">
                <a:ln>
                  <a:noFill/>
                </a:ln>
                <a:solidFill>
                  <a:schemeClr val="tx1"/>
                </a:solidFill>
                <a:effectLst/>
                <a:latin typeface="Calibri" pitchFamily="34" charset="0"/>
                <a:ea typeface="Times New Roman" pitchFamily="18" charset="0"/>
                <a:cs typeface="+mj-cs"/>
              </a:rPr>
              <a:t>ورك (و) ونقطة الكتف (ك)، فان المسافة المقطوعة لكلتا النقطتين تكون متساوية وبما أن النقطتين تحركتا في الوحدة الزمنية نفسها فإننا نستطيع الجزم بان سرعة النقطتين متساوية، أي إن سرعة نقطة الورك تساوي سرعة نقطة الكتف.</a:t>
            </a:r>
            <a:endParaRPr kumimoji="0" lang="en-US" sz="2800" b="1" i="0" u="none" strike="noStrike" cap="none" normalizeH="0" baseline="0" dirty="0" smtClean="0">
              <a:ln>
                <a:noFill/>
              </a:ln>
              <a:solidFill>
                <a:schemeClr val="tx1"/>
              </a:solidFill>
              <a:effectLst/>
              <a:latin typeface="Arial" pitchFamily="34" charset="0"/>
              <a:cs typeface="+mj-cs"/>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Calibri" pitchFamily="34" charset="0"/>
                <a:ea typeface="Times New Roman" pitchFamily="18" charset="0"/>
                <a:cs typeface="+mj-cs"/>
              </a:rPr>
              <a:t>     أما إذا راقبنا هاتين النقطتين على اللاعب نفسه وهو يؤدي المرجحة على جهاز وكما في الشكل أدناه </a:t>
            </a:r>
            <a:endParaRPr kumimoji="0" lang="en-US" sz="2800" b="1"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49" name="صورة 3" descr="الوصف: http://www.husseinmardan.com/in1502.JPG"/>
          <p:cNvPicPr>
            <a:picLocks noChangeAspect="1" noChangeArrowheads="1"/>
          </p:cNvPicPr>
          <p:nvPr/>
        </p:nvPicPr>
        <p:blipFill rotWithShape="1">
          <a:blip r:embed="rId2">
            <a:extLst>
              <a:ext uri="{28A0092B-C50C-407E-A947-70E740481C1C}">
                <a14:useLocalDpi xmlns:a14="http://schemas.microsoft.com/office/drawing/2010/main" val="0"/>
              </a:ext>
            </a:extLst>
          </a:blip>
          <a:srcRect t="2879" b="8251"/>
          <a:stretch/>
        </p:blipFill>
        <p:spPr bwMode="auto">
          <a:xfrm>
            <a:off x="2211968" y="3490686"/>
            <a:ext cx="4720063" cy="336731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0" y="21240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76747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 y="0"/>
            <a:ext cx="9143998" cy="1569660"/>
          </a:xfrm>
          <a:prstGeom prst="rect">
            <a:avLst/>
          </a:prstGeom>
        </p:spPr>
        <p:txBody>
          <a:bodyPr wrap="square">
            <a:spAutoFit/>
          </a:bodyPr>
          <a:lstStyle/>
          <a:p>
            <a:pPr algn="just"/>
            <a:r>
              <a:rPr lang="ar-SA" sz="2400" b="1" dirty="0">
                <a:cs typeface="+mj-cs"/>
              </a:rPr>
              <a:t>نلاحظ من الشكل أعلاه اختلاف في مدى حركة النقطتين فالمدى الحركي لنقطة الورك اكبر من المدى الحركي لنقطة الكتف أو بصياغة أخرى فان المسافة التي تتحركها نقطة الورك اكبر من المسافة التي تتحركها نقطة الكتف، قارن الشكل أدناه.</a:t>
            </a:r>
            <a:endParaRPr lang="en-US" b="1" dirty="0">
              <a:cs typeface="+mj-cs"/>
            </a:endParaRPr>
          </a:p>
        </p:txBody>
      </p:sp>
      <p:pic>
        <p:nvPicPr>
          <p:cNvPr id="3" name="صورة 2" descr="http://www.husseinmardan.com/in1503.JPG"/>
          <p:cNvPicPr/>
          <p:nvPr/>
        </p:nvPicPr>
        <p:blipFill>
          <a:blip r:embed="rId2">
            <a:extLst>
              <a:ext uri="{28A0092B-C50C-407E-A947-70E740481C1C}">
                <a14:useLocalDpi xmlns:a14="http://schemas.microsoft.com/office/drawing/2010/main" val="0"/>
              </a:ext>
            </a:extLst>
          </a:blip>
          <a:srcRect/>
          <a:stretch>
            <a:fillRect/>
          </a:stretch>
        </p:blipFill>
        <p:spPr bwMode="auto">
          <a:xfrm>
            <a:off x="2195736" y="1592830"/>
            <a:ext cx="3600400" cy="3168352"/>
          </a:xfrm>
          <a:prstGeom prst="rect">
            <a:avLst/>
          </a:prstGeom>
          <a:noFill/>
          <a:ln>
            <a:noFill/>
          </a:ln>
        </p:spPr>
      </p:pic>
      <p:sp>
        <p:nvSpPr>
          <p:cNvPr id="4" name="مستطيل 3"/>
          <p:cNvSpPr/>
          <p:nvPr/>
        </p:nvSpPr>
        <p:spPr>
          <a:xfrm>
            <a:off x="0" y="4797152"/>
            <a:ext cx="9143999" cy="2308324"/>
          </a:xfrm>
          <a:prstGeom prst="rect">
            <a:avLst/>
          </a:prstGeom>
        </p:spPr>
        <p:txBody>
          <a:bodyPr wrap="square">
            <a:spAutoFit/>
          </a:bodyPr>
          <a:lstStyle/>
          <a:p>
            <a:pPr algn="just"/>
            <a:r>
              <a:rPr lang="ar-SA" sz="2400" b="1" dirty="0">
                <a:cs typeface="+mj-cs"/>
              </a:rPr>
              <a:t>فلو تحركت نقطة (و) من منطقة (أ) ووصلت إلى منطقة (ب) فإنها ستكون قطعت مسافة اكبر من مسافة نقطة (ك)، وبما أن النقطتان تحركتا في الوحدة الزمنية نفسها فان سرعة النقطة (و) لا تساوي سرعة النقطة (ك)، وهذا هو الاختلاف الثاني بين الحركات الخطية والحركات الدائرية، فالاختلاف الأول وجود المحور.</a:t>
            </a:r>
            <a:endParaRPr lang="ar-IQ" sz="3200" b="1" dirty="0">
              <a:cs typeface="+mj-cs"/>
            </a:endParaRPr>
          </a:p>
        </p:txBody>
      </p:sp>
    </p:spTree>
    <p:extLst>
      <p:ext uri="{BB962C8B-B14F-4D97-AF65-F5344CB8AC3E}">
        <p14:creationId xmlns:p14="http://schemas.microsoft.com/office/powerpoint/2010/main" val="2028673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63250"/>
            <a:ext cx="8856984" cy="1754326"/>
          </a:xfrm>
          <a:prstGeom prst="rect">
            <a:avLst/>
          </a:prstGeom>
        </p:spPr>
        <p:txBody>
          <a:bodyPr wrap="square">
            <a:spAutoFit/>
          </a:bodyPr>
          <a:lstStyle/>
          <a:p>
            <a:r>
              <a:rPr lang="ar-SA" dirty="0"/>
              <a:t>    </a:t>
            </a:r>
            <a:r>
              <a:rPr lang="ar-SA" sz="2400" b="1" dirty="0">
                <a:cs typeface="+mj-cs"/>
              </a:rPr>
              <a:t> إن الفروق التي يمكن ملاحظتها بين النقطتين (و) و (ك) يمكن إيجازها بما يلي: </a:t>
            </a:r>
            <a:endParaRPr lang="en-US" sz="2000" b="1" dirty="0">
              <a:cs typeface="+mj-cs"/>
            </a:endParaRPr>
          </a:p>
          <a:p>
            <a:r>
              <a:rPr lang="ar-SA" sz="2000" b="1" dirty="0">
                <a:cs typeface="+mj-cs"/>
              </a:rPr>
              <a:t>1-    مدى حركة (و) اكبر من مدى حركة (ك)</a:t>
            </a:r>
            <a:endParaRPr lang="en-US" sz="2000" b="1" dirty="0">
              <a:cs typeface="+mj-cs"/>
            </a:endParaRPr>
          </a:p>
          <a:p>
            <a:r>
              <a:rPr lang="ar-SA" sz="2000" b="1" dirty="0">
                <a:cs typeface="+mj-cs"/>
              </a:rPr>
              <a:t>2-    بعد نقطة (و) اكبر من بعد نقطة (ك)</a:t>
            </a:r>
            <a:endParaRPr lang="en-US" sz="2000" b="1" dirty="0">
              <a:cs typeface="+mj-cs"/>
            </a:endParaRPr>
          </a:p>
          <a:p>
            <a:r>
              <a:rPr lang="ar-SA" sz="2000" b="1" dirty="0">
                <a:cs typeface="+mj-cs"/>
              </a:rPr>
              <a:t>3-    سرعة نقطة (و) اكبر من سرعة نقطة (ك)</a:t>
            </a:r>
            <a:endParaRPr lang="en-US" sz="2000" b="1" dirty="0">
              <a:cs typeface="+mj-cs"/>
            </a:endParaRPr>
          </a:p>
        </p:txBody>
      </p:sp>
      <p:pic>
        <p:nvPicPr>
          <p:cNvPr id="3" name="صورة 2" descr="http://www.husseinmardan.com/in1504.JPG"/>
          <p:cNvPicPr/>
          <p:nvPr/>
        </p:nvPicPr>
        <p:blipFill>
          <a:blip r:embed="rId2">
            <a:extLst>
              <a:ext uri="{28A0092B-C50C-407E-A947-70E740481C1C}">
                <a14:useLocalDpi xmlns:a14="http://schemas.microsoft.com/office/drawing/2010/main" val="0"/>
              </a:ext>
            </a:extLst>
          </a:blip>
          <a:srcRect/>
          <a:stretch>
            <a:fillRect/>
          </a:stretch>
        </p:blipFill>
        <p:spPr bwMode="auto">
          <a:xfrm>
            <a:off x="0" y="511320"/>
            <a:ext cx="2736304" cy="2304255"/>
          </a:xfrm>
          <a:prstGeom prst="rect">
            <a:avLst/>
          </a:prstGeom>
          <a:noFill/>
          <a:ln>
            <a:noFill/>
          </a:ln>
        </p:spPr>
      </p:pic>
      <p:sp>
        <p:nvSpPr>
          <p:cNvPr id="4" name="مستطيل 3"/>
          <p:cNvSpPr/>
          <p:nvPr/>
        </p:nvSpPr>
        <p:spPr>
          <a:xfrm>
            <a:off x="107504" y="2495171"/>
            <a:ext cx="8856984" cy="1015663"/>
          </a:xfrm>
          <a:prstGeom prst="rect">
            <a:avLst/>
          </a:prstGeom>
        </p:spPr>
        <p:txBody>
          <a:bodyPr wrap="square">
            <a:spAutoFit/>
          </a:bodyPr>
          <a:lstStyle/>
          <a:p>
            <a:endParaRPr lang="ar-IQ" sz="2000" b="1" dirty="0" smtClean="0">
              <a:cs typeface="+mj-cs"/>
            </a:endParaRPr>
          </a:p>
          <a:p>
            <a:r>
              <a:rPr lang="ar-SA" sz="2000" b="1" dirty="0" smtClean="0">
                <a:cs typeface="+mj-cs"/>
              </a:rPr>
              <a:t>وهناك </a:t>
            </a:r>
            <a:r>
              <a:rPr lang="ar-SA" sz="2000" b="1" dirty="0">
                <a:cs typeface="+mj-cs"/>
              </a:rPr>
              <a:t>اتفاق واحد بين النقطتين وهي أنهما تتحركان في نفس الزاوية (هـ)، كما موضح في الشكل أدناه</a:t>
            </a:r>
            <a:endParaRPr lang="ar-IQ" sz="2000" b="1" dirty="0">
              <a:cs typeface="+mj-cs"/>
            </a:endParaRPr>
          </a:p>
        </p:txBody>
      </p:sp>
      <p:pic>
        <p:nvPicPr>
          <p:cNvPr id="5" name="صورة 4" descr="D:\d\زاوية نصف قطرية.JPG"/>
          <p:cNvPicPr/>
          <p:nvPr/>
        </p:nvPicPr>
        <p:blipFill>
          <a:blip r:embed="rId3">
            <a:extLst>
              <a:ext uri="{28A0092B-C50C-407E-A947-70E740481C1C}">
                <a14:useLocalDpi xmlns:a14="http://schemas.microsoft.com/office/drawing/2010/main" val="0"/>
              </a:ext>
            </a:extLst>
          </a:blip>
          <a:srcRect/>
          <a:stretch>
            <a:fillRect/>
          </a:stretch>
        </p:blipFill>
        <p:spPr bwMode="auto">
          <a:xfrm>
            <a:off x="117217" y="3735361"/>
            <a:ext cx="2736304" cy="2264186"/>
          </a:xfrm>
          <a:prstGeom prst="rect">
            <a:avLst/>
          </a:prstGeom>
          <a:noFill/>
          <a:ln>
            <a:noFill/>
          </a:ln>
        </p:spPr>
      </p:pic>
      <p:graphicFrame>
        <p:nvGraphicFramePr>
          <p:cNvPr id="6" name="جدول 5"/>
          <p:cNvGraphicFramePr>
            <a:graphicFrameLocks noGrp="1"/>
          </p:cNvGraphicFramePr>
          <p:nvPr>
            <p:extLst>
              <p:ext uri="{D42A27DB-BD31-4B8C-83A1-F6EECF244321}">
                <p14:modId xmlns:p14="http://schemas.microsoft.com/office/powerpoint/2010/main" val="645826992"/>
              </p:ext>
            </p:extLst>
          </p:nvPr>
        </p:nvGraphicFramePr>
        <p:xfrm>
          <a:off x="4067944" y="5085184"/>
          <a:ext cx="4752528" cy="1515740"/>
        </p:xfrm>
        <a:graphic>
          <a:graphicData uri="http://schemas.openxmlformats.org/drawingml/2006/table">
            <a:tbl>
              <a:tblPr rtl="1" firstRow="1" firstCol="1" bandRow="1">
                <a:tableStyleId>{5C22544A-7EE6-4342-B048-85BDC9FD1C3A}</a:tableStyleId>
              </a:tblPr>
              <a:tblGrid>
                <a:gridCol w="1360056"/>
                <a:gridCol w="380977"/>
                <a:gridCol w="1531980"/>
                <a:gridCol w="1479515"/>
              </a:tblGrid>
              <a:tr h="432047">
                <a:tc>
                  <a:txBody>
                    <a:bodyPr/>
                    <a:lstStyle/>
                    <a:p>
                      <a:pPr algn="ctr" rtl="1">
                        <a:lnSpc>
                          <a:spcPct val="115000"/>
                        </a:lnSpc>
                        <a:spcAft>
                          <a:spcPts val="1000"/>
                        </a:spcAft>
                      </a:pPr>
                      <a:r>
                        <a:rPr lang="ar-SA" sz="1400" b="1" dirty="0">
                          <a:effectLst/>
                          <a:cs typeface="+mj-cs"/>
                        </a:rPr>
                        <a:t> </a:t>
                      </a:r>
                      <a:endParaRPr lang="en-US" sz="1100" b="1" dirty="0">
                        <a:effectLst/>
                        <a:latin typeface="Calibri"/>
                        <a:ea typeface="Calibri"/>
                        <a:cs typeface="+mj-cs"/>
                      </a:endParaRPr>
                    </a:p>
                  </a:txBody>
                  <a:tcPr marL="68580" marR="68580" marT="0" marB="0" anchor="ctr"/>
                </a:tc>
                <a:tc>
                  <a:txBody>
                    <a:bodyPr/>
                    <a:lstStyle/>
                    <a:p>
                      <a:pPr algn="ctr" rtl="1">
                        <a:lnSpc>
                          <a:spcPct val="115000"/>
                        </a:lnSpc>
                        <a:spcAft>
                          <a:spcPts val="1000"/>
                        </a:spcAft>
                      </a:pPr>
                      <a:r>
                        <a:rPr lang="ar-SA" sz="1400" b="1">
                          <a:effectLst/>
                          <a:cs typeface="+mj-cs"/>
                        </a:rPr>
                        <a:t> </a:t>
                      </a:r>
                      <a:endParaRPr lang="en-US" sz="1100" b="1">
                        <a:effectLst/>
                        <a:latin typeface="Calibri"/>
                        <a:ea typeface="Calibri"/>
                        <a:cs typeface="+mj-cs"/>
                      </a:endParaRPr>
                    </a:p>
                  </a:txBody>
                  <a:tcPr marL="68580" marR="68580" marT="0" marB="0" anchor="ctr"/>
                </a:tc>
                <a:tc>
                  <a:txBody>
                    <a:bodyPr/>
                    <a:lstStyle/>
                    <a:p>
                      <a:pPr algn="ctr" rtl="1">
                        <a:lnSpc>
                          <a:spcPct val="115000"/>
                        </a:lnSpc>
                        <a:spcAft>
                          <a:spcPts val="1000"/>
                        </a:spcAft>
                      </a:pPr>
                      <a:r>
                        <a:rPr lang="ar-SA" sz="1600" b="1" dirty="0">
                          <a:effectLst/>
                          <a:cs typeface="+mj-cs"/>
                        </a:rPr>
                        <a:t>قيمة الزاوية (هـ)</a:t>
                      </a:r>
                      <a:endParaRPr lang="en-US" sz="1200" b="1" dirty="0">
                        <a:effectLst/>
                        <a:latin typeface="Calibri"/>
                        <a:ea typeface="Calibri"/>
                        <a:cs typeface="+mj-cs"/>
                      </a:endParaRPr>
                    </a:p>
                  </a:txBody>
                  <a:tcPr marL="68580" marR="68580" marT="0" marB="0" anchor="ctr"/>
                </a:tc>
                <a:tc>
                  <a:txBody>
                    <a:bodyPr/>
                    <a:lstStyle/>
                    <a:p>
                      <a:pPr algn="ctr" rtl="1">
                        <a:lnSpc>
                          <a:spcPct val="115000"/>
                        </a:lnSpc>
                        <a:spcAft>
                          <a:spcPts val="1000"/>
                        </a:spcAft>
                      </a:pPr>
                      <a:r>
                        <a:rPr lang="ar-SA" sz="1400" b="1" dirty="0">
                          <a:effectLst/>
                          <a:cs typeface="+mj-cs"/>
                        </a:rPr>
                        <a:t> </a:t>
                      </a:r>
                      <a:endParaRPr lang="en-US" sz="1100" b="1" dirty="0">
                        <a:effectLst/>
                        <a:latin typeface="Calibri"/>
                        <a:ea typeface="Calibri"/>
                        <a:cs typeface="+mj-cs"/>
                      </a:endParaRPr>
                    </a:p>
                  </a:txBody>
                  <a:tcPr marL="68580" marR="68580" marT="0" marB="0" anchor="ctr"/>
                </a:tc>
              </a:tr>
              <a:tr h="432048">
                <a:tc>
                  <a:txBody>
                    <a:bodyPr/>
                    <a:lstStyle/>
                    <a:p>
                      <a:pPr algn="ctr" rtl="1">
                        <a:lnSpc>
                          <a:spcPct val="115000"/>
                        </a:lnSpc>
                        <a:spcAft>
                          <a:spcPts val="1000"/>
                        </a:spcAft>
                      </a:pPr>
                      <a:r>
                        <a:rPr lang="ar-SA" sz="1600" b="1" dirty="0">
                          <a:effectLst/>
                          <a:cs typeface="+mj-cs"/>
                        </a:rPr>
                        <a:t>السرعة الزاوية</a:t>
                      </a:r>
                      <a:endParaRPr lang="en-US" sz="1200" b="1" dirty="0">
                        <a:effectLst/>
                        <a:latin typeface="Calibri"/>
                        <a:ea typeface="Calibri"/>
                        <a:cs typeface="+mj-cs"/>
                      </a:endParaRPr>
                    </a:p>
                  </a:txBody>
                  <a:tcPr marL="68580" marR="68580" marT="0" marB="0" anchor="ctr"/>
                </a:tc>
                <a:tc>
                  <a:txBody>
                    <a:bodyPr/>
                    <a:lstStyle/>
                    <a:p>
                      <a:pPr algn="ctr" rtl="1">
                        <a:lnSpc>
                          <a:spcPct val="115000"/>
                        </a:lnSpc>
                        <a:spcAft>
                          <a:spcPts val="1000"/>
                        </a:spcAft>
                      </a:pPr>
                      <a:r>
                        <a:rPr lang="ar-SA" sz="1400" b="1">
                          <a:effectLst/>
                          <a:cs typeface="+mj-cs"/>
                        </a:rPr>
                        <a:t>=</a:t>
                      </a:r>
                      <a:endParaRPr lang="en-US" sz="1100" b="1">
                        <a:effectLst/>
                        <a:latin typeface="Calibri"/>
                        <a:ea typeface="Calibri"/>
                        <a:cs typeface="+mj-cs"/>
                      </a:endParaRPr>
                    </a:p>
                  </a:txBody>
                  <a:tcPr marL="68580" marR="68580" marT="0" marB="0" anchor="ctr"/>
                </a:tc>
                <a:tc>
                  <a:txBody>
                    <a:bodyPr/>
                    <a:lstStyle/>
                    <a:p>
                      <a:pPr algn="ctr" rtl="1">
                        <a:lnSpc>
                          <a:spcPct val="115000"/>
                        </a:lnSpc>
                        <a:spcAft>
                          <a:spcPts val="1000"/>
                        </a:spcAft>
                      </a:pPr>
                      <a:r>
                        <a:rPr lang="ar-SA" sz="1400" b="1">
                          <a:effectLst/>
                          <a:cs typeface="+mj-cs"/>
                        </a:rPr>
                        <a:t>ـــــــــــــــــــــــــــــ</a:t>
                      </a:r>
                      <a:endParaRPr lang="en-US" sz="1100" b="1">
                        <a:effectLst/>
                        <a:latin typeface="Calibri"/>
                        <a:ea typeface="Calibri"/>
                        <a:cs typeface="+mj-cs"/>
                      </a:endParaRPr>
                    </a:p>
                  </a:txBody>
                  <a:tcPr marL="68580" marR="68580" marT="0" marB="0" anchor="ctr"/>
                </a:tc>
                <a:tc>
                  <a:txBody>
                    <a:bodyPr/>
                    <a:lstStyle/>
                    <a:p>
                      <a:pPr algn="ctr" rtl="1">
                        <a:lnSpc>
                          <a:spcPct val="115000"/>
                        </a:lnSpc>
                        <a:spcAft>
                          <a:spcPts val="1000"/>
                        </a:spcAft>
                      </a:pPr>
                      <a:r>
                        <a:rPr lang="ar-SA" sz="1600" b="1" dirty="0">
                          <a:effectLst/>
                          <a:cs typeface="+mj-cs"/>
                        </a:rPr>
                        <a:t>- - - - - - - (1)</a:t>
                      </a:r>
                      <a:endParaRPr lang="en-US" sz="1200" b="1" dirty="0">
                        <a:effectLst/>
                        <a:latin typeface="Calibri"/>
                        <a:ea typeface="Calibri"/>
                        <a:cs typeface="+mj-cs"/>
                      </a:endParaRPr>
                    </a:p>
                  </a:txBody>
                  <a:tcPr marL="68580" marR="68580" marT="0" marB="0" anchor="ctr"/>
                </a:tc>
              </a:tr>
              <a:tr h="432048">
                <a:tc>
                  <a:txBody>
                    <a:bodyPr/>
                    <a:lstStyle/>
                    <a:p>
                      <a:pPr algn="ctr" rtl="1">
                        <a:lnSpc>
                          <a:spcPct val="115000"/>
                        </a:lnSpc>
                        <a:spcAft>
                          <a:spcPts val="1000"/>
                        </a:spcAft>
                      </a:pPr>
                      <a:r>
                        <a:rPr lang="ar-SA" sz="1400" b="1">
                          <a:effectLst/>
                          <a:cs typeface="+mj-cs"/>
                        </a:rPr>
                        <a:t> </a:t>
                      </a:r>
                      <a:endParaRPr lang="en-US" sz="1100" b="1">
                        <a:effectLst/>
                        <a:latin typeface="Calibri"/>
                        <a:ea typeface="Calibri"/>
                        <a:cs typeface="+mj-cs"/>
                      </a:endParaRPr>
                    </a:p>
                  </a:txBody>
                  <a:tcPr marL="68580" marR="68580" marT="0" marB="0" anchor="ctr"/>
                </a:tc>
                <a:tc>
                  <a:txBody>
                    <a:bodyPr/>
                    <a:lstStyle/>
                    <a:p>
                      <a:pPr algn="ctr" rtl="1">
                        <a:lnSpc>
                          <a:spcPct val="115000"/>
                        </a:lnSpc>
                        <a:spcAft>
                          <a:spcPts val="1000"/>
                        </a:spcAft>
                      </a:pPr>
                      <a:r>
                        <a:rPr lang="ar-SA" sz="1400" b="1">
                          <a:effectLst/>
                          <a:cs typeface="+mj-cs"/>
                        </a:rPr>
                        <a:t> </a:t>
                      </a:r>
                      <a:endParaRPr lang="en-US" sz="1100" b="1">
                        <a:effectLst/>
                        <a:latin typeface="Calibri"/>
                        <a:ea typeface="Calibri"/>
                        <a:cs typeface="+mj-cs"/>
                      </a:endParaRPr>
                    </a:p>
                  </a:txBody>
                  <a:tcPr marL="68580" marR="68580" marT="0" marB="0" anchor="ctr"/>
                </a:tc>
                <a:tc>
                  <a:txBody>
                    <a:bodyPr/>
                    <a:lstStyle/>
                    <a:p>
                      <a:pPr algn="ctr" rtl="1">
                        <a:lnSpc>
                          <a:spcPct val="115000"/>
                        </a:lnSpc>
                        <a:spcAft>
                          <a:spcPts val="1000"/>
                        </a:spcAft>
                      </a:pPr>
                      <a:r>
                        <a:rPr lang="ar-SA" sz="1600" b="1" dirty="0">
                          <a:effectLst/>
                          <a:cs typeface="+mj-cs"/>
                        </a:rPr>
                        <a:t>الزمن</a:t>
                      </a:r>
                      <a:endParaRPr lang="en-US" sz="1200" b="1" dirty="0">
                        <a:effectLst/>
                        <a:latin typeface="Calibri"/>
                        <a:ea typeface="Calibri"/>
                        <a:cs typeface="+mj-cs"/>
                      </a:endParaRPr>
                    </a:p>
                  </a:txBody>
                  <a:tcPr marL="68580" marR="68580" marT="0" marB="0" anchor="ctr"/>
                </a:tc>
                <a:tc>
                  <a:txBody>
                    <a:bodyPr/>
                    <a:lstStyle/>
                    <a:p>
                      <a:pPr algn="ctr" rtl="1">
                        <a:lnSpc>
                          <a:spcPct val="115000"/>
                        </a:lnSpc>
                        <a:spcAft>
                          <a:spcPts val="1000"/>
                        </a:spcAft>
                      </a:pPr>
                      <a:r>
                        <a:rPr lang="ar-SA" sz="1400" b="1" dirty="0">
                          <a:effectLst/>
                          <a:cs typeface="+mj-cs"/>
                        </a:rPr>
                        <a:t> </a:t>
                      </a:r>
                      <a:endParaRPr lang="en-US" sz="1100" b="1" dirty="0">
                        <a:effectLst/>
                        <a:latin typeface="Calibri"/>
                        <a:ea typeface="Calibri"/>
                        <a:cs typeface="+mj-cs"/>
                      </a:endParaRPr>
                    </a:p>
                  </a:txBody>
                  <a:tcPr marL="68580" marR="68580" marT="0" marB="0" anchor="ctr"/>
                </a:tc>
              </a:tr>
            </a:tbl>
          </a:graphicData>
        </a:graphic>
      </p:graphicFrame>
      <p:sp>
        <p:nvSpPr>
          <p:cNvPr id="7" name="Rectangle 1"/>
          <p:cNvSpPr>
            <a:spLocks noChangeArrowheads="1"/>
          </p:cNvSpPr>
          <p:nvPr/>
        </p:nvSpPr>
        <p:spPr bwMode="auto">
          <a:xfrm>
            <a:off x="2483769" y="3501008"/>
            <a:ext cx="6660231"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Calibri" pitchFamily="34" charset="0"/>
                <a:ea typeface="Times New Roman" pitchFamily="18" charset="0"/>
                <a:cs typeface="+mj-cs"/>
              </a:rPr>
              <a:t>وهناك التساؤل المهم، هل يمكن حساب سرعة هاتين النقطتين؟ الجواب :نعم ، ولكن بحذر</a:t>
            </a:r>
            <a:endParaRPr kumimoji="0" lang="en-US" sz="2000" b="1"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mj-cs"/>
            </a:endParaRPr>
          </a:p>
        </p:txBody>
      </p:sp>
    </p:spTree>
    <p:extLst>
      <p:ext uri="{BB962C8B-B14F-4D97-AF65-F5344CB8AC3E}">
        <p14:creationId xmlns:p14="http://schemas.microsoft.com/office/powerpoint/2010/main" val="656956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88640"/>
            <a:ext cx="9144000" cy="6186309"/>
          </a:xfrm>
          <a:prstGeom prst="rect">
            <a:avLst/>
          </a:prstGeom>
        </p:spPr>
        <p:txBody>
          <a:bodyPr wrap="square">
            <a:spAutoFit/>
          </a:bodyPr>
          <a:lstStyle/>
          <a:p>
            <a:pPr algn="just"/>
            <a:r>
              <a:rPr lang="ar-SA" dirty="0"/>
              <a:t>    </a:t>
            </a:r>
            <a:r>
              <a:rPr lang="ar-SA" sz="2400" b="1" dirty="0">
                <a:cs typeface="+mj-cs"/>
              </a:rPr>
              <a:t> </a:t>
            </a:r>
            <a:r>
              <a:rPr lang="ar-SA" sz="2800" b="1" dirty="0">
                <a:cs typeface="+mj-cs"/>
              </a:rPr>
              <a:t>وهذه المعادلة لا تكون صحيحة في إجراء المقارنة بين سرعتي النقطتين لأنهما يحدثان على نفس الزاوية وفي الزمن نفسه أي أن سرعتهما الزاوية هي نفسها وبوحدة (درجة/ثانية) ،فمن الأفضل استخدام تلك النقاط التي سبق وان تحدثنا فيها من الاختلافات بين النقطتين، أي أن نستخدم (طول القوس) لأنه متباين عند النقطتين وكذلك (نصف القطر) أي البعد عن المحور وهو أيضا متباين لدى النقطتين</a:t>
            </a:r>
            <a:r>
              <a:rPr lang="ar-SA" sz="2800" b="1" dirty="0" smtClean="0">
                <a:cs typeface="+mj-cs"/>
              </a:rPr>
              <a:t>.</a:t>
            </a:r>
            <a:endParaRPr lang="en-US" sz="2800" b="1" dirty="0">
              <a:cs typeface="+mj-cs"/>
            </a:endParaRPr>
          </a:p>
          <a:p>
            <a:pPr algn="just"/>
            <a:r>
              <a:rPr lang="ar-SA" sz="2800" b="1" dirty="0">
                <a:cs typeface="+mj-cs"/>
              </a:rPr>
              <a:t>  </a:t>
            </a:r>
            <a:r>
              <a:rPr lang="ar-SA" sz="2400" b="1" dirty="0">
                <a:cs typeface="+mj-cs"/>
              </a:rPr>
              <a:t> </a:t>
            </a:r>
            <a:endParaRPr lang="ar-IQ" sz="2400" b="1" dirty="0" smtClean="0">
              <a:cs typeface="+mj-cs"/>
            </a:endParaRPr>
          </a:p>
          <a:p>
            <a:pPr algn="just"/>
            <a:r>
              <a:rPr lang="ar-SA" sz="2400" b="1" dirty="0" smtClean="0">
                <a:cs typeface="+mj-cs"/>
              </a:rPr>
              <a:t>سنلجأ </a:t>
            </a:r>
            <a:r>
              <a:rPr lang="ar-SA" sz="2400" b="1" dirty="0">
                <a:cs typeface="+mj-cs"/>
              </a:rPr>
              <a:t>إلى الزاوية نصف القطرية لأنها تعرف بأنها (النسبة بين طول القوس ونصف القطر</a:t>
            </a:r>
            <a:r>
              <a:rPr lang="ar-SA" sz="2400" b="1" dirty="0" smtClean="0">
                <a:cs typeface="+mj-cs"/>
              </a:rPr>
              <a:t>)</a:t>
            </a:r>
            <a:endParaRPr lang="ar-IQ" sz="2400" b="1" dirty="0" smtClean="0">
              <a:cs typeface="+mj-cs"/>
            </a:endParaRPr>
          </a:p>
          <a:p>
            <a:pPr algn="just"/>
            <a:endParaRPr lang="en-US" sz="2400" b="1" dirty="0">
              <a:cs typeface="+mj-cs"/>
            </a:endParaRPr>
          </a:p>
          <a:p>
            <a:pPr algn="just"/>
            <a:r>
              <a:rPr lang="ar-SA" sz="2400" b="1" dirty="0">
                <a:cs typeface="+mj-cs"/>
              </a:rPr>
              <a:t>الزاوية </a:t>
            </a:r>
            <a:r>
              <a:rPr lang="ar-IQ" sz="2400" b="1" dirty="0" smtClean="0">
                <a:cs typeface="+mj-cs"/>
              </a:rPr>
              <a:t>النصف القطرية </a:t>
            </a:r>
            <a:r>
              <a:rPr lang="ar-SA" sz="2400" b="1" dirty="0" smtClean="0">
                <a:cs typeface="+mj-cs"/>
              </a:rPr>
              <a:t>= </a:t>
            </a:r>
            <a:r>
              <a:rPr lang="ar-SA" sz="2400" b="1" dirty="0">
                <a:cs typeface="+mj-cs"/>
              </a:rPr>
              <a:t>طول القوس / نصف القطر - - </a:t>
            </a:r>
            <a:r>
              <a:rPr lang="ar-SA" sz="2400" b="1" dirty="0" smtClean="0">
                <a:cs typeface="+mj-cs"/>
              </a:rPr>
              <a:t>-</a:t>
            </a:r>
            <a:r>
              <a:rPr lang="ar-IQ" sz="2400" b="1" dirty="0" smtClean="0">
                <a:cs typeface="+mj-cs"/>
              </a:rPr>
              <a:t> - -</a:t>
            </a:r>
            <a:r>
              <a:rPr lang="ar-SA" sz="2400" b="1" dirty="0" smtClean="0">
                <a:cs typeface="+mj-cs"/>
              </a:rPr>
              <a:t> </a:t>
            </a:r>
            <a:r>
              <a:rPr lang="ar-SA" sz="2400" b="1" dirty="0">
                <a:cs typeface="+mj-cs"/>
              </a:rPr>
              <a:t>(2)</a:t>
            </a:r>
            <a:endParaRPr lang="en-US" sz="2400" b="1" dirty="0">
              <a:cs typeface="+mj-cs"/>
            </a:endParaRPr>
          </a:p>
          <a:p>
            <a:pPr algn="just"/>
            <a:r>
              <a:rPr lang="ar-SA" sz="2400" b="1" dirty="0">
                <a:cs typeface="+mj-cs"/>
              </a:rPr>
              <a:t>إن الزاوية أعلاه تسمى بالزاوية نصف قطرية، وتعرف الزاوية نصف قطرية بان تقابل قوسا طوله يساوي طول نصف القطر.</a:t>
            </a:r>
            <a:endParaRPr lang="en-US" sz="2800" b="1" dirty="0">
              <a:cs typeface="+mj-cs"/>
            </a:endParaRPr>
          </a:p>
        </p:txBody>
      </p:sp>
    </p:spTree>
    <p:extLst>
      <p:ext uri="{BB962C8B-B14F-4D97-AF65-F5344CB8AC3E}">
        <p14:creationId xmlns:p14="http://schemas.microsoft.com/office/powerpoint/2010/main" val="763273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63250"/>
            <a:ext cx="9144000" cy="1815882"/>
          </a:xfrm>
          <a:prstGeom prst="rect">
            <a:avLst/>
          </a:prstGeom>
        </p:spPr>
        <p:txBody>
          <a:bodyPr wrap="square">
            <a:spAutoFit/>
          </a:bodyPr>
          <a:lstStyle/>
          <a:p>
            <a:pPr algn="just"/>
            <a:r>
              <a:rPr lang="ar-SA" sz="2800" b="1" dirty="0">
                <a:cs typeface="+mj-cs"/>
              </a:rPr>
              <a:t>إذا استخدمنا الزاوية هذه بدلا من الزاوية (هـ) سنحصل على مكسبين اولهما أننا سنعطي بدقة تحرك كل نقطة وفقا لمداها وبعدها، ثانيا إن الوحدة الحالية لقيمة الزاوية سوف لن تكون بوحدة الدرجة وهذا سيساعدنا (لاحقا) في اشتقاق معادلة للسرعة المحيطية.</a:t>
            </a:r>
            <a:endParaRPr lang="en-US" sz="2800" b="1" dirty="0">
              <a:cs typeface="+mj-cs"/>
            </a:endParaRPr>
          </a:p>
        </p:txBody>
      </p:sp>
      <p:sp>
        <p:nvSpPr>
          <p:cNvPr id="3" name="مستطيل 2"/>
          <p:cNvSpPr/>
          <p:nvPr/>
        </p:nvSpPr>
        <p:spPr>
          <a:xfrm>
            <a:off x="107504" y="2492896"/>
            <a:ext cx="8892480" cy="2677656"/>
          </a:xfrm>
          <a:prstGeom prst="rect">
            <a:avLst/>
          </a:prstGeom>
        </p:spPr>
        <p:txBody>
          <a:bodyPr wrap="square">
            <a:spAutoFit/>
          </a:bodyPr>
          <a:lstStyle/>
          <a:p>
            <a:pPr algn="just"/>
            <a:r>
              <a:rPr lang="ar-SA" sz="2800" b="1" dirty="0">
                <a:cs typeface="+mj-cs"/>
              </a:rPr>
              <a:t>إن وحدة الزاوية في المعادلة رقم (1) بالدرجة أما قيمة الزاوية في المعادلة رقم (2) فإنها بدون وحدة لان طول القوس بالمتر أو السنتمتر وكذلك وحدة نصف القطر فتكون وحدة هذه الزاوية هي (م/م=1). اما المساحة المحصورة بين ضلعي نصف القطر وطول القوس تسمى بالقطاع ، ونلاحظ وجود عدد (6.28) قطاعا في الدائرة الواحدة وزاوية كل قطاع (زاوية نصف قطرية) هي 57.324 درجة</a:t>
            </a:r>
            <a:endParaRPr lang="en-US" sz="2400" b="1" dirty="0">
              <a:cs typeface="+mj-cs"/>
            </a:endParaRPr>
          </a:p>
        </p:txBody>
      </p:sp>
    </p:spTree>
    <p:extLst>
      <p:ext uri="{BB962C8B-B14F-4D97-AF65-F5344CB8AC3E}">
        <p14:creationId xmlns:p14="http://schemas.microsoft.com/office/powerpoint/2010/main" val="3539084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1259632" y="7648"/>
            <a:ext cx="6336704" cy="461665"/>
          </a:xfrm>
          <a:prstGeom prst="rect">
            <a:avLst/>
          </a:prstGeom>
        </p:spPr>
        <p:txBody>
          <a:bodyPr wrap="square">
            <a:spAutoFit/>
          </a:bodyPr>
          <a:lstStyle/>
          <a:p>
            <a:pPr algn="ctr"/>
            <a:r>
              <a:rPr lang="ar-SA" sz="2400" b="1" dirty="0">
                <a:cs typeface="+mj-cs"/>
              </a:rPr>
              <a:t>علاقة السرعة المحيطية بالسرعة الزاوية </a:t>
            </a:r>
            <a:endParaRPr lang="en-US" sz="2400" dirty="0">
              <a:cs typeface="+mj-cs"/>
            </a:endParaRPr>
          </a:p>
        </p:txBody>
      </p:sp>
      <p:sp>
        <p:nvSpPr>
          <p:cNvPr id="7" name="مستطيل 6"/>
          <p:cNvSpPr/>
          <p:nvPr/>
        </p:nvSpPr>
        <p:spPr>
          <a:xfrm>
            <a:off x="251520" y="469313"/>
            <a:ext cx="8640960" cy="1631216"/>
          </a:xfrm>
          <a:prstGeom prst="rect">
            <a:avLst/>
          </a:prstGeom>
        </p:spPr>
        <p:txBody>
          <a:bodyPr wrap="square">
            <a:spAutoFit/>
          </a:bodyPr>
          <a:lstStyle/>
          <a:p>
            <a:pPr algn="just"/>
            <a:r>
              <a:rPr lang="ar-SA" sz="2000" b="1" dirty="0">
                <a:cs typeface="+mj-cs"/>
              </a:rPr>
              <a:t>نفترض بان </a:t>
            </a:r>
            <a:endParaRPr lang="en-US" sz="2000" b="1" dirty="0">
              <a:cs typeface="+mj-cs"/>
            </a:endParaRPr>
          </a:p>
          <a:p>
            <a:pPr algn="just"/>
            <a:r>
              <a:rPr lang="ar-SA" sz="2000" b="1" dirty="0">
                <a:cs typeface="+mj-cs"/>
              </a:rPr>
              <a:t>السرعة المحيطية = السرعة الزاوية</a:t>
            </a:r>
            <a:endParaRPr lang="en-US" sz="2000" b="1" dirty="0">
              <a:cs typeface="+mj-cs"/>
            </a:endParaRPr>
          </a:p>
          <a:p>
            <a:pPr algn="just"/>
            <a:r>
              <a:rPr lang="ar-SA" sz="2000" b="1" dirty="0">
                <a:cs typeface="+mj-cs"/>
              </a:rPr>
              <a:t>أي أن  م / </a:t>
            </a:r>
            <a:r>
              <a:rPr lang="ar-SA" sz="2000" b="1" dirty="0" err="1">
                <a:cs typeface="+mj-cs"/>
              </a:rPr>
              <a:t>ثا</a:t>
            </a:r>
            <a:r>
              <a:rPr lang="ar-SA" sz="2000" b="1" dirty="0">
                <a:cs typeface="+mj-cs"/>
              </a:rPr>
              <a:t> = درجة / </a:t>
            </a:r>
            <a:r>
              <a:rPr lang="ar-SA" sz="2000" b="1" dirty="0" err="1">
                <a:cs typeface="+mj-cs"/>
              </a:rPr>
              <a:t>ثا</a:t>
            </a:r>
            <a:endParaRPr lang="en-US" sz="2000" b="1" dirty="0">
              <a:cs typeface="+mj-cs"/>
            </a:endParaRPr>
          </a:p>
          <a:p>
            <a:pPr algn="just"/>
            <a:r>
              <a:rPr lang="ar-SA" sz="2000" b="1" dirty="0">
                <a:cs typeface="+mj-cs"/>
              </a:rPr>
              <a:t>وهذا لا يجوز فيجب أن تكون الوحدات متشابهة في طرفي المعادلة.</a:t>
            </a:r>
            <a:endParaRPr lang="en-US" sz="2000" b="1" dirty="0">
              <a:cs typeface="+mj-cs"/>
            </a:endParaRPr>
          </a:p>
          <a:p>
            <a:pPr algn="just"/>
            <a:r>
              <a:rPr lang="ar-SA" sz="2000" b="1" dirty="0">
                <a:cs typeface="+mj-cs"/>
              </a:rPr>
              <a:t>نعرف مسبقا بان</a:t>
            </a:r>
            <a:endParaRPr lang="en-US" sz="2000" b="1" dirty="0">
              <a:cs typeface="+mj-cs"/>
            </a:endParaRPr>
          </a:p>
        </p:txBody>
      </p:sp>
      <p:graphicFrame>
        <p:nvGraphicFramePr>
          <p:cNvPr id="8" name="جدول 7"/>
          <p:cNvGraphicFramePr>
            <a:graphicFrameLocks noGrp="1"/>
          </p:cNvGraphicFramePr>
          <p:nvPr>
            <p:extLst>
              <p:ext uri="{D42A27DB-BD31-4B8C-83A1-F6EECF244321}">
                <p14:modId xmlns:p14="http://schemas.microsoft.com/office/powerpoint/2010/main" val="1715523570"/>
              </p:ext>
            </p:extLst>
          </p:nvPr>
        </p:nvGraphicFramePr>
        <p:xfrm>
          <a:off x="755576" y="2170149"/>
          <a:ext cx="6624736" cy="1258851"/>
        </p:xfrm>
        <a:graphic>
          <a:graphicData uri="http://schemas.openxmlformats.org/drawingml/2006/table">
            <a:tbl>
              <a:tblPr rtl="1" firstRow="1" firstCol="1" bandRow="1">
                <a:tableStyleId>{5C22544A-7EE6-4342-B048-85BDC9FD1C3A}</a:tableStyleId>
              </a:tblPr>
              <a:tblGrid>
                <a:gridCol w="1895835"/>
                <a:gridCol w="531060"/>
                <a:gridCol w="2135486"/>
                <a:gridCol w="2062355"/>
              </a:tblGrid>
              <a:tr h="419617">
                <a:tc>
                  <a:txBody>
                    <a:bodyPr/>
                    <a:lstStyle/>
                    <a:p>
                      <a:pPr algn="ctr" rtl="1">
                        <a:lnSpc>
                          <a:spcPct val="115000"/>
                        </a:lnSpc>
                        <a:spcAft>
                          <a:spcPts val="1000"/>
                        </a:spcAft>
                      </a:pPr>
                      <a:r>
                        <a:rPr lang="ar-SA" sz="1400" dirty="0">
                          <a:effectLst/>
                        </a:rPr>
                        <a:t> </a:t>
                      </a:r>
                      <a:endParaRPr lang="en-US" sz="1100" dirty="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1400">
                          <a:effectLst/>
                        </a:rPr>
                        <a:t> </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1800" b="1" dirty="0">
                          <a:effectLst/>
                        </a:rPr>
                        <a:t>قيمة الزاوية (هـ)</a:t>
                      </a:r>
                      <a:endParaRPr lang="en-US" sz="1100" b="1" dirty="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1400" dirty="0">
                          <a:effectLst/>
                        </a:rPr>
                        <a:t> </a:t>
                      </a:r>
                      <a:endParaRPr lang="en-US" sz="1100" dirty="0">
                        <a:effectLst/>
                        <a:latin typeface="Calibri"/>
                        <a:ea typeface="Calibri"/>
                        <a:cs typeface="Arial"/>
                      </a:endParaRPr>
                    </a:p>
                  </a:txBody>
                  <a:tcPr marL="68580" marR="68580" marT="0" marB="0" anchor="ctr"/>
                </a:tc>
              </a:tr>
              <a:tr h="419617">
                <a:tc>
                  <a:txBody>
                    <a:bodyPr/>
                    <a:lstStyle/>
                    <a:p>
                      <a:pPr algn="ctr" rtl="1">
                        <a:lnSpc>
                          <a:spcPct val="115000"/>
                        </a:lnSpc>
                        <a:spcAft>
                          <a:spcPts val="1000"/>
                        </a:spcAft>
                      </a:pPr>
                      <a:r>
                        <a:rPr lang="ar-SA" sz="1800" dirty="0">
                          <a:effectLst/>
                        </a:rPr>
                        <a:t>السرعة الزاوية</a:t>
                      </a:r>
                      <a:endParaRPr lang="en-US" sz="1400" dirty="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1400">
                          <a:effectLst/>
                        </a:rPr>
                        <a:t>=</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1800" b="1" dirty="0">
                          <a:effectLst/>
                        </a:rPr>
                        <a:t>ـــــــــــــــــــــــــــــ</a:t>
                      </a:r>
                      <a:endParaRPr lang="en-US" sz="1400" b="1" dirty="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1800" dirty="0">
                          <a:effectLst/>
                        </a:rPr>
                        <a:t>- - - - - - - (1)</a:t>
                      </a:r>
                      <a:endParaRPr lang="en-US" sz="1400" dirty="0">
                        <a:effectLst/>
                        <a:latin typeface="Calibri"/>
                        <a:ea typeface="Calibri"/>
                        <a:cs typeface="Arial"/>
                      </a:endParaRPr>
                    </a:p>
                  </a:txBody>
                  <a:tcPr marL="68580" marR="68580" marT="0" marB="0" anchor="ctr"/>
                </a:tc>
              </a:tr>
              <a:tr h="419617">
                <a:tc>
                  <a:txBody>
                    <a:bodyPr/>
                    <a:lstStyle/>
                    <a:p>
                      <a:pPr algn="ctr" rtl="1">
                        <a:lnSpc>
                          <a:spcPct val="115000"/>
                        </a:lnSpc>
                        <a:spcAft>
                          <a:spcPts val="1000"/>
                        </a:spcAft>
                      </a:pPr>
                      <a:r>
                        <a:rPr lang="ar-SA" sz="1400">
                          <a:effectLst/>
                        </a:rPr>
                        <a:t> </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1400">
                          <a:effectLst/>
                        </a:rPr>
                        <a:t> </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1800" b="1" dirty="0">
                          <a:effectLst/>
                        </a:rPr>
                        <a:t>الزمن</a:t>
                      </a:r>
                      <a:endParaRPr lang="en-US" sz="1400" b="1" dirty="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1400" dirty="0">
                          <a:effectLst/>
                        </a:rPr>
                        <a:t> </a:t>
                      </a:r>
                      <a:endParaRPr lang="en-US" sz="1100" dirty="0">
                        <a:effectLst/>
                        <a:latin typeface="Calibri"/>
                        <a:ea typeface="Calibri"/>
                        <a:cs typeface="Arial"/>
                      </a:endParaRPr>
                    </a:p>
                  </a:txBody>
                  <a:tcPr marL="68580" marR="68580" marT="0" marB="0" anchor="ctr"/>
                </a:tc>
              </a:tr>
            </a:tbl>
          </a:graphicData>
        </a:graphic>
      </p:graphicFrame>
      <p:graphicFrame>
        <p:nvGraphicFramePr>
          <p:cNvPr id="9" name="جدول 8"/>
          <p:cNvGraphicFramePr>
            <a:graphicFrameLocks noGrp="1"/>
          </p:cNvGraphicFramePr>
          <p:nvPr>
            <p:extLst>
              <p:ext uri="{D42A27DB-BD31-4B8C-83A1-F6EECF244321}">
                <p14:modId xmlns:p14="http://schemas.microsoft.com/office/powerpoint/2010/main" val="3718780669"/>
              </p:ext>
            </p:extLst>
          </p:nvPr>
        </p:nvGraphicFramePr>
        <p:xfrm>
          <a:off x="2483768" y="4941168"/>
          <a:ext cx="5400600" cy="1224136"/>
        </p:xfrm>
        <a:graphic>
          <a:graphicData uri="http://schemas.openxmlformats.org/drawingml/2006/table">
            <a:tbl>
              <a:tblPr rtl="1" firstRow="1" firstCol="1" bandRow="1">
                <a:tableStyleId>{5C22544A-7EE6-4342-B048-85BDC9FD1C3A}</a:tableStyleId>
              </a:tblPr>
              <a:tblGrid>
                <a:gridCol w="2080003"/>
                <a:gridCol w="634493"/>
                <a:gridCol w="2686104"/>
              </a:tblGrid>
              <a:tr h="429863">
                <a:tc>
                  <a:txBody>
                    <a:bodyPr/>
                    <a:lstStyle/>
                    <a:p>
                      <a:pPr algn="ctr" rtl="1">
                        <a:lnSpc>
                          <a:spcPct val="115000"/>
                        </a:lnSpc>
                        <a:spcAft>
                          <a:spcPts val="1000"/>
                        </a:spcAft>
                      </a:pPr>
                      <a:r>
                        <a:rPr lang="ar-SA" sz="1400" dirty="0">
                          <a:effectLst/>
                        </a:rPr>
                        <a:t> </a:t>
                      </a:r>
                      <a:endParaRPr lang="en-US" sz="1100" dirty="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1400">
                          <a:effectLst/>
                        </a:rPr>
                        <a:t> </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1800" b="1" dirty="0">
                          <a:effectLst/>
                        </a:rPr>
                        <a:t>الزاوية نصف قطرية</a:t>
                      </a:r>
                      <a:endParaRPr lang="en-US" sz="1400" b="1" dirty="0">
                        <a:effectLst/>
                        <a:latin typeface="Calibri"/>
                        <a:ea typeface="Calibri"/>
                        <a:cs typeface="Arial"/>
                      </a:endParaRPr>
                    </a:p>
                  </a:txBody>
                  <a:tcPr marL="68580" marR="68580" marT="0" marB="0" anchor="ctr"/>
                </a:tc>
              </a:tr>
              <a:tr h="429863">
                <a:tc>
                  <a:txBody>
                    <a:bodyPr/>
                    <a:lstStyle/>
                    <a:p>
                      <a:pPr algn="ctr" rtl="1">
                        <a:lnSpc>
                          <a:spcPct val="115000"/>
                        </a:lnSpc>
                        <a:spcAft>
                          <a:spcPts val="1000"/>
                        </a:spcAft>
                      </a:pPr>
                      <a:r>
                        <a:rPr lang="ar-SA" sz="1800" dirty="0">
                          <a:effectLst/>
                        </a:rPr>
                        <a:t>السرعة الزاوية</a:t>
                      </a:r>
                      <a:endParaRPr lang="en-US" sz="1400" dirty="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1800" dirty="0">
                          <a:effectLst/>
                        </a:rPr>
                        <a:t>=</a:t>
                      </a:r>
                      <a:endParaRPr lang="en-US" sz="1400" dirty="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1800" b="1" dirty="0">
                          <a:effectLst/>
                        </a:rPr>
                        <a:t>ـــــــــــــــــــــــــــــ</a:t>
                      </a:r>
                      <a:endParaRPr lang="en-US" sz="1400" b="1" dirty="0">
                        <a:effectLst/>
                        <a:latin typeface="Calibri"/>
                        <a:ea typeface="Calibri"/>
                        <a:cs typeface="Arial"/>
                      </a:endParaRPr>
                    </a:p>
                  </a:txBody>
                  <a:tcPr marL="68580" marR="68580" marT="0" marB="0" anchor="ctr"/>
                </a:tc>
              </a:tr>
              <a:tr h="364410">
                <a:tc>
                  <a:txBody>
                    <a:bodyPr/>
                    <a:lstStyle/>
                    <a:p>
                      <a:pPr algn="ctr" rtl="1">
                        <a:lnSpc>
                          <a:spcPct val="115000"/>
                        </a:lnSpc>
                        <a:spcAft>
                          <a:spcPts val="1000"/>
                        </a:spcAft>
                      </a:pPr>
                      <a:r>
                        <a:rPr lang="ar-SA" sz="1400">
                          <a:effectLst/>
                        </a:rPr>
                        <a:t> </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1400">
                          <a:effectLst/>
                        </a:rPr>
                        <a:t> </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1800" b="1" dirty="0">
                          <a:effectLst/>
                        </a:rPr>
                        <a:t>الزمن</a:t>
                      </a:r>
                      <a:endParaRPr lang="en-US" sz="1400" b="1" dirty="0">
                        <a:effectLst/>
                        <a:latin typeface="Calibri"/>
                        <a:ea typeface="Calibri"/>
                        <a:cs typeface="Arial"/>
                      </a:endParaRPr>
                    </a:p>
                  </a:txBody>
                  <a:tcPr marL="68580" marR="68580" marT="0" marB="0" anchor="ctr"/>
                </a:tc>
              </a:tr>
            </a:tbl>
          </a:graphicData>
        </a:graphic>
      </p:graphicFrame>
      <p:sp>
        <p:nvSpPr>
          <p:cNvPr id="10" name="Rectangle 2"/>
          <p:cNvSpPr>
            <a:spLocks noChangeArrowheads="1"/>
          </p:cNvSpPr>
          <p:nvPr/>
        </p:nvSpPr>
        <p:spPr bwMode="auto">
          <a:xfrm>
            <a:off x="-190428" y="3429000"/>
            <a:ext cx="923682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ar-IQ" sz="1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Calibri" pitchFamily="34" charset="0"/>
                <a:ea typeface="Times New Roman" pitchFamily="18" charset="0"/>
                <a:cs typeface="+mj-cs"/>
              </a:rPr>
              <a:t>أما قيمة الزاوية التي سنعتمدها فهي الزاوية الموجودة في المعادلة رقم (2) </a:t>
            </a:r>
            <a:endParaRPr kumimoji="0" lang="ar-IQ" sz="2000" b="1" i="0" u="none" strike="noStrike" cap="none" normalizeH="0" baseline="0" dirty="0" smtClean="0">
              <a:ln>
                <a:noFill/>
              </a:ln>
              <a:solidFill>
                <a:schemeClr val="tx1"/>
              </a:solidFill>
              <a:effectLst/>
              <a:latin typeface="Calibri" pitchFamily="34" charset="0"/>
              <a:ea typeface="Times New Roman" pitchFamily="18" charset="0"/>
              <a:cs typeface="+mj-cs"/>
            </a:endParaRPr>
          </a:p>
          <a:p>
            <a:pPr marL="0" marR="0" lvl="0" indent="0"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Calibri" pitchFamily="34" charset="0"/>
                <a:ea typeface="Times New Roman" pitchFamily="18" charset="0"/>
                <a:cs typeface="+mj-cs"/>
              </a:rPr>
              <a:t>أي </a:t>
            </a:r>
            <a:r>
              <a:rPr kumimoji="0" lang="ar-SA" sz="2000" b="1" i="0" u="none" strike="noStrike" cap="none" normalizeH="0" baseline="0" dirty="0" smtClean="0">
                <a:ln>
                  <a:noFill/>
                </a:ln>
                <a:solidFill>
                  <a:schemeClr val="tx1"/>
                </a:solidFill>
                <a:effectLst/>
                <a:latin typeface="Calibri" pitchFamily="34" charset="0"/>
                <a:ea typeface="Times New Roman" pitchFamily="18" charset="0"/>
                <a:cs typeface="+mj-cs"/>
              </a:rPr>
              <a:t>الزاوية النصف قطرية</a:t>
            </a:r>
            <a:endParaRPr kumimoji="0" lang="en-US" sz="2000" b="1"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1" name="جدول 10"/>
          <p:cNvGraphicFramePr>
            <a:graphicFrameLocks noGrp="1"/>
          </p:cNvGraphicFramePr>
          <p:nvPr>
            <p:extLst>
              <p:ext uri="{D42A27DB-BD31-4B8C-83A1-F6EECF244321}">
                <p14:modId xmlns:p14="http://schemas.microsoft.com/office/powerpoint/2010/main" val="625244777"/>
              </p:ext>
            </p:extLst>
          </p:nvPr>
        </p:nvGraphicFramePr>
        <p:xfrm>
          <a:off x="539552" y="4941168"/>
          <a:ext cx="1905868" cy="1224136"/>
        </p:xfrm>
        <a:graphic>
          <a:graphicData uri="http://schemas.openxmlformats.org/drawingml/2006/table">
            <a:tbl>
              <a:tblPr rtl="1" firstRow="1" firstCol="1" bandRow="1">
                <a:tableStyleId>{5C22544A-7EE6-4342-B048-85BDC9FD1C3A}</a:tableStyleId>
              </a:tblPr>
              <a:tblGrid>
                <a:gridCol w="1905868"/>
              </a:tblGrid>
              <a:tr h="419617">
                <a:tc>
                  <a:txBody>
                    <a:bodyPr/>
                    <a:lstStyle/>
                    <a:p>
                      <a:pPr algn="ctr" rtl="1">
                        <a:lnSpc>
                          <a:spcPct val="115000"/>
                        </a:lnSpc>
                        <a:spcAft>
                          <a:spcPts val="1000"/>
                        </a:spcAft>
                      </a:pPr>
                      <a:r>
                        <a:rPr lang="ar-SA" sz="1400" dirty="0">
                          <a:effectLst/>
                        </a:rPr>
                        <a:t> </a:t>
                      </a:r>
                      <a:endParaRPr lang="en-US" sz="1100" dirty="0">
                        <a:effectLst/>
                        <a:latin typeface="Calibri"/>
                        <a:ea typeface="Calibri"/>
                        <a:cs typeface="Arial"/>
                      </a:endParaRPr>
                    </a:p>
                  </a:txBody>
                  <a:tcPr marL="68580" marR="68580" marT="0" marB="0" anchor="ctr"/>
                </a:tc>
              </a:tr>
              <a:tr h="419617">
                <a:tc>
                  <a:txBody>
                    <a:bodyPr/>
                    <a:lstStyle/>
                    <a:p>
                      <a:pPr algn="ctr" rtl="1">
                        <a:lnSpc>
                          <a:spcPct val="115000"/>
                        </a:lnSpc>
                        <a:spcAft>
                          <a:spcPts val="1000"/>
                        </a:spcAft>
                      </a:pPr>
                      <a:r>
                        <a:rPr lang="ar-SA" sz="1800" dirty="0">
                          <a:effectLst/>
                        </a:rPr>
                        <a:t>- - - - - - - </a:t>
                      </a:r>
                      <a:r>
                        <a:rPr lang="ar-SA" sz="1800" dirty="0" smtClean="0">
                          <a:effectLst/>
                        </a:rPr>
                        <a:t>(</a:t>
                      </a:r>
                      <a:r>
                        <a:rPr lang="ar-IQ" sz="1800" dirty="0" smtClean="0">
                          <a:effectLst/>
                        </a:rPr>
                        <a:t>2</a:t>
                      </a:r>
                      <a:r>
                        <a:rPr lang="ar-SA" sz="1800" dirty="0" smtClean="0">
                          <a:effectLst/>
                        </a:rPr>
                        <a:t>)</a:t>
                      </a:r>
                      <a:endParaRPr lang="en-US" sz="1400" dirty="0">
                        <a:effectLst/>
                        <a:latin typeface="Calibri"/>
                        <a:ea typeface="Calibri"/>
                        <a:cs typeface="Arial"/>
                      </a:endParaRPr>
                    </a:p>
                  </a:txBody>
                  <a:tcPr marL="68580" marR="68580" marT="0" marB="0" anchor="ctr"/>
                </a:tc>
              </a:tr>
              <a:tr h="384902">
                <a:tc>
                  <a:txBody>
                    <a:bodyPr/>
                    <a:lstStyle/>
                    <a:p>
                      <a:pPr algn="ctr" rtl="1">
                        <a:lnSpc>
                          <a:spcPct val="115000"/>
                        </a:lnSpc>
                        <a:spcAft>
                          <a:spcPts val="1000"/>
                        </a:spcAft>
                      </a:pPr>
                      <a:r>
                        <a:rPr lang="ar-SA" sz="1400" dirty="0">
                          <a:effectLst/>
                        </a:rPr>
                        <a:t> </a:t>
                      </a:r>
                      <a:endParaRPr lang="en-US" sz="1100" dirty="0">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val="1572486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16632"/>
            <a:ext cx="9144000" cy="1323439"/>
          </a:xfrm>
          <a:prstGeom prst="rect">
            <a:avLst/>
          </a:prstGeom>
        </p:spPr>
        <p:txBody>
          <a:bodyPr wrap="square">
            <a:spAutoFit/>
          </a:bodyPr>
          <a:lstStyle/>
          <a:p>
            <a:pPr algn="just"/>
            <a:r>
              <a:rPr lang="ar-SA" dirty="0"/>
              <a:t>       </a:t>
            </a:r>
            <a:r>
              <a:rPr lang="ar-SA" sz="2000" b="1" dirty="0">
                <a:latin typeface="Arial" pitchFamily="34" charset="0"/>
                <a:cs typeface="Arial" pitchFamily="34" charset="0"/>
              </a:rPr>
              <a:t>نحتاج إلى قياس بوحدة المتر أو السنتمتر، تحدثنا سابقا إننا لا نستطيع مقارنة نقطتان تبتعدان عن بعضيهما على نفس المحور وعلى نفس خط العمل بسبب اختلاف أنصاف الأقطار، إذن يمكننا اعتماد نصف القطر في المعادلة وطالما إن نصف القطر تتناسب طرديا مع السرعة فان أفضل مقياس نعتمده هو نصف القطر. </a:t>
            </a:r>
            <a:endParaRPr lang="ar-IQ" sz="2000" b="1" dirty="0">
              <a:latin typeface="Arial" pitchFamily="34" charset="0"/>
              <a:cs typeface="Arial" pitchFamily="34" charset="0"/>
            </a:endParaRPr>
          </a:p>
        </p:txBody>
      </p:sp>
      <p:graphicFrame>
        <p:nvGraphicFramePr>
          <p:cNvPr id="3" name="جدول 2"/>
          <p:cNvGraphicFramePr>
            <a:graphicFrameLocks noGrp="1"/>
          </p:cNvGraphicFramePr>
          <p:nvPr>
            <p:extLst>
              <p:ext uri="{D42A27DB-BD31-4B8C-83A1-F6EECF244321}">
                <p14:modId xmlns:p14="http://schemas.microsoft.com/office/powerpoint/2010/main" val="594651749"/>
              </p:ext>
            </p:extLst>
          </p:nvPr>
        </p:nvGraphicFramePr>
        <p:xfrm>
          <a:off x="467546" y="1146816"/>
          <a:ext cx="7848871" cy="1850136"/>
        </p:xfrm>
        <a:graphic>
          <a:graphicData uri="http://schemas.openxmlformats.org/drawingml/2006/table">
            <a:tbl>
              <a:tblPr rtl="1" firstRow="1" firstCol="1" bandRow="1">
                <a:tableStyleId>{5C22544A-7EE6-4342-B048-85BDC9FD1C3A}</a:tableStyleId>
              </a:tblPr>
              <a:tblGrid>
                <a:gridCol w="3408595"/>
                <a:gridCol w="954811"/>
                <a:gridCol w="1685079"/>
                <a:gridCol w="954811"/>
                <a:gridCol w="845575"/>
              </a:tblGrid>
              <a:tr h="171452">
                <a:tc>
                  <a:txBody>
                    <a:bodyPr/>
                    <a:lstStyle/>
                    <a:p>
                      <a:pPr algn="ctr" rtl="1">
                        <a:lnSpc>
                          <a:spcPct val="115000"/>
                        </a:lnSpc>
                        <a:spcAft>
                          <a:spcPts val="1000"/>
                        </a:spcAft>
                      </a:pPr>
                      <a:r>
                        <a:rPr lang="ar-SA" sz="1400" dirty="0">
                          <a:effectLst/>
                        </a:rPr>
                        <a:t> </a:t>
                      </a:r>
                      <a:endParaRPr lang="en-US" sz="1100" dirty="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1400">
                          <a:effectLst/>
                        </a:rPr>
                        <a:t> </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1800" b="1">
                          <a:effectLst/>
                          <a:cs typeface="+mj-cs"/>
                        </a:rPr>
                        <a:t>1</a:t>
                      </a:r>
                      <a:endParaRPr lang="en-US" sz="1400" b="1">
                        <a:effectLst/>
                        <a:latin typeface="Calibri"/>
                        <a:ea typeface="Calibri"/>
                        <a:cs typeface="+mj-cs"/>
                      </a:endParaRPr>
                    </a:p>
                  </a:txBody>
                  <a:tcPr marL="68580" marR="68580" marT="0" marB="0" anchor="ctr"/>
                </a:tc>
                <a:tc>
                  <a:txBody>
                    <a:bodyPr/>
                    <a:lstStyle/>
                    <a:p>
                      <a:pPr algn="ctr" rtl="1">
                        <a:lnSpc>
                          <a:spcPct val="115000"/>
                        </a:lnSpc>
                        <a:spcAft>
                          <a:spcPts val="1000"/>
                        </a:spcAft>
                      </a:pPr>
                      <a:r>
                        <a:rPr lang="ar-SA" sz="1400">
                          <a:effectLst/>
                        </a:rPr>
                        <a:t> </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1400">
                          <a:effectLst/>
                        </a:rPr>
                        <a:t> </a:t>
                      </a:r>
                      <a:endParaRPr lang="en-US" sz="1100">
                        <a:effectLst/>
                        <a:latin typeface="Calibri"/>
                        <a:ea typeface="Calibri"/>
                        <a:cs typeface="Arial"/>
                      </a:endParaRPr>
                    </a:p>
                  </a:txBody>
                  <a:tcPr marL="68580" marR="68580" marT="0" marB="0" anchor="ctr"/>
                </a:tc>
              </a:tr>
              <a:tr h="265557">
                <a:tc>
                  <a:txBody>
                    <a:bodyPr/>
                    <a:lstStyle/>
                    <a:p>
                      <a:pPr algn="ctr" rtl="1">
                        <a:lnSpc>
                          <a:spcPct val="115000"/>
                        </a:lnSpc>
                        <a:spcAft>
                          <a:spcPts val="1000"/>
                        </a:spcAft>
                      </a:pPr>
                      <a:r>
                        <a:rPr lang="ar-SA" sz="1800" dirty="0">
                          <a:effectLst/>
                        </a:rPr>
                        <a:t>السرعة الزاوية</a:t>
                      </a:r>
                      <a:endParaRPr lang="en-US" sz="1400" dirty="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1800" b="1" dirty="0">
                          <a:effectLst/>
                        </a:rPr>
                        <a:t>=</a:t>
                      </a:r>
                      <a:endParaRPr lang="en-US" sz="1400" b="1" dirty="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1800" b="1">
                          <a:effectLst/>
                          <a:cs typeface="+mj-cs"/>
                        </a:rPr>
                        <a:t>ــــــــــ</a:t>
                      </a:r>
                      <a:endParaRPr lang="en-US" sz="1400" b="1">
                        <a:effectLst/>
                        <a:latin typeface="Calibri"/>
                        <a:ea typeface="Calibri"/>
                        <a:cs typeface="+mj-cs"/>
                      </a:endParaRPr>
                    </a:p>
                  </a:txBody>
                  <a:tcPr marL="68580" marR="68580" marT="0" marB="0" anchor="ctr"/>
                </a:tc>
                <a:tc>
                  <a:txBody>
                    <a:bodyPr/>
                    <a:lstStyle/>
                    <a:p>
                      <a:pPr algn="ctr" rtl="1">
                        <a:lnSpc>
                          <a:spcPct val="115000"/>
                        </a:lnSpc>
                        <a:spcAft>
                          <a:spcPts val="1000"/>
                        </a:spcAft>
                      </a:pPr>
                      <a:r>
                        <a:rPr lang="ar-SA" sz="1800" b="1" dirty="0">
                          <a:effectLst/>
                          <a:cs typeface="+mj-cs"/>
                        </a:rPr>
                        <a:t>×</a:t>
                      </a:r>
                      <a:endParaRPr lang="en-US" sz="1400" b="1" dirty="0">
                        <a:effectLst/>
                        <a:latin typeface="Calibri"/>
                        <a:ea typeface="Calibri"/>
                        <a:cs typeface="+mj-cs"/>
                      </a:endParaRPr>
                    </a:p>
                  </a:txBody>
                  <a:tcPr marL="68580" marR="68580" marT="0" marB="0" anchor="ctr"/>
                </a:tc>
                <a:tc>
                  <a:txBody>
                    <a:bodyPr/>
                    <a:lstStyle/>
                    <a:p>
                      <a:pPr algn="ctr" rtl="1">
                        <a:lnSpc>
                          <a:spcPct val="115000"/>
                        </a:lnSpc>
                        <a:spcAft>
                          <a:spcPts val="1000"/>
                        </a:spcAft>
                      </a:pPr>
                      <a:r>
                        <a:rPr lang="ar-SA" sz="1800" b="1" dirty="0">
                          <a:effectLst/>
                          <a:cs typeface="+mj-cs"/>
                        </a:rPr>
                        <a:t>م</a:t>
                      </a:r>
                      <a:endParaRPr lang="en-US" sz="1400" b="1" dirty="0">
                        <a:effectLst/>
                        <a:latin typeface="Calibri"/>
                        <a:ea typeface="Calibri"/>
                        <a:cs typeface="+mj-cs"/>
                      </a:endParaRPr>
                    </a:p>
                  </a:txBody>
                  <a:tcPr marL="68580" marR="68580" marT="0" marB="0" anchor="ctr"/>
                </a:tc>
              </a:tr>
              <a:tr h="265557">
                <a:tc>
                  <a:txBody>
                    <a:bodyPr/>
                    <a:lstStyle/>
                    <a:p>
                      <a:pPr algn="ctr" rtl="1">
                        <a:lnSpc>
                          <a:spcPct val="115000"/>
                        </a:lnSpc>
                        <a:spcAft>
                          <a:spcPts val="1000"/>
                        </a:spcAft>
                      </a:pPr>
                      <a:r>
                        <a:rPr lang="ar-SA" sz="1400">
                          <a:effectLst/>
                        </a:rPr>
                        <a:t> </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1800" b="1" dirty="0">
                          <a:effectLst/>
                        </a:rPr>
                        <a:t> </a:t>
                      </a:r>
                      <a:endParaRPr lang="en-US" sz="1400" b="1" dirty="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1800" b="1">
                          <a:effectLst/>
                          <a:cs typeface="+mj-cs"/>
                        </a:rPr>
                        <a:t>ثا</a:t>
                      </a:r>
                      <a:endParaRPr lang="en-US" sz="1400" b="1">
                        <a:effectLst/>
                        <a:latin typeface="Calibri"/>
                        <a:ea typeface="Calibri"/>
                        <a:cs typeface="+mj-cs"/>
                      </a:endParaRPr>
                    </a:p>
                  </a:txBody>
                  <a:tcPr marL="68580" marR="68580" marT="0" marB="0" anchor="ctr"/>
                </a:tc>
                <a:tc>
                  <a:txBody>
                    <a:bodyPr/>
                    <a:lstStyle/>
                    <a:p>
                      <a:pPr algn="ctr" rtl="1">
                        <a:lnSpc>
                          <a:spcPct val="115000"/>
                        </a:lnSpc>
                        <a:spcAft>
                          <a:spcPts val="1000"/>
                        </a:spcAft>
                      </a:pPr>
                      <a:r>
                        <a:rPr lang="ar-SA" sz="1400">
                          <a:effectLst/>
                        </a:rPr>
                        <a:t> </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1400">
                          <a:effectLst/>
                        </a:rPr>
                        <a:t> </a:t>
                      </a:r>
                      <a:endParaRPr lang="en-US" sz="1100">
                        <a:effectLst/>
                        <a:latin typeface="Calibri"/>
                        <a:ea typeface="Calibri"/>
                        <a:cs typeface="Arial"/>
                      </a:endParaRPr>
                    </a:p>
                  </a:txBody>
                  <a:tcPr marL="68580" marR="68580" marT="0" marB="0" anchor="ctr"/>
                </a:tc>
              </a:tr>
              <a:tr h="265557">
                <a:tc>
                  <a:txBody>
                    <a:bodyPr/>
                    <a:lstStyle/>
                    <a:p>
                      <a:pPr algn="ctr" rtl="1">
                        <a:lnSpc>
                          <a:spcPct val="115000"/>
                        </a:lnSpc>
                        <a:spcAft>
                          <a:spcPts val="1000"/>
                        </a:spcAft>
                      </a:pPr>
                      <a:r>
                        <a:rPr lang="ar-SA" sz="1400">
                          <a:effectLst/>
                        </a:rPr>
                        <a:t> </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1800" b="1" dirty="0">
                          <a:effectLst/>
                        </a:rPr>
                        <a:t> </a:t>
                      </a:r>
                      <a:endParaRPr lang="en-US" sz="1400" b="1" dirty="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1800" b="1">
                          <a:effectLst/>
                          <a:cs typeface="+mj-cs"/>
                        </a:rPr>
                        <a:t>م</a:t>
                      </a:r>
                      <a:endParaRPr lang="en-US" sz="1400" b="1">
                        <a:effectLst/>
                        <a:latin typeface="Calibri"/>
                        <a:ea typeface="Calibri"/>
                        <a:cs typeface="+mj-cs"/>
                      </a:endParaRPr>
                    </a:p>
                  </a:txBody>
                  <a:tcPr marL="68580" marR="68580" marT="0" marB="0" anchor="ctr"/>
                </a:tc>
                <a:tc gridSpan="2">
                  <a:txBody>
                    <a:bodyPr/>
                    <a:lstStyle/>
                    <a:p>
                      <a:pPr algn="r" rtl="1">
                        <a:lnSpc>
                          <a:spcPct val="115000"/>
                        </a:lnSpc>
                        <a:spcAft>
                          <a:spcPts val="1000"/>
                        </a:spcAft>
                      </a:pPr>
                      <a:r>
                        <a:rPr lang="ar-SA" sz="1200">
                          <a:effectLst/>
                        </a:rPr>
                        <a:t> </a:t>
                      </a:r>
                      <a:endParaRPr lang="en-US" sz="1100">
                        <a:effectLst/>
                        <a:latin typeface="Calibri"/>
                        <a:ea typeface="Calibri"/>
                        <a:cs typeface="Arial"/>
                      </a:endParaRPr>
                    </a:p>
                  </a:txBody>
                  <a:tcPr marL="0" marR="0" marT="0" marB="0" anchor="ctr"/>
                </a:tc>
                <a:tc hMerge="1">
                  <a:txBody>
                    <a:bodyPr/>
                    <a:lstStyle/>
                    <a:p>
                      <a:pPr rtl="1"/>
                      <a:endParaRPr lang="ar-IQ"/>
                    </a:p>
                  </a:txBody>
                  <a:tcPr/>
                </a:tc>
              </a:tr>
              <a:tr h="265557">
                <a:tc>
                  <a:txBody>
                    <a:bodyPr/>
                    <a:lstStyle/>
                    <a:p>
                      <a:pPr algn="ctr" rtl="1">
                        <a:lnSpc>
                          <a:spcPct val="115000"/>
                        </a:lnSpc>
                        <a:spcAft>
                          <a:spcPts val="1000"/>
                        </a:spcAft>
                      </a:pPr>
                      <a:r>
                        <a:rPr lang="ar-SA" sz="1800" dirty="0">
                          <a:effectLst/>
                        </a:rPr>
                        <a:t>السرعة الزاوية</a:t>
                      </a:r>
                      <a:endParaRPr lang="en-US" sz="1400" dirty="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1800" b="1" dirty="0">
                          <a:effectLst/>
                        </a:rPr>
                        <a:t>=</a:t>
                      </a:r>
                      <a:endParaRPr lang="en-US" sz="1400" b="1" dirty="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1800" b="1">
                          <a:effectLst/>
                          <a:cs typeface="+mj-cs"/>
                        </a:rPr>
                        <a:t>ــــــــــ</a:t>
                      </a:r>
                      <a:endParaRPr lang="en-US" sz="1400" b="1">
                        <a:effectLst/>
                        <a:latin typeface="Calibri"/>
                        <a:ea typeface="Calibri"/>
                        <a:cs typeface="+mj-cs"/>
                      </a:endParaRPr>
                    </a:p>
                  </a:txBody>
                  <a:tcPr marL="68580" marR="68580" marT="0" marB="0" anchor="ctr"/>
                </a:tc>
                <a:tc gridSpan="2">
                  <a:txBody>
                    <a:bodyPr/>
                    <a:lstStyle/>
                    <a:p>
                      <a:pPr algn="r" rtl="1">
                        <a:lnSpc>
                          <a:spcPct val="115000"/>
                        </a:lnSpc>
                        <a:spcAft>
                          <a:spcPts val="1000"/>
                        </a:spcAft>
                      </a:pPr>
                      <a:r>
                        <a:rPr lang="ar-SA" sz="1200">
                          <a:effectLst/>
                        </a:rPr>
                        <a:t> </a:t>
                      </a:r>
                      <a:endParaRPr lang="en-US" sz="1100">
                        <a:effectLst/>
                        <a:latin typeface="Calibri"/>
                        <a:ea typeface="Calibri"/>
                        <a:cs typeface="Arial"/>
                      </a:endParaRPr>
                    </a:p>
                  </a:txBody>
                  <a:tcPr marL="0" marR="0" marT="0" marB="0" anchor="ctr"/>
                </a:tc>
                <a:tc hMerge="1">
                  <a:txBody>
                    <a:bodyPr/>
                    <a:lstStyle/>
                    <a:p>
                      <a:pPr rtl="1"/>
                      <a:endParaRPr lang="ar-IQ"/>
                    </a:p>
                  </a:txBody>
                  <a:tcPr/>
                </a:tc>
              </a:tr>
              <a:tr h="244197">
                <a:tc>
                  <a:txBody>
                    <a:bodyPr/>
                    <a:lstStyle/>
                    <a:p>
                      <a:pPr algn="ctr" rtl="1">
                        <a:lnSpc>
                          <a:spcPct val="115000"/>
                        </a:lnSpc>
                        <a:spcAft>
                          <a:spcPts val="1000"/>
                        </a:spcAft>
                      </a:pPr>
                      <a:r>
                        <a:rPr lang="ar-SA" sz="1400">
                          <a:effectLst/>
                        </a:rPr>
                        <a:t> </a:t>
                      </a:r>
                      <a:endParaRPr lang="en-US" sz="110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1400" dirty="0">
                          <a:effectLst/>
                        </a:rPr>
                        <a:t> </a:t>
                      </a:r>
                      <a:endParaRPr lang="en-US" sz="1100" dirty="0">
                        <a:effectLst/>
                        <a:latin typeface="Calibri"/>
                        <a:ea typeface="Calibri"/>
                        <a:cs typeface="Arial"/>
                      </a:endParaRPr>
                    </a:p>
                  </a:txBody>
                  <a:tcPr marL="68580" marR="68580" marT="0" marB="0" anchor="ctr"/>
                </a:tc>
                <a:tc>
                  <a:txBody>
                    <a:bodyPr/>
                    <a:lstStyle/>
                    <a:p>
                      <a:pPr algn="ctr" rtl="1">
                        <a:lnSpc>
                          <a:spcPct val="115000"/>
                        </a:lnSpc>
                        <a:spcAft>
                          <a:spcPts val="1000"/>
                        </a:spcAft>
                      </a:pPr>
                      <a:r>
                        <a:rPr lang="ar-SA" sz="1800" b="1" dirty="0" err="1">
                          <a:effectLst/>
                          <a:cs typeface="+mj-cs"/>
                        </a:rPr>
                        <a:t>ثا</a:t>
                      </a:r>
                      <a:endParaRPr lang="en-US" sz="1400" b="1" dirty="0">
                        <a:effectLst/>
                        <a:latin typeface="Calibri"/>
                        <a:ea typeface="Calibri"/>
                        <a:cs typeface="+mj-cs"/>
                      </a:endParaRPr>
                    </a:p>
                  </a:txBody>
                  <a:tcPr marL="68580" marR="68580" marT="0" marB="0" anchor="ctr"/>
                </a:tc>
                <a:tc gridSpan="2">
                  <a:txBody>
                    <a:bodyPr/>
                    <a:lstStyle/>
                    <a:p>
                      <a:pPr algn="r" rtl="1">
                        <a:lnSpc>
                          <a:spcPct val="115000"/>
                        </a:lnSpc>
                        <a:spcAft>
                          <a:spcPts val="1000"/>
                        </a:spcAft>
                      </a:pPr>
                      <a:r>
                        <a:rPr lang="ar-SA" sz="1200" dirty="0">
                          <a:effectLst/>
                        </a:rPr>
                        <a:t> </a:t>
                      </a:r>
                      <a:endParaRPr lang="en-US" sz="1100" dirty="0">
                        <a:effectLst/>
                        <a:latin typeface="Calibri"/>
                        <a:ea typeface="Calibri"/>
                        <a:cs typeface="Arial"/>
                      </a:endParaRPr>
                    </a:p>
                  </a:txBody>
                  <a:tcPr marL="0" marR="0" marT="0" marB="0" anchor="ctr"/>
                </a:tc>
                <a:tc hMerge="1">
                  <a:txBody>
                    <a:bodyPr/>
                    <a:lstStyle/>
                    <a:p>
                      <a:pPr rtl="1"/>
                      <a:endParaRPr lang="ar-IQ"/>
                    </a:p>
                  </a:txBody>
                  <a:tcPr/>
                </a:tc>
              </a:tr>
            </a:tbl>
          </a:graphicData>
        </a:graphic>
      </p:graphicFrame>
      <p:sp>
        <p:nvSpPr>
          <p:cNvPr id="4" name="مستطيل 3"/>
          <p:cNvSpPr/>
          <p:nvPr/>
        </p:nvSpPr>
        <p:spPr>
          <a:xfrm>
            <a:off x="0" y="2996952"/>
            <a:ext cx="9144000" cy="2246769"/>
          </a:xfrm>
          <a:prstGeom prst="rect">
            <a:avLst/>
          </a:prstGeom>
        </p:spPr>
        <p:txBody>
          <a:bodyPr wrap="square">
            <a:spAutoFit/>
          </a:bodyPr>
          <a:lstStyle/>
          <a:p>
            <a:r>
              <a:rPr lang="ar-SA" dirty="0"/>
              <a:t> </a:t>
            </a:r>
            <a:r>
              <a:rPr lang="ar-SA" sz="2000" b="1" dirty="0">
                <a:cs typeface="+mj-cs"/>
              </a:rPr>
              <a:t>ألان</a:t>
            </a:r>
            <a:endParaRPr lang="en-US" sz="2000" b="1" dirty="0">
              <a:cs typeface="+mj-cs"/>
            </a:endParaRPr>
          </a:p>
          <a:p>
            <a:r>
              <a:rPr lang="ar-SA" sz="2000" b="1" dirty="0">
                <a:cs typeface="+mj-cs"/>
              </a:rPr>
              <a:t>السرعة المحيطية = السرعة الزاوية × نصف القطر - - - - - - (3)</a:t>
            </a:r>
            <a:endParaRPr lang="en-US" sz="2000" b="1" dirty="0">
              <a:cs typeface="+mj-cs"/>
            </a:endParaRPr>
          </a:p>
          <a:p>
            <a:r>
              <a:rPr lang="ar-SA" sz="2000" b="1" dirty="0">
                <a:cs typeface="+mj-cs"/>
              </a:rPr>
              <a:t>من المعادلة أعلاه نستنتج ما يأتي</a:t>
            </a:r>
            <a:endParaRPr lang="en-US" sz="2000" b="1" dirty="0">
              <a:cs typeface="+mj-cs"/>
            </a:endParaRPr>
          </a:p>
          <a:p>
            <a:r>
              <a:rPr lang="ar-SA" sz="2000" b="1" dirty="0">
                <a:cs typeface="+mj-cs"/>
              </a:rPr>
              <a:t>1-    إن السرعة المحيطية تتناسب طرديا مع نصف القطر بثبات السرعة الزاوية</a:t>
            </a:r>
            <a:endParaRPr lang="en-US" sz="2000" b="1" dirty="0">
              <a:cs typeface="+mj-cs"/>
            </a:endParaRPr>
          </a:p>
          <a:p>
            <a:r>
              <a:rPr lang="ar-SA" sz="2000" b="1" dirty="0">
                <a:cs typeface="+mj-cs"/>
              </a:rPr>
              <a:t>2-    إن السرعة المحيطية تتناسب طرديا مع السرعة الزاوية بثبات نصف القطر</a:t>
            </a:r>
            <a:endParaRPr lang="ar-IQ" sz="2000" b="1" dirty="0">
              <a:cs typeface="+mj-cs"/>
            </a:endParaRPr>
          </a:p>
        </p:txBody>
      </p:sp>
      <p:sp>
        <p:nvSpPr>
          <p:cNvPr id="5" name="مستطيل 4"/>
          <p:cNvSpPr/>
          <p:nvPr/>
        </p:nvSpPr>
        <p:spPr>
          <a:xfrm>
            <a:off x="1" y="5243721"/>
            <a:ext cx="9144000" cy="1631216"/>
          </a:xfrm>
          <a:prstGeom prst="rect">
            <a:avLst/>
          </a:prstGeom>
        </p:spPr>
        <p:txBody>
          <a:bodyPr wrap="square">
            <a:spAutoFit/>
          </a:bodyPr>
          <a:lstStyle/>
          <a:p>
            <a:pPr algn="just"/>
            <a:r>
              <a:rPr lang="ar-SA" sz="2000" b="1" dirty="0"/>
              <a:t>ولكي نثبت ذلك نفترض السؤال آلاتي</a:t>
            </a:r>
            <a:r>
              <a:rPr lang="ar-SA" sz="2000" b="1" dirty="0" smtClean="0"/>
              <a:t>:</a:t>
            </a:r>
            <a:endParaRPr lang="ar-IQ" sz="2000" b="1" dirty="0"/>
          </a:p>
          <a:p>
            <a:pPr algn="just"/>
            <a:r>
              <a:rPr lang="ar-SA" sz="2000" b="1" dirty="0"/>
              <a:t>  </a:t>
            </a:r>
            <a:endParaRPr lang="ar-IQ" sz="2000" b="1" dirty="0" smtClean="0"/>
          </a:p>
          <a:p>
            <a:pPr algn="just"/>
            <a:r>
              <a:rPr lang="ar-SA" sz="2000" b="1" dirty="0" smtClean="0"/>
              <a:t> </a:t>
            </a:r>
            <a:r>
              <a:rPr lang="ar-SA" sz="2000" b="1" dirty="0"/>
              <a:t>تحرك جسم من نقطة (أ) إلى نقطة (ب) بزمن قدره (0.3 </a:t>
            </a:r>
            <a:r>
              <a:rPr lang="ar-SA" sz="2000" b="1" dirty="0" err="1"/>
              <a:t>ثا</a:t>
            </a:r>
            <a:r>
              <a:rPr lang="ar-SA" sz="2000" b="1" dirty="0"/>
              <a:t>) وقطع زاوية مقدارها (90درجة) وكان بعد هذا الجسم عن محور الدوران (6 سم). احسب السرعة المحيطية واحسب السرعة المحيطية عند مضاعفة نصف القطر.</a:t>
            </a:r>
            <a:endParaRPr lang="en-US" sz="2000" b="1" dirty="0"/>
          </a:p>
        </p:txBody>
      </p:sp>
    </p:spTree>
    <p:extLst>
      <p:ext uri="{BB962C8B-B14F-4D97-AF65-F5344CB8AC3E}">
        <p14:creationId xmlns:p14="http://schemas.microsoft.com/office/powerpoint/2010/main" val="9694227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ركة">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حركة">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حركة">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2406</TotalTime>
  <Words>881</Words>
  <Application>Microsoft Office PowerPoint</Application>
  <PresentationFormat>عرض على الشاشة (3:4)‏</PresentationFormat>
  <Paragraphs>260</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حركة</vt:lpstr>
      <vt:lpstr>الحركات الدائرية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الحركات الدائرية</dc:title>
  <dc:creator>d.ali</dc:creator>
  <cp:lastModifiedBy>d.ali</cp:lastModifiedBy>
  <cp:revision>19</cp:revision>
  <dcterms:created xsi:type="dcterms:W3CDTF">2018-02-26T04:54:16Z</dcterms:created>
  <dcterms:modified xsi:type="dcterms:W3CDTF">2018-03-12T04:57:04Z</dcterms:modified>
</cp:coreProperties>
</file>