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913795" y="2912232"/>
            <a:ext cx="5107208" cy="287896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912232"/>
            <a:ext cx="5095357" cy="287896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1" name="breeze.wav"/>
          </p:stSnd>
        </p:sndAc>
      </p:transition>
    </mc:Choice>
    <mc:Fallback xmlns="">
      <p:transition spd="slow" advTm="13000">
        <p:fade/>
        <p:sndAc>
          <p:stSnd>
            <p:snd r:embed="rId3"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1/5/2019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400" advTm="13000">
        <p14:reveal/>
        <p:sndAc>
          <p:stSnd>
            <p:snd r:embed="rId19" name="breeze.wav"/>
          </p:stSnd>
        </p:sndAc>
      </p:transition>
    </mc:Choice>
    <mc:Fallback xmlns="">
      <p:transition spd="slow" advTm="13000">
        <p:fade/>
        <p:sndAc>
          <p:stSnd>
            <p:snd r:embed="rId20" name="breeze.wav"/>
          </p:stSnd>
        </p:sndAc>
      </p:transition>
    </mc:Fallback>
  </mc:AlternateConten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42434" y="1122363"/>
            <a:ext cx="9414455" cy="2985998"/>
          </a:xfrm>
        </p:spPr>
        <p:txBody>
          <a:bodyPr>
            <a:normAutofit/>
          </a:bodyPr>
          <a:lstStyle/>
          <a:p>
            <a:r>
              <a:rPr lang="ar-IQ" sz="8000" dirty="0" smtClean="0">
                <a:solidFill>
                  <a:srgbClr val="FFFF00"/>
                </a:solidFill>
              </a:rPr>
              <a:t>مهارة المناولة المرتدة في كرة السلة</a:t>
            </a:r>
            <a:endParaRPr lang="ar-IQ" sz="8000" dirty="0">
              <a:solidFill>
                <a:srgbClr val="FFFF00"/>
              </a:solidFill>
            </a:endParaRPr>
          </a:p>
        </p:txBody>
      </p:sp>
    </p:spTree>
    <p:extLst>
      <p:ext uri="{BB962C8B-B14F-4D97-AF65-F5344CB8AC3E}">
        <p14:creationId xmlns:p14="http://schemas.microsoft.com/office/powerpoint/2010/main" val="3246877285"/>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5308" y="643944"/>
            <a:ext cx="11024316" cy="5460642"/>
          </a:xfrm>
        </p:spPr>
        <p:txBody>
          <a:bodyPr>
            <a:normAutofit/>
          </a:bodyPr>
          <a:lstStyle/>
          <a:p>
            <a:r>
              <a:rPr lang="ar-IQ" sz="3200" b="1" u="sng" dirty="0"/>
              <a:t>المناولة المرتدة </a:t>
            </a:r>
            <a:r>
              <a:rPr lang="ar-IQ" sz="3200" b="1" u="sng" dirty="0" smtClean="0"/>
              <a:t>(غير المباشرة) :</a:t>
            </a:r>
            <a:endParaRPr lang="ar-IQ" sz="3200" b="1" u="sng" dirty="0"/>
          </a:p>
          <a:p>
            <a:pPr algn="just"/>
            <a:r>
              <a:rPr lang="ar-IQ" sz="3600" b="1" dirty="0" smtClean="0"/>
              <a:t>ان هذا النوع من المناولة له قيمه فعاله عندما تكون حالة اللعب لا تسم باستخدام </a:t>
            </a:r>
            <a:r>
              <a:rPr lang="ar-IQ" sz="3600" b="1" dirty="0" smtClean="0">
                <a:effectLst>
                  <a:outerShdw blurRad="38100" dist="38100" dir="2700000" algn="tl">
                    <a:srgbClr val="000000">
                      <a:alpha val="43137"/>
                    </a:srgbClr>
                  </a:outerShdw>
                </a:effectLst>
              </a:rPr>
              <a:t>المناولات</a:t>
            </a:r>
            <a:r>
              <a:rPr lang="ar-IQ" sz="3600" b="1" dirty="0" smtClean="0"/>
              <a:t> المباشرة .وتسمى بالمناولة المرتدة او غير المباشرة وذلك لكون الكرة تذهب إلى المستلم بعد ارتدادها من الأرض قبل وصولها إلى المستلم . وعند استخدام هذا النوع من المناولات ،على المناول أن يمارس قوة إضافية لأجل عدم تأثر سرعة المناولة عن طريق ارتدادها من الأرض لان عملية الارتداد تساعد على امتصاص جزء من قوة وسرعة الكرة .</a:t>
            </a:r>
            <a:endParaRPr lang="ar-IQ" sz="3600" b="1" dirty="0"/>
          </a:p>
        </p:txBody>
      </p:sp>
    </p:spTree>
    <p:extLst>
      <p:ext uri="{BB962C8B-B14F-4D97-AF65-F5344CB8AC3E}">
        <p14:creationId xmlns:p14="http://schemas.microsoft.com/office/powerpoint/2010/main" val="2313868825"/>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3944" y="489397"/>
            <a:ext cx="10972799" cy="5924282"/>
          </a:xfrm>
        </p:spPr>
        <p:txBody>
          <a:bodyPr>
            <a:noAutofit/>
          </a:bodyPr>
          <a:lstStyle/>
          <a:p>
            <a:pPr algn="just"/>
            <a:r>
              <a:rPr lang="ar-IQ" sz="3200" dirty="0"/>
              <a:t>لأداء </a:t>
            </a:r>
            <a:r>
              <a:rPr lang="ar-IQ" sz="3200" dirty="0" smtClean="0"/>
              <a:t>هذه المناولة </a:t>
            </a:r>
            <a:r>
              <a:rPr lang="ar-IQ" sz="3200" dirty="0"/>
              <a:t>، فان مسك الكرة مشابه لما هو في المناولة الصدرية وتكون الكرة بمستوى </a:t>
            </a:r>
            <a:r>
              <a:rPr lang="ar-IQ" sz="3200" dirty="0" smtClean="0"/>
              <a:t>الخصر للمناول ، </a:t>
            </a:r>
            <a:r>
              <a:rPr lang="ar-IQ" sz="3200" dirty="0"/>
              <a:t>توجه الكرة من المناول للمستلم عن طريق دفعها للأرض بامتداد كامل </a:t>
            </a:r>
            <a:r>
              <a:rPr lang="ar-IQ" sz="3200" dirty="0" smtClean="0"/>
              <a:t>للذ راعين</a:t>
            </a:r>
            <a:r>
              <a:rPr lang="ar-IQ" sz="3200" dirty="0"/>
              <a:t> </a:t>
            </a:r>
            <a:r>
              <a:rPr lang="ar-IQ" sz="3200" dirty="0" smtClean="0"/>
              <a:t>باتجاه </a:t>
            </a:r>
            <a:r>
              <a:rPr lang="ar-IQ" sz="3200" dirty="0"/>
              <a:t>الأرض مع ميلان الجذع قليلا للأمام وميلان </a:t>
            </a:r>
            <a:r>
              <a:rPr lang="ar-IQ" sz="3200" dirty="0" smtClean="0"/>
              <a:t>الراس </a:t>
            </a:r>
            <a:r>
              <a:rPr lang="ar-IQ" sz="3200" dirty="0"/>
              <a:t>باتجاه الكرة </a:t>
            </a:r>
            <a:r>
              <a:rPr lang="ar-IQ" sz="3200" dirty="0" smtClean="0"/>
              <a:t>، ان </a:t>
            </a:r>
            <a:r>
              <a:rPr lang="ar-IQ" sz="3200" dirty="0"/>
              <a:t>ثقل </a:t>
            </a:r>
            <a:r>
              <a:rPr lang="ar-IQ" sz="3200" dirty="0" smtClean="0"/>
              <a:t>الجسم ينتقل </a:t>
            </a:r>
            <a:r>
              <a:rPr lang="ar-IQ" sz="3200" dirty="0"/>
              <a:t>على القدم الأمامية اذا كانت القدمان متقدمة إحداهما على الأخرى ، اما اذا </a:t>
            </a:r>
            <a:r>
              <a:rPr lang="ar-IQ" sz="3200" dirty="0" smtClean="0"/>
              <a:t>كانت القدمان </a:t>
            </a:r>
            <a:r>
              <a:rPr lang="ar-IQ" sz="3200" dirty="0"/>
              <a:t>في وقفة متوازية فيكون ثقل الجسم موزعا على القدمين بالتساوي قبل المناولة ، </a:t>
            </a:r>
            <a:r>
              <a:rPr lang="ar-IQ" sz="3200" dirty="0" smtClean="0"/>
              <a:t>تتقدم أحدى </a:t>
            </a:r>
            <a:r>
              <a:rPr lang="ar-IQ" sz="3200" dirty="0"/>
              <a:t>القدمين للأمام وينتقل ثقل الجسم معها . ان نقطة ارتداد الكرة من الأرض يجب </a:t>
            </a:r>
            <a:r>
              <a:rPr lang="ar-IQ" sz="3200" dirty="0" smtClean="0"/>
              <a:t>ان تكون </a:t>
            </a:r>
            <a:r>
              <a:rPr lang="ar-IQ" sz="3200" dirty="0"/>
              <a:t>في الثلث الأخير من المسافة بين المناول والمستلم لغرض ضمان وصول الكرة </a:t>
            </a:r>
            <a:r>
              <a:rPr lang="ar-IQ" sz="3200" dirty="0" smtClean="0"/>
              <a:t>الى مستوى </a:t>
            </a:r>
            <a:r>
              <a:rPr lang="ar-IQ" sz="3200" dirty="0"/>
              <a:t>خصر المستلم تقريبا </a:t>
            </a:r>
            <a:r>
              <a:rPr lang="ar-IQ" sz="3200" dirty="0" smtClean="0"/>
              <a:t>، كما </a:t>
            </a:r>
            <a:r>
              <a:rPr lang="ar-IQ" sz="3200" dirty="0"/>
              <a:t>في </a:t>
            </a:r>
            <a:r>
              <a:rPr lang="ar-IQ" sz="3200" dirty="0" smtClean="0"/>
              <a:t>الشكل :</a:t>
            </a:r>
            <a:endParaRPr lang="ar-IQ" sz="3200" dirty="0"/>
          </a:p>
        </p:txBody>
      </p:sp>
    </p:spTree>
    <p:extLst>
      <p:ext uri="{BB962C8B-B14F-4D97-AF65-F5344CB8AC3E}">
        <p14:creationId xmlns:p14="http://schemas.microsoft.com/office/powerpoint/2010/main" val="2923832942"/>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1674254" y="1107583"/>
            <a:ext cx="8693239" cy="4906851"/>
          </a:xfrm>
          <a:prstGeom prst="rect">
            <a:avLst/>
          </a:prstGeom>
        </p:spPr>
      </p:pic>
    </p:spTree>
    <p:extLst>
      <p:ext uri="{BB962C8B-B14F-4D97-AF65-F5344CB8AC3E}">
        <p14:creationId xmlns:p14="http://schemas.microsoft.com/office/powerpoint/2010/main" val="1121139402"/>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4"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1249251" y="1004552"/>
            <a:ext cx="9131121" cy="5331854"/>
          </a:xfrm>
          <a:prstGeom prst="rect">
            <a:avLst/>
          </a:prstGeom>
        </p:spPr>
      </p:pic>
    </p:spTree>
    <p:extLst>
      <p:ext uri="{BB962C8B-B14F-4D97-AF65-F5344CB8AC3E}">
        <p14:creationId xmlns:p14="http://schemas.microsoft.com/office/powerpoint/2010/main" val="3371093723"/>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4"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3795" y="1777286"/>
            <a:ext cx="10353762" cy="3271232"/>
          </a:xfrm>
        </p:spPr>
        <p:txBody>
          <a:bodyPr>
            <a:normAutofit/>
          </a:bodyPr>
          <a:lstStyle/>
          <a:p>
            <a:pPr marL="0" indent="0" algn="ctr">
              <a:buNone/>
            </a:pPr>
            <a:r>
              <a:rPr lang="ar-IQ" sz="9600" b="1" i="1" dirty="0" smtClean="0">
                <a:solidFill>
                  <a:srgbClr val="FF0000"/>
                </a:solidFill>
              </a:rPr>
              <a:t> </a:t>
            </a:r>
            <a:r>
              <a:rPr lang="ar-IQ" sz="9600" b="1" i="1" dirty="0" smtClean="0">
                <a:solidFill>
                  <a:srgbClr val="FFFF00"/>
                </a:solidFill>
              </a:rPr>
              <a:t>شكــــــــرا لكــــــــــم</a:t>
            </a:r>
            <a:endParaRPr lang="ar-IQ" sz="9600" b="1" i="1" dirty="0">
              <a:solidFill>
                <a:srgbClr val="FFFF00"/>
              </a:solidFill>
            </a:endParaRPr>
          </a:p>
        </p:txBody>
      </p:sp>
    </p:spTree>
    <p:extLst>
      <p:ext uri="{BB962C8B-B14F-4D97-AF65-F5344CB8AC3E}">
        <p14:creationId xmlns:p14="http://schemas.microsoft.com/office/powerpoint/2010/main" val="3306398220"/>
      </p:ext>
    </p:extLst>
  </p:cSld>
  <p:clrMapOvr>
    <a:masterClrMapping/>
  </p:clrMapOvr>
  <mc:AlternateContent xmlns:mc="http://schemas.openxmlformats.org/markup-compatibility/2006" xmlns:p14="http://schemas.microsoft.com/office/powerpoint/2010/main">
    <mc:Choice Requires="p14">
      <p:transition spd="slow" p14:dur="3400" advTm="13000">
        <p14:reveal/>
        <p:sndAc>
          <p:stSnd>
            <p:snd r:embed="rId2" name="breeze.wav"/>
          </p:stSnd>
        </p:sndAc>
      </p:transition>
    </mc:Choice>
    <mc:Fallback xmlns="">
      <p:transition spd="slow" advTm="13000">
        <p:fade/>
        <p:sndAc>
          <p:stSnd>
            <p:snd r:embed="rId3" name="breez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TM04033921[[fn=Damask]]</Template>
  <TotalTime>26</TotalTime>
  <Words>206</Words>
  <Application>Microsoft Office PowerPoint</Application>
  <PresentationFormat>Widescreen</PresentationFormat>
  <Paragraphs>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Bookman Old Style</vt:lpstr>
      <vt:lpstr>Rockwell</vt:lpstr>
      <vt:lpstr>Times New Roman</vt:lpstr>
      <vt:lpstr>Damask</vt:lpstr>
      <vt:lpstr>مهارة المناولة المرتدة في كرة السلة</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اية</cp:lastModifiedBy>
  <cp:revision>4</cp:revision>
  <dcterms:created xsi:type="dcterms:W3CDTF">2018-09-18T20:31:50Z</dcterms:created>
  <dcterms:modified xsi:type="dcterms:W3CDTF">2019-01-05T15:19:04Z</dcterms:modified>
</cp:coreProperties>
</file>