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notesMasterIdLst>
    <p:notesMasterId r:id="rId12"/>
  </p:notesMasterIdLst>
  <p:sldIdLst>
    <p:sldId id="276" r:id="rId2"/>
    <p:sldId id="256" r:id="rId3"/>
    <p:sldId id="257" r:id="rId4"/>
    <p:sldId id="258" r:id="rId5"/>
    <p:sldId id="259" r:id="rId6"/>
    <p:sldId id="260" r:id="rId7"/>
    <p:sldId id="261" r:id="rId8"/>
    <p:sldId id="262" r:id="rId9"/>
    <p:sldId id="263" r:id="rId10"/>
    <p:sldId id="278" r:id="rId11"/>
  </p:sldIdLst>
  <p:sldSz cx="9144000" cy="5143500" type="screen16x9"/>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5441" autoAdjust="0"/>
    <p:restoredTop sz="92718" autoAdjust="0"/>
  </p:normalViewPr>
  <p:slideViewPr>
    <p:cSldViewPr>
      <p:cViewPr>
        <p:scale>
          <a:sx n="93" d="100"/>
          <a:sy n="93" d="100"/>
        </p:scale>
        <p:origin x="-492" y="-10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128830F-DCCE-42C1-A734-305A9A880006}" type="datetimeFigureOut">
              <a:rPr lang="ar-IQ" smtClean="0"/>
              <a:t>18/03/1441</a:t>
            </a:fld>
            <a:endParaRPr lang="ar-IQ"/>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C80C042-4CC7-476D-B9CF-5B247072B551}" type="slidenum">
              <a:rPr lang="ar-IQ" smtClean="0"/>
              <a:t>‹#›</a:t>
            </a:fld>
            <a:endParaRPr lang="ar-IQ"/>
          </a:p>
        </p:txBody>
      </p:sp>
    </p:spTree>
    <p:extLst>
      <p:ext uri="{BB962C8B-B14F-4D97-AF65-F5344CB8AC3E}">
        <p14:creationId xmlns:p14="http://schemas.microsoft.com/office/powerpoint/2010/main" val="3556270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4C80C042-4CC7-476D-B9CF-5B247072B551}" type="slidenum">
              <a:rPr lang="ar-IQ" smtClean="0"/>
              <a:t>9</a:t>
            </a:fld>
            <a:endParaRPr lang="ar-IQ"/>
          </a:p>
        </p:txBody>
      </p:sp>
    </p:spTree>
    <p:extLst>
      <p:ext uri="{BB962C8B-B14F-4D97-AF65-F5344CB8AC3E}">
        <p14:creationId xmlns:p14="http://schemas.microsoft.com/office/powerpoint/2010/main" val="489053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2"/>
      </p:bgRef>
    </p:bg>
    <p:spTree>
      <p:nvGrpSpPr>
        <p:cNvPr id="1" name=""/>
        <p:cNvGrpSpPr/>
        <p:nvPr/>
      </p:nvGrpSpPr>
      <p:grpSpPr>
        <a:xfrm>
          <a:off x="0" y="0"/>
          <a:ext cx="0" cy="0"/>
          <a:chOff x="0" y="0"/>
          <a:chExt cx="0" cy="0"/>
        </a:xfrm>
      </p:grpSpPr>
      <p:sp>
        <p:nvSpPr>
          <p:cNvPr id="7" name="شكل حر 6"/>
          <p:cNvSpPr>
            <a:spLocks/>
          </p:cNvSpPr>
          <p:nvPr/>
        </p:nvSpPr>
        <p:spPr bwMode="auto">
          <a:xfrm>
            <a:off x="0" y="3564094"/>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شكل حر 7"/>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عنوان 8"/>
          <p:cNvSpPr>
            <a:spLocks noGrp="1"/>
          </p:cNvSpPr>
          <p:nvPr>
            <p:ph type="ctrTitle"/>
          </p:nvPr>
        </p:nvSpPr>
        <p:spPr>
          <a:xfrm>
            <a:off x="429064" y="2503170"/>
            <a:ext cx="6480048" cy="172593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433050" y="1158609"/>
            <a:ext cx="6480048" cy="131445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B9D077BE-DA23-4607-8F60-9A30D13DB7CF}" type="datetimeFigureOut">
              <a:rPr lang="ar-IQ" smtClean="0"/>
              <a:t>18/03/1441</a:t>
            </a:fld>
            <a:endParaRPr lang="ar-IQ" dirty="0"/>
          </a:p>
        </p:txBody>
      </p:sp>
      <p:sp>
        <p:nvSpPr>
          <p:cNvPr id="19" name="عنصر نائب للتذييل 18"/>
          <p:cNvSpPr>
            <a:spLocks noGrp="1"/>
          </p:cNvSpPr>
          <p:nvPr>
            <p:ph type="ftr" sz="quarter" idx="11"/>
          </p:nvPr>
        </p:nvSpPr>
        <p:spPr/>
        <p:txBody>
          <a:bodyPr/>
          <a:lstStyle/>
          <a:p>
            <a:endParaRPr lang="ar-IQ" dirty="0"/>
          </a:p>
        </p:txBody>
      </p:sp>
      <p:sp>
        <p:nvSpPr>
          <p:cNvPr id="27" name="عنصر نائب لرقم الشريحة 26"/>
          <p:cNvSpPr>
            <a:spLocks noGrp="1"/>
          </p:cNvSpPr>
          <p:nvPr>
            <p:ph type="sldNum" sz="quarter" idx="12"/>
          </p:nvPr>
        </p:nvSpPr>
        <p:spPr/>
        <p:txBody>
          <a:bodyPr/>
          <a:lstStyle/>
          <a:p>
            <a:fld id="{DB710097-EDBC-4864-BC39-1C6C0981B106}" type="slidenum">
              <a:rPr lang="ar-IQ" smtClean="0"/>
              <a:t>‹#›</a:t>
            </a:fld>
            <a:endParaRPr lang="ar-IQ"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250" advTm="16000">
        <p14:ferris dir="r"/>
      </p:transition>
    </mc:Choice>
    <mc:Fallback>
      <p:transition spd="slow" advTm="16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B9D077BE-DA23-4607-8F60-9A30D13DB7CF}" type="datetimeFigureOut">
              <a:rPr lang="ar-IQ" smtClean="0"/>
              <a:t>18/03/1441</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mc:Choice xmlns:p14="http://schemas.microsoft.com/office/powerpoint/2010/main" Requires="p14">
      <p:transition spd="slow" p14:dur="3250" advTm="16000">
        <p14:ferris dir="r"/>
      </p:transition>
    </mc:Choice>
    <mc:Fallback>
      <p:transition spd="slow" advTm="16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05979"/>
            <a:ext cx="2057400" cy="4388644"/>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05979"/>
            <a:ext cx="6019800" cy="4388644"/>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B9D077BE-DA23-4607-8F60-9A30D13DB7CF}" type="datetimeFigureOut">
              <a:rPr lang="ar-IQ" smtClean="0"/>
              <a:t>18/03/1441</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mc:Choice xmlns:p14="http://schemas.microsoft.com/office/powerpoint/2010/main" Requires="p14">
      <p:transition spd="slow" p14:dur="3250" advTm="16000">
        <p14:ferris dir="r"/>
      </p:transition>
    </mc:Choice>
    <mc:Fallback>
      <p:transition spd="slow" advTm="16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lgn="l">
              <a:defRPr/>
            </a:lvl1p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B9D077BE-DA23-4607-8F60-9A30D13DB7CF}" type="datetimeFigureOut">
              <a:rPr lang="ar-IQ" smtClean="0"/>
              <a:t>18/03/1441</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mc:Choice xmlns:p14="http://schemas.microsoft.com/office/powerpoint/2010/main" Requires="p14">
      <p:transition spd="slow" p14:dur="3250" advTm="16000">
        <p14:ferris dir="r"/>
      </p:transition>
    </mc:Choice>
    <mc:Fallback>
      <p:transition spd="slow" advTm="16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2"/>
      </p:bgRef>
    </p:bg>
    <p:spTree>
      <p:nvGrpSpPr>
        <p:cNvPr id="1" name=""/>
        <p:cNvGrpSpPr/>
        <p:nvPr/>
      </p:nvGrpSpPr>
      <p:grpSpPr>
        <a:xfrm>
          <a:off x="0" y="0"/>
          <a:ext cx="0" cy="0"/>
          <a:chOff x="0" y="0"/>
          <a:chExt cx="0" cy="0"/>
        </a:xfrm>
      </p:grpSpPr>
      <p:sp>
        <p:nvSpPr>
          <p:cNvPr id="7" name="شكل حر 6"/>
          <p:cNvSpPr>
            <a:spLocks/>
          </p:cNvSpPr>
          <p:nvPr/>
        </p:nvSpPr>
        <p:spPr bwMode="auto">
          <a:xfrm>
            <a:off x="0" y="3564094"/>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شكل حر 8"/>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a:off x="685800" y="2687878"/>
            <a:ext cx="6629400" cy="1369772"/>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85800" y="1864350"/>
            <a:ext cx="6629400" cy="800016"/>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9D077BE-DA23-4607-8F60-9A30D13DB7CF}" type="datetimeFigureOut">
              <a:rPr lang="ar-IQ" smtClean="0"/>
              <a:t>18/03/1441</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DB710097-EDBC-4864-BC39-1C6C0981B106}" type="slidenum">
              <a:rPr lang="ar-IQ" smtClean="0"/>
              <a:t>‹#›</a:t>
            </a:fld>
            <a:endParaRPr lang="ar-IQ"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250" advTm="16000">
        <p14:ferris dir="r"/>
      </p:transition>
    </mc:Choice>
    <mc:Fallback>
      <p:transition spd="slow" advTm="16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05978"/>
            <a:ext cx="7467600" cy="85725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200151"/>
            <a:ext cx="3657600" cy="3394472"/>
          </a:xfrm>
        </p:spPr>
        <p:txBody>
          <a:bodyPr/>
          <a:lstStyle>
            <a:lvl1pPr>
              <a:defRPr sz="2600"/>
            </a:lvl1pPr>
            <a:lvl2pPr>
              <a:defRPr sz="22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267200" y="1200151"/>
            <a:ext cx="3657600" cy="3394472"/>
          </a:xfrm>
        </p:spPr>
        <p:txBody>
          <a:bodyPr/>
          <a:lstStyle>
            <a:lvl1pPr>
              <a:defRPr sz="2600"/>
            </a:lvl1pPr>
            <a:lvl2pPr>
              <a:defRPr sz="22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B9D077BE-DA23-4607-8F60-9A30D13DB7CF}" type="datetimeFigureOut">
              <a:rPr lang="ar-IQ" smtClean="0"/>
              <a:t>18/03/1441</a:t>
            </a:fld>
            <a:endParaRPr lang="ar-IQ" dirty="0"/>
          </a:p>
        </p:txBody>
      </p:sp>
      <p:sp>
        <p:nvSpPr>
          <p:cNvPr id="6" name="عنصر نائب للتذييل 5"/>
          <p:cNvSpPr>
            <a:spLocks noGrp="1"/>
          </p:cNvSpPr>
          <p:nvPr>
            <p:ph type="ftr" sz="quarter" idx="11"/>
          </p:nvPr>
        </p:nvSpPr>
        <p:spPr/>
        <p:txBody>
          <a:bodyPr/>
          <a:lstStyle/>
          <a:p>
            <a:endParaRPr lang="ar-IQ" dirty="0"/>
          </a:p>
        </p:txBody>
      </p:sp>
      <p:sp>
        <p:nvSpPr>
          <p:cNvPr id="7" name="عنصر نائب لرقم الشريحة 6"/>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mc:Choice xmlns:p14="http://schemas.microsoft.com/office/powerpoint/2010/main" Requires="p14">
      <p:transition spd="slow" p14:dur="3250" advTm="16000">
        <p14:ferris dir="r"/>
      </p:transition>
    </mc:Choice>
    <mc:Fallback>
      <p:transition spd="slow" advTm="16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04788"/>
            <a:ext cx="8229600" cy="857250"/>
          </a:xfrm>
        </p:spPr>
        <p:txBody>
          <a:bodyPr anchor="ctr"/>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4114800"/>
            <a:ext cx="4040188" cy="62865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4114800"/>
            <a:ext cx="4041775" cy="62865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137684"/>
            <a:ext cx="4040188"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6" y="1137684"/>
            <a:ext cx="4041775"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B9D077BE-DA23-4607-8F60-9A30D13DB7CF}" type="datetimeFigureOut">
              <a:rPr lang="ar-IQ" smtClean="0"/>
              <a:t>18/03/1441</a:t>
            </a:fld>
            <a:endParaRPr lang="ar-IQ" dirty="0"/>
          </a:p>
        </p:txBody>
      </p:sp>
      <p:sp>
        <p:nvSpPr>
          <p:cNvPr id="8" name="عنصر نائب للتذييل 7"/>
          <p:cNvSpPr>
            <a:spLocks noGrp="1"/>
          </p:cNvSpPr>
          <p:nvPr>
            <p:ph type="ftr" sz="quarter" idx="11"/>
          </p:nvPr>
        </p:nvSpPr>
        <p:spPr/>
        <p:txBody>
          <a:bodyPr/>
          <a:lstStyle/>
          <a:p>
            <a:endParaRPr lang="ar-IQ" dirty="0"/>
          </a:p>
        </p:txBody>
      </p:sp>
      <p:sp>
        <p:nvSpPr>
          <p:cNvPr id="9" name="عنصر نائب لرقم الشريحة 8"/>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mc:Choice xmlns:p14="http://schemas.microsoft.com/office/powerpoint/2010/main" Requires="p14">
      <p:transition spd="slow" p14:dur="3250" advTm="16000">
        <p14:ferris dir="r"/>
      </p:transition>
    </mc:Choice>
    <mc:Fallback>
      <p:transition spd="slow" advTm="16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05740"/>
            <a:ext cx="7470648" cy="857250"/>
          </a:xfrm>
        </p:spPr>
        <p:txBody>
          <a:bodyPr anchor="ctr"/>
          <a:lstStyle>
            <a:lvl1pPr algn="l">
              <a:defRPr sz="4600"/>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B9D077BE-DA23-4607-8F60-9A30D13DB7CF}" type="datetimeFigureOut">
              <a:rPr lang="ar-IQ" smtClean="0"/>
              <a:t>18/03/1441</a:t>
            </a:fld>
            <a:endParaRPr lang="ar-IQ" dirty="0"/>
          </a:p>
        </p:txBody>
      </p:sp>
      <p:sp>
        <p:nvSpPr>
          <p:cNvPr id="8" name="عنصر نائب لرقم الشريحة 7"/>
          <p:cNvSpPr>
            <a:spLocks noGrp="1"/>
          </p:cNvSpPr>
          <p:nvPr>
            <p:ph type="sldNum" sz="quarter" idx="11"/>
          </p:nvPr>
        </p:nvSpPr>
        <p:spPr/>
        <p:txBody>
          <a:bodyPr/>
          <a:lstStyle/>
          <a:p>
            <a:fld id="{DB710097-EDBC-4864-BC39-1C6C0981B106}" type="slidenum">
              <a:rPr lang="ar-IQ" smtClean="0"/>
              <a:t>‹#›</a:t>
            </a:fld>
            <a:endParaRPr lang="ar-IQ" dirty="0"/>
          </a:p>
        </p:txBody>
      </p:sp>
      <p:sp>
        <p:nvSpPr>
          <p:cNvPr id="9" name="عنصر نائب للتذييل 8"/>
          <p:cNvSpPr>
            <a:spLocks noGrp="1"/>
          </p:cNvSpPr>
          <p:nvPr>
            <p:ph type="ftr" sz="quarter" idx="12"/>
          </p:nvPr>
        </p:nvSpPr>
        <p:spPr/>
        <p:txBody>
          <a:bodyPr/>
          <a:lstStyle/>
          <a:p>
            <a:endParaRPr lang="ar-IQ" dirty="0"/>
          </a:p>
        </p:txBody>
      </p:sp>
    </p:spTree>
  </p:cSld>
  <p:clrMapOvr>
    <a:masterClrMapping/>
  </p:clrMapOvr>
  <mc:AlternateContent xmlns:mc="http://schemas.openxmlformats.org/markup-compatibility/2006">
    <mc:Choice xmlns:p14="http://schemas.microsoft.com/office/powerpoint/2010/main" Requires="p14">
      <p:transition spd="slow" p14:dur="3250" advTm="16000">
        <p14:ferris dir="r"/>
      </p:transition>
    </mc:Choice>
    <mc:Fallback>
      <p:transition spd="slow" advTm="16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9D077BE-DA23-4607-8F60-9A30D13DB7CF}" type="datetimeFigureOut">
              <a:rPr lang="ar-IQ" smtClean="0"/>
              <a:t>18/03/1441</a:t>
            </a:fld>
            <a:endParaRPr lang="ar-IQ" dirty="0"/>
          </a:p>
        </p:txBody>
      </p:sp>
      <p:sp>
        <p:nvSpPr>
          <p:cNvPr id="3" name="عنصر نائب للتذييل 2"/>
          <p:cNvSpPr>
            <a:spLocks noGrp="1"/>
          </p:cNvSpPr>
          <p:nvPr>
            <p:ph type="ftr" sz="quarter" idx="11"/>
          </p:nvPr>
        </p:nvSpPr>
        <p:spPr/>
        <p:txBody>
          <a:bodyPr/>
          <a:lstStyle/>
          <a:p>
            <a:endParaRPr lang="ar-IQ" dirty="0"/>
          </a:p>
        </p:txBody>
      </p:sp>
      <p:sp>
        <p:nvSpPr>
          <p:cNvPr id="4" name="عنصر نائب لرقم الشريحة 3"/>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mc:Choice xmlns:p14="http://schemas.microsoft.com/office/powerpoint/2010/main" Requires="p14">
      <p:transition spd="slow" p14:dur="3250" advTm="16000">
        <p14:ferris dir="r"/>
      </p:transition>
    </mc:Choice>
    <mc:Fallback>
      <p:transition spd="slow" advTm="16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889146"/>
            <a:ext cx="3200400" cy="547688"/>
          </a:xfrm>
        </p:spPr>
        <p:txBody>
          <a:bodyPr tIns="0" bIns="0" anchor="t"/>
          <a:lstStyle>
            <a:lvl1pPr algn="l">
              <a:buNone/>
              <a:defRPr sz="1800" b="1">
                <a:solidFill>
                  <a:schemeClr val="accent1"/>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60818"/>
            <a:ext cx="2743200" cy="6858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1485900"/>
            <a:ext cx="7086600" cy="2857500"/>
          </a:xfrm>
        </p:spPr>
        <p:txBody>
          <a:bodyPr/>
          <a:lstStyle>
            <a:lvl1pPr>
              <a:defRPr sz="2800"/>
            </a:lvl1pPr>
            <a:lvl2pPr>
              <a:defRPr sz="2400"/>
            </a:lvl2pPr>
            <a:lvl3pPr>
              <a:defRPr sz="22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B9D077BE-DA23-4607-8F60-9A30D13DB7CF}" type="datetimeFigureOut">
              <a:rPr lang="ar-IQ" smtClean="0"/>
              <a:t>18/03/1441</a:t>
            </a:fld>
            <a:endParaRPr lang="ar-IQ" dirty="0"/>
          </a:p>
        </p:txBody>
      </p:sp>
      <p:sp>
        <p:nvSpPr>
          <p:cNvPr id="6" name="عنصر نائب للتذييل 5"/>
          <p:cNvSpPr>
            <a:spLocks noGrp="1"/>
          </p:cNvSpPr>
          <p:nvPr>
            <p:ph type="ftr" sz="quarter" idx="11"/>
          </p:nvPr>
        </p:nvSpPr>
        <p:spPr/>
        <p:txBody>
          <a:bodyPr/>
          <a:lstStyle/>
          <a:p>
            <a:endParaRPr lang="ar-IQ" dirty="0"/>
          </a:p>
        </p:txBody>
      </p:sp>
      <p:sp>
        <p:nvSpPr>
          <p:cNvPr id="7" name="عنصر نائب لرقم الشريحة 6"/>
          <p:cNvSpPr>
            <a:spLocks noGrp="1"/>
          </p:cNvSpPr>
          <p:nvPr>
            <p:ph type="sldNum" sz="quarter" idx="12"/>
          </p:nvPr>
        </p:nvSpPr>
        <p:spPr>
          <a:xfrm>
            <a:off x="8156448" y="4816548"/>
            <a:ext cx="762000" cy="273844"/>
          </a:xfrm>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mc:Choice xmlns:p14="http://schemas.microsoft.com/office/powerpoint/2010/main" Requires="p14">
      <p:transition spd="slow" p14:dur="3250" advTm="16000">
        <p14:ferris dir="r"/>
      </p:transition>
    </mc:Choice>
    <mc:Fallback>
      <p:transition spd="slow" advTm="16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556732" y="1279282"/>
            <a:ext cx="3053868" cy="940356"/>
          </a:xfrm>
        </p:spPr>
        <p:txBody>
          <a:bodyPr anchor="b"/>
          <a:lstStyle>
            <a:lvl1pPr algn="l">
              <a:buNone/>
              <a:defRPr sz="2200" b="1">
                <a:solidFill>
                  <a:schemeClr val="accent1"/>
                </a:solidFill>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1065628" y="764930"/>
            <a:ext cx="4114800" cy="30861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ar-SA" dirty="0" smtClean="0"/>
              <a:t>انقر فوق الأيقونة لإضافة صورة</a:t>
            </a:r>
            <a:endParaRPr kumimoji="0" lang="en-US" dirty="0"/>
          </a:p>
        </p:txBody>
      </p:sp>
      <p:sp>
        <p:nvSpPr>
          <p:cNvPr id="4" name="عنصر نائب للنص 3"/>
          <p:cNvSpPr>
            <a:spLocks noGrp="1"/>
          </p:cNvSpPr>
          <p:nvPr>
            <p:ph type="body" sz="half" idx="2"/>
          </p:nvPr>
        </p:nvSpPr>
        <p:spPr>
          <a:xfrm>
            <a:off x="5556734" y="2249074"/>
            <a:ext cx="3053866" cy="199761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457200" y="4816548"/>
            <a:ext cx="2133600" cy="273844"/>
          </a:xfrm>
        </p:spPr>
        <p:txBody>
          <a:bodyPr/>
          <a:lstStyle/>
          <a:p>
            <a:fld id="{B9D077BE-DA23-4607-8F60-9A30D13DB7CF}" type="datetimeFigureOut">
              <a:rPr lang="ar-IQ" smtClean="0"/>
              <a:t>18/03/1441</a:t>
            </a:fld>
            <a:endParaRPr lang="ar-IQ" dirty="0"/>
          </a:p>
        </p:txBody>
      </p:sp>
      <p:sp>
        <p:nvSpPr>
          <p:cNvPr id="6" name="عنصر نائب للتذييل 5"/>
          <p:cNvSpPr>
            <a:spLocks noGrp="1"/>
          </p:cNvSpPr>
          <p:nvPr>
            <p:ph type="ftr" sz="quarter" idx="11"/>
          </p:nvPr>
        </p:nvSpPr>
        <p:spPr/>
        <p:txBody>
          <a:bodyPr/>
          <a:lstStyle/>
          <a:p>
            <a:endParaRPr lang="ar-IQ" dirty="0"/>
          </a:p>
        </p:txBody>
      </p:sp>
      <p:sp>
        <p:nvSpPr>
          <p:cNvPr id="7" name="عنصر نائب لرقم الشريحة 6"/>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mc:Choice xmlns:p14="http://schemas.microsoft.com/office/powerpoint/2010/main" Requires="p14">
      <p:transition spd="slow" p14:dur="3250" advTm="16000">
        <p14:ferris dir="r"/>
      </p:transition>
    </mc:Choice>
    <mc:Fallback>
      <p:transition spd="slow" advTm="16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شكل حر 11"/>
          <p:cNvSpPr>
            <a:spLocks/>
          </p:cNvSpPr>
          <p:nvPr/>
        </p:nvSpPr>
        <p:spPr bwMode="auto">
          <a:xfrm>
            <a:off x="0" y="3564094"/>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شكل حر 15"/>
          <p:cNvSpPr>
            <a:spLocks/>
          </p:cNvSpPr>
          <p:nvPr/>
        </p:nvSpPr>
        <p:spPr bwMode="auto">
          <a:xfrm>
            <a:off x="7315200" y="0"/>
            <a:ext cx="1828800"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عنصر نائب للعنوان 8"/>
          <p:cNvSpPr>
            <a:spLocks noGrp="1"/>
          </p:cNvSpPr>
          <p:nvPr>
            <p:ph type="title"/>
          </p:nvPr>
        </p:nvSpPr>
        <p:spPr>
          <a:xfrm>
            <a:off x="457200" y="205978"/>
            <a:ext cx="7467600" cy="857250"/>
          </a:xfrm>
          <a:prstGeom prst="rect">
            <a:avLst/>
          </a:prstGeom>
        </p:spPr>
        <p:txBody>
          <a:bodyPr vert="horz" lIns="45720" rIns="45720" anchor="ctr">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200151"/>
            <a:ext cx="7467600" cy="339447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4816548"/>
            <a:ext cx="2133600" cy="273844"/>
          </a:xfrm>
          <a:prstGeom prst="rect">
            <a:avLst/>
          </a:prstGeom>
        </p:spPr>
        <p:txBody>
          <a:bodyPr vert="horz" bIns="0" anchor="b"/>
          <a:lstStyle>
            <a:lvl1pPr algn="l" eaLnBrk="1" latinLnBrk="0" hangingPunct="1">
              <a:defRPr kumimoji="0" sz="1000">
                <a:solidFill>
                  <a:schemeClr val="tx2">
                    <a:shade val="50000"/>
                  </a:schemeClr>
                </a:solidFill>
              </a:defRPr>
            </a:lvl1pPr>
          </a:lstStyle>
          <a:p>
            <a:fld id="{B9D077BE-DA23-4607-8F60-9A30D13DB7CF}" type="datetimeFigureOut">
              <a:rPr lang="ar-IQ" smtClean="0"/>
              <a:t>18/03/1441</a:t>
            </a:fld>
            <a:endParaRPr lang="ar-IQ" dirty="0"/>
          </a:p>
        </p:txBody>
      </p:sp>
      <p:sp>
        <p:nvSpPr>
          <p:cNvPr id="22" name="عنصر نائب للتذييل 21"/>
          <p:cNvSpPr>
            <a:spLocks noGrp="1"/>
          </p:cNvSpPr>
          <p:nvPr>
            <p:ph type="ftr" sz="quarter" idx="3"/>
          </p:nvPr>
        </p:nvSpPr>
        <p:spPr>
          <a:xfrm>
            <a:off x="3124200" y="4816548"/>
            <a:ext cx="2895600" cy="273844"/>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ar-IQ" dirty="0"/>
          </a:p>
        </p:txBody>
      </p:sp>
      <p:sp>
        <p:nvSpPr>
          <p:cNvPr id="18" name="عنصر نائب لرقم الشريحة 17"/>
          <p:cNvSpPr>
            <a:spLocks noGrp="1"/>
          </p:cNvSpPr>
          <p:nvPr>
            <p:ph type="sldNum" sz="quarter" idx="4"/>
          </p:nvPr>
        </p:nvSpPr>
        <p:spPr>
          <a:xfrm>
            <a:off x="8153400" y="4816548"/>
            <a:ext cx="762000" cy="273844"/>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DB710097-EDBC-4864-BC39-1C6C0981B106}" type="slidenum">
              <a:rPr lang="ar-IQ" smtClean="0"/>
              <a:t>‹#›</a:t>
            </a:fld>
            <a:endParaRPr lang="ar-IQ" dirty="0"/>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mc:Choice xmlns:p14="http://schemas.microsoft.com/office/powerpoint/2010/main" Requires="p14">
      <p:transition spd="slow" p14:dur="3250" advTm="16000">
        <p14:ferris dir="r"/>
      </p:transition>
    </mc:Choice>
    <mc:Fallback>
      <p:transition spd="slow" advTm="16000">
        <p:fade/>
      </p:transition>
    </mc:Fallback>
  </mc:AlternateContent>
  <p:txStyles>
    <p:titleStyle>
      <a:lvl1pPr algn="l" rtl="1" eaLnBrk="1" latinLnBrk="0" hangingPunct="1">
        <a:spcBef>
          <a:spcPct val="0"/>
        </a:spcBef>
        <a:buNone/>
        <a:defRPr kumimoji="0" sz="4600" kern="1200">
          <a:solidFill>
            <a:schemeClr val="tx1"/>
          </a:solidFill>
          <a:latin typeface="+mj-lt"/>
          <a:ea typeface="+mj-ea"/>
          <a:cs typeface="+mj-cs"/>
        </a:defRPr>
      </a:lvl1pPr>
    </p:titleStyle>
    <p:bodyStyle>
      <a:lvl1pPr marL="420624"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r" rtl="1"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r" rtl="1"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r" rtl="1"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r" rtl="1"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538"/>
            <a:ext cx="9144000" cy="5143500"/>
          </a:xfrm>
          <a:prstGeom prst="rect">
            <a:avLst/>
          </a:prstGeom>
        </p:spPr>
      </p:pic>
      <p:sp>
        <p:nvSpPr>
          <p:cNvPr id="2" name="عنوان 1"/>
          <p:cNvSpPr>
            <a:spLocks noGrp="1"/>
          </p:cNvSpPr>
          <p:nvPr>
            <p:ph type="ctrTitle"/>
          </p:nvPr>
        </p:nvSpPr>
        <p:spPr>
          <a:xfrm>
            <a:off x="5796136" y="1203598"/>
            <a:ext cx="3239688" cy="3672408"/>
          </a:xfrm>
        </p:spPr>
        <p:txBody>
          <a:bodyPr>
            <a:normAutofit/>
          </a:bodyPr>
          <a:lstStyle/>
          <a:p>
            <a:pPr algn="ctr"/>
            <a:r>
              <a:rPr lang="ar-IQ" cap="none"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م.م</a:t>
            </a:r>
            <a:br>
              <a:rPr lang="ar-IQ" cap="none"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br>
            <a:r>
              <a:rPr lang="ar-IQ" cap="none"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أية هيثم </a:t>
            </a:r>
            <a:br>
              <a:rPr lang="ar-IQ" cap="none"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br>
            <a:r>
              <a:rPr lang="ar-IQ" cap="none"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خزعل</a:t>
            </a:r>
            <a:r>
              <a:rPr lang="ar-IQ"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
            </a:r>
            <a:br>
              <a:rPr lang="ar-IQ"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br>
            <a:endParaRPr lang="ar-IQ"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3246223918"/>
      </p:ext>
    </p:extLst>
  </p:cSld>
  <p:clrMapOvr>
    <a:masterClrMapping/>
  </p:clrMapOvr>
  <mc:AlternateContent xmlns:mc="http://schemas.openxmlformats.org/markup-compatibility/2006">
    <mc:Choice xmlns:p14="http://schemas.microsoft.com/office/powerpoint/2010/main" Requires="p14">
      <p:transition spd="slow" p14:dur="3250" advTm="16000">
        <p14:ferris dir="r"/>
      </p:transition>
    </mc:Choice>
    <mc:Fallback>
      <p:transition spd="slow" advTm="16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31590"/>
            <a:ext cx="7272808" cy="2448272"/>
          </a:xfrm>
        </p:spPr>
        <p:txBody>
          <a:bodyPr>
            <a:normAutofit fontScale="90000"/>
          </a:bodyPr>
          <a:lstStyle/>
          <a:p>
            <a:pPr algn="ctr"/>
            <a:r>
              <a:rPr lang="ar-IQ" sz="8600" b="1" i="1" dirty="0">
                <a:ln w="31550" cmpd="sng">
                  <a:gradFill>
                    <a:gsLst>
                      <a:gs pos="70000">
                        <a:srgbClr val="7E848D">
                          <a:shade val="50000"/>
                          <a:satMod val="190000"/>
                        </a:srgbClr>
                      </a:gs>
                      <a:gs pos="0">
                        <a:srgbClr val="7E848D">
                          <a:tint val="77000"/>
                          <a:satMod val="180000"/>
                        </a:srgbClr>
                      </a:gs>
                    </a:gsLst>
                    <a:lin ang="5400000"/>
                  </a:gradFill>
                  <a:prstDash val="solid"/>
                </a:ln>
                <a:solidFill>
                  <a:srgbClr val="FF0000"/>
                </a:solidFill>
                <a:effectLst>
                  <a:glow rad="228600">
                    <a:srgbClr val="8D89A4">
                      <a:satMod val="175000"/>
                      <a:alpha val="40000"/>
                    </a:srgbClr>
                  </a:glow>
                  <a:outerShdw blurRad="50800" dist="40000" dir="5400000" algn="tl" rotWithShape="0">
                    <a:srgbClr val="000000">
                      <a:shade val="5000"/>
                      <a:satMod val="120000"/>
                      <a:alpha val="33000"/>
                    </a:srgbClr>
                  </a:outerShdw>
                </a:effectLst>
              </a:rPr>
              <a:t>شكراً</a:t>
            </a:r>
            <a:br>
              <a:rPr lang="ar-IQ" sz="8600" b="1" i="1" dirty="0">
                <a:ln w="31550" cmpd="sng">
                  <a:gradFill>
                    <a:gsLst>
                      <a:gs pos="70000">
                        <a:srgbClr val="7E848D">
                          <a:shade val="50000"/>
                          <a:satMod val="190000"/>
                        </a:srgbClr>
                      </a:gs>
                      <a:gs pos="0">
                        <a:srgbClr val="7E848D">
                          <a:tint val="77000"/>
                          <a:satMod val="180000"/>
                        </a:srgbClr>
                      </a:gs>
                    </a:gsLst>
                    <a:lin ang="5400000"/>
                  </a:gradFill>
                  <a:prstDash val="solid"/>
                </a:ln>
                <a:solidFill>
                  <a:srgbClr val="FF0000"/>
                </a:solidFill>
                <a:effectLst>
                  <a:glow rad="228600">
                    <a:srgbClr val="8D89A4">
                      <a:satMod val="175000"/>
                      <a:alpha val="40000"/>
                    </a:srgbClr>
                  </a:glow>
                  <a:outerShdw blurRad="50800" dist="40000" dir="5400000" algn="tl" rotWithShape="0">
                    <a:srgbClr val="000000">
                      <a:shade val="5000"/>
                      <a:satMod val="120000"/>
                      <a:alpha val="33000"/>
                    </a:srgbClr>
                  </a:outerShdw>
                </a:effectLst>
              </a:rPr>
            </a:br>
            <a:r>
              <a:rPr lang="ar-IQ" sz="8600" b="1" i="1" dirty="0">
                <a:ln w="31550" cmpd="sng">
                  <a:gradFill>
                    <a:gsLst>
                      <a:gs pos="70000">
                        <a:srgbClr val="7E848D">
                          <a:shade val="50000"/>
                          <a:satMod val="190000"/>
                        </a:srgbClr>
                      </a:gs>
                      <a:gs pos="0">
                        <a:srgbClr val="7E848D">
                          <a:tint val="77000"/>
                          <a:satMod val="180000"/>
                        </a:srgbClr>
                      </a:gs>
                    </a:gsLst>
                    <a:lin ang="5400000"/>
                  </a:gradFill>
                  <a:prstDash val="solid"/>
                </a:ln>
                <a:solidFill>
                  <a:srgbClr val="FF0000"/>
                </a:solidFill>
                <a:effectLst>
                  <a:glow rad="228600">
                    <a:srgbClr val="8D89A4">
                      <a:satMod val="175000"/>
                      <a:alpha val="40000"/>
                    </a:srgbClr>
                  </a:glow>
                  <a:outerShdw blurRad="50800" dist="40000" dir="5400000" algn="tl" rotWithShape="0">
                    <a:srgbClr val="000000">
                      <a:shade val="5000"/>
                      <a:satMod val="120000"/>
                      <a:alpha val="33000"/>
                    </a:srgbClr>
                  </a:outerShdw>
                </a:effectLst>
              </a:rPr>
              <a:t> لإصغائكم</a:t>
            </a:r>
            <a:endParaRPr lang="ar-IQ" b="1" i="1" dirty="0"/>
          </a:p>
        </p:txBody>
      </p:sp>
    </p:spTree>
    <p:extLst>
      <p:ext uri="{BB962C8B-B14F-4D97-AF65-F5344CB8AC3E}">
        <p14:creationId xmlns:p14="http://schemas.microsoft.com/office/powerpoint/2010/main" val="3273034900"/>
      </p:ext>
    </p:extLst>
  </p:cSld>
  <p:clrMapOvr>
    <a:masterClrMapping/>
  </p:clrMapOvr>
  <mc:AlternateContent xmlns:mc="http://schemas.openxmlformats.org/markup-compatibility/2006">
    <mc:Choice xmlns:p14="http://schemas.microsoft.com/office/powerpoint/2010/main" Requires="p14">
      <p:transition spd="slow" p14:dur="3250" advTm="16000">
        <p14:ferris dir="r"/>
      </p:transition>
    </mc:Choice>
    <mc:Fallback>
      <p:transition spd="slow" advTm="16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539552" y="1275606"/>
            <a:ext cx="6480048" cy="2088232"/>
          </a:xfrm>
        </p:spPr>
        <p:txBody>
          <a:bodyPr>
            <a:noAutofit/>
          </a:bodyPr>
          <a:lstStyle/>
          <a:p>
            <a:pPr algn="ctr"/>
            <a:r>
              <a:rPr lang="ar-IQ" sz="4400" i="1"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البحث العلمي في التعلم الحركي والسلوك الحركي ج1</a:t>
            </a:r>
            <a:endParaRPr lang="ar-IQ" sz="4400" i="1"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811113923"/>
      </p:ext>
    </p:extLst>
  </p:cSld>
  <p:clrMapOvr>
    <a:masterClrMapping/>
  </p:clrMapOvr>
  <mc:AlternateContent xmlns:mc="http://schemas.openxmlformats.org/markup-compatibility/2006">
    <mc:Choice xmlns:p14="http://schemas.microsoft.com/office/powerpoint/2010/main" Requires="p14">
      <p:transition spd="slow" p14:dur="3250" advTm="16000">
        <p14:ferris dir="r"/>
      </p:transition>
    </mc:Choice>
    <mc:Fallback>
      <p:transition spd="slow" advTm="16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99592" y="915566"/>
            <a:ext cx="6144682" cy="3456384"/>
          </a:xfrm>
          <a:prstGeom prst="ellipse">
            <a:avLst/>
          </a:prstGeom>
          <a:ln>
            <a:noFill/>
          </a:ln>
          <a:effectLst>
            <a:softEdge rad="112500"/>
          </a:effectLst>
        </p:spPr>
      </p:pic>
      <p:sp>
        <p:nvSpPr>
          <p:cNvPr id="2" name="عنوان 1"/>
          <p:cNvSpPr>
            <a:spLocks noGrp="1"/>
          </p:cNvSpPr>
          <p:nvPr>
            <p:ph type="ctrTitle"/>
          </p:nvPr>
        </p:nvSpPr>
        <p:spPr>
          <a:xfrm>
            <a:off x="323528" y="195486"/>
            <a:ext cx="8496944" cy="4608512"/>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algn="justLow">
              <a:lnSpc>
                <a:spcPct val="115000"/>
              </a:lnSpc>
              <a:tabLst>
                <a:tab pos="-33020" algn="l"/>
              </a:tabLst>
            </a:pPr>
            <a:r>
              <a:rPr lang="ar-IQ" sz="2400" cap="none" dirty="0" smtClean="0">
                <a:ln w="50800"/>
                <a:solidFill>
                  <a:schemeClr val="bg1">
                    <a:shade val="50000"/>
                  </a:schemeClr>
                </a:solidFill>
                <a:effectLst/>
              </a:rPr>
              <a:t>ان اغلب تصاميم بحوث التعلم الحركي هي تصاميم تجريبية وغالبا ما يهدف الباحث في مجال التعلم الحركي الى تحديد تأثير المتغير المستقل الذي يقترحه الباحث على مجموعة من الافراد وبعد مدة التدريب يقوم بقياس واختبار تأثير هذا المتغير اذان الاختبارات البعدية تعبر عن المتغير التابع وفي كل بحوث التعلم الحركي لابد من وجود متغيرين متغير تابع ومتغير مستقل.</a:t>
            </a:r>
            <a:br>
              <a:rPr lang="ar-IQ" sz="2400" cap="none" dirty="0" smtClean="0">
                <a:ln w="50800"/>
                <a:solidFill>
                  <a:schemeClr val="bg1">
                    <a:shade val="50000"/>
                  </a:schemeClr>
                </a:solidFill>
                <a:effectLst/>
              </a:rPr>
            </a:br>
            <a:r>
              <a:rPr lang="ar-IQ" sz="2400" cap="none" dirty="0" smtClean="0">
                <a:ln w="50800"/>
                <a:solidFill>
                  <a:schemeClr val="bg1">
                    <a:shade val="50000"/>
                  </a:schemeClr>
                </a:solidFill>
                <a:effectLst/>
              </a:rPr>
              <a:t>وعند القيام بتجربة ما في مجال التعلم الحركي فمن الافضل اختيار عينة خام ومبتدئة وليس لديهم دراية في المهارة المراد تعلمها </a:t>
            </a:r>
            <a:r>
              <a:rPr lang="ar-IQ" sz="1800" cap="none" dirty="0" smtClean="0">
                <a:ln w="50800"/>
                <a:solidFill>
                  <a:schemeClr val="bg1">
                    <a:shade val="50000"/>
                  </a:schemeClr>
                </a:solidFill>
                <a:effectLst/>
              </a:rPr>
              <a:t>.</a:t>
            </a:r>
            <a:br>
              <a:rPr lang="ar-IQ" sz="1800" cap="none" dirty="0" smtClean="0">
                <a:ln w="50800"/>
                <a:solidFill>
                  <a:schemeClr val="bg1">
                    <a:shade val="50000"/>
                  </a:schemeClr>
                </a:solidFill>
                <a:effectLst/>
              </a:rPr>
            </a:br>
            <a:endParaRPr lang="ar-IQ" sz="1800" cap="none" dirty="0">
              <a:ln w="50800"/>
              <a:solidFill>
                <a:schemeClr val="bg1">
                  <a:shade val="50000"/>
                </a:schemeClr>
              </a:solidFill>
              <a:effectLst/>
            </a:endParaRPr>
          </a:p>
        </p:txBody>
      </p:sp>
    </p:spTree>
    <p:extLst>
      <p:ext uri="{BB962C8B-B14F-4D97-AF65-F5344CB8AC3E}">
        <p14:creationId xmlns:p14="http://schemas.microsoft.com/office/powerpoint/2010/main" val="1057846176"/>
      </p:ext>
    </p:extLst>
  </p:cSld>
  <p:clrMapOvr>
    <a:masterClrMapping/>
  </p:clrMapOvr>
  <mc:AlternateContent xmlns:mc="http://schemas.openxmlformats.org/markup-compatibility/2006">
    <mc:Choice xmlns:p14="http://schemas.microsoft.com/office/powerpoint/2010/main" Requires="p14">
      <p:transition spd="slow" p14:dur="3250" advTm="16000">
        <p14:ferris dir="r"/>
      </p:transition>
    </mc:Choice>
    <mc:Fallback>
      <p:transition spd="slow" advTm="16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971600" y="987574"/>
            <a:ext cx="5852160" cy="3291840"/>
          </a:xfrm>
          <a:prstGeom prst="ellipse">
            <a:avLst/>
          </a:prstGeom>
          <a:ln>
            <a:noFill/>
          </a:ln>
          <a:effectLst>
            <a:softEdge rad="112500"/>
          </a:effectLst>
        </p:spPr>
      </p:pic>
      <p:sp>
        <p:nvSpPr>
          <p:cNvPr id="2" name="عنوان 1"/>
          <p:cNvSpPr>
            <a:spLocks noGrp="1"/>
          </p:cNvSpPr>
          <p:nvPr>
            <p:ph type="ctrTitle"/>
          </p:nvPr>
        </p:nvSpPr>
        <p:spPr>
          <a:xfrm>
            <a:off x="395536" y="267494"/>
            <a:ext cx="8496944" cy="4248472"/>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ar-IQ" sz="1800" cap="none" dirty="0" smtClean="0">
                <a:ln w="50800"/>
                <a:solidFill>
                  <a:schemeClr val="bg1">
                    <a:shade val="50000"/>
                  </a:schemeClr>
                </a:solidFill>
                <a:effectLst/>
              </a:rPr>
              <a:t>توضيح لتفاصيل إجراءات البحث العلمي في مجال التعلم الحركي :-</a:t>
            </a:r>
            <a:br>
              <a:rPr lang="ar-IQ" sz="1800" cap="none" dirty="0" smtClean="0">
                <a:ln w="50800"/>
                <a:solidFill>
                  <a:schemeClr val="bg1">
                    <a:shade val="50000"/>
                  </a:schemeClr>
                </a:solidFill>
                <a:effectLst/>
              </a:rPr>
            </a:br>
            <a:r>
              <a:rPr lang="ar-IQ" sz="1800" cap="none" dirty="0" smtClean="0">
                <a:ln w="50800"/>
                <a:solidFill>
                  <a:schemeClr val="bg1">
                    <a:shade val="50000"/>
                  </a:schemeClr>
                </a:solidFill>
                <a:effectLst/>
              </a:rPr>
              <a:t/>
            </a:r>
            <a:br>
              <a:rPr lang="ar-IQ" sz="1800" cap="none" dirty="0" smtClean="0">
                <a:ln w="50800"/>
                <a:solidFill>
                  <a:schemeClr val="bg1">
                    <a:shade val="50000"/>
                  </a:schemeClr>
                </a:solidFill>
                <a:effectLst/>
              </a:rPr>
            </a:br>
            <a:r>
              <a:rPr lang="ar-IQ" sz="1800" cap="none" dirty="0" smtClean="0">
                <a:ln w="50800"/>
                <a:solidFill>
                  <a:schemeClr val="bg1">
                    <a:shade val="50000"/>
                  </a:schemeClr>
                </a:solidFill>
                <a:effectLst/>
              </a:rPr>
              <a:t>كيفية كتابة العنوان :-</a:t>
            </a:r>
            <a:br>
              <a:rPr lang="ar-IQ" sz="1800" cap="none" dirty="0" smtClean="0">
                <a:ln w="50800"/>
                <a:solidFill>
                  <a:schemeClr val="bg1">
                    <a:shade val="50000"/>
                  </a:schemeClr>
                </a:solidFill>
                <a:effectLst/>
              </a:rPr>
            </a:br>
            <a:r>
              <a:rPr lang="ar-IQ" sz="1800" cap="none" dirty="0" smtClean="0">
                <a:ln w="50800"/>
                <a:solidFill>
                  <a:schemeClr val="bg1">
                    <a:shade val="50000"/>
                  </a:schemeClr>
                </a:solidFill>
                <a:effectLst/>
              </a:rPr>
              <a:t>يجب ان يحتوي اي عنوان لبحث تجريبي على ما يأتي:-</a:t>
            </a:r>
            <a:br>
              <a:rPr lang="ar-IQ" sz="1800" cap="none" dirty="0" smtClean="0">
                <a:ln w="50800"/>
                <a:solidFill>
                  <a:schemeClr val="bg1">
                    <a:shade val="50000"/>
                  </a:schemeClr>
                </a:solidFill>
                <a:effectLst/>
              </a:rPr>
            </a:br>
            <a:r>
              <a:rPr lang="ar-IQ" sz="1800" cap="none" dirty="0" smtClean="0">
                <a:ln w="50800"/>
                <a:solidFill>
                  <a:schemeClr val="bg1">
                    <a:shade val="50000"/>
                  </a:schemeClr>
                </a:solidFill>
                <a:effectLst/>
              </a:rPr>
              <a:t>1- تصميم الدراسة</a:t>
            </a:r>
            <a:br>
              <a:rPr lang="ar-IQ" sz="1800" cap="none" dirty="0" smtClean="0">
                <a:ln w="50800"/>
                <a:solidFill>
                  <a:schemeClr val="bg1">
                    <a:shade val="50000"/>
                  </a:schemeClr>
                </a:solidFill>
                <a:effectLst/>
              </a:rPr>
            </a:br>
            <a:r>
              <a:rPr lang="ar-IQ" sz="1800" cap="none" dirty="0" smtClean="0">
                <a:ln w="50800"/>
                <a:solidFill>
                  <a:schemeClr val="bg1">
                    <a:shade val="50000"/>
                  </a:schemeClr>
                </a:solidFill>
                <a:effectLst/>
              </a:rPr>
              <a:t>2- المتغير المستقل</a:t>
            </a:r>
            <a:br>
              <a:rPr lang="ar-IQ" sz="1800" cap="none" dirty="0" smtClean="0">
                <a:ln w="50800"/>
                <a:solidFill>
                  <a:schemeClr val="bg1">
                    <a:shade val="50000"/>
                  </a:schemeClr>
                </a:solidFill>
                <a:effectLst/>
              </a:rPr>
            </a:br>
            <a:r>
              <a:rPr lang="ar-IQ" sz="1800" cap="none" dirty="0" smtClean="0">
                <a:ln w="50800"/>
                <a:solidFill>
                  <a:schemeClr val="bg1">
                    <a:shade val="50000"/>
                  </a:schemeClr>
                </a:solidFill>
                <a:effectLst/>
              </a:rPr>
              <a:t>3- المتغير التابع</a:t>
            </a:r>
            <a:br>
              <a:rPr lang="ar-IQ" sz="1800" cap="none" dirty="0" smtClean="0">
                <a:ln w="50800"/>
                <a:solidFill>
                  <a:schemeClr val="bg1">
                    <a:shade val="50000"/>
                  </a:schemeClr>
                </a:solidFill>
                <a:effectLst/>
              </a:rPr>
            </a:br>
            <a:r>
              <a:rPr lang="ar-IQ" sz="1800" cap="none" dirty="0" smtClean="0">
                <a:ln w="50800"/>
                <a:solidFill>
                  <a:schemeClr val="bg1">
                    <a:shade val="50000"/>
                  </a:schemeClr>
                </a:solidFill>
                <a:effectLst/>
              </a:rPr>
              <a:t>4- المهارة المطلوب دراستها</a:t>
            </a:r>
            <a:br>
              <a:rPr lang="ar-IQ" sz="1800" cap="none" dirty="0" smtClean="0">
                <a:ln w="50800"/>
                <a:solidFill>
                  <a:schemeClr val="bg1">
                    <a:shade val="50000"/>
                  </a:schemeClr>
                </a:solidFill>
                <a:effectLst/>
              </a:rPr>
            </a:br>
            <a:r>
              <a:rPr lang="ar-IQ" sz="1800" cap="none" dirty="0" smtClean="0">
                <a:ln w="50800"/>
                <a:solidFill>
                  <a:schemeClr val="bg1">
                    <a:shade val="50000"/>
                  </a:schemeClr>
                </a:solidFill>
                <a:effectLst/>
              </a:rPr>
              <a:t>5- عينة البحث</a:t>
            </a:r>
            <a:br>
              <a:rPr lang="ar-IQ" sz="1800" cap="none" dirty="0" smtClean="0">
                <a:ln w="50800"/>
                <a:solidFill>
                  <a:schemeClr val="bg1">
                    <a:shade val="50000"/>
                  </a:schemeClr>
                </a:solidFill>
                <a:effectLst/>
              </a:rPr>
            </a:br>
            <a:r>
              <a:rPr lang="ar-IQ" sz="1800" cap="none" dirty="0" smtClean="0">
                <a:ln w="50800"/>
                <a:solidFill>
                  <a:schemeClr val="bg1">
                    <a:shade val="50000"/>
                  </a:schemeClr>
                </a:solidFill>
                <a:effectLst/>
              </a:rPr>
              <a:t/>
            </a:r>
            <a:br>
              <a:rPr lang="ar-IQ" sz="1800" cap="none" dirty="0" smtClean="0">
                <a:ln w="50800"/>
                <a:solidFill>
                  <a:schemeClr val="bg1">
                    <a:shade val="50000"/>
                  </a:schemeClr>
                </a:solidFill>
                <a:effectLst/>
              </a:rPr>
            </a:br>
            <a:r>
              <a:rPr lang="ar-IQ" sz="1800" u="sng" cap="none" dirty="0" smtClean="0">
                <a:ln w="50800"/>
                <a:solidFill>
                  <a:schemeClr val="bg1">
                    <a:shade val="50000"/>
                  </a:schemeClr>
                </a:solidFill>
                <a:effectLst/>
              </a:rPr>
              <a:t>مثل:- </a:t>
            </a:r>
            <a:br>
              <a:rPr lang="ar-IQ" sz="1800" u="sng" cap="none" dirty="0" smtClean="0">
                <a:ln w="50800"/>
                <a:solidFill>
                  <a:schemeClr val="bg1">
                    <a:shade val="50000"/>
                  </a:schemeClr>
                </a:solidFill>
                <a:effectLst/>
              </a:rPr>
            </a:br>
            <a:r>
              <a:rPr lang="ar-IQ" sz="1800" u="sng" cap="none" dirty="0">
                <a:ln w="50800"/>
                <a:solidFill>
                  <a:schemeClr val="bg1">
                    <a:shade val="50000"/>
                  </a:schemeClr>
                </a:solidFill>
                <a:effectLst/>
              </a:rPr>
              <a:t> </a:t>
            </a:r>
            <a:r>
              <a:rPr lang="ar-IQ" sz="1800" u="sng" cap="none" dirty="0" smtClean="0">
                <a:ln w="50800"/>
                <a:solidFill>
                  <a:schemeClr val="bg1">
                    <a:shade val="50000"/>
                  </a:schemeClr>
                </a:solidFill>
                <a:effectLst/>
              </a:rPr>
              <a:t>تأثير</a:t>
            </a:r>
            <a:r>
              <a:rPr lang="ar-IQ" sz="1800" cap="none" dirty="0" smtClean="0">
                <a:ln w="50800"/>
                <a:solidFill>
                  <a:schemeClr val="bg1">
                    <a:shade val="50000"/>
                  </a:schemeClr>
                </a:solidFill>
                <a:effectLst/>
              </a:rPr>
              <a:t>    </a:t>
            </a:r>
            <a:r>
              <a:rPr lang="ar-IQ" sz="1800" u="sng" cap="none" dirty="0" smtClean="0">
                <a:ln w="50800"/>
                <a:solidFill>
                  <a:schemeClr val="bg1">
                    <a:shade val="50000"/>
                  </a:schemeClr>
                </a:solidFill>
                <a:effectLst/>
              </a:rPr>
              <a:t>التصور العقلي</a:t>
            </a:r>
            <a:r>
              <a:rPr lang="ar-IQ" sz="1800" cap="none" dirty="0" smtClean="0">
                <a:ln w="50800"/>
                <a:solidFill>
                  <a:schemeClr val="bg1">
                    <a:shade val="50000"/>
                  </a:schemeClr>
                </a:solidFill>
                <a:effectLst/>
              </a:rPr>
              <a:t>     </a:t>
            </a:r>
            <a:r>
              <a:rPr lang="ar-IQ" sz="1800" u="sng" cap="none" dirty="0" smtClean="0">
                <a:ln w="50800"/>
                <a:solidFill>
                  <a:schemeClr val="bg1">
                    <a:shade val="50000"/>
                  </a:schemeClr>
                </a:solidFill>
                <a:effectLst/>
              </a:rPr>
              <a:t>في تعلم التهديف السلمي</a:t>
            </a:r>
            <a:r>
              <a:rPr lang="ar-IQ" sz="1800" cap="none" dirty="0" smtClean="0">
                <a:ln w="50800"/>
                <a:solidFill>
                  <a:schemeClr val="bg1">
                    <a:shade val="50000"/>
                  </a:schemeClr>
                </a:solidFill>
                <a:effectLst/>
              </a:rPr>
              <a:t>     </a:t>
            </a:r>
            <a:r>
              <a:rPr lang="ar-IQ" sz="1800" u="sng" cap="none" dirty="0" smtClean="0">
                <a:ln w="50800"/>
                <a:solidFill>
                  <a:schemeClr val="bg1">
                    <a:shade val="50000"/>
                  </a:schemeClr>
                </a:solidFill>
                <a:effectLst/>
              </a:rPr>
              <a:t>بكرة السلة</a:t>
            </a:r>
            <a:r>
              <a:rPr lang="ar-IQ" sz="1800" cap="none" dirty="0" smtClean="0">
                <a:ln w="50800"/>
                <a:solidFill>
                  <a:schemeClr val="bg1">
                    <a:shade val="50000"/>
                  </a:schemeClr>
                </a:solidFill>
                <a:effectLst/>
              </a:rPr>
              <a:t/>
            </a:r>
            <a:br>
              <a:rPr lang="ar-IQ" sz="1800" cap="none" dirty="0" smtClean="0">
                <a:ln w="50800"/>
                <a:solidFill>
                  <a:schemeClr val="bg1">
                    <a:shade val="50000"/>
                  </a:schemeClr>
                </a:solidFill>
                <a:effectLst/>
              </a:rPr>
            </a:br>
            <a:r>
              <a:rPr lang="ar-IQ" sz="1800" cap="none" dirty="0" smtClean="0">
                <a:ln w="50800"/>
                <a:solidFill>
                  <a:schemeClr val="bg1">
                    <a:shade val="50000"/>
                  </a:schemeClr>
                </a:solidFill>
                <a:effectLst/>
              </a:rPr>
              <a:t>    1                 2                                    3                               4</a:t>
            </a:r>
            <a:r>
              <a:rPr lang="ar-IQ" sz="1800" cap="none" dirty="0">
                <a:ln w="50800"/>
                <a:solidFill>
                  <a:schemeClr val="bg1">
                    <a:shade val="50000"/>
                  </a:schemeClr>
                </a:solidFill>
                <a:effectLst/>
              </a:rPr>
              <a:t/>
            </a:r>
            <a:br>
              <a:rPr lang="ar-IQ" sz="1800" cap="none" dirty="0">
                <a:ln w="50800"/>
                <a:solidFill>
                  <a:schemeClr val="bg1">
                    <a:shade val="50000"/>
                  </a:schemeClr>
                </a:solidFill>
                <a:effectLst/>
              </a:rPr>
            </a:br>
            <a:r>
              <a:rPr lang="ar-IQ" sz="1800" cap="none" dirty="0" smtClean="0">
                <a:ln w="50800"/>
                <a:solidFill>
                  <a:schemeClr val="bg1">
                    <a:shade val="50000"/>
                  </a:schemeClr>
                </a:solidFill>
                <a:effectLst/>
              </a:rPr>
              <a:t> </a:t>
            </a:r>
            <a:r>
              <a:rPr lang="ar-IQ" sz="1800" u="sng" cap="none" dirty="0" smtClean="0">
                <a:ln w="50800"/>
                <a:solidFill>
                  <a:schemeClr val="bg1">
                    <a:shade val="50000"/>
                  </a:schemeClr>
                </a:solidFill>
                <a:effectLst/>
              </a:rPr>
              <a:t>لطلاب المرحلة الاولى</a:t>
            </a:r>
            <a:r>
              <a:rPr lang="ar-IQ" sz="1800" cap="none" dirty="0" smtClean="0">
                <a:ln w="50800"/>
                <a:solidFill>
                  <a:schemeClr val="bg1">
                    <a:shade val="50000"/>
                  </a:schemeClr>
                </a:solidFill>
                <a:effectLst/>
              </a:rPr>
              <a:t/>
            </a:r>
            <a:br>
              <a:rPr lang="ar-IQ" sz="1800" cap="none" dirty="0" smtClean="0">
                <a:ln w="50800"/>
                <a:solidFill>
                  <a:schemeClr val="bg1">
                    <a:shade val="50000"/>
                  </a:schemeClr>
                </a:solidFill>
                <a:effectLst/>
              </a:rPr>
            </a:br>
            <a:r>
              <a:rPr lang="ar-IQ" sz="1800" cap="none" dirty="0" smtClean="0">
                <a:ln w="50800"/>
                <a:solidFill>
                  <a:schemeClr val="bg1">
                    <a:shade val="50000"/>
                  </a:schemeClr>
                </a:solidFill>
                <a:effectLst/>
              </a:rPr>
              <a:t>                  5</a:t>
            </a:r>
            <a:endParaRPr lang="ar-IQ" sz="1800" cap="none" dirty="0">
              <a:ln w="50800"/>
              <a:solidFill>
                <a:schemeClr val="bg1">
                  <a:shade val="50000"/>
                </a:schemeClr>
              </a:solidFill>
              <a:effectLst/>
            </a:endParaRPr>
          </a:p>
        </p:txBody>
      </p:sp>
    </p:spTree>
    <p:extLst>
      <p:ext uri="{BB962C8B-B14F-4D97-AF65-F5344CB8AC3E}">
        <p14:creationId xmlns:p14="http://schemas.microsoft.com/office/powerpoint/2010/main" val="3364287027"/>
      </p:ext>
    </p:extLst>
  </p:cSld>
  <p:clrMapOvr>
    <a:masterClrMapping/>
  </p:clrMapOvr>
  <mc:AlternateContent xmlns:mc="http://schemas.openxmlformats.org/markup-compatibility/2006">
    <mc:Choice xmlns:p14="http://schemas.microsoft.com/office/powerpoint/2010/main" Requires="p14">
      <p:transition spd="slow" p14:dur="3250" advTm="16000">
        <p14:ferris dir="r"/>
      </p:transition>
    </mc:Choice>
    <mc:Fallback>
      <p:transition spd="slow" advTm="16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331640" y="300250"/>
            <a:ext cx="6912768" cy="4213756"/>
          </a:xfrm>
          <a:prstGeom prst="ellipse">
            <a:avLst/>
          </a:prstGeom>
          <a:ln>
            <a:noFill/>
          </a:ln>
          <a:effectLst>
            <a:softEdge rad="112500"/>
          </a:effectLst>
        </p:spPr>
      </p:pic>
      <p:sp>
        <p:nvSpPr>
          <p:cNvPr id="2" name="عنوان 1"/>
          <p:cNvSpPr>
            <a:spLocks noGrp="1"/>
          </p:cNvSpPr>
          <p:nvPr>
            <p:ph type="ctrTitle"/>
          </p:nvPr>
        </p:nvSpPr>
        <p:spPr>
          <a:xfrm>
            <a:off x="550703" y="486699"/>
            <a:ext cx="7128792" cy="1844463"/>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marL="457200" algn="r">
              <a:lnSpc>
                <a:spcPct val="115000"/>
              </a:lnSpc>
              <a:tabLst>
                <a:tab pos="-33020" algn="l"/>
              </a:tabLst>
            </a:pPr>
            <a:r>
              <a:rPr lang="ar-IQ" sz="2000" cap="none" dirty="0" smtClean="0">
                <a:ln w="50800"/>
                <a:solidFill>
                  <a:srgbClr val="FF0000"/>
                </a:solidFill>
                <a:effectLst/>
                <a:latin typeface="Calibri"/>
                <a:cs typeface="Arial"/>
              </a:rPr>
              <a:t>أما تصميم البحث الوصفي فهو لا يختلف ألا قليلا </a:t>
            </a:r>
            <a:br>
              <a:rPr lang="ar-IQ" sz="2000" cap="none" dirty="0" smtClean="0">
                <a:ln w="50800"/>
                <a:solidFill>
                  <a:srgbClr val="FF0000"/>
                </a:solidFill>
                <a:effectLst/>
                <a:latin typeface="Calibri"/>
                <a:cs typeface="Arial"/>
              </a:rPr>
            </a:br>
            <a:r>
              <a:rPr lang="ar-IQ" sz="2000" cap="none" dirty="0" smtClean="0">
                <a:ln w="50800"/>
                <a:solidFill>
                  <a:srgbClr val="FF0000"/>
                </a:solidFill>
                <a:effectLst/>
                <a:latin typeface="Calibri"/>
                <a:cs typeface="Arial"/>
              </a:rPr>
              <a:t>1- تصميم الدراسة</a:t>
            </a:r>
            <a:br>
              <a:rPr lang="ar-IQ" sz="2000" cap="none" dirty="0" smtClean="0">
                <a:ln w="50800"/>
                <a:solidFill>
                  <a:srgbClr val="FF0000"/>
                </a:solidFill>
                <a:effectLst/>
                <a:latin typeface="Calibri"/>
                <a:cs typeface="Arial"/>
              </a:rPr>
            </a:br>
            <a:r>
              <a:rPr lang="ar-IQ" sz="2000" cap="none" dirty="0" smtClean="0">
                <a:ln w="50800"/>
                <a:solidFill>
                  <a:srgbClr val="FF0000"/>
                </a:solidFill>
                <a:effectLst/>
                <a:latin typeface="Calibri"/>
                <a:cs typeface="Arial"/>
              </a:rPr>
              <a:t>2- متغير</a:t>
            </a:r>
            <a:br>
              <a:rPr lang="ar-IQ" sz="2000" cap="none" dirty="0" smtClean="0">
                <a:ln w="50800"/>
                <a:solidFill>
                  <a:srgbClr val="FF0000"/>
                </a:solidFill>
                <a:effectLst/>
                <a:latin typeface="Calibri"/>
                <a:cs typeface="Arial"/>
              </a:rPr>
            </a:br>
            <a:r>
              <a:rPr lang="ar-IQ" sz="2000" cap="none" dirty="0" smtClean="0">
                <a:ln w="50800"/>
                <a:solidFill>
                  <a:srgbClr val="FF0000"/>
                </a:solidFill>
                <a:effectLst/>
                <a:latin typeface="Calibri"/>
                <a:cs typeface="Arial"/>
              </a:rPr>
              <a:t>3- متغير اخر</a:t>
            </a:r>
            <a:br>
              <a:rPr lang="ar-IQ" sz="2000" cap="none" dirty="0" smtClean="0">
                <a:ln w="50800"/>
                <a:solidFill>
                  <a:srgbClr val="FF0000"/>
                </a:solidFill>
                <a:effectLst/>
                <a:latin typeface="Calibri"/>
                <a:cs typeface="Arial"/>
              </a:rPr>
            </a:br>
            <a:r>
              <a:rPr lang="ar-IQ" sz="2000" cap="none" dirty="0" smtClean="0">
                <a:ln w="50800"/>
                <a:solidFill>
                  <a:srgbClr val="FF0000"/>
                </a:solidFill>
                <a:effectLst/>
                <a:latin typeface="Calibri"/>
                <a:cs typeface="Arial"/>
              </a:rPr>
              <a:t>4- المهارة المطلوب دراستها</a:t>
            </a:r>
            <a:br>
              <a:rPr lang="ar-IQ" sz="2000" cap="none" dirty="0" smtClean="0">
                <a:ln w="50800"/>
                <a:solidFill>
                  <a:srgbClr val="FF0000"/>
                </a:solidFill>
                <a:effectLst/>
                <a:latin typeface="Calibri"/>
                <a:cs typeface="Arial"/>
              </a:rPr>
            </a:br>
            <a:r>
              <a:rPr lang="ar-IQ" sz="2000" cap="none" dirty="0" smtClean="0">
                <a:ln w="50800"/>
                <a:solidFill>
                  <a:srgbClr val="FF0000"/>
                </a:solidFill>
                <a:effectLst/>
                <a:latin typeface="Calibri"/>
                <a:cs typeface="Arial"/>
              </a:rPr>
              <a:t>5- عينة البحث</a:t>
            </a:r>
            <a:br>
              <a:rPr lang="ar-IQ" sz="2000" cap="none" dirty="0" smtClean="0">
                <a:ln w="50800"/>
                <a:solidFill>
                  <a:srgbClr val="FF0000"/>
                </a:solidFill>
                <a:effectLst/>
                <a:latin typeface="Calibri"/>
                <a:cs typeface="Arial"/>
              </a:rPr>
            </a:br>
            <a:r>
              <a:rPr lang="ar-IQ" sz="2000" u="sng" cap="none" dirty="0" smtClean="0">
                <a:ln w="50800"/>
                <a:solidFill>
                  <a:srgbClr val="FF0000"/>
                </a:solidFill>
                <a:effectLst/>
                <a:latin typeface="Calibri"/>
                <a:cs typeface="Arial"/>
              </a:rPr>
              <a:t>مثال:-</a:t>
            </a:r>
            <a:br>
              <a:rPr lang="ar-IQ" sz="2000" u="sng" cap="none" dirty="0" smtClean="0">
                <a:ln w="50800"/>
                <a:solidFill>
                  <a:srgbClr val="FF0000"/>
                </a:solidFill>
                <a:effectLst/>
                <a:latin typeface="Calibri"/>
                <a:cs typeface="Arial"/>
              </a:rPr>
            </a:br>
            <a:r>
              <a:rPr lang="ar-IQ" sz="2000" u="sng" cap="none" dirty="0" smtClean="0">
                <a:ln w="50800"/>
                <a:solidFill>
                  <a:srgbClr val="FF0000"/>
                </a:solidFill>
                <a:effectLst/>
                <a:latin typeface="Calibri"/>
                <a:cs typeface="Arial"/>
              </a:rPr>
              <a:t>علاقة</a:t>
            </a:r>
            <a:r>
              <a:rPr lang="ar-IQ" sz="2000" cap="none" dirty="0" smtClean="0">
                <a:ln w="50800"/>
                <a:solidFill>
                  <a:srgbClr val="FF0000"/>
                </a:solidFill>
                <a:effectLst/>
                <a:latin typeface="Calibri"/>
                <a:cs typeface="Arial"/>
              </a:rPr>
              <a:t>   </a:t>
            </a:r>
            <a:r>
              <a:rPr lang="ar-IQ" sz="2000" u="sng" cap="none" dirty="0" smtClean="0">
                <a:ln w="50800"/>
                <a:solidFill>
                  <a:srgbClr val="FF0000"/>
                </a:solidFill>
                <a:effectLst/>
                <a:latin typeface="Calibri"/>
                <a:cs typeface="Arial"/>
              </a:rPr>
              <a:t>الطول</a:t>
            </a:r>
            <a:r>
              <a:rPr lang="ar-IQ" sz="2000" cap="none" dirty="0" smtClean="0">
                <a:ln w="50800"/>
                <a:solidFill>
                  <a:srgbClr val="FF0000"/>
                </a:solidFill>
                <a:effectLst/>
                <a:latin typeface="Calibri"/>
                <a:cs typeface="Arial"/>
              </a:rPr>
              <a:t>    </a:t>
            </a:r>
            <a:r>
              <a:rPr lang="ar-IQ" sz="2000" u="sng" cap="none" dirty="0" smtClean="0">
                <a:ln w="50800"/>
                <a:solidFill>
                  <a:srgbClr val="FF0000"/>
                </a:solidFill>
                <a:effectLst/>
                <a:latin typeface="Calibri"/>
                <a:cs typeface="Arial"/>
              </a:rPr>
              <a:t>بقابلية التهديف من القفز</a:t>
            </a:r>
            <a:r>
              <a:rPr lang="ar-IQ" sz="2000" cap="none" dirty="0" smtClean="0">
                <a:ln w="50800"/>
                <a:solidFill>
                  <a:srgbClr val="FF0000"/>
                </a:solidFill>
                <a:effectLst/>
                <a:latin typeface="Calibri"/>
                <a:cs typeface="Arial"/>
              </a:rPr>
              <a:t>     </a:t>
            </a:r>
            <a:r>
              <a:rPr lang="ar-IQ" sz="2000" u="sng" cap="none" dirty="0" smtClean="0">
                <a:ln w="50800"/>
                <a:solidFill>
                  <a:srgbClr val="FF0000"/>
                </a:solidFill>
                <a:effectLst/>
                <a:latin typeface="Calibri"/>
                <a:cs typeface="Arial"/>
              </a:rPr>
              <a:t>بكرة السلة</a:t>
            </a:r>
            <a:r>
              <a:rPr lang="ar-IQ" sz="2000" cap="none" dirty="0" smtClean="0">
                <a:ln w="50800"/>
                <a:solidFill>
                  <a:srgbClr val="FF0000"/>
                </a:solidFill>
                <a:effectLst/>
                <a:latin typeface="Calibri"/>
                <a:cs typeface="Arial"/>
              </a:rPr>
              <a:t>       </a:t>
            </a:r>
            <a:r>
              <a:rPr lang="ar-IQ" sz="2000" u="sng" cap="none" dirty="0" smtClean="0">
                <a:ln w="50800"/>
                <a:solidFill>
                  <a:srgbClr val="FF0000"/>
                </a:solidFill>
                <a:effectLst/>
                <a:latin typeface="Calibri"/>
                <a:cs typeface="Arial"/>
              </a:rPr>
              <a:t>للشباب</a:t>
            </a:r>
            <a:br>
              <a:rPr lang="ar-IQ" sz="2000" u="sng" cap="none" dirty="0" smtClean="0">
                <a:ln w="50800"/>
                <a:solidFill>
                  <a:srgbClr val="FF0000"/>
                </a:solidFill>
                <a:effectLst/>
                <a:latin typeface="Calibri"/>
                <a:cs typeface="Arial"/>
              </a:rPr>
            </a:br>
            <a:r>
              <a:rPr lang="ar-IQ" sz="2000" cap="none" dirty="0">
                <a:ln w="50800"/>
                <a:solidFill>
                  <a:srgbClr val="FF0000"/>
                </a:solidFill>
                <a:effectLst/>
                <a:latin typeface="Calibri"/>
                <a:cs typeface="Arial"/>
              </a:rPr>
              <a:t> </a:t>
            </a:r>
            <a:r>
              <a:rPr lang="ar-IQ" sz="2000" cap="none" dirty="0" smtClean="0">
                <a:ln w="50800"/>
                <a:solidFill>
                  <a:srgbClr val="FF0000"/>
                </a:solidFill>
                <a:effectLst/>
                <a:latin typeface="Calibri"/>
                <a:cs typeface="Arial"/>
              </a:rPr>
              <a:t> 1        2                      3                     4               </a:t>
            </a:r>
            <a:r>
              <a:rPr lang="ar-IQ" sz="1800" cap="none" dirty="0" smtClean="0">
                <a:ln w="50800"/>
                <a:solidFill>
                  <a:srgbClr val="FF0000"/>
                </a:solidFill>
                <a:effectLst/>
                <a:latin typeface="Calibri"/>
                <a:cs typeface="Arial"/>
              </a:rPr>
              <a:t>5</a:t>
            </a:r>
            <a:br>
              <a:rPr lang="ar-IQ" sz="1800" cap="none" dirty="0" smtClean="0">
                <a:ln w="50800"/>
                <a:solidFill>
                  <a:srgbClr val="FF0000"/>
                </a:solidFill>
                <a:effectLst/>
                <a:latin typeface="Calibri"/>
                <a:cs typeface="Arial"/>
              </a:rPr>
            </a:br>
            <a:endParaRPr lang="ar-IQ" sz="1800" u="sng" cap="none" dirty="0">
              <a:ln w="50800"/>
              <a:solidFill>
                <a:srgbClr val="FF0000"/>
              </a:solidFill>
              <a:effectLst/>
            </a:endParaRPr>
          </a:p>
        </p:txBody>
      </p:sp>
    </p:spTree>
    <p:extLst>
      <p:ext uri="{BB962C8B-B14F-4D97-AF65-F5344CB8AC3E}">
        <p14:creationId xmlns:p14="http://schemas.microsoft.com/office/powerpoint/2010/main" val="3890182985"/>
      </p:ext>
    </p:extLst>
  </p:cSld>
  <p:clrMapOvr>
    <a:masterClrMapping/>
  </p:clrMapOvr>
  <mc:AlternateContent xmlns:mc="http://schemas.openxmlformats.org/markup-compatibility/2006">
    <mc:Choice xmlns:p14="http://schemas.microsoft.com/office/powerpoint/2010/main" Requires="p14">
      <p:transition spd="slow" p14:dur="3250" advTm="16000">
        <p14:ferris dir="r"/>
      </p:transition>
    </mc:Choice>
    <mc:Fallback>
      <p:transition spd="slow" advTm="16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827584" y="1114187"/>
            <a:ext cx="6047604" cy="3401777"/>
          </a:xfrm>
          <a:prstGeom prst="ellipse">
            <a:avLst/>
          </a:prstGeom>
          <a:ln>
            <a:noFill/>
          </a:ln>
          <a:effectLst>
            <a:softEdge rad="112500"/>
          </a:effectLst>
        </p:spPr>
      </p:pic>
      <p:sp>
        <p:nvSpPr>
          <p:cNvPr id="2" name="عنوان 1"/>
          <p:cNvSpPr>
            <a:spLocks noGrp="1"/>
          </p:cNvSpPr>
          <p:nvPr>
            <p:ph type="ctrTitle"/>
          </p:nvPr>
        </p:nvSpPr>
        <p:spPr>
          <a:xfrm>
            <a:off x="516974" y="119534"/>
            <a:ext cx="6480048" cy="1725930"/>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marL="362585">
              <a:lnSpc>
                <a:spcPct val="150000"/>
              </a:lnSpc>
            </a:pPr>
            <a:r>
              <a:rPr lang="en-US" sz="2200" cap="none" dirty="0">
                <a:ln w="50800"/>
                <a:solidFill>
                  <a:srgbClr val="FF0000"/>
                </a:solidFill>
                <a:effectLst/>
              </a:rPr>
              <a:t/>
            </a:r>
            <a:br>
              <a:rPr lang="en-US" sz="2200" cap="none" dirty="0">
                <a:ln w="50800"/>
                <a:solidFill>
                  <a:srgbClr val="FF0000"/>
                </a:solidFill>
                <a:effectLst/>
              </a:rPr>
            </a:br>
            <a:endParaRPr lang="ar-IQ" sz="1800" cap="none" dirty="0">
              <a:ln w="50800"/>
              <a:solidFill>
                <a:srgbClr val="FF0000"/>
              </a:solidFill>
              <a:effectLst/>
            </a:endParaRPr>
          </a:p>
        </p:txBody>
      </p:sp>
      <p:sp>
        <p:nvSpPr>
          <p:cNvPr id="4" name="مستطيل 3"/>
          <p:cNvSpPr/>
          <p:nvPr/>
        </p:nvSpPr>
        <p:spPr>
          <a:xfrm>
            <a:off x="323528" y="267495"/>
            <a:ext cx="8280920" cy="5109091"/>
          </a:xfrm>
          <a:prstGeom prst="rect">
            <a:avLst/>
          </a:prstGeom>
        </p:spPr>
        <p:txBody>
          <a:bodyPr wrap="square">
            <a:spAutoFit/>
          </a:bodyPr>
          <a:lstStyle/>
          <a:p>
            <a:r>
              <a:rPr lang="ar-IQ" sz="2800" b="1" dirty="0">
                <a:ln w="50800"/>
                <a:solidFill>
                  <a:srgbClr val="FF0000"/>
                </a:solidFill>
                <a:latin typeface="Calibri"/>
                <a:ea typeface="+mj-ea"/>
                <a:cs typeface="Arial"/>
              </a:rPr>
              <a:t>أن اغلب تصاميم بحوث التعلم الحركي هي تصاميم تجريبية وهذه التصاميم تحتم بعض الاجراءات لتثبيت مصداقيتها</a:t>
            </a:r>
            <a:r>
              <a:rPr lang="ar-IQ" sz="2800" b="1" dirty="0" smtClean="0">
                <a:ln w="50800"/>
                <a:solidFill>
                  <a:srgbClr val="FF0000"/>
                </a:solidFill>
                <a:latin typeface="Calibri"/>
                <a:ea typeface="+mj-ea"/>
                <a:cs typeface="Arial"/>
              </a:rPr>
              <a:t>.</a:t>
            </a:r>
          </a:p>
          <a:p>
            <a:r>
              <a:rPr lang="ar-IQ" sz="2800" b="1" dirty="0" smtClean="0">
                <a:ln w="50800"/>
                <a:solidFill>
                  <a:srgbClr val="FF0000"/>
                </a:solidFill>
                <a:latin typeface="Calibri"/>
                <a:ea typeface="+mj-ea"/>
                <a:cs typeface="Arial"/>
              </a:rPr>
              <a:t>أن تكون عينة البحث متجانسة من حيث الطول والوزن والعمر </a:t>
            </a:r>
            <a:r>
              <a:rPr lang="ar-IQ" sz="2800" b="1" dirty="0" err="1" smtClean="0">
                <a:ln w="50800"/>
                <a:solidFill>
                  <a:srgbClr val="FF0000"/>
                </a:solidFill>
                <a:latin typeface="Calibri"/>
                <a:ea typeface="+mj-ea"/>
                <a:cs typeface="Arial"/>
              </a:rPr>
              <a:t>والعمر</a:t>
            </a:r>
            <a:r>
              <a:rPr lang="ar-IQ" sz="2800" b="1" dirty="0" smtClean="0">
                <a:ln w="50800"/>
                <a:solidFill>
                  <a:srgbClr val="FF0000"/>
                </a:solidFill>
                <a:latin typeface="Calibri"/>
                <a:ea typeface="+mj-ea"/>
                <a:cs typeface="Arial"/>
              </a:rPr>
              <a:t> التدريبي وغيرها وهناك فهم خاطئ لهذه العوامل حيث لا يمكن استخدامها في كل البحوث </a:t>
            </a:r>
          </a:p>
          <a:p>
            <a:r>
              <a:rPr lang="ar-IQ" sz="2800" b="1" dirty="0" smtClean="0">
                <a:ln w="50800"/>
                <a:solidFill>
                  <a:srgbClr val="FF0000"/>
                </a:solidFill>
                <a:latin typeface="Calibri"/>
                <a:ea typeface="+mj-ea"/>
                <a:cs typeface="Arial"/>
              </a:rPr>
              <a:t>مثال:-</a:t>
            </a:r>
          </a:p>
          <a:p>
            <a:r>
              <a:rPr lang="ar-IQ" sz="2800" b="1" dirty="0" smtClean="0">
                <a:ln w="50800"/>
                <a:solidFill>
                  <a:srgbClr val="FF0000"/>
                </a:solidFill>
                <a:latin typeface="Calibri"/>
                <a:ea typeface="+mj-ea"/>
                <a:cs typeface="Arial"/>
              </a:rPr>
              <a:t>تأثير التدريب الذهني على تعلم بعض المهارات الاساسية بكرة السلة لطلاب المرحلة المتوسطة.</a:t>
            </a:r>
          </a:p>
          <a:p>
            <a:r>
              <a:rPr lang="ar-IQ" sz="2800" b="1" dirty="0" smtClean="0">
                <a:ln w="50800"/>
                <a:solidFill>
                  <a:srgbClr val="FF0000"/>
                </a:solidFill>
                <a:latin typeface="Calibri"/>
                <a:ea typeface="+mj-ea"/>
                <a:cs typeface="Arial"/>
              </a:rPr>
              <a:t>حيث لا يحتاج هذا العنوان الى تجانس وان الطول والوزن والعمر ليس له علاقة بالتدريب الذهني . وان التجانس يعني تساوي العينة في الخبرات السابقة .</a:t>
            </a:r>
          </a:p>
          <a:p>
            <a:endParaRPr lang="ar-IQ" dirty="0"/>
          </a:p>
        </p:txBody>
      </p:sp>
    </p:spTree>
    <p:extLst>
      <p:ext uri="{BB962C8B-B14F-4D97-AF65-F5344CB8AC3E}">
        <p14:creationId xmlns:p14="http://schemas.microsoft.com/office/powerpoint/2010/main" val="250201169"/>
      </p:ext>
    </p:extLst>
  </p:cSld>
  <p:clrMapOvr>
    <a:masterClrMapping/>
  </p:clrMapOvr>
  <mc:AlternateContent xmlns:mc="http://schemas.openxmlformats.org/markup-compatibility/2006">
    <mc:Choice xmlns:p14="http://schemas.microsoft.com/office/powerpoint/2010/main" Requires="p14">
      <p:transition spd="slow" p14:dur="3250" advTm="16000">
        <p14:ferris dir="r"/>
      </p:transition>
    </mc:Choice>
    <mc:Fallback>
      <p:transition spd="slow" advTm="16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771550"/>
            <a:ext cx="6516216" cy="3654597"/>
          </a:xfrm>
          <a:prstGeom prst="ellipse">
            <a:avLst/>
          </a:prstGeom>
          <a:ln>
            <a:noFill/>
          </a:ln>
          <a:effectLst>
            <a:softEdge rad="112500"/>
          </a:effectLst>
        </p:spPr>
      </p:pic>
      <p:sp>
        <p:nvSpPr>
          <p:cNvPr id="2" name="عنوان 1"/>
          <p:cNvSpPr>
            <a:spLocks noGrp="1"/>
          </p:cNvSpPr>
          <p:nvPr>
            <p:ph type="ctrTitle"/>
          </p:nvPr>
        </p:nvSpPr>
        <p:spPr>
          <a:xfrm>
            <a:off x="323528" y="195486"/>
            <a:ext cx="8496944" cy="4824535"/>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marL="362585">
              <a:lnSpc>
                <a:spcPct val="150000"/>
              </a:lnSpc>
              <a:tabLst>
                <a:tab pos="-153670" algn="l"/>
                <a:tab pos="92710" algn="l"/>
              </a:tabLst>
            </a:pPr>
            <a:r>
              <a:rPr lang="ar-IQ" sz="2000" cap="none" dirty="0" smtClean="0">
                <a:ln w="50800"/>
                <a:solidFill>
                  <a:srgbClr val="FF0000"/>
                </a:solidFill>
                <a:effectLst/>
              </a:rPr>
              <a:t> أما التكافؤ فيستخدم في مجموعات البحث عند تقسيم العينة الى مجموعتين </a:t>
            </a:r>
            <a:r>
              <a:rPr lang="ar-IQ" sz="2000" cap="none" dirty="0" err="1" smtClean="0">
                <a:ln w="50800"/>
                <a:solidFill>
                  <a:srgbClr val="FF0000"/>
                </a:solidFill>
                <a:effectLst/>
              </a:rPr>
              <a:t>متكافئيتين</a:t>
            </a:r>
            <a:r>
              <a:rPr lang="ar-IQ" sz="2000" cap="none" dirty="0" smtClean="0">
                <a:ln w="50800"/>
                <a:solidFill>
                  <a:srgbClr val="FF0000"/>
                </a:solidFill>
                <a:effectLst/>
              </a:rPr>
              <a:t> .</a:t>
            </a:r>
            <a:r>
              <a:rPr lang="ar-IQ" sz="2000" cap="none" dirty="0">
                <a:ln w="50800"/>
                <a:solidFill>
                  <a:srgbClr val="FF0000"/>
                </a:solidFill>
                <a:effectLst/>
              </a:rPr>
              <a:t/>
            </a:r>
            <a:br>
              <a:rPr lang="ar-IQ" sz="2000" cap="none" dirty="0">
                <a:ln w="50800"/>
                <a:solidFill>
                  <a:srgbClr val="FF0000"/>
                </a:solidFill>
                <a:effectLst/>
              </a:rPr>
            </a:br>
            <a:r>
              <a:rPr lang="ar-IQ" sz="2000" cap="none" dirty="0" smtClean="0">
                <a:ln w="50800"/>
                <a:solidFill>
                  <a:srgbClr val="FF0000"/>
                </a:solidFill>
                <a:effectLst/>
              </a:rPr>
              <a:t>ويتم تقسيم المجموعة الى مجموعتين عن طريق :</a:t>
            </a:r>
            <a:br>
              <a:rPr lang="ar-IQ" sz="2000" cap="none" dirty="0" smtClean="0">
                <a:ln w="50800"/>
                <a:solidFill>
                  <a:srgbClr val="FF0000"/>
                </a:solidFill>
                <a:effectLst/>
              </a:rPr>
            </a:br>
            <a:r>
              <a:rPr lang="ar-IQ" sz="2000" cap="none" dirty="0" smtClean="0">
                <a:ln w="50800"/>
                <a:solidFill>
                  <a:srgbClr val="FF0000"/>
                </a:solidFill>
                <a:effectLst/>
              </a:rPr>
              <a:t>1- من خلال اختبار التجانس (الاختيار اولي ) ونضع درجات افراد العينة من الاعلى الى الادنى .</a:t>
            </a:r>
            <a:br>
              <a:rPr lang="ar-IQ" sz="2000" cap="none" dirty="0" smtClean="0">
                <a:ln w="50800"/>
                <a:solidFill>
                  <a:srgbClr val="FF0000"/>
                </a:solidFill>
                <a:effectLst/>
              </a:rPr>
            </a:br>
            <a:r>
              <a:rPr lang="ar-IQ" sz="2000" cap="none" dirty="0" smtClean="0">
                <a:ln w="50800"/>
                <a:solidFill>
                  <a:srgbClr val="FF0000"/>
                </a:solidFill>
                <a:effectLst/>
              </a:rPr>
              <a:t>2- نقسم العينة الى مجموعتين متكافئتين عن طريق تقسيم العلامات الى ارقام (فردية و زوجية ) .</a:t>
            </a:r>
            <a:br>
              <a:rPr lang="ar-IQ" sz="2000" cap="none" dirty="0" smtClean="0">
                <a:ln w="50800"/>
                <a:solidFill>
                  <a:srgbClr val="FF0000"/>
                </a:solidFill>
                <a:effectLst/>
              </a:rPr>
            </a:br>
            <a:r>
              <a:rPr lang="ar-IQ" sz="2000" cap="none" dirty="0" smtClean="0">
                <a:ln w="50800"/>
                <a:solidFill>
                  <a:srgbClr val="FF0000"/>
                </a:solidFill>
                <a:effectLst/>
              </a:rPr>
              <a:t>وخلاصة القول : فان اختبار المتغير المستقل يكون من اجل التجانس </a:t>
            </a:r>
            <a:br>
              <a:rPr lang="ar-IQ" sz="2000" cap="none" dirty="0" smtClean="0">
                <a:ln w="50800"/>
                <a:solidFill>
                  <a:srgbClr val="FF0000"/>
                </a:solidFill>
                <a:effectLst/>
              </a:rPr>
            </a:br>
            <a:r>
              <a:rPr lang="ar-IQ" sz="2000" cap="none" dirty="0" smtClean="0">
                <a:ln w="50800"/>
                <a:solidFill>
                  <a:srgbClr val="FF0000"/>
                </a:solidFill>
                <a:effectLst/>
              </a:rPr>
              <a:t>اما اختبار المتغير التابع فيعتمد على النتائج .</a:t>
            </a:r>
            <a:endParaRPr lang="ar-IQ" sz="2000" cap="none" dirty="0">
              <a:ln w="50800"/>
              <a:solidFill>
                <a:srgbClr val="FF0000"/>
              </a:solidFill>
              <a:effectLst/>
            </a:endParaRPr>
          </a:p>
        </p:txBody>
      </p:sp>
    </p:spTree>
    <p:extLst>
      <p:ext uri="{BB962C8B-B14F-4D97-AF65-F5344CB8AC3E}">
        <p14:creationId xmlns:p14="http://schemas.microsoft.com/office/powerpoint/2010/main" val="4063705164"/>
      </p:ext>
    </p:extLst>
  </p:cSld>
  <p:clrMapOvr>
    <a:masterClrMapping/>
  </p:clrMapOvr>
  <mc:AlternateContent xmlns:mc="http://schemas.openxmlformats.org/markup-compatibility/2006">
    <mc:Choice xmlns:p14="http://schemas.microsoft.com/office/powerpoint/2010/main" Requires="p14">
      <p:transition spd="slow" p14:dur="3250" advTm="16000">
        <p14:ferris dir="r"/>
      </p:transition>
    </mc:Choice>
    <mc:Fallback>
      <p:transition spd="slow" advTm="16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539552" y="267494"/>
            <a:ext cx="8136904" cy="4536504"/>
          </a:xfrm>
        </p:spPr>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pPr>
              <a:spcBef>
                <a:spcPts val="600"/>
              </a:spcBef>
              <a:spcAft>
                <a:spcPts val="600"/>
              </a:spcAft>
              <a:tabLst>
                <a:tab pos="-33020" algn="l"/>
              </a:tabLst>
            </a:pPr>
            <a:r>
              <a:rPr lang="ar-SA" sz="2700" cap="none" dirty="0" smtClean="0">
                <a:ln w="50800"/>
                <a:solidFill>
                  <a:schemeClr val="bg1">
                    <a:shade val="50000"/>
                  </a:schemeClr>
                </a:solidFill>
                <a:effectLst/>
                <a:latin typeface="+mn-lt"/>
                <a:ea typeface="Calibri"/>
                <a:cs typeface="Simplified Arabic"/>
              </a:rPr>
              <a:t>.</a:t>
            </a:r>
            <a:r>
              <a:rPr lang="ar-IQ" sz="2700" u="sng" cap="none" dirty="0" smtClean="0">
                <a:ln w="50800"/>
                <a:solidFill>
                  <a:schemeClr val="bg1">
                    <a:shade val="50000"/>
                  </a:schemeClr>
                </a:solidFill>
                <a:effectLst/>
                <a:latin typeface="+mn-lt"/>
                <a:ea typeface="Calibri"/>
                <a:cs typeface="Simplified Arabic"/>
              </a:rPr>
              <a:t>وهناك اختبارات سوف نتطرق الى قسم منها :</a:t>
            </a:r>
            <a:r>
              <a:rPr lang="ar-IQ" sz="2700" cap="none" dirty="0" smtClean="0">
                <a:ln w="50800"/>
                <a:solidFill>
                  <a:schemeClr val="bg1">
                    <a:shade val="50000"/>
                  </a:schemeClr>
                </a:solidFill>
                <a:effectLst/>
                <a:latin typeface="+mn-lt"/>
                <a:ea typeface="Calibri"/>
                <a:cs typeface="Simplified Arabic"/>
              </a:rPr>
              <a:t/>
            </a:r>
            <a:br>
              <a:rPr lang="ar-IQ" sz="2700" cap="none" dirty="0" smtClean="0">
                <a:ln w="50800"/>
                <a:solidFill>
                  <a:schemeClr val="bg1">
                    <a:shade val="50000"/>
                  </a:schemeClr>
                </a:solidFill>
                <a:effectLst/>
                <a:latin typeface="+mn-lt"/>
                <a:ea typeface="Calibri"/>
                <a:cs typeface="Simplified Arabic"/>
              </a:rPr>
            </a:br>
            <a:r>
              <a:rPr lang="ar-IQ" sz="2700" cap="none" dirty="0" smtClean="0">
                <a:ln w="50800"/>
                <a:solidFill>
                  <a:srgbClr val="FFFF00"/>
                </a:solidFill>
                <a:effectLst/>
                <a:latin typeface="+mn-lt"/>
                <a:ea typeface="Calibri"/>
                <a:cs typeface="Simplified Arabic"/>
              </a:rPr>
              <a:t>1-قياس السرعة والزمن</a:t>
            </a:r>
            <a:r>
              <a:rPr lang="en-US" sz="2700" cap="none" dirty="0" smtClean="0">
                <a:ln w="50800"/>
                <a:solidFill>
                  <a:schemeClr val="bg1">
                    <a:shade val="50000"/>
                  </a:schemeClr>
                </a:solidFill>
                <a:effectLst/>
                <a:latin typeface="+mn-lt"/>
                <a:ea typeface="Calibri"/>
                <a:cs typeface="Simplified Arabic"/>
              </a:rPr>
              <a:t>:</a:t>
            </a:r>
            <a:r>
              <a:rPr lang="ar-IQ" sz="2700" cap="none" dirty="0" smtClean="0">
                <a:ln w="50800"/>
                <a:solidFill>
                  <a:schemeClr val="bg1">
                    <a:shade val="50000"/>
                  </a:schemeClr>
                </a:solidFill>
                <a:effectLst/>
                <a:latin typeface="+mn-lt"/>
                <a:ea typeface="Calibri"/>
                <a:cs typeface="Simplified Arabic"/>
              </a:rPr>
              <a:t>هناك المتغيران لهما أهمية بالغة في السلوك الحركي</a:t>
            </a:r>
            <a:br>
              <a:rPr lang="ar-IQ" sz="2700" cap="none" dirty="0" smtClean="0">
                <a:ln w="50800"/>
                <a:solidFill>
                  <a:schemeClr val="bg1">
                    <a:shade val="50000"/>
                  </a:schemeClr>
                </a:solidFill>
                <a:effectLst/>
                <a:latin typeface="+mn-lt"/>
                <a:ea typeface="Calibri"/>
                <a:cs typeface="Simplified Arabic"/>
              </a:rPr>
            </a:br>
            <a:r>
              <a:rPr lang="ar-IQ" sz="2700" cap="none" dirty="0" smtClean="0">
                <a:ln w="50800"/>
                <a:solidFill>
                  <a:schemeClr val="bg1">
                    <a:shade val="50000"/>
                  </a:schemeClr>
                </a:solidFill>
                <a:effectLst/>
                <a:latin typeface="+mn-lt"/>
                <a:ea typeface="Calibri"/>
                <a:cs typeface="Simplified Arabic"/>
              </a:rPr>
              <a:t>وهما زمن رد الفعل والسرعة الحركية ، وان اكثر اختبار في هذا المجال لها ثلاثة اتجاهات :</a:t>
            </a:r>
            <a:br>
              <a:rPr lang="ar-IQ" sz="2700" cap="none" dirty="0" smtClean="0">
                <a:ln w="50800"/>
                <a:solidFill>
                  <a:schemeClr val="bg1">
                    <a:shade val="50000"/>
                  </a:schemeClr>
                </a:solidFill>
                <a:effectLst/>
                <a:latin typeface="+mn-lt"/>
                <a:ea typeface="Calibri"/>
                <a:cs typeface="Simplified Arabic"/>
              </a:rPr>
            </a:br>
            <a:r>
              <a:rPr lang="ar-IQ" sz="2700" cap="none" dirty="0" smtClean="0">
                <a:ln w="50800"/>
                <a:solidFill>
                  <a:srgbClr val="FFFF00"/>
                </a:solidFill>
                <a:effectLst/>
                <a:latin typeface="+mn-lt"/>
                <a:ea typeface="Calibri"/>
                <a:cs typeface="Simplified Arabic"/>
              </a:rPr>
              <a:t>أ- زمن رد الفعل : </a:t>
            </a:r>
            <a:r>
              <a:rPr lang="ar-IQ" sz="2700" cap="none" dirty="0" smtClean="0">
                <a:ln w="50800"/>
                <a:solidFill>
                  <a:schemeClr val="bg1">
                    <a:shade val="50000"/>
                  </a:schemeClr>
                </a:solidFill>
                <a:effectLst/>
                <a:latin typeface="+mn-lt"/>
                <a:ea typeface="Calibri"/>
                <a:cs typeface="Simplified Arabic"/>
              </a:rPr>
              <a:t>وهو الزمن الذي ينحصر بين لحظة دخول المثير الى الحواس واول اشارة للحركة</a:t>
            </a:r>
            <a:r>
              <a:rPr lang="en-US" sz="2700" cap="none" dirty="0" smtClean="0">
                <a:ln w="50800"/>
                <a:solidFill>
                  <a:schemeClr val="bg1">
                    <a:shade val="50000"/>
                  </a:schemeClr>
                </a:solidFill>
                <a:effectLst/>
                <a:latin typeface="+mn-lt"/>
                <a:ea typeface="Calibri"/>
                <a:cs typeface="Simplified Arabic"/>
              </a:rPr>
              <a:t> </a:t>
            </a:r>
            <a:r>
              <a:rPr lang="ar-IQ" sz="2700" cap="none" dirty="0" smtClean="0">
                <a:ln w="50800"/>
                <a:solidFill>
                  <a:schemeClr val="bg1">
                    <a:shade val="50000"/>
                  </a:schemeClr>
                </a:solidFill>
                <a:effectLst/>
                <a:latin typeface="+mn-lt"/>
                <a:ea typeface="Calibri"/>
                <a:cs typeface="Simplified Arabic"/>
              </a:rPr>
              <a:t>، مثل اختبار ازرار المصابيح .</a:t>
            </a:r>
            <a:br>
              <a:rPr lang="ar-IQ" sz="2700" cap="none" dirty="0" smtClean="0">
                <a:ln w="50800"/>
                <a:solidFill>
                  <a:schemeClr val="bg1">
                    <a:shade val="50000"/>
                  </a:schemeClr>
                </a:solidFill>
                <a:effectLst/>
                <a:latin typeface="+mn-lt"/>
                <a:ea typeface="Calibri"/>
                <a:cs typeface="Simplified Arabic"/>
              </a:rPr>
            </a:br>
            <a:r>
              <a:rPr lang="ar-IQ" sz="2700" cap="none" dirty="0" smtClean="0">
                <a:ln w="50800"/>
                <a:solidFill>
                  <a:schemeClr val="bg1">
                    <a:shade val="50000"/>
                  </a:schemeClr>
                </a:solidFill>
                <a:effectLst/>
                <a:latin typeface="+mn-lt"/>
                <a:ea typeface="Calibri"/>
                <a:cs typeface="Simplified Arabic"/>
              </a:rPr>
              <a:t>وهناك نوعين من رد الفعل هما رد الفعل البسيط ورد فعل المركب ( المعقد)</a:t>
            </a:r>
            <a:br>
              <a:rPr lang="ar-IQ" sz="2700" cap="none" dirty="0" smtClean="0">
                <a:ln w="50800"/>
                <a:solidFill>
                  <a:schemeClr val="bg1">
                    <a:shade val="50000"/>
                  </a:schemeClr>
                </a:solidFill>
                <a:effectLst/>
                <a:latin typeface="+mn-lt"/>
                <a:ea typeface="Calibri"/>
                <a:cs typeface="Simplified Arabic"/>
              </a:rPr>
            </a:br>
            <a:r>
              <a:rPr lang="ar-IQ" sz="2700" cap="none" dirty="0" smtClean="0">
                <a:ln w="50800"/>
                <a:solidFill>
                  <a:srgbClr val="FFFF00"/>
                </a:solidFill>
                <a:effectLst/>
                <a:latin typeface="+mn-lt"/>
                <a:ea typeface="Calibri"/>
                <a:cs typeface="Simplified Arabic"/>
              </a:rPr>
              <a:t>ب-قياس سرعة الحركة وسرعة الاستجابة : </a:t>
            </a:r>
            <a:r>
              <a:rPr lang="ar-IQ" sz="2700" cap="none" dirty="0" smtClean="0">
                <a:ln w="50800"/>
                <a:solidFill>
                  <a:schemeClr val="bg1">
                    <a:shade val="50000"/>
                  </a:schemeClr>
                </a:solidFill>
                <a:effectLst/>
                <a:latin typeface="+mn-lt"/>
                <a:ea typeface="Calibri"/>
                <a:cs typeface="Simplified Arabic"/>
              </a:rPr>
              <a:t>وهو الزمن المستغرق </a:t>
            </a:r>
            <a:r>
              <a:rPr lang="ar-IQ" sz="2700" cap="none" dirty="0" err="1" smtClean="0">
                <a:ln w="50800"/>
                <a:solidFill>
                  <a:schemeClr val="bg1">
                    <a:shade val="50000"/>
                  </a:schemeClr>
                </a:solidFill>
                <a:effectLst/>
                <a:latin typeface="+mn-lt"/>
                <a:ea typeface="Calibri"/>
                <a:cs typeface="Simplified Arabic"/>
              </a:rPr>
              <a:t>لانهاء</a:t>
            </a:r>
            <a:r>
              <a:rPr lang="ar-IQ" sz="2700" cap="none" dirty="0" smtClean="0">
                <a:ln w="50800"/>
                <a:solidFill>
                  <a:schemeClr val="bg1">
                    <a:shade val="50000"/>
                  </a:schemeClr>
                </a:solidFill>
                <a:effectLst/>
                <a:latin typeface="+mn-lt"/>
                <a:ea typeface="Calibri"/>
                <a:cs typeface="Simplified Arabic"/>
              </a:rPr>
              <a:t> الحركة من لحظة بدئها وهنا تجدر الاشارة ان هذه الزمن يستبعد زمن رد الفعل</a:t>
            </a:r>
            <a:r>
              <a:rPr lang="en-US" sz="2700" cap="none" dirty="0" smtClean="0">
                <a:ln w="50800"/>
                <a:solidFill>
                  <a:schemeClr val="bg1">
                    <a:shade val="50000"/>
                  </a:schemeClr>
                </a:solidFill>
                <a:effectLst/>
                <a:latin typeface="+mn-lt"/>
                <a:ea typeface="Calibri"/>
                <a:cs typeface="Simplified Arabic"/>
              </a:rPr>
              <a:t> </a:t>
            </a:r>
            <a:r>
              <a:rPr lang="ar-IQ" sz="2700" cap="none" dirty="0" smtClean="0">
                <a:ln w="50800"/>
                <a:solidFill>
                  <a:schemeClr val="bg1">
                    <a:shade val="50000"/>
                  </a:schemeClr>
                </a:solidFill>
                <a:effectLst/>
                <a:latin typeface="+mn-lt"/>
                <a:ea typeface="Calibri"/>
                <a:cs typeface="Simplified Arabic"/>
              </a:rPr>
              <a:t>، اما سرعة الاستجابة فهو الزمن المستغرق بين دخول المثير لحين انتهاء الحركة .مثل سباق ركض (100م) .</a:t>
            </a:r>
            <a:r>
              <a:rPr lang="en-US" sz="2700" cap="none" dirty="0" smtClean="0">
                <a:ln w="50800"/>
                <a:solidFill>
                  <a:schemeClr val="bg1">
                    <a:shade val="50000"/>
                  </a:schemeClr>
                </a:solidFill>
                <a:effectLst/>
                <a:latin typeface="+mn-lt"/>
                <a:ea typeface="Calibri"/>
                <a:cs typeface="Simplified Arabic"/>
              </a:rPr>
              <a:t/>
            </a:r>
            <a:br>
              <a:rPr lang="en-US" sz="2700" cap="none" dirty="0" smtClean="0">
                <a:ln w="50800"/>
                <a:solidFill>
                  <a:schemeClr val="bg1">
                    <a:shade val="50000"/>
                  </a:schemeClr>
                </a:solidFill>
                <a:effectLst/>
                <a:latin typeface="+mn-lt"/>
                <a:ea typeface="Calibri"/>
                <a:cs typeface="Simplified Arabic"/>
              </a:rPr>
            </a:br>
            <a:r>
              <a:rPr lang="ar-IQ" sz="2700" cap="none" dirty="0" smtClean="0">
                <a:ln w="50800"/>
                <a:solidFill>
                  <a:srgbClr val="FFFF00"/>
                </a:solidFill>
                <a:effectLst/>
                <a:latin typeface="+mn-lt"/>
                <a:ea typeface="Calibri"/>
                <a:cs typeface="Simplified Arabic"/>
              </a:rPr>
              <a:t>ج- قياس الدقة :</a:t>
            </a:r>
            <a:r>
              <a:rPr lang="en-US" sz="2700" cap="none" dirty="0" smtClean="0">
                <a:ln w="50800"/>
                <a:solidFill>
                  <a:srgbClr val="FFFF00"/>
                </a:solidFill>
                <a:effectLst/>
                <a:latin typeface="+mn-lt"/>
                <a:ea typeface="Calibri"/>
                <a:cs typeface="Simplified Arabic"/>
              </a:rPr>
              <a:t> </a:t>
            </a:r>
            <a:r>
              <a:rPr lang="ar-IQ" sz="2700" cap="none" dirty="0" smtClean="0">
                <a:ln w="50800"/>
                <a:solidFill>
                  <a:schemeClr val="bg1">
                    <a:shade val="50000"/>
                  </a:schemeClr>
                </a:solidFill>
                <a:effectLst/>
                <a:latin typeface="+mn-lt"/>
                <a:ea typeface="Calibri"/>
                <a:cs typeface="Simplified Arabic"/>
              </a:rPr>
              <a:t>ويتم ذلك عن طريق الاختبارات المهارية للألعاب الرياضية.</a:t>
            </a:r>
            <a:r>
              <a:rPr lang="ar-IQ" sz="2200" cap="none" dirty="0" smtClean="0">
                <a:ln w="50800"/>
                <a:solidFill>
                  <a:schemeClr val="bg1">
                    <a:shade val="50000"/>
                  </a:schemeClr>
                </a:solidFill>
                <a:effectLst/>
                <a:latin typeface="+mn-lt"/>
                <a:ea typeface="Calibri"/>
                <a:cs typeface="Simplified Arabic"/>
              </a:rPr>
              <a:t/>
            </a:r>
            <a:br>
              <a:rPr lang="ar-IQ" sz="2200" cap="none" dirty="0" smtClean="0">
                <a:ln w="50800"/>
                <a:solidFill>
                  <a:schemeClr val="bg1">
                    <a:shade val="50000"/>
                  </a:schemeClr>
                </a:solidFill>
                <a:effectLst/>
                <a:latin typeface="+mn-lt"/>
                <a:ea typeface="Calibri"/>
                <a:cs typeface="Simplified Arabic"/>
              </a:rPr>
            </a:br>
            <a:r>
              <a:rPr lang="en-US" sz="2200" cap="none" dirty="0" smtClean="0">
                <a:ln w="50800"/>
                <a:solidFill>
                  <a:schemeClr val="bg1">
                    <a:shade val="50000"/>
                  </a:schemeClr>
                </a:solidFill>
                <a:effectLst/>
                <a:latin typeface="+mn-lt"/>
                <a:ea typeface="Calibri"/>
                <a:cs typeface="Simplified Arabic"/>
              </a:rPr>
              <a:t/>
            </a:r>
            <a:br>
              <a:rPr lang="en-US" sz="2200" cap="none" dirty="0" smtClean="0">
                <a:ln w="50800"/>
                <a:solidFill>
                  <a:schemeClr val="bg1">
                    <a:shade val="50000"/>
                  </a:schemeClr>
                </a:solidFill>
                <a:effectLst/>
                <a:latin typeface="+mn-lt"/>
                <a:ea typeface="Calibri"/>
                <a:cs typeface="Simplified Arabic"/>
              </a:rPr>
            </a:br>
            <a:r>
              <a:rPr lang="en-US" sz="3600" cap="none" dirty="0">
                <a:ln w="50800"/>
                <a:solidFill>
                  <a:schemeClr val="bg1">
                    <a:shade val="50000"/>
                  </a:schemeClr>
                </a:solidFill>
                <a:effectLst/>
                <a:latin typeface="Calibri"/>
                <a:ea typeface="Calibri"/>
                <a:cs typeface="Arial"/>
              </a:rPr>
              <a:t/>
            </a:r>
            <a:br>
              <a:rPr lang="en-US" sz="3600" cap="none" dirty="0">
                <a:ln w="50800"/>
                <a:solidFill>
                  <a:schemeClr val="bg1">
                    <a:shade val="50000"/>
                  </a:schemeClr>
                </a:solidFill>
                <a:effectLst/>
                <a:latin typeface="Calibri"/>
                <a:ea typeface="Calibri"/>
                <a:cs typeface="Arial"/>
              </a:rPr>
            </a:br>
            <a:endParaRPr lang="ar-IQ" cap="none" dirty="0">
              <a:ln w="50800"/>
              <a:solidFill>
                <a:schemeClr val="bg1">
                  <a:shade val="50000"/>
                </a:schemeClr>
              </a:solidFill>
              <a:effectLst/>
            </a:endParaRPr>
          </a:p>
        </p:txBody>
      </p:sp>
    </p:spTree>
    <p:extLst>
      <p:ext uri="{BB962C8B-B14F-4D97-AF65-F5344CB8AC3E}">
        <p14:creationId xmlns:p14="http://schemas.microsoft.com/office/powerpoint/2010/main" val="4286657746"/>
      </p:ext>
    </p:extLst>
  </p:cSld>
  <p:clrMapOvr>
    <a:masterClrMapping/>
  </p:clrMapOvr>
  <mc:AlternateContent xmlns:mc="http://schemas.openxmlformats.org/markup-compatibility/2006">
    <mc:Choice xmlns:p14="http://schemas.microsoft.com/office/powerpoint/2010/main" Requires="p14">
      <p:transition spd="slow" p14:dur="3250" advTm="16000">
        <p14:ferris dir="r"/>
      </p:transition>
    </mc:Choice>
    <mc:Fallback>
      <p:transition spd="slow" advTm="16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11560" y="843558"/>
            <a:ext cx="6444208" cy="3588928"/>
          </a:xfrm>
          <a:prstGeom prst="ellipse">
            <a:avLst/>
          </a:prstGeom>
          <a:ln>
            <a:noFill/>
          </a:ln>
          <a:effectLst>
            <a:softEdge rad="112500"/>
          </a:effectLst>
        </p:spPr>
      </p:pic>
      <p:sp>
        <p:nvSpPr>
          <p:cNvPr id="2" name="عنوان 1"/>
          <p:cNvSpPr>
            <a:spLocks noGrp="1"/>
          </p:cNvSpPr>
          <p:nvPr>
            <p:ph type="ctrTitle"/>
          </p:nvPr>
        </p:nvSpPr>
        <p:spPr>
          <a:xfrm>
            <a:off x="539552" y="195486"/>
            <a:ext cx="8208912" cy="4680520"/>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a:lnSpc>
                <a:spcPct val="115000"/>
              </a:lnSpc>
              <a:spcBef>
                <a:spcPts val="600"/>
              </a:spcBef>
              <a:spcAft>
                <a:spcPts val="600"/>
              </a:spcAft>
              <a:tabLst>
                <a:tab pos="-33020" algn="l"/>
              </a:tabLst>
            </a:pPr>
            <a:r>
              <a:rPr lang="ar-IQ" sz="2400" cap="none" dirty="0" smtClean="0">
                <a:ln w="50800"/>
                <a:solidFill>
                  <a:srgbClr val="FFFF00"/>
                </a:solidFill>
                <a:effectLst/>
              </a:rPr>
              <a:t>د- قياس المستوى المهاري: </a:t>
            </a:r>
            <a:br>
              <a:rPr lang="ar-IQ" sz="2400" cap="none" dirty="0" smtClean="0">
                <a:ln w="50800"/>
                <a:solidFill>
                  <a:srgbClr val="FFFF00"/>
                </a:solidFill>
                <a:effectLst/>
              </a:rPr>
            </a:br>
            <a:r>
              <a:rPr lang="ar-IQ" sz="2400" cap="none" dirty="0" smtClean="0">
                <a:ln w="50800"/>
                <a:solidFill>
                  <a:srgbClr val="FF0000"/>
                </a:solidFill>
                <a:effectLst/>
              </a:rPr>
              <a:t>لقد وجد قانون فت عام 1954 الذي اثلت ان هناك علاقة بين سرعة الحركة ودقتها و وجد فت بأنه كلما اعطى الى المفحوص زمن اكثر زادت دقته للاداء والعكس صحيح</a:t>
            </a:r>
            <a:br>
              <a:rPr lang="ar-IQ" sz="2400" cap="none" dirty="0" smtClean="0">
                <a:ln w="50800"/>
                <a:solidFill>
                  <a:srgbClr val="FF0000"/>
                </a:solidFill>
                <a:effectLst/>
              </a:rPr>
            </a:br>
            <a:r>
              <a:rPr lang="ar-IQ" sz="2400" cap="none" dirty="0" smtClean="0">
                <a:ln w="50800"/>
                <a:solidFill>
                  <a:srgbClr val="FF0000"/>
                </a:solidFill>
                <a:effectLst/>
              </a:rPr>
              <a:t>ونرى تلك العلافة واضحة في المهارات الرياضية حيث كلما كان الاداء سريعا قلت الدقة وكلما كان الاداء دقيق فأن السرعة تقل وعند التدريب على مهارة معينة يحاول المدرب او المعلم ان يعلم المهارة بسرعة بطيئة لغرض اعطاء الفكرة الواضحة لكيفية الاداء وبعد ذلك يحاول المدرب زيادة سرعة الاداء الى ان يصل الى السرعة الحقيقية للاداء ومحاولة الاحتفاظ بالدقة نفسها.</a:t>
            </a:r>
            <a:endParaRPr lang="ar-IQ" sz="2400" cap="none" dirty="0">
              <a:ln w="50800"/>
              <a:solidFill>
                <a:srgbClr val="FF0000"/>
              </a:solidFill>
              <a:effectLst/>
            </a:endParaRPr>
          </a:p>
        </p:txBody>
      </p:sp>
    </p:spTree>
    <p:extLst>
      <p:ext uri="{BB962C8B-B14F-4D97-AF65-F5344CB8AC3E}">
        <p14:creationId xmlns:p14="http://schemas.microsoft.com/office/powerpoint/2010/main" val="656747465"/>
      </p:ext>
    </p:extLst>
  </p:cSld>
  <p:clrMapOvr>
    <a:masterClrMapping/>
  </p:clrMapOvr>
  <mc:AlternateContent xmlns:mc="http://schemas.openxmlformats.org/markup-compatibility/2006">
    <mc:Choice xmlns:p14="http://schemas.microsoft.com/office/powerpoint/2010/main" Requires="p14">
      <p:transition spd="slow" p14:dur="3250" advTm="16000">
        <p14:ferris dir="r"/>
      </p:transition>
    </mc:Choice>
    <mc:Fallback>
      <p:transition spd="slow" advTm="16000">
        <p:fade/>
      </p:transition>
    </mc:Fallback>
  </mc:AlternateContent>
  <p:timing>
    <p:tnLst>
      <p:par>
        <p:cTn id="1" dur="indefinite" restart="never" nodeType="tmRoot"/>
      </p:par>
    </p:tnLst>
  </p:timing>
</p:sld>
</file>

<file path=ppt/theme/theme1.xml><?xml version="1.0" encoding="utf-8"?>
<a:theme xmlns:a="http://schemas.openxmlformats.org/drawingml/2006/main" name="تقنية">
  <a:themeElements>
    <a:clrScheme name="تقنية">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تقنية">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تقنية">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495</TotalTime>
  <Words>201</Words>
  <Application>Microsoft Office PowerPoint</Application>
  <PresentationFormat>On-screen Show (16:9)</PresentationFormat>
  <Paragraphs>16</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تقنية</vt:lpstr>
      <vt:lpstr>م.م أية هيثم  خزعل </vt:lpstr>
      <vt:lpstr>البحث العلمي في التعلم الحركي والسلوك الحركي ج1</vt:lpstr>
      <vt:lpstr>ان اغلب تصاميم بحوث التعلم الحركي هي تصاميم تجريبية وغالبا ما يهدف الباحث في مجال التعلم الحركي الى تحديد تأثير المتغير المستقل الذي يقترحه الباحث على مجموعة من الافراد وبعد مدة التدريب يقوم بقياس واختبار تأثير هذا المتغير اذان الاختبارات البعدية تعبر عن المتغير التابع وفي كل بحوث التعلم الحركي لابد من وجود متغيرين متغير تابع ومتغير مستقل. وعند القيام بتجربة ما في مجال التعلم الحركي فمن الافضل اختيار عينة خام ومبتدئة وليس لديهم دراية في المهارة المراد تعلمها . </vt:lpstr>
      <vt:lpstr>توضيح لتفاصيل إجراءات البحث العلمي في مجال التعلم الحركي :-  كيفية كتابة العنوان :- يجب ان يحتوي اي عنوان لبحث تجريبي على ما يأتي:- 1- تصميم الدراسة 2- المتغير المستقل 3- المتغير التابع 4- المهارة المطلوب دراستها 5- عينة البحث  مثل:-   تأثير    التصور العقلي     في تعلم التهديف السلمي     بكرة السلة     1                 2                                    3                               4  لطلاب المرحلة الاولى                   5</vt:lpstr>
      <vt:lpstr>أما تصميم البحث الوصفي فهو لا يختلف ألا قليلا  1- تصميم الدراسة 2- متغير 3- متغير اخر 4- المهارة المطلوب دراستها 5- عينة البحث مثال:- علاقة   الطول    بقابلية التهديف من القفز     بكرة السلة       للشباب   1        2                      3                     4               5 </vt:lpstr>
      <vt:lpstr> </vt:lpstr>
      <vt:lpstr> أما التكافؤ فيستخدم في مجموعات البحث عند تقسيم العينة الى مجموعتين متكافئيتين . ويتم تقسيم المجموعة الى مجموعتين عن طريق : 1- من خلال اختبار التجانس (الاختيار اولي ) ونضع درجات افراد العينة من الاعلى الى الادنى . 2- نقسم العينة الى مجموعتين متكافئتين عن طريق تقسيم العلامات الى ارقام (فردية و زوجية ) . وخلاصة القول : فان اختبار المتغير المستقل يكون من اجل التجانس  اما اختبار المتغير التابع فيعتمد على النتائج .</vt:lpstr>
      <vt:lpstr>.وهناك اختبارات سوف نتطرق الى قسم منها : 1-قياس السرعة والزمن:هناك المتغيران لهما أهمية بالغة في السلوك الحركي وهما زمن رد الفعل والسرعة الحركية ، وان اكثر اختبار في هذا المجال لها ثلاثة اتجاهات : أ- زمن رد الفعل : وهو الزمن الذي ينحصر بين لحظة دخول المثير الى الحواس واول اشارة للحركة ، مثل اختبار ازرار المصابيح . وهناك نوعين من رد الفعل هما رد الفعل البسيط ورد فعل المركب ( المعقد) ب-قياس سرعة الحركة وسرعة الاستجابة : وهو الزمن المستغرق لانهاء الحركة من لحظة بدئها وهنا تجدر الاشارة ان هذه الزمن يستبعد زمن رد الفعل ، اما سرعة الاستجابة فهو الزمن المستغرق بين دخول المثير لحين انتهاء الحركة .مثل سباق ركض (100م) . ج- قياس الدقة : ويتم ذلك عن طريق الاختبارات المهارية للألعاب الرياضية.   </vt:lpstr>
      <vt:lpstr>د- قياس المستوى المهاري:  لقد وجد قانون فت عام 1954 الذي اثلت ان هناك علاقة بين سرعة الحركة ودقتها و وجد فت بأنه كلما اعطى الى المفحوص زمن اكثر زادت دقته للاداء والعكس صحيح ونرى تلك العلافة واضحة في المهارات الرياضية حيث كلما كان الاداء سريعا قلت الدقة وكلما كان الاداء دقيق فأن السرعة تقل وعند التدريب على مهارة معينة يحاول المدرب او المعلم ان يعلم المهارة بسرعة بطيئة لغرض اعطاء الفكرة الواضحة لكيفية الاداء وبعد ذلك يحاول المدرب زيادة سرعة الاداء الى ان يصل الى السرعة الحقيقية للاداء ومحاولة الاحتفاظ بالدقة نفسها.</vt:lpstr>
      <vt:lpstr>شكراً  لإصغائكم</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تمرينات الاطالة بأسلوب التسهيلات العصبية العضلية والوسائط المتعددة وتأثيرهما في تعلم بعض المهارات الهجومية بكرة السلة للطلبة</dc:title>
  <dc:creator>DR.Ahmed Saker 2o1O</dc:creator>
  <cp:lastModifiedBy>Aya</cp:lastModifiedBy>
  <cp:revision>66</cp:revision>
  <dcterms:created xsi:type="dcterms:W3CDTF">2019-06-30T06:46:34Z</dcterms:created>
  <dcterms:modified xsi:type="dcterms:W3CDTF">2019-11-15T20:56:48Z</dcterms:modified>
</cp:coreProperties>
</file>