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3" r:id="rId5"/>
    <p:sldId id="259" r:id="rId6"/>
    <p:sldId id="261" r:id="rId7"/>
    <p:sldId id="260" r:id="rId8"/>
    <p:sldId id="262" r:id="rId9"/>
    <p:sldId id="270" r:id="rId10"/>
    <p:sldId id="265" r:id="rId11"/>
    <p:sldId id="264" r:id="rId12"/>
    <p:sldId id="266" r:id="rId13"/>
    <p:sldId id="268" r:id="rId14"/>
    <p:sldId id="267" r:id="rId15"/>
    <p:sldId id="271" r:id="rId16"/>
    <p:sldId id="272" r:id="rId17"/>
    <p:sldId id="273" r:id="rId18"/>
    <p:sldId id="274" r:id="rId19"/>
    <p:sldId id="275" r:id="rId20"/>
    <p:sldId id="276" r:id="rId21"/>
    <p:sldId id="277" r:id="rId2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17" autoAdjust="0"/>
    <p:restoredTop sz="94660"/>
  </p:normalViewPr>
  <p:slideViewPr>
    <p:cSldViewPr snapToGrid="0">
      <p:cViewPr varScale="1">
        <p:scale>
          <a:sx n="70" d="100"/>
          <a:sy n="70" d="100"/>
        </p:scale>
        <p:origin x="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83AB2F8-9211-4DDC-80F1-CF9D69B029C8}" type="datetimeFigureOut">
              <a:rPr lang="ar-IQ" smtClean="0"/>
              <a:t>10/09/1441</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BF7BD24-3B06-4B48-8BEE-43175CF6AA79}" type="slidenum">
              <a:rPr lang="ar-IQ" smtClean="0"/>
              <a:t>‹#›</a:t>
            </a:fld>
            <a:endParaRPr lang="ar-IQ"/>
          </a:p>
        </p:txBody>
      </p:sp>
    </p:spTree>
    <p:extLst>
      <p:ext uri="{BB962C8B-B14F-4D97-AF65-F5344CB8AC3E}">
        <p14:creationId xmlns:p14="http://schemas.microsoft.com/office/powerpoint/2010/main" val="3634639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783AB2F8-9211-4DDC-80F1-CF9D69B029C8}" type="datetimeFigureOut">
              <a:rPr lang="ar-IQ" smtClean="0"/>
              <a:t>10/09/1441</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F7BD24-3B06-4B48-8BEE-43175CF6AA79}" type="slidenum">
              <a:rPr lang="ar-IQ" smtClean="0"/>
              <a:t>‹#›</a:t>
            </a:fld>
            <a:endParaRPr lang="ar-IQ"/>
          </a:p>
        </p:txBody>
      </p:sp>
    </p:spTree>
    <p:extLst>
      <p:ext uri="{BB962C8B-B14F-4D97-AF65-F5344CB8AC3E}">
        <p14:creationId xmlns:p14="http://schemas.microsoft.com/office/powerpoint/2010/main" val="2474229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783AB2F8-9211-4DDC-80F1-CF9D69B029C8}" type="datetimeFigureOut">
              <a:rPr lang="ar-IQ" smtClean="0"/>
              <a:t>10/09/1441</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F7BD24-3B06-4B48-8BEE-43175CF6AA79}"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4192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783AB2F8-9211-4DDC-80F1-CF9D69B029C8}" type="datetimeFigureOut">
              <a:rPr lang="ar-IQ" smtClean="0"/>
              <a:t>10/09/1441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F7BD24-3B06-4B48-8BEE-43175CF6AA79}" type="slidenum">
              <a:rPr lang="ar-IQ" smtClean="0"/>
              <a:t>‹#›</a:t>
            </a:fld>
            <a:endParaRPr lang="ar-IQ"/>
          </a:p>
        </p:txBody>
      </p:sp>
    </p:spTree>
    <p:extLst>
      <p:ext uri="{BB962C8B-B14F-4D97-AF65-F5344CB8AC3E}">
        <p14:creationId xmlns:p14="http://schemas.microsoft.com/office/powerpoint/2010/main" val="4143916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783AB2F8-9211-4DDC-80F1-CF9D69B029C8}" type="datetimeFigureOut">
              <a:rPr lang="ar-IQ" smtClean="0"/>
              <a:t>10/09/1441</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F7BD24-3B06-4B48-8BEE-43175CF6AA79}"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16970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783AB2F8-9211-4DDC-80F1-CF9D69B029C8}" type="datetimeFigureOut">
              <a:rPr lang="ar-IQ" smtClean="0"/>
              <a:t>10/09/1441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F7BD24-3B06-4B48-8BEE-43175CF6AA79}" type="slidenum">
              <a:rPr lang="ar-IQ" smtClean="0"/>
              <a:t>‹#›</a:t>
            </a:fld>
            <a:endParaRPr lang="ar-IQ"/>
          </a:p>
        </p:txBody>
      </p:sp>
    </p:spTree>
    <p:extLst>
      <p:ext uri="{BB962C8B-B14F-4D97-AF65-F5344CB8AC3E}">
        <p14:creationId xmlns:p14="http://schemas.microsoft.com/office/powerpoint/2010/main" val="3239294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83AB2F8-9211-4DDC-80F1-CF9D69B029C8}" type="datetimeFigureOut">
              <a:rPr lang="ar-IQ" smtClean="0"/>
              <a:t>10/09/1441</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F7BD24-3B06-4B48-8BEE-43175CF6AA79}" type="slidenum">
              <a:rPr lang="ar-IQ" smtClean="0"/>
              <a:t>‹#›</a:t>
            </a:fld>
            <a:endParaRPr lang="ar-IQ"/>
          </a:p>
        </p:txBody>
      </p:sp>
    </p:spTree>
    <p:extLst>
      <p:ext uri="{BB962C8B-B14F-4D97-AF65-F5344CB8AC3E}">
        <p14:creationId xmlns:p14="http://schemas.microsoft.com/office/powerpoint/2010/main" val="856548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83AB2F8-9211-4DDC-80F1-CF9D69B029C8}" type="datetimeFigureOut">
              <a:rPr lang="ar-IQ" smtClean="0"/>
              <a:t>10/09/1441</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F7BD24-3B06-4B48-8BEE-43175CF6AA79}" type="slidenum">
              <a:rPr lang="ar-IQ" smtClean="0"/>
              <a:t>‹#›</a:t>
            </a:fld>
            <a:endParaRPr lang="ar-IQ"/>
          </a:p>
        </p:txBody>
      </p:sp>
    </p:spTree>
    <p:extLst>
      <p:ext uri="{BB962C8B-B14F-4D97-AF65-F5344CB8AC3E}">
        <p14:creationId xmlns:p14="http://schemas.microsoft.com/office/powerpoint/2010/main" val="258075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83AB2F8-9211-4DDC-80F1-CF9D69B029C8}" type="datetimeFigureOut">
              <a:rPr lang="ar-IQ" smtClean="0"/>
              <a:t>10/09/1441</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F7BD24-3B06-4B48-8BEE-43175CF6AA79}" type="slidenum">
              <a:rPr lang="ar-IQ" smtClean="0"/>
              <a:t>‹#›</a:t>
            </a:fld>
            <a:endParaRPr lang="ar-IQ"/>
          </a:p>
        </p:txBody>
      </p:sp>
    </p:spTree>
    <p:extLst>
      <p:ext uri="{BB962C8B-B14F-4D97-AF65-F5344CB8AC3E}">
        <p14:creationId xmlns:p14="http://schemas.microsoft.com/office/powerpoint/2010/main" val="382983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783AB2F8-9211-4DDC-80F1-CF9D69B029C8}" type="datetimeFigureOut">
              <a:rPr lang="ar-IQ" smtClean="0"/>
              <a:t>10/09/1441</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F7BD24-3B06-4B48-8BEE-43175CF6AA79}" type="slidenum">
              <a:rPr lang="ar-IQ" smtClean="0"/>
              <a:t>‹#›</a:t>
            </a:fld>
            <a:endParaRPr lang="ar-IQ"/>
          </a:p>
        </p:txBody>
      </p:sp>
    </p:spTree>
    <p:extLst>
      <p:ext uri="{BB962C8B-B14F-4D97-AF65-F5344CB8AC3E}">
        <p14:creationId xmlns:p14="http://schemas.microsoft.com/office/powerpoint/2010/main" val="199265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83AB2F8-9211-4DDC-80F1-CF9D69B029C8}" type="datetimeFigureOut">
              <a:rPr lang="ar-IQ" smtClean="0"/>
              <a:t>10/09/1441</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BF7BD24-3B06-4B48-8BEE-43175CF6AA79}" type="slidenum">
              <a:rPr lang="ar-IQ" smtClean="0"/>
              <a:t>‹#›</a:t>
            </a:fld>
            <a:endParaRPr lang="ar-IQ"/>
          </a:p>
        </p:txBody>
      </p:sp>
    </p:spTree>
    <p:extLst>
      <p:ext uri="{BB962C8B-B14F-4D97-AF65-F5344CB8AC3E}">
        <p14:creationId xmlns:p14="http://schemas.microsoft.com/office/powerpoint/2010/main" val="7615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83AB2F8-9211-4DDC-80F1-CF9D69B029C8}" type="datetimeFigureOut">
              <a:rPr lang="ar-IQ" smtClean="0"/>
              <a:t>10/09/1441</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BF7BD24-3B06-4B48-8BEE-43175CF6AA79}" type="slidenum">
              <a:rPr lang="ar-IQ" smtClean="0"/>
              <a:t>‹#›</a:t>
            </a:fld>
            <a:endParaRPr lang="ar-IQ"/>
          </a:p>
        </p:txBody>
      </p:sp>
    </p:spTree>
    <p:extLst>
      <p:ext uri="{BB962C8B-B14F-4D97-AF65-F5344CB8AC3E}">
        <p14:creationId xmlns:p14="http://schemas.microsoft.com/office/powerpoint/2010/main" val="2801123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83AB2F8-9211-4DDC-80F1-CF9D69B029C8}" type="datetimeFigureOut">
              <a:rPr lang="ar-IQ" smtClean="0"/>
              <a:t>10/09/1441</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BF7BD24-3B06-4B48-8BEE-43175CF6AA79}" type="slidenum">
              <a:rPr lang="ar-IQ" smtClean="0"/>
              <a:t>‹#›</a:t>
            </a:fld>
            <a:endParaRPr lang="ar-IQ"/>
          </a:p>
        </p:txBody>
      </p:sp>
    </p:spTree>
    <p:extLst>
      <p:ext uri="{BB962C8B-B14F-4D97-AF65-F5344CB8AC3E}">
        <p14:creationId xmlns:p14="http://schemas.microsoft.com/office/powerpoint/2010/main" val="3400413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AB2F8-9211-4DDC-80F1-CF9D69B029C8}" type="datetimeFigureOut">
              <a:rPr lang="ar-IQ" smtClean="0"/>
              <a:t>10/09/1441</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BF7BD24-3B06-4B48-8BEE-43175CF6AA79}" type="slidenum">
              <a:rPr lang="ar-IQ" smtClean="0"/>
              <a:t>‹#›</a:t>
            </a:fld>
            <a:endParaRPr lang="ar-IQ"/>
          </a:p>
        </p:txBody>
      </p:sp>
    </p:spTree>
    <p:extLst>
      <p:ext uri="{BB962C8B-B14F-4D97-AF65-F5344CB8AC3E}">
        <p14:creationId xmlns:p14="http://schemas.microsoft.com/office/powerpoint/2010/main" val="42634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83AB2F8-9211-4DDC-80F1-CF9D69B029C8}" type="datetimeFigureOut">
              <a:rPr lang="ar-IQ" smtClean="0"/>
              <a:t>10/09/1441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BF7BD24-3B06-4B48-8BEE-43175CF6AA79}" type="slidenum">
              <a:rPr lang="ar-IQ" smtClean="0"/>
              <a:t>‹#›</a:t>
            </a:fld>
            <a:endParaRPr lang="ar-IQ"/>
          </a:p>
        </p:txBody>
      </p:sp>
    </p:spTree>
    <p:extLst>
      <p:ext uri="{BB962C8B-B14F-4D97-AF65-F5344CB8AC3E}">
        <p14:creationId xmlns:p14="http://schemas.microsoft.com/office/powerpoint/2010/main" val="2629684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83AB2F8-9211-4DDC-80F1-CF9D69B029C8}" type="datetimeFigureOut">
              <a:rPr lang="ar-IQ" smtClean="0"/>
              <a:t>10/09/1441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F7BD24-3B06-4B48-8BEE-43175CF6AA79}" type="slidenum">
              <a:rPr lang="ar-IQ" smtClean="0"/>
              <a:t>‹#›</a:t>
            </a:fld>
            <a:endParaRPr lang="ar-IQ"/>
          </a:p>
        </p:txBody>
      </p:sp>
    </p:spTree>
    <p:extLst>
      <p:ext uri="{BB962C8B-B14F-4D97-AF65-F5344CB8AC3E}">
        <p14:creationId xmlns:p14="http://schemas.microsoft.com/office/powerpoint/2010/main" val="3385150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83AB2F8-9211-4DDC-80F1-CF9D69B029C8}" type="datetimeFigureOut">
              <a:rPr lang="ar-IQ" smtClean="0"/>
              <a:t>10/09/1441</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BF7BD24-3B06-4B48-8BEE-43175CF6AA79}" type="slidenum">
              <a:rPr lang="ar-IQ" smtClean="0"/>
              <a:t>‹#›</a:t>
            </a:fld>
            <a:endParaRPr lang="ar-IQ"/>
          </a:p>
        </p:txBody>
      </p:sp>
    </p:spTree>
    <p:extLst>
      <p:ext uri="{BB962C8B-B14F-4D97-AF65-F5344CB8AC3E}">
        <p14:creationId xmlns:p14="http://schemas.microsoft.com/office/powerpoint/2010/main" val="6732453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الاتزان البدني</a:t>
            </a:r>
            <a:r>
              <a:rPr lang="en-US" dirty="0" smtClean="0"/>
              <a:t/>
            </a:r>
            <a:br>
              <a:rPr lang="en-US" dirty="0" smtClean="0"/>
            </a:br>
            <a:r>
              <a:rPr lang="en-US" dirty="0" smtClean="0"/>
              <a:t>Homeostasis</a:t>
            </a:r>
            <a:r>
              <a:rPr lang="ar-IQ" dirty="0" smtClean="0"/>
              <a:t/>
            </a:r>
            <a:br>
              <a:rPr lang="ar-IQ" dirty="0" smtClean="0"/>
            </a:br>
            <a:r>
              <a:rPr lang="ar-IQ" dirty="0" smtClean="0"/>
              <a:t>محاضرة الى طلبة الدكتوراه</a:t>
            </a:r>
            <a:endParaRPr lang="ar-IQ" dirty="0"/>
          </a:p>
        </p:txBody>
      </p:sp>
      <p:sp>
        <p:nvSpPr>
          <p:cNvPr id="3" name="عنوان فرعي 2"/>
          <p:cNvSpPr>
            <a:spLocks noGrp="1"/>
          </p:cNvSpPr>
          <p:nvPr>
            <p:ph type="subTitle" idx="1"/>
          </p:nvPr>
        </p:nvSpPr>
        <p:spPr/>
        <p:txBody>
          <a:bodyPr>
            <a:normAutofit/>
          </a:bodyPr>
          <a:lstStyle/>
          <a:p>
            <a:r>
              <a:rPr lang="ar-IQ" sz="3200" dirty="0" err="1" smtClean="0"/>
              <a:t>أ.د</a:t>
            </a:r>
            <a:r>
              <a:rPr lang="ar-IQ" sz="3200" dirty="0" smtClean="0"/>
              <a:t>  غصون فاضل هادي </a:t>
            </a:r>
          </a:p>
        </p:txBody>
      </p:sp>
    </p:spTree>
    <p:extLst>
      <p:ext uri="{BB962C8B-B14F-4D97-AF65-F5344CB8AC3E}">
        <p14:creationId xmlns:p14="http://schemas.microsoft.com/office/powerpoint/2010/main" val="1626489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r>
              <a:rPr lang="ar-IQ" dirty="0"/>
              <a:t/>
            </a:r>
            <a:br>
              <a:rPr lang="ar-IQ" dirty="0"/>
            </a:br>
            <a:r>
              <a:rPr lang="ar-IQ" dirty="0" smtClean="0"/>
              <a:t/>
            </a:r>
            <a:br>
              <a:rPr lang="ar-IQ" dirty="0" smtClean="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endParaRPr lang="ar-IQ" dirty="0"/>
          </a:p>
        </p:txBody>
      </p:sp>
      <p:sp>
        <p:nvSpPr>
          <p:cNvPr id="3" name="عنصر نائب للمحتوى 2"/>
          <p:cNvSpPr>
            <a:spLocks noGrp="1"/>
          </p:cNvSpPr>
          <p:nvPr>
            <p:ph idx="1"/>
          </p:nvPr>
        </p:nvSpPr>
        <p:spPr>
          <a:xfrm>
            <a:off x="838200" y="2262353"/>
            <a:ext cx="11144534" cy="4351338"/>
          </a:xfrm>
        </p:spPr>
        <p:txBody>
          <a:bodyPr>
            <a:noAutofit/>
          </a:bodyPr>
          <a:lstStyle/>
          <a:p>
            <a:pPr marL="0" indent="0" algn="just">
              <a:lnSpc>
                <a:spcPct val="115000"/>
              </a:lnSpc>
              <a:spcAft>
                <a:spcPts val="1000"/>
              </a:spcAft>
              <a:buNone/>
            </a:pPr>
            <a:endParaRPr lang="ar-IQ" sz="2400" b="1" dirty="0">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a:lnSpc>
                <a:spcPct val="115000"/>
              </a:lnSpc>
              <a:spcAft>
                <a:spcPts val="1000"/>
              </a:spcAft>
              <a:buNone/>
            </a:pPr>
            <a:r>
              <a:rPr lang="ar-IQ" sz="2400" b="1" dirty="0" smtClean="0">
                <a:latin typeface="Simplified Arabic" panose="02020603050405020304" pitchFamily="18" charset="-78"/>
                <a:ea typeface="Calibri" panose="020F0502020204030204" pitchFamily="34" charset="0"/>
                <a:cs typeface="Simplified Arabic" panose="02020603050405020304" pitchFamily="18" charset="-78"/>
              </a:rPr>
              <a:t>التغذية </a:t>
            </a:r>
            <a:r>
              <a:rPr lang="ar-IQ" sz="2400" b="1" dirty="0">
                <a:latin typeface="Simplified Arabic" panose="02020603050405020304" pitchFamily="18" charset="-78"/>
                <a:ea typeface="Calibri" panose="020F0502020204030204" pitchFamily="34" charset="0"/>
                <a:cs typeface="Simplified Arabic" panose="02020603050405020304" pitchFamily="18" charset="-78"/>
              </a:rPr>
              <a:t>الراجعة السلبية</a:t>
            </a:r>
            <a:r>
              <a:rPr lang="ar-IQ" sz="2400" dirty="0">
                <a:latin typeface="Simplified Arabic" panose="02020603050405020304" pitchFamily="18" charset="-78"/>
                <a:ea typeface="Calibri" panose="020F0502020204030204" pitchFamily="34" charset="0"/>
                <a:cs typeface="Simplified Arabic" panose="02020603050405020304" pitchFamily="18" charset="-78"/>
              </a:rPr>
              <a:t> </a:t>
            </a:r>
            <a:endParaRPr lang="en-US" sz="2800"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a:lnSpc>
                <a:spcPct val="115000"/>
              </a:lnSpc>
              <a:spcAft>
                <a:spcPts val="1000"/>
              </a:spcAft>
            </a:pPr>
            <a:r>
              <a:rPr lang="ar-IQ" sz="2400" dirty="0">
                <a:latin typeface="Simplified Arabic" panose="02020603050405020304" pitchFamily="18" charset="-78"/>
                <a:ea typeface="Calibri" panose="020F0502020204030204" pitchFamily="34" charset="0"/>
                <a:cs typeface="Simplified Arabic" panose="02020603050405020304" pitchFamily="18" charset="-78"/>
              </a:rPr>
              <a:t>تعمل معظم الاجهزة بالتغذية الراجعة السلبية ( </a:t>
            </a:r>
            <a:r>
              <a:rPr lang="en-US" sz="2400" dirty="0">
                <a:latin typeface="Simplified Arabic" panose="02020603050405020304" pitchFamily="18" charset="-78"/>
                <a:ea typeface="Calibri" panose="020F0502020204030204" pitchFamily="34" charset="0"/>
                <a:cs typeface="Simplified Arabic" panose="02020603050405020304" pitchFamily="18" charset="-78"/>
              </a:rPr>
              <a:t>negative feedback</a:t>
            </a:r>
            <a:r>
              <a:rPr lang="ar-IQ" sz="2400" dirty="0">
                <a:latin typeface="Simplified Arabic" panose="02020603050405020304" pitchFamily="18" charset="-78"/>
                <a:ea typeface="Calibri" panose="020F0502020204030204" pitchFamily="34" charset="0"/>
                <a:cs typeface="Simplified Arabic" panose="02020603050405020304" pitchFamily="18" charset="-78"/>
              </a:rPr>
              <a:t> ) الذي يمكن توضيحه من خلال المثال على (ردود الفعل السلبية في تنظيم الجهاز التنفسي لتركيز ثاني أوكسيد الكاربون في السائل خارج الخلية ) : ففي هذه الحالة يثير التحفيز نتيجة لزيادة في ثاني أوكسيد الكاربون </a:t>
            </a:r>
            <a:r>
              <a:rPr lang="en-US" sz="2400" dirty="0">
                <a:latin typeface="Simplified Arabic" panose="02020603050405020304" pitchFamily="18" charset="-78"/>
                <a:ea typeface="Calibri" panose="020F0502020204030204" pitchFamily="34" charset="0"/>
                <a:cs typeface="Simplified Arabic" panose="02020603050405020304" pitchFamily="18" charset="-78"/>
              </a:rPr>
              <a:t>CO2 </a:t>
            </a:r>
            <a:r>
              <a:rPr lang="ar-IQ" sz="2400" dirty="0">
                <a:latin typeface="Simplified Arabic" panose="02020603050405020304" pitchFamily="18" charset="-78"/>
                <a:ea typeface="Calibri" panose="020F0502020204030204" pitchFamily="34" charset="0"/>
                <a:cs typeface="Simplified Arabic" panose="02020603050405020304" pitchFamily="18" charset="-78"/>
              </a:rPr>
              <a:t>خارج الخلية فرق المستويات الطبيعية الى مستقبل ، والذي يرسل معلومات الى مركز التحكم في الجهاز التنفسي (مركز دمج) لزيادة التنفس وهنا تشير (عضلات الجهاز التنفسي) الى المستجيبات ، تؤدي هذه الزيادة في التنفس الى خفض تركيزات ثاني اوكسيد الكاربون خارج الخلية الى وضعها الطبيعي ، وبالتالي </a:t>
            </a:r>
            <a:r>
              <a:rPr lang="ar-IQ" sz="2400" dirty="0" smtClean="0">
                <a:latin typeface="Simplified Arabic" panose="02020603050405020304" pitchFamily="18" charset="-78"/>
                <a:ea typeface="Calibri" panose="020F0502020204030204" pitchFamily="34" charset="0"/>
                <a:cs typeface="Simplified Arabic" panose="02020603050405020304" pitchFamily="18" charset="-78"/>
              </a:rPr>
              <a:t>إعادة</a:t>
            </a:r>
            <a:r>
              <a:rPr lang="ar-IQ" sz="28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IQ" sz="2400" dirty="0" smtClean="0">
                <a:latin typeface="Simplified Arabic" panose="02020603050405020304" pitchFamily="18" charset="-78"/>
                <a:ea typeface="Calibri" panose="020F0502020204030204" pitchFamily="34" charset="0"/>
                <a:cs typeface="Simplified Arabic" panose="02020603050405020304" pitchFamily="18" charset="-78"/>
              </a:rPr>
              <a:t>تثبيت </a:t>
            </a:r>
            <a:r>
              <a:rPr lang="ar-IQ" sz="2400" dirty="0">
                <a:latin typeface="Simplified Arabic" panose="02020603050405020304" pitchFamily="18" charset="-78"/>
                <a:ea typeface="Calibri" panose="020F0502020204030204" pitchFamily="34" charset="0"/>
                <a:cs typeface="Simplified Arabic" panose="02020603050405020304" pitchFamily="18" charset="-78"/>
              </a:rPr>
              <a:t>التوازن ، والسبب في أن هذا النوع من التغذية الراجعة يسمى سلبيا هو استجابة نظام التحكم سلبية (معاكسا ) للحافز، وما مبين في الشكل</a:t>
            </a:r>
            <a:endParaRPr lang="ar-IQ" sz="2400" dirty="0">
              <a:latin typeface="Simplified Arabic" panose="02020603050405020304" pitchFamily="18" charset="-78"/>
              <a:cs typeface="Simplified Arabic" panose="02020603050405020304" pitchFamily="18" charset="-78"/>
            </a:endParaRPr>
          </a:p>
        </p:txBody>
      </p:sp>
      <p:pic>
        <p:nvPicPr>
          <p:cNvPr id="4" name="صورة 3"/>
          <p:cNvPicPr>
            <a:picLocks noChangeAspect="1"/>
          </p:cNvPicPr>
          <p:nvPr/>
        </p:nvPicPr>
        <p:blipFill>
          <a:blip r:embed="rId2"/>
          <a:stretch>
            <a:fillRect/>
          </a:stretch>
        </p:blipFill>
        <p:spPr>
          <a:xfrm>
            <a:off x="961030" y="365125"/>
            <a:ext cx="5925826" cy="2700730"/>
          </a:xfrm>
          <a:prstGeom prst="rect">
            <a:avLst/>
          </a:prstGeom>
        </p:spPr>
      </p:pic>
    </p:spTree>
    <p:extLst>
      <p:ext uri="{BB962C8B-B14F-4D97-AF65-F5344CB8AC3E}">
        <p14:creationId xmlns:p14="http://schemas.microsoft.com/office/powerpoint/2010/main" val="3884282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36479" y="250951"/>
            <a:ext cx="11696130" cy="6222216"/>
          </a:xfrm>
          <a:prstGeom prst="rect">
            <a:avLst/>
          </a:prstGeom>
        </p:spPr>
        <p:txBody>
          <a:bodyPr wrap="square">
            <a:spAutoFit/>
          </a:bodyPr>
          <a:lstStyle/>
          <a:p>
            <a:pPr algn="just">
              <a:lnSpc>
                <a:spcPct val="150000"/>
              </a:lnSpc>
              <a:spcAft>
                <a:spcPts val="1000"/>
              </a:spcAft>
            </a:pPr>
            <a:r>
              <a:rPr lang="ar-IQ" sz="2000" b="1" dirty="0">
                <a:latin typeface="Simplified Arabic" panose="02020603050405020304" pitchFamily="18" charset="-78"/>
                <a:ea typeface="Calibri" panose="020F0502020204030204" pitchFamily="34" charset="0"/>
                <a:cs typeface="Simplified Arabic" panose="02020603050405020304" pitchFamily="18" charset="-78"/>
              </a:rPr>
              <a:t>التغذية الراجعة الايجابية </a:t>
            </a:r>
            <a:endParaRPr lang="en-US" sz="2000"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nSpc>
                <a:spcPct val="150000"/>
              </a:lnSpc>
            </a:pPr>
            <a:r>
              <a:rPr lang="ar-IQ" sz="2000" dirty="0">
                <a:latin typeface="Simplified Arabic" panose="02020603050405020304" pitchFamily="18" charset="-78"/>
                <a:ea typeface="Calibri" panose="020F0502020204030204" pitchFamily="34" charset="0"/>
                <a:cs typeface="Simplified Arabic" panose="02020603050405020304" pitchFamily="18" charset="-78"/>
              </a:rPr>
              <a:t>من يؤدي التحكم بطريقة التغذية الراجعة الايجابية احيانا الى الحلقات المفرغة ومن ثم الموت الحتمي ،فكل اجهزة التحكم في الجسم تعمل بالتغذية الراجعة السلبية بدلا من التغذية الراجعة الايجابية ، فالتغذية الراجعة الإيجابية لا تؤدي الى استقرار وظائف الجسم بل بالعكس فانه يولد عدم الاستقرار وغالبا ما يؤدي الى الموت . فعلى سبيل المثال لتوضيح اللحظة التي يمكن ان يحدث فيها الموت نتيجة التغذية الراجعة الايجابية من خلال دراسة فاعلية ضخ القلب للدم فان القلب السوى بضع حوالي خمسة لترات من الدم في الدقيقة الواحدة ، ولكن اذا نزف الشخص بصورة مفاجئة لترين من الدم ينقص عند اذن حجم الدم في جسمه إلى مستوى منخفض لدرجة لن تتوفر عندها كمية كافية من الدم </a:t>
            </a:r>
            <a:r>
              <a:rPr lang="ar-IQ" sz="2000" dirty="0" err="1">
                <a:latin typeface="Simplified Arabic" panose="02020603050405020304" pitchFamily="18" charset="-78"/>
                <a:ea typeface="Calibri" panose="020F0502020204030204" pitchFamily="34" charset="0"/>
                <a:cs typeface="Simplified Arabic" panose="02020603050405020304" pitchFamily="18" charset="-78"/>
              </a:rPr>
              <a:t>ليضخها</a:t>
            </a:r>
            <a:r>
              <a:rPr lang="ar-IQ" sz="2000" dirty="0">
                <a:latin typeface="Simplified Arabic" panose="02020603050405020304" pitchFamily="18" charset="-78"/>
                <a:ea typeface="Calibri" panose="020F0502020204030204" pitchFamily="34" charset="0"/>
                <a:cs typeface="Simplified Arabic" panose="02020603050405020304" pitchFamily="18" charset="-78"/>
              </a:rPr>
              <a:t> القلب بكفاءة الى انسجة الجسم ، ونتيجة لذلك يهبط ضغط الدم ويقل جريان الدم إلى عضلة القلب خلال الشرايين التاجية ويؤدي ذلك إلى اضعاف القلب ويقلل من ضخه لحد كبير ويؤدي هذا بدوره الى اضعاف اكبر القلب ، وتعيد الدورة نفسها مرات ومرات متتالية حتى الموت . ويلاحظ من ذلك أن كل دورة من دورات التغذية الراجعة تؤدي إلى اضعاف اضافي للقلب وبمعنى اخر ان المنبه الأولي يسبب منبهات اضافية من نفس النوع وهذا هو التغذية الراجعة الايجابية ، وتعرف التغذية الراجعة الايجابية بانها حلقة مفرغة ولكن في الواقع من الممكن التغلب على درجة صغيرة من التغذية الراجعة الإيجابية بالية التغذية الراجعة السلبية للجسم فيوقف بذلك تطور تلك الحلقة المفرغة ، فمثلا لو تزف الشخص المذكور في المثال السابق لترا واحدا من الدم فقط بدلا من </a:t>
            </a:r>
            <a:r>
              <a:rPr lang="ar-IQ" sz="2000" dirty="0" smtClean="0">
                <a:latin typeface="Simplified Arabic" panose="02020603050405020304" pitchFamily="18" charset="-78"/>
                <a:ea typeface="Calibri" panose="020F0502020204030204" pitchFamily="34" charset="0"/>
                <a:cs typeface="Simplified Arabic" panose="02020603050405020304" pitchFamily="18" charset="-78"/>
              </a:rPr>
              <a:t>لترين </a:t>
            </a:r>
            <a:r>
              <a:rPr lang="ar-IQ" sz="2000" dirty="0">
                <a:latin typeface="Simplified Arabic" panose="02020603050405020304" pitchFamily="18" charset="-78"/>
                <a:ea typeface="Calibri" panose="020F0502020204030204" pitchFamily="34" charset="0"/>
                <a:cs typeface="Simplified Arabic" panose="02020603050405020304" pitchFamily="18" charset="-78"/>
              </a:rPr>
              <a:t>لتمكنت اليات التغذية الراجعة الجسم من التحكم في الناتج القلبي وفي ضغط الدم الشرياني فيوازن بذلك التغذية الراجعة الايجابية ويتغلب عليه ويشفى الشخص فيعود لحالته الطبيعي </a:t>
            </a:r>
            <a:endParaRPr lang="ar-IQ"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110452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7546" y="1471541"/>
            <a:ext cx="11559654" cy="3914918"/>
          </a:xfrm>
          <a:prstGeom prst="rect">
            <a:avLst/>
          </a:prstGeom>
        </p:spPr>
        <p:txBody>
          <a:bodyPr wrap="square">
            <a:spAutoFit/>
          </a:bodyPr>
          <a:lstStyle/>
          <a:p>
            <a:pPr algn="just">
              <a:lnSpc>
                <a:spcPct val="115000"/>
              </a:lnSpc>
            </a:pPr>
            <a:r>
              <a:rPr lang="ar-IQ" sz="2400" b="1" dirty="0">
                <a:latin typeface="Simplified Arabic" panose="02020603050405020304" pitchFamily="18" charset="-78"/>
                <a:ea typeface="Calibri" panose="020F0502020204030204" pitchFamily="34" charset="0"/>
                <a:cs typeface="Simplified Arabic" panose="02020603050405020304" pitchFamily="18" charset="-78"/>
              </a:rPr>
              <a:t>مثال : تمرين بدني والاضطراب الذي يحدثه في الاتزان الداخلي للجسم وكيفية العودة اليه :</a:t>
            </a:r>
            <a:endParaRPr lang="en-US"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a:lnSpc>
                <a:spcPct val="115000"/>
              </a:lnSpc>
            </a:pPr>
            <a:r>
              <a:rPr lang="ar-IQ" sz="2400" dirty="0">
                <a:latin typeface="Simplified Arabic" panose="02020603050405020304" pitchFamily="18" charset="-78"/>
                <a:ea typeface="Calibri" panose="020F0502020204030204" pitchFamily="34" charset="0"/>
                <a:cs typeface="Simplified Arabic" panose="02020603050405020304" pitchFamily="18" charset="-78"/>
              </a:rPr>
              <a:t>في عدو ( </a:t>
            </a:r>
            <a:r>
              <a:rPr lang="en-US" sz="2400" dirty="0">
                <a:latin typeface="Simplified Arabic" panose="02020603050405020304" pitchFamily="18" charset="-78"/>
                <a:ea typeface="Calibri" panose="020F0502020204030204" pitchFamily="34" charset="0"/>
                <a:cs typeface="Simplified Arabic" panose="02020603050405020304" pitchFamily="18" charset="-78"/>
              </a:rPr>
              <a:t>5000</a:t>
            </a:r>
            <a:r>
              <a:rPr lang="fa-IR" sz="2400" dirty="0">
                <a:latin typeface="Simplified Arabic" panose="02020603050405020304" pitchFamily="18" charset="-78"/>
                <a:ea typeface="Calibri" panose="020F0502020204030204" pitchFamily="34" charset="0"/>
                <a:cs typeface="Simplified Arabic" panose="02020603050405020304" pitchFamily="18" charset="-78"/>
              </a:rPr>
              <a:t> ) </a:t>
            </a:r>
            <a:r>
              <a:rPr lang="ar-IQ" sz="2400" dirty="0">
                <a:latin typeface="Simplified Arabic" panose="02020603050405020304" pitchFamily="18" charset="-78"/>
                <a:ea typeface="Calibri" panose="020F0502020204030204" pitchFamily="34" charset="0"/>
                <a:cs typeface="Simplified Arabic" panose="02020603050405020304" pitchFamily="18" charset="-78"/>
              </a:rPr>
              <a:t>متر عندما يبدا اللاعب بالركض في بداية السباق فان النبض سوف يرتفع عن قيمته الطبيعية الى مستوى معين وعند وصول اللاعب إلى الدقيقة ( </a:t>
            </a:r>
            <a:r>
              <a:rPr lang="en-US" sz="2400" dirty="0">
                <a:latin typeface="Simplified Arabic" panose="02020603050405020304" pitchFamily="18" charset="-78"/>
                <a:ea typeface="Calibri" panose="020F0502020204030204" pitchFamily="34" charset="0"/>
                <a:cs typeface="Simplified Arabic" panose="02020603050405020304" pitchFamily="18" charset="-78"/>
              </a:rPr>
              <a:t>3-2</a:t>
            </a:r>
            <a:r>
              <a:rPr lang="fa-IR" sz="2400" dirty="0">
                <a:latin typeface="Simplified Arabic" panose="02020603050405020304" pitchFamily="18" charset="-78"/>
                <a:ea typeface="Calibri" panose="020F0502020204030204" pitchFamily="34" charset="0"/>
                <a:cs typeface="Simplified Arabic" panose="02020603050405020304" pitchFamily="18" charset="-78"/>
              </a:rPr>
              <a:t> ) </a:t>
            </a:r>
            <a:r>
              <a:rPr lang="ar-IQ" sz="2400" dirty="0">
                <a:latin typeface="Simplified Arabic" panose="02020603050405020304" pitchFamily="18" charset="-78"/>
                <a:ea typeface="Calibri" panose="020F0502020204030204" pitchFamily="34" charset="0"/>
                <a:cs typeface="Simplified Arabic" panose="02020603050405020304" pitchFamily="18" charset="-78"/>
              </a:rPr>
              <a:t>دقيقة تقريبا يدخل العداء الى العمل الهوائي ( </a:t>
            </a:r>
            <a:r>
              <a:rPr lang="en-US" sz="2400" dirty="0">
                <a:latin typeface="Simplified Arabic" panose="02020603050405020304" pitchFamily="18" charset="-78"/>
                <a:ea typeface="Calibri" panose="020F0502020204030204" pitchFamily="34" charset="0"/>
                <a:cs typeface="Simplified Arabic" panose="02020603050405020304" pitchFamily="18" charset="-78"/>
              </a:rPr>
              <a:t>O2</a:t>
            </a:r>
            <a:r>
              <a:rPr lang="ar-IQ" sz="2400" dirty="0">
                <a:latin typeface="Simplified Arabic" panose="02020603050405020304" pitchFamily="18" charset="-78"/>
                <a:ea typeface="Calibri" panose="020F0502020204030204" pitchFamily="34" charset="0"/>
                <a:cs typeface="Simplified Arabic" panose="02020603050405020304" pitchFamily="18" charset="-78"/>
              </a:rPr>
              <a:t> ) ، فسوف يدخل العداء الى مرحلة يستقر النبض عند ( </a:t>
            </a:r>
            <a:r>
              <a:rPr lang="en-US" sz="2400" dirty="0">
                <a:latin typeface="Simplified Arabic" panose="02020603050405020304" pitchFamily="18" charset="-78"/>
                <a:ea typeface="Calibri" panose="020F0502020204030204" pitchFamily="34" charset="0"/>
                <a:cs typeface="Simplified Arabic" panose="02020603050405020304" pitchFamily="18" charset="-78"/>
              </a:rPr>
              <a:t>140</a:t>
            </a:r>
            <a:r>
              <a:rPr lang="fa-IR" sz="2400" dirty="0">
                <a:latin typeface="Simplified Arabic" panose="02020603050405020304" pitchFamily="18" charset="-78"/>
                <a:ea typeface="Calibri" panose="020F0502020204030204" pitchFamily="34" charset="0"/>
                <a:cs typeface="Simplified Arabic" panose="02020603050405020304" pitchFamily="18" charset="-78"/>
              </a:rPr>
              <a:t> ) </a:t>
            </a:r>
            <a:r>
              <a:rPr lang="ar-IQ" sz="2400" dirty="0">
                <a:latin typeface="Simplified Arabic" panose="02020603050405020304" pitchFamily="18" charset="-78"/>
                <a:ea typeface="Calibri" panose="020F0502020204030204" pitchFamily="34" charset="0"/>
                <a:cs typeface="Simplified Arabic" panose="02020603050405020304" pitchFamily="18" charset="-78"/>
              </a:rPr>
              <a:t>ن / د تقريبا ويمثل هذه المرحلة حالة ثابتة تسمى الهضبة ولا تمثل هذه المرحلة اتزان داخلي وانما هي جزء من اضطراب يحدث للجسم نتيجة الجهد البدني وعند انتهاء مسافة السياق تعمل اجهزة التحكم على اعادة النبض الى قيم قريبة من الحالة الطبيعية كذلك عودة بعض المتغيرات التي تحدث أثناء الركض (نسبة </a:t>
            </a:r>
            <a:r>
              <a:rPr lang="ar-IQ" sz="2400" dirty="0" err="1" smtClean="0">
                <a:latin typeface="Simplified Arabic" panose="02020603050405020304" pitchFamily="18" charset="-78"/>
                <a:ea typeface="Calibri" panose="020F0502020204030204" pitchFamily="34" charset="0"/>
                <a:cs typeface="Simplified Arabic" panose="02020603050405020304" pitchFamily="18" charset="-78"/>
              </a:rPr>
              <a:t>الاكتات</a:t>
            </a:r>
            <a:r>
              <a:rPr lang="ar-IQ" sz="24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IQ" sz="2400" dirty="0">
                <a:latin typeface="Simplified Arabic" panose="02020603050405020304" pitchFamily="18" charset="-78"/>
                <a:ea typeface="Calibri" panose="020F0502020204030204" pitchFamily="34" charset="0"/>
                <a:cs typeface="Simplified Arabic" panose="02020603050405020304" pitchFamily="18" charset="-78"/>
              </a:rPr>
              <a:t>في الدم ، درجة الحرارة ، و </a:t>
            </a:r>
            <a:r>
              <a:rPr lang="en-US" sz="2400" dirty="0">
                <a:latin typeface="Simplified Arabic" panose="02020603050405020304" pitchFamily="18" charset="-78"/>
                <a:ea typeface="Calibri" panose="020F0502020204030204" pitchFamily="34" charset="0"/>
                <a:cs typeface="Simplified Arabic" panose="02020603050405020304" pitchFamily="18" charset="-78"/>
              </a:rPr>
              <a:t>O2 </a:t>
            </a:r>
            <a:r>
              <a:rPr lang="ar-IQ" sz="2400" dirty="0">
                <a:latin typeface="Simplified Arabic" panose="02020603050405020304" pitchFamily="18" charset="-78"/>
                <a:ea typeface="Calibri" panose="020F0502020204030204" pitchFamily="34" charset="0"/>
                <a:cs typeface="Simplified Arabic" panose="02020603050405020304" pitchFamily="18" charset="-78"/>
              </a:rPr>
              <a:t>، </a:t>
            </a:r>
            <a:r>
              <a:rPr lang="en-US" sz="2400" dirty="0">
                <a:latin typeface="Simplified Arabic" panose="02020603050405020304" pitchFamily="18" charset="-78"/>
                <a:ea typeface="Calibri" panose="020F0502020204030204" pitchFamily="34" charset="0"/>
                <a:cs typeface="Simplified Arabic" panose="02020603050405020304" pitchFamily="18" charset="-78"/>
              </a:rPr>
              <a:t>CO2</a:t>
            </a:r>
            <a:r>
              <a:rPr lang="ar-IQ" sz="2400" dirty="0">
                <a:latin typeface="Simplified Arabic" panose="02020603050405020304" pitchFamily="18" charset="-78"/>
                <a:ea typeface="Calibri" panose="020F0502020204030204" pitchFamily="34" charset="0"/>
                <a:cs typeface="Simplified Arabic" panose="02020603050405020304" pitchFamily="18" charset="-78"/>
              </a:rPr>
              <a:t> ) الى حالة قريبة من الراحة التي كان عليها قبل بداية الركض .</a:t>
            </a:r>
            <a:endParaRPr lang="en-US"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a:lnSpc>
                <a:spcPct val="115000"/>
              </a:lnSpc>
            </a:pPr>
            <a:r>
              <a:rPr lang="ar-IQ" sz="2400" dirty="0">
                <a:latin typeface="Simplified Arabic" panose="02020603050405020304" pitchFamily="18" charset="-78"/>
                <a:ea typeface="Calibri" panose="020F0502020204030204" pitchFamily="34" charset="0"/>
                <a:cs typeface="Simplified Arabic" panose="02020603050405020304" pitchFamily="18" charset="-78"/>
              </a:rPr>
              <a:t> </a:t>
            </a:r>
            <a:endParaRPr lang="en-US"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276510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مصادر الطاقة من الغذاء      </a:t>
            </a:r>
            <a:endParaRPr lang="ar-IQ" dirty="0"/>
          </a:p>
        </p:txBody>
      </p:sp>
      <p:sp>
        <p:nvSpPr>
          <p:cNvPr id="3" name="عنصر نائب للمحتوى 2"/>
          <p:cNvSpPr>
            <a:spLocks noGrp="1"/>
          </p:cNvSpPr>
          <p:nvPr>
            <p:ph idx="1"/>
          </p:nvPr>
        </p:nvSpPr>
        <p:spPr/>
        <p:txBody>
          <a:bodyPr/>
          <a:lstStyle/>
          <a:p>
            <a:pPr>
              <a:lnSpc>
                <a:spcPct val="115000"/>
              </a:lnSpc>
              <a:spcAft>
                <a:spcPts val="1000"/>
              </a:spcAft>
            </a:pPr>
            <a:r>
              <a:rPr lang="ar-IQ" b="1" dirty="0">
                <a:latin typeface="Calibri" panose="020F0502020204030204" pitchFamily="34" charset="0"/>
                <a:ea typeface="Calibri" panose="020F0502020204030204" pitchFamily="34" charset="0"/>
              </a:rPr>
              <a:t>إن الطاقة التي نستمدها من الغذاء أساسية في تدعيم القدرة علي استمرار النشاط البدني ، ويمكننا تقسيم الغذاء إلي ستة أنواع من العناصر الغذائية والتي يؤدي كل منها دوراً بارزاً في حياة الإنسان وهذه العناصر هي :</a:t>
            </a:r>
            <a:endParaRPr lang="en-US" sz="18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IQ" b="1" dirty="0">
                <a:latin typeface="Calibri" panose="020F0502020204030204" pitchFamily="34" charset="0"/>
                <a:ea typeface="Calibri" panose="020F0502020204030204" pitchFamily="34" charset="0"/>
              </a:rPr>
              <a:t>1- الكربوهيدرات 2- الدهون</a:t>
            </a:r>
            <a:endParaRPr lang="en-US" sz="18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IQ" b="1" dirty="0">
                <a:latin typeface="Calibri" panose="020F0502020204030204" pitchFamily="34" charset="0"/>
                <a:ea typeface="Calibri" panose="020F0502020204030204" pitchFamily="34" charset="0"/>
              </a:rPr>
              <a:t>3- البروتين 4- الفيتامينات</a:t>
            </a:r>
            <a:endParaRPr lang="en-US" sz="18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IQ" b="1" dirty="0">
                <a:latin typeface="Calibri" panose="020F0502020204030204" pitchFamily="34" charset="0"/>
                <a:ea typeface="Calibri" panose="020F0502020204030204" pitchFamily="34" charset="0"/>
              </a:rPr>
              <a:t>5- المعادن 6- الماء</a:t>
            </a:r>
            <a:endParaRPr lang="en-US" sz="1800" dirty="0">
              <a:latin typeface="Calibri" panose="020F0502020204030204" pitchFamily="34" charset="0"/>
              <a:ea typeface="Calibri" panose="020F0502020204030204" pitchFamily="34" charset="0"/>
              <a:cs typeface="Arial" panose="020B0604020202020204" pitchFamily="34" charset="0"/>
            </a:endParaRPr>
          </a:p>
          <a:p>
            <a:endParaRPr lang="ar-IQ" dirty="0"/>
          </a:p>
        </p:txBody>
      </p:sp>
    </p:spTree>
    <p:extLst>
      <p:ext uri="{BB962C8B-B14F-4D97-AF65-F5344CB8AC3E}">
        <p14:creationId xmlns:p14="http://schemas.microsoft.com/office/powerpoint/2010/main" val="1273041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41444" y="878099"/>
            <a:ext cx="10972800" cy="5237331"/>
          </a:xfrm>
          <a:prstGeom prst="rect">
            <a:avLst/>
          </a:prstGeom>
        </p:spPr>
        <p:txBody>
          <a:bodyPr wrap="square">
            <a:spAutoFit/>
          </a:bodyPr>
          <a:lstStyle/>
          <a:p>
            <a:pPr>
              <a:lnSpc>
                <a:spcPct val="115000"/>
              </a:lnSpc>
              <a:spcAft>
                <a:spcPts val="1000"/>
              </a:spcAft>
            </a:pPr>
            <a:r>
              <a:rPr lang="ar-IQ" sz="2000" b="1" dirty="0">
                <a:latin typeface="Simplified Arabic" panose="02020603050405020304" pitchFamily="18" charset="-78"/>
                <a:ea typeface="Calibri" panose="020F0502020204030204" pitchFamily="34" charset="0"/>
                <a:cs typeface="Simplified Arabic" panose="02020603050405020304" pitchFamily="18" charset="-78"/>
              </a:rPr>
              <a:t>تعريف الكربوهيدرات </a:t>
            </a:r>
            <a:r>
              <a:rPr lang="ar-IQ" sz="2000" b="1" dirty="0" smtClean="0">
                <a:latin typeface="Simplified Arabic" panose="02020603050405020304" pitchFamily="18" charset="-78"/>
                <a:ea typeface="Calibri" panose="020F0502020204030204" pitchFamily="34" charset="0"/>
                <a:cs typeface="Simplified Arabic" panose="02020603050405020304" pitchFamily="18" charset="-78"/>
              </a:rPr>
              <a:t>:</a:t>
            </a:r>
            <a:endParaRPr lang="en-US" sz="1400" dirty="0">
              <a:latin typeface="Simplified Arabic" panose="02020603050405020304" pitchFamily="18" charset="-78"/>
              <a:ea typeface="Calibri" panose="020F0502020204030204" pitchFamily="34" charset="0"/>
              <a:cs typeface="Simplified Arabic" panose="02020603050405020304" pitchFamily="18" charset="-78"/>
            </a:endParaRPr>
          </a:p>
          <a:p>
            <a:pPr>
              <a:lnSpc>
                <a:spcPct val="115000"/>
              </a:lnSpc>
              <a:spcAft>
                <a:spcPts val="1000"/>
              </a:spcAft>
            </a:pPr>
            <a:r>
              <a:rPr lang="ar-IQ" sz="2000" b="1" dirty="0">
                <a:latin typeface="Simplified Arabic" panose="02020603050405020304" pitchFamily="18" charset="-78"/>
                <a:ea typeface="Calibri" panose="020F0502020204030204" pitchFamily="34" charset="0"/>
                <a:cs typeface="Simplified Arabic" panose="02020603050405020304" pitchFamily="18" charset="-78"/>
              </a:rPr>
              <a:t>عبارة عن مجموعة مركبات تتكون أساساً من الكربون والهيدروجين والأكسجين ويلاحظ أن الهيدروجين والأكسجين يوجدان بنسبة ما </a:t>
            </a:r>
            <a:r>
              <a:rPr lang="ar-IQ" sz="2000" b="1" dirty="0" smtClean="0">
                <a:latin typeface="Simplified Arabic" panose="02020603050405020304" pitchFamily="18" charset="-78"/>
                <a:ea typeface="Calibri" panose="020F0502020204030204" pitchFamily="34" charset="0"/>
                <a:cs typeface="Simplified Arabic" panose="02020603050405020304" pitchFamily="18" charset="-78"/>
              </a:rPr>
              <a:t>يوجدان</a:t>
            </a:r>
            <a:r>
              <a:rPr lang="ar-IQ" sz="1400" dirty="0" smtClean="0">
                <a:latin typeface="Simplified Arabic" panose="02020603050405020304" pitchFamily="18" charset="-78"/>
                <a:ea typeface="Calibri" panose="020F0502020204030204" pitchFamily="34" charset="0"/>
                <a:cs typeface="Simplified Arabic" panose="02020603050405020304" pitchFamily="18" charset="-78"/>
              </a:rPr>
              <a:t> </a:t>
            </a:r>
            <a:r>
              <a:rPr lang="ar-IQ" sz="2000" b="1" dirty="0" smtClean="0">
                <a:latin typeface="Simplified Arabic" panose="02020603050405020304" pitchFamily="18" charset="-78"/>
                <a:ea typeface="Calibri" panose="020F0502020204030204" pitchFamily="34" charset="0"/>
                <a:cs typeface="Simplified Arabic" panose="02020603050405020304" pitchFamily="18" charset="-78"/>
              </a:rPr>
              <a:t>في </a:t>
            </a:r>
            <a:r>
              <a:rPr lang="ar-IQ" sz="2000" b="1" dirty="0">
                <a:latin typeface="Simplified Arabic" panose="02020603050405020304" pitchFamily="18" charset="-78"/>
                <a:ea typeface="Calibri" panose="020F0502020204030204" pitchFamily="34" charset="0"/>
                <a:cs typeface="Simplified Arabic" panose="02020603050405020304" pitchFamily="18" charset="-78"/>
              </a:rPr>
              <a:t>الماء وتوجد الكربوهيدرات في الطعام في صورة سكريات أو نشويات أو جليكوجين وأن التركيب الكيميائي للسكريات هو الذي يحدد خصائصها ووظائفه في الأنسجة الحية وكيف يتم تكوين النشا وتحللها </a:t>
            </a:r>
            <a:r>
              <a:rPr lang="ar-IQ" sz="2000" b="1" dirty="0" smtClean="0">
                <a:latin typeface="Simplified Arabic" panose="02020603050405020304" pitchFamily="18" charset="-78"/>
                <a:ea typeface="Calibri" panose="020F0502020204030204" pitchFamily="34" charset="0"/>
                <a:cs typeface="Simplified Arabic" panose="02020603050405020304" pitchFamily="18" charset="-78"/>
              </a:rPr>
              <a:t>.</a:t>
            </a:r>
            <a:endParaRPr lang="en-US" sz="1400" dirty="0">
              <a:latin typeface="Simplified Arabic" panose="02020603050405020304" pitchFamily="18" charset="-78"/>
              <a:ea typeface="Calibri" panose="020F0502020204030204" pitchFamily="34" charset="0"/>
              <a:cs typeface="Simplified Arabic" panose="02020603050405020304" pitchFamily="18" charset="-78"/>
            </a:endParaRPr>
          </a:p>
          <a:p>
            <a:pPr>
              <a:lnSpc>
                <a:spcPct val="115000"/>
              </a:lnSpc>
              <a:spcAft>
                <a:spcPts val="1000"/>
              </a:spcAft>
            </a:pPr>
            <a:r>
              <a:rPr lang="ar-IQ" sz="2000" b="1" dirty="0">
                <a:latin typeface="Simplified Arabic" panose="02020603050405020304" pitchFamily="18" charset="-78"/>
                <a:ea typeface="Calibri" panose="020F0502020204030204" pitchFamily="34" charset="0"/>
                <a:cs typeface="Simplified Arabic" panose="02020603050405020304" pitchFamily="18" charset="-78"/>
              </a:rPr>
              <a:t>مميزات الكربوهيدرات :</a:t>
            </a:r>
            <a:endParaRPr lang="en-US" sz="1400" dirty="0">
              <a:latin typeface="Simplified Arabic" panose="02020603050405020304" pitchFamily="18" charset="-78"/>
              <a:ea typeface="Calibri" panose="020F0502020204030204" pitchFamily="34" charset="0"/>
              <a:cs typeface="Simplified Arabic" panose="02020603050405020304" pitchFamily="18" charset="-78"/>
            </a:endParaRPr>
          </a:p>
          <a:p>
            <a:pPr>
              <a:lnSpc>
                <a:spcPct val="115000"/>
              </a:lnSpc>
              <a:spcAft>
                <a:spcPts val="1000"/>
              </a:spcAft>
            </a:pPr>
            <a:r>
              <a:rPr lang="ar-IQ" sz="2000" b="1" dirty="0">
                <a:latin typeface="Simplified Arabic" panose="02020603050405020304" pitchFamily="18" charset="-78"/>
                <a:ea typeface="Calibri" panose="020F0502020204030204" pitchFamily="34" charset="0"/>
                <a:cs typeface="Simplified Arabic" panose="02020603050405020304" pitchFamily="18" charset="-78"/>
              </a:rPr>
              <a:t>1- تتوافر في الطبيعة بكميات كافية إذ تشكل ثلاثة أرباع المادة الجافة الموجودة في الغذاء النباتي وأكثر من نصف الغذاء المتوفر في العالم .</a:t>
            </a:r>
            <a:endParaRPr lang="en-US" sz="1400" dirty="0">
              <a:latin typeface="Simplified Arabic" panose="02020603050405020304" pitchFamily="18" charset="-78"/>
              <a:ea typeface="Calibri" panose="020F0502020204030204" pitchFamily="34" charset="0"/>
              <a:cs typeface="Simplified Arabic" panose="02020603050405020304" pitchFamily="18" charset="-78"/>
            </a:endParaRPr>
          </a:p>
          <a:p>
            <a:pPr>
              <a:lnSpc>
                <a:spcPct val="115000"/>
              </a:lnSpc>
              <a:spcAft>
                <a:spcPts val="1000"/>
              </a:spcAft>
            </a:pPr>
            <a:r>
              <a:rPr lang="ar-IQ" sz="2000" b="1" dirty="0">
                <a:latin typeface="Simplified Arabic" panose="02020603050405020304" pitchFamily="18" charset="-78"/>
                <a:ea typeface="Calibri" panose="020F0502020204030204" pitchFamily="34" charset="0"/>
                <a:cs typeface="Simplified Arabic" panose="02020603050405020304" pitchFamily="18" charset="-78"/>
              </a:rPr>
              <a:t>2- رخيصة الثمن نسبياً بالمقارنة إلي المادة الغذائية </a:t>
            </a:r>
            <a:r>
              <a:rPr lang="ar-IQ" sz="2000" b="1" dirty="0" err="1">
                <a:latin typeface="Simplified Arabic" panose="02020603050405020304" pitchFamily="18" charset="-78"/>
                <a:ea typeface="Calibri" panose="020F0502020204030204" pitchFamily="34" charset="0"/>
                <a:cs typeface="Simplified Arabic" panose="02020603050405020304" pitchFamily="18" charset="-78"/>
              </a:rPr>
              <a:t>الآخري</a:t>
            </a:r>
            <a:r>
              <a:rPr lang="ar-IQ" sz="2000" b="1" dirty="0">
                <a:latin typeface="Simplified Arabic" panose="02020603050405020304" pitchFamily="18" charset="-78"/>
                <a:ea typeface="Calibri" panose="020F0502020204030204" pitchFamily="34" charset="0"/>
                <a:cs typeface="Simplified Arabic" panose="02020603050405020304" pitchFamily="18" charset="-78"/>
              </a:rPr>
              <a:t> نتيجة لسهولة </a:t>
            </a:r>
            <a:r>
              <a:rPr lang="ar-IQ" sz="2000" b="1" dirty="0" err="1">
                <a:latin typeface="Simplified Arabic" panose="02020603050405020304" pitchFamily="18" charset="-78"/>
                <a:ea typeface="Calibri" panose="020F0502020204030204" pitchFamily="34" charset="0"/>
                <a:cs typeface="Simplified Arabic" panose="02020603050405020304" pitchFamily="18" charset="-78"/>
              </a:rPr>
              <a:t>أنتاجها</a:t>
            </a:r>
            <a:r>
              <a:rPr lang="ar-IQ" sz="2000" b="1" dirty="0">
                <a:latin typeface="Simplified Arabic" panose="02020603050405020304" pitchFamily="18" charset="-78"/>
                <a:ea typeface="Calibri" panose="020F0502020204030204" pitchFamily="34" charset="0"/>
                <a:cs typeface="Simplified Arabic" panose="02020603050405020304" pitchFamily="18" charset="-78"/>
              </a:rPr>
              <a:t> وكثرة أنتشارها .</a:t>
            </a:r>
            <a:endParaRPr lang="en-US" sz="1400" dirty="0">
              <a:latin typeface="Simplified Arabic" panose="02020603050405020304" pitchFamily="18" charset="-78"/>
              <a:ea typeface="Calibri" panose="020F0502020204030204" pitchFamily="34" charset="0"/>
              <a:cs typeface="Simplified Arabic" panose="02020603050405020304" pitchFamily="18" charset="-78"/>
            </a:endParaRPr>
          </a:p>
          <a:p>
            <a:pPr>
              <a:lnSpc>
                <a:spcPct val="115000"/>
              </a:lnSpc>
              <a:spcAft>
                <a:spcPts val="1000"/>
              </a:spcAft>
            </a:pPr>
            <a:r>
              <a:rPr lang="ar-IQ" sz="2000" b="1" dirty="0">
                <a:latin typeface="Simplified Arabic" panose="02020603050405020304" pitchFamily="18" charset="-78"/>
                <a:ea typeface="Calibri" panose="020F0502020204030204" pitchFamily="34" charset="0"/>
                <a:cs typeface="Simplified Arabic" panose="02020603050405020304" pitchFamily="18" charset="-78"/>
              </a:rPr>
              <a:t>3- سهول التخزين ، </a:t>
            </a:r>
            <a:r>
              <a:rPr lang="ar-IQ" sz="2000" b="1" dirty="0" err="1">
                <a:latin typeface="Simplified Arabic" panose="02020603050405020304" pitchFamily="18" charset="-78"/>
                <a:ea typeface="Calibri" panose="020F0502020204030204" pitchFamily="34" charset="0"/>
                <a:cs typeface="Simplified Arabic" panose="02020603050405020304" pitchFamily="18" charset="-78"/>
              </a:rPr>
              <a:t>وأنخفاض</a:t>
            </a:r>
            <a:r>
              <a:rPr lang="ar-IQ" sz="2000" b="1" dirty="0">
                <a:latin typeface="Simplified Arabic" panose="02020603050405020304" pitchFamily="18" charset="-78"/>
                <a:ea typeface="Calibri" panose="020F0502020204030204" pitchFamily="34" charset="0"/>
                <a:cs typeface="Simplified Arabic" panose="02020603050405020304" pitchFamily="18" charset="-78"/>
              </a:rPr>
              <a:t> تكاليف الخزن والتصنيع بالمقارنة مع المواد الغذائية </a:t>
            </a:r>
            <a:r>
              <a:rPr lang="ar-IQ" sz="2000" b="1" dirty="0" err="1">
                <a:latin typeface="Simplified Arabic" panose="02020603050405020304" pitchFamily="18" charset="-78"/>
                <a:ea typeface="Calibri" panose="020F0502020204030204" pitchFamily="34" charset="0"/>
                <a:cs typeface="Simplified Arabic" panose="02020603050405020304" pitchFamily="18" charset="-78"/>
              </a:rPr>
              <a:t>الآخري</a:t>
            </a:r>
            <a:r>
              <a:rPr lang="ar-IQ" sz="2000" b="1" dirty="0">
                <a:latin typeface="Simplified Arabic" panose="02020603050405020304" pitchFamily="18" charset="-78"/>
                <a:ea typeface="Calibri" panose="020F0502020204030204" pitchFamily="34" charset="0"/>
                <a:cs typeface="Simplified Arabic" panose="02020603050405020304" pitchFamily="18" charset="-78"/>
              </a:rPr>
              <a:t> كاللحوم والألبان والدهون .</a:t>
            </a:r>
            <a:endParaRPr lang="en-US" sz="1400" dirty="0">
              <a:latin typeface="Simplified Arabic" panose="02020603050405020304" pitchFamily="18" charset="-78"/>
              <a:ea typeface="Calibri" panose="020F0502020204030204" pitchFamily="34" charset="0"/>
              <a:cs typeface="Simplified Arabic" panose="02020603050405020304" pitchFamily="18" charset="-78"/>
            </a:endParaRPr>
          </a:p>
          <a:p>
            <a:pPr>
              <a:lnSpc>
                <a:spcPct val="115000"/>
              </a:lnSpc>
              <a:spcAft>
                <a:spcPts val="1000"/>
              </a:spcAft>
            </a:pPr>
            <a:r>
              <a:rPr lang="ar-IQ" sz="2000" b="1" dirty="0">
                <a:latin typeface="Simplified Arabic" panose="02020603050405020304" pitchFamily="18" charset="-78"/>
                <a:ea typeface="Calibri" panose="020F0502020204030204" pitchFamily="34" charset="0"/>
                <a:cs typeface="Simplified Arabic" panose="02020603050405020304" pitchFamily="18" charset="-78"/>
              </a:rPr>
              <a:t>4- تشكل المصدر الرئيسي للطاقة الغذائية عند حيوانات المزرعة بينما تمد الإنسان بحوالي ثلي الطاقة الغذائية التي يحتاجها وقد تشكل حوالي 90% من الطاقة اليومية لبعض الشعوب الفقيرة .</a:t>
            </a:r>
            <a:endParaRPr lang="en-US" sz="1400" dirty="0">
              <a:latin typeface="Simplified Arabic" panose="02020603050405020304" pitchFamily="18" charset="-78"/>
              <a:ea typeface="Calibri" panose="020F0502020204030204" pitchFamily="34" charset="0"/>
              <a:cs typeface="Simplified Arabic" panose="02020603050405020304" pitchFamily="18" charset="-78"/>
            </a:endParaRPr>
          </a:p>
          <a:p>
            <a:pPr>
              <a:lnSpc>
                <a:spcPct val="115000"/>
              </a:lnSpc>
              <a:spcAft>
                <a:spcPts val="1000"/>
              </a:spcAft>
            </a:pPr>
            <a:r>
              <a:rPr lang="ar-IQ" sz="2000" b="1" dirty="0">
                <a:latin typeface="Simplified Arabic" panose="02020603050405020304" pitchFamily="18" charset="-78"/>
                <a:ea typeface="Calibri" panose="020F0502020204030204" pitchFamily="34" charset="0"/>
                <a:cs typeface="Simplified Arabic" panose="02020603050405020304" pitchFamily="18" charset="-78"/>
              </a:rPr>
              <a:t>5- يتمكن الجسم من أكسدتها بصورة سريعة لتحرير الطاقة المخزونة فيها والتي يستعملها في نشاطات مختلفة .</a:t>
            </a:r>
            <a:endParaRPr lang="en-US" sz="1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234496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2012" y="154886"/>
            <a:ext cx="11586948" cy="6366871"/>
          </a:xfrm>
          <a:prstGeom prst="rect">
            <a:avLst/>
          </a:prstGeom>
        </p:spPr>
        <p:txBody>
          <a:bodyPr wrap="square">
            <a:spAutoFit/>
          </a:bodyPr>
          <a:lstStyle/>
          <a:p>
            <a:pPr>
              <a:lnSpc>
                <a:spcPct val="115000"/>
              </a:lnSpc>
              <a:spcAft>
                <a:spcPts val="1000"/>
              </a:spcAft>
            </a:pPr>
            <a:r>
              <a:rPr lang="ar-IQ" sz="2400" b="1" dirty="0">
                <a:latin typeface="Calibri" panose="020F0502020204030204" pitchFamily="34" charset="0"/>
                <a:ea typeface="Calibri" panose="020F0502020204030204" pitchFamily="34" charset="0"/>
              </a:rPr>
              <a:t>وتنقسم الكربوهيدرات إلي ثلاثة أقسام رئيسية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IQ" sz="2000" b="1" dirty="0">
                <a:latin typeface="Calibri" panose="020F0502020204030204" pitchFamily="34" charset="0"/>
                <a:ea typeface="Calibri" panose="020F0502020204030204" pitchFamily="34" charset="0"/>
              </a:rPr>
              <a:t>1- سكريات أحادية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IQ" sz="2000" b="1" dirty="0">
                <a:latin typeface="Calibri" panose="020F0502020204030204" pitchFamily="34" charset="0"/>
                <a:ea typeface="Calibri" panose="020F0502020204030204" pitchFamily="34" charset="0"/>
              </a:rPr>
              <a:t>2- سكريات ثنائية</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ar-IQ" sz="2000" b="1" dirty="0">
                <a:latin typeface="Calibri" panose="020F0502020204030204" pitchFamily="34" charset="0"/>
                <a:ea typeface="Calibri" panose="020F0502020204030204" pitchFamily="34" charset="0"/>
              </a:rPr>
              <a:t>3- سكريات </a:t>
            </a:r>
            <a:r>
              <a:rPr lang="ar-IQ" sz="2000" b="1" dirty="0" smtClean="0">
                <a:latin typeface="Calibri" panose="020F0502020204030204" pitchFamily="34" charset="0"/>
                <a:ea typeface="Calibri" panose="020F0502020204030204" pitchFamily="34" charset="0"/>
              </a:rPr>
              <a:t>عديدة</a:t>
            </a:r>
            <a:endParaRPr lang="ar-IQ" sz="2000" dirty="0">
              <a:latin typeface="Simplified Arabic" panose="02020603050405020304" pitchFamily="18" charset="-78"/>
              <a:cs typeface="Simplified Arabic" panose="02020603050405020304" pitchFamily="18" charset="-78"/>
            </a:endParaRPr>
          </a:p>
          <a:p>
            <a:r>
              <a:rPr lang="ar-IQ" sz="2400" dirty="0" smtClean="0">
                <a:latin typeface="Simplified Arabic" panose="02020603050405020304" pitchFamily="18" charset="-78"/>
                <a:cs typeface="Simplified Arabic" panose="02020603050405020304" pitchFamily="18" charset="-78"/>
              </a:rPr>
              <a:t>ثالثاً </a:t>
            </a:r>
            <a:r>
              <a:rPr lang="ar-IQ" sz="2400" dirty="0">
                <a:latin typeface="Simplified Arabic" panose="02020603050405020304" pitchFamily="18" charset="-78"/>
                <a:cs typeface="Simplified Arabic" panose="02020603050405020304" pitchFamily="18" charset="-78"/>
              </a:rPr>
              <a:t>السكريات المتعددة :</a:t>
            </a:r>
          </a:p>
          <a:p>
            <a:r>
              <a:rPr lang="ar-IQ" sz="2400" dirty="0">
                <a:latin typeface="Simplified Arabic" panose="02020603050405020304" pitchFamily="18" charset="-78"/>
                <a:cs typeface="Simplified Arabic" panose="02020603050405020304" pitchFamily="18" charset="-78"/>
              </a:rPr>
              <a:t>معظم المواد الكربوهيدراتية عديدة </a:t>
            </a:r>
            <a:r>
              <a:rPr lang="ar-IQ" sz="2400" dirty="0" err="1">
                <a:latin typeface="Simplified Arabic" panose="02020603050405020304" pitchFamily="18" charset="-78"/>
                <a:cs typeface="Simplified Arabic" panose="02020603050405020304" pitchFamily="18" charset="-78"/>
              </a:rPr>
              <a:t>التسكر</a:t>
            </a:r>
            <a:r>
              <a:rPr lang="ar-IQ" sz="2400" dirty="0">
                <a:latin typeface="Simplified Arabic" panose="02020603050405020304" pitchFamily="18" charset="-78"/>
                <a:cs typeface="Simplified Arabic" panose="02020603050405020304" pitchFamily="18" charset="-78"/>
              </a:rPr>
              <a:t> غير قابلة للذوبان في الماء ويكون بعضها محاليل </a:t>
            </a:r>
            <a:r>
              <a:rPr lang="ar-IQ" sz="2400" dirty="0" err="1">
                <a:latin typeface="Simplified Arabic" panose="02020603050405020304" pitchFamily="18" charset="-78"/>
                <a:cs typeface="Simplified Arabic" panose="02020603050405020304" pitchFamily="18" charset="-78"/>
              </a:rPr>
              <a:t>غروانية</a:t>
            </a:r>
            <a:r>
              <a:rPr lang="ar-IQ" sz="2400" dirty="0">
                <a:latin typeface="Simplified Arabic" panose="02020603050405020304" pitchFamily="18" charset="-78"/>
                <a:cs typeface="Simplified Arabic" panose="02020603050405020304" pitchFamily="18" charset="-78"/>
              </a:rPr>
              <a:t> فقط وهي تنحل عند التسخين دون أن تنصهر علي عكس ما يحدث مع المواد الأحادية والثنائية </a:t>
            </a:r>
            <a:r>
              <a:rPr lang="ar-IQ" sz="2400" dirty="0" err="1">
                <a:latin typeface="Simplified Arabic" panose="02020603050405020304" pitchFamily="18" charset="-78"/>
                <a:cs typeface="Simplified Arabic" panose="02020603050405020304" pitchFamily="18" charset="-78"/>
              </a:rPr>
              <a:t>التسكر</a:t>
            </a:r>
            <a:r>
              <a:rPr lang="ar-IQ" sz="2400" dirty="0">
                <a:latin typeface="Simplified Arabic" panose="02020603050405020304" pitchFamily="18" charset="-78"/>
                <a:cs typeface="Simplified Arabic" panose="02020603050405020304" pitchFamily="18" charset="-78"/>
              </a:rPr>
              <a:t> </a:t>
            </a:r>
            <a:r>
              <a:rPr lang="ar-IQ" sz="2400" dirty="0" smtClean="0">
                <a:latin typeface="Simplified Arabic" panose="02020603050405020304" pitchFamily="18" charset="-78"/>
                <a:cs typeface="Simplified Arabic" panose="02020603050405020304" pitchFamily="18" charset="-78"/>
              </a:rPr>
              <a:t>.  أنواعها </a:t>
            </a:r>
            <a:r>
              <a:rPr lang="ar-IQ" sz="2400" dirty="0">
                <a:latin typeface="Simplified Arabic" panose="02020603050405020304" pitchFamily="18" charset="-78"/>
                <a:cs typeface="Simplified Arabic" panose="02020603050405020304" pitchFamily="18" charset="-78"/>
              </a:rPr>
              <a:t>:</a:t>
            </a:r>
          </a:p>
          <a:p>
            <a:r>
              <a:rPr lang="ar-IQ" sz="2400" dirty="0">
                <a:latin typeface="Simplified Arabic" panose="02020603050405020304" pitchFamily="18" charset="-78"/>
                <a:cs typeface="Simplified Arabic" panose="02020603050405020304" pitchFamily="18" charset="-78"/>
              </a:rPr>
              <a:t>1- النشا :</a:t>
            </a:r>
          </a:p>
          <a:p>
            <a:r>
              <a:rPr lang="ar-IQ" sz="2400" dirty="0">
                <a:latin typeface="Simplified Arabic" panose="02020603050405020304" pitchFamily="18" charset="-78"/>
                <a:cs typeface="Simplified Arabic" panose="02020603050405020304" pitchFamily="18" charset="-78"/>
              </a:rPr>
              <a:t>وهو يوجد في النباتات ويعتبر مادة غذائية رئيسية للإنسان والحيوان ويختزن النشا في الغالب في صورة حبيبات مختلفة الأحجام والأشكال مثلما هو في درنات وبذور النباتات </a:t>
            </a:r>
            <a:r>
              <a:rPr lang="ar-IQ" sz="2400" dirty="0" smtClean="0">
                <a:latin typeface="Simplified Arabic" panose="02020603050405020304" pitchFamily="18" charset="-78"/>
                <a:cs typeface="Simplified Arabic" panose="02020603050405020304" pitchFamily="18" charset="-78"/>
              </a:rPr>
              <a:t>.  والنشا </a:t>
            </a:r>
            <a:r>
              <a:rPr lang="ar-IQ" sz="2400" dirty="0">
                <a:latin typeface="Simplified Arabic" panose="02020603050405020304" pitchFamily="18" charset="-78"/>
                <a:cs typeface="Simplified Arabic" panose="02020603050405020304" pitchFamily="18" charset="-78"/>
              </a:rPr>
              <a:t>لا يختزل </a:t>
            </a:r>
            <a:r>
              <a:rPr lang="ar-IQ" sz="2400" dirty="0" smtClean="0">
                <a:latin typeface="Simplified Arabic" panose="02020603050405020304" pitchFamily="18" charset="-78"/>
                <a:cs typeface="Simplified Arabic" panose="02020603050405020304" pitchFamily="18" charset="-78"/>
              </a:rPr>
              <a:t>بنوعيه </a:t>
            </a:r>
            <a:r>
              <a:rPr lang="ar-IQ" sz="2400" dirty="0">
                <a:latin typeface="Simplified Arabic" panose="02020603050405020304" pitchFamily="18" charset="-78"/>
                <a:cs typeface="Simplified Arabic" panose="02020603050405020304" pitchFamily="18" charset="-78"/>
              </a:rPr>
              <a:t>ولمن يعطي مع اليود لوناً أزرق يزول للتسخين ويعود أيضاً بالتبريد .</a:t>
            </a:r>
          </a:p>
          <a:p>
            <a:r>
              <a:rPr lang="ar-IQ" sz="2400" dirty="0">
                <a:latin typeface="Simplified Arabic" panose="02020603050405020304" pitchFamily="18" charset="-78"/>
                <a:cs typeface="Simplified Arabic" panose="02020603050405020304" pitchFamily="18" charset="-78"/>
              </a:rPr>
              <a:t>2- الجليكوجين :</a:t>
            </a:r>
          </a:p>
          <a:p>
            <a:r>
              <a:rPr lang="ar-IQ" sz="2400" dirty="0">
                <a:latin typeface="Simplified Arabic" panose="02020603050405020304" pitchFamily="18" charset="-78"/>
                <a:cs typeface="Simplified Arabic" panose="02020603050405020304" pitchFamily="18" charset="-78"/>
              </a:rPr>
              <a:t>وهو يلعب دور المادة الغذائية الاحتياطية في جسم الحيوان كالنشا في النبات وهو يختزن أيضاً في الكبد بنسبة 10 % كما يوجد أيضاً في العضلات والجليكوجين مسحوق أبيض غير متبلور يذوب بسهولة في الماء الساخن حيث يكون </a:t>
            </a:r>
            <a:r>
              <a:rPr lang="ar-IQ" sz="2400" dirty="0" smtClean="0">
                <a:latin typeface="Simplified Arabic" panose="02020603050405020304" pitchFamily="18" charset="-78"/>
                <a:cs typeface="Simplified Arabic" panose="02020603050405020304" pitchFamily="18" charset="-78"/>
              </a:rPr>
              <a:t>محلولاً غرويا.</a:t>
            </a:r>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230012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6603" y="670373"/>
            <a:ext cx="11586949" cy="4976747"/>
          </a:xfrm>
          <a:prstGeom prst="rect">
            <a:avLst/>
          </a:prstGeom>
        </p:spPr>
        <p:txBody>
          <a:bodyPr wrap="square">
            <a:spAutoFit/>
          </a:bodyPr>
          <a:lstStyle/>
          <a:p>
            <a:pPr algn="just">
              <a:lnSpc>
                <a:spcPct val="115000"/>
              </a:lnSpc>
              <a:tabLst>
                <a:tab pos="-126365" algn="l"/>
              </a:tabLst>
            </a:pPr>
            <a:r>
              <a:rPr lang="ar-IQ" sz="2800" b="1" u="sng" dirty="0">
                <a:latin typeface="Simplified Arabic" panose="02020603050405020304" pitchFamily="18" charset="-78"/>
                <a:ea typeface="Times New Roman" panose="02020603050405020304" pitchFamily="18" charset="0"/>
                <a:cs typeface="Simplified Arabic" panose="02020603050405020304" pitchFamily="18" charset="-78"/>
              </a:rPr>
              <a:t>التمثيل الغذائي للكلوكوز</a:t>
            </a:r>
            <a:r>
              <a:rPr lang="ar-IQ" sz="2800" dirty="0" smtClean="0">
                <a:latin typeface="Simplified Arabic" panose="02020603050405020304" pitchFamily="18" charset="-78"/>
                <a:ea typeface="Times New Roman" panose="02020603050405020304" pitchFamily="18" charset="0"/>
                <a:cs typeface="Simplified Arabic" panose="02020603050405020304" pitchFamily="18" charset="-78"/>
              </a:rPr>
              <a:t>: </a:t>
            </a:r>
            <a:endParaRPr lang="en-US"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مصادر الكلوكوز في الدم هو من:</a:t>
            </a:r>
            <a:endParaRPr lang="en-US"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الجلوكوز الممتص من الطعام والجلوكوز الناتج عن هدم </a:t>
            </a:r>
            <a:r>
              <a:rPr lang="ar-IQ" sz="2800" dirty="0" err="1">
                <a:latin typeface="Simplified Arabic" panose="02020603050405020304" pitchFamily="18" charset="-78"/>
                <a:ea typeface="Times New Roman" panose="02020603050405020304" pitchFamily="18" charset="0"/>
                <a:cs typeface="Simplified Arabic" panose="02020603050405020304" pitchFamily="18" charset="-78"/>
              </a:rPr>
              <a:t>الكلايكوجين</a:t>
            </a: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 في الكبد.</a:t>
            </a:r>
            <a:endParaRPr lang="en-US"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_ يساعد هرمون الانسولين الذي يفرزه البنكرياس على دخول الجلوكوز الى </a:t>
            </a:r>
            <a:r>
              <a:rPr lang="ar-IQ" sz="2800" dirty="0" smtClean="0">
                <a:latin typeface="Simplified Arabic" panose="02020603050405020304" pitchFamily="18" charset="-78"/>
                <a:ea typeface="Times New Roman" panose="02020603050405020304" pitchFamily="18" charset="0"/>
                <a:cs typeface="Simplified Arabic" panose="02020603050405020304" pitchFamily="18" charset="-78"/>
              </a:rPr>
              <a:t>الخلايا , وفي </a:t>
            </a: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دخول الخلايا يتكسر الجلوكوز الى وحدتين وينتج عن </a:t>
            </a:r>
            <a:r>
              <a:rPr lang="ar-IQ" sz="2800" dirty="0" smtClean="0">
                <a:latin typeface="Simplified Arabic" panose="02020603050405020304" pitchFamily="18" charset="-78"/>
                <a:ea typeface="Times New Roman" panose="02020603050405020304" pitchFamily="18" charset="0"/>
                <a:cs typeface="Simplified Arabic" panose="02020603050405020304" pitchFamily="18" charset="-78"/>
              </a:rPr>
              <a:t>ذلك </a:t>
            </a: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انتاج للطاقة.</a:t>
            </a:r>
            <a:endParaRPr lang="en-US"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_عند احتياج الجسم للطاقة يمكنه دمج الوحدتين وصنع الجلوكوز مرة اخرى.</a:t>
            </a:r>
            <a:endParaRPr lang="en-US"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_عند احتياج الجسم للطاقة يتم هدم الجلوكوز كليا واستخلاص الطاقة </a:t>
            </a:r>
            <a:r>
              <a:rPr lang="ar-IQ" sz="2800" dirty="0" smtClean="0">
                <a:latin typeface="Simplified Arabic" panose="02020603050405020304" pitchFamily="18" charset="-78"/>
                <a:ea typeface="Times New Roman" panose="02020603050405020304" pitchFamily="18" charset="0"/>
                <a:cs typeface="Simplified Arabic" panose="02020603050405020304" pitchFamily="18" charset="-78"/>
              </a:rPr>
              <a:t>ويتحول </a:t>
            </a: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الجلوكوز الى ثاني اكسيد الكربون </a:t>
            </a:r>
            <a:r>
              <a:rPr lang="ar-IQ" sz="2800" dirty="0" smtClean="0">
                <a:latin typeface="Simplified Arabic" panose="02020603050405020304" pitchFamily="18" charset="-78"/>
                <a:ea typeface="Times New Roman" panose="02020603050405020304" pitchFamily="18" charset="0"/>
                <a:cs typeface="Simplified Arabic" panose="02020603050405020304" pitchFamily="18" charset="-78"/>
              </a:rPr>
              <a:t>و الماء. الجلوكوز </a:t>
            </a: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الزائد عن حاجة الجسم وعدم مقدرة الجسم على تحويله الى </a:t>
            </a:r>
            <a:r>
              <a:rPr lang="ar-IQ" sz="2800" dirty="0" err="1">
                <a:latin typeface="Simplified Arabic" panose="02020603050405020304" pitchFamily="18" charset="-78"/>
                <a:ea typeface="Times New Roman" panose="02020603050405020304" pitchFamily="18" charset="0"/>
                <a:cs typeface="Simplified Arabic" panose="02020603050405020304" pitchFamily="18" charset="-78"/>
              </a:rPr>
              <a:t>كلايكوجين</a:t>
            </a: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 يتم تحويله الى دهون ويخزن في الانسجة الدهنية.</a:t>
            </a:r>
            <a:r>
              <a:rPr lang="ar-IQ" sz="2000" dirty="0">
                <a:latin typeface="Simplified Arabic" panose="02020603050405020304" pitchFamily="18" charset="-78"/>
                <a:ea typeface="Times New Roman" panose="02020603050405020304" pitchFamily="18" charset="0"/>
                <a:cs typeface="Simplified Arabic" panose="02020603050405020304" pitchFamily="18" charset="-78"/>
              </a:rPr>
              <a:t> </a:t>
            </a:r>
            <a:endParaRPr lang="en-US"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en-US" sz="2400" dirty="0">
                <a:latin typeface="Simplified Arabic" panose="02020603050405020304" pitchFamily="18" charset="-78"/>
                <a:ea typeface="Times New Roman" panose="02020603050405020304" pitchFamily="18" charset="0"/>
                <a:cs typeface="Simplified Arabic" panose="02020603050405020304" pitchFamily="18" charset="-78"/>
              </a:rPr>
              <a:t> </a:t>
            </a:r>
            <a:endParaRPr lang="en-US" dirty="0">
              <a:effectLst/>
              <a:latin typeface="Simplified Arabic" panose="02020603050405020304" pitchFamily="18" charset="-78"/>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401429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6478" y="20472"/>
            <a:ext cx="11723426" cy="6433749"/>
          </a:xfrm>
          <a:prstGeom prst="rect">
            <a:avLst/>
          </a:prstGeom>
        </p:spPr>
        <p:txBody>
          <a:bodyPr wrap="square">
            <a:spAutoFit/>
          </a:bodyPr>
          <a:lstStyle/>
          <a:p>
            <a:pPr algn="just">
              <a:lnSpc>
                <a:spcPct val="115000"/>
              </a:lnSpc>
              <a:tabLst>
                <a:tab pos="-126365" algn="l"/>
              </a:tabLst>
            </a:pPr>
            <a:r>
              <a:rPr lang="ar-IQ" sz="2400" b="1" u="sng" dirty="0" smtClean="0">
                <a:latin typeface="Simplified Arabic" panose="02020603050405020304" pitchFamily="18" charset="-78"/>
                <a:ea typeface="Times New Roman" panose="02020603050405020304" pitchFamily="18" charset="0"/>
                <a:cs typeface="Simplified Arabic" panose="02020603050405020304" pitchFamily="18" charset="-78"/>
              </a:rPr>
              <a:t>2- </a:t>
            </a:r>
            <a:r>
              <a:rPr lang="ar-IQ" sz="2400" b="1" u="sng" dirty="0">
                <a:latin typeface="Simplified Arabic" panose="02020603050405020304" pitchFamily="18" charset="-78"/>
                <a:ea typeface="Times New Roman" panose="02020603050405020304" pitchFamily="18" charset="0"/>
                <a:cs typeface="Simplified Arabic" panose="02020603050405020304" pitchFamily="18" charset="-78"/>
              </a:rPr>
              <a:t>الدهون</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a:t>
            </a:r>
            <a:r>
              <a:rPr lang="ar-IQ" sz="2400" dirty="0" smtClean="0">
                <a:latin typeface="Simplified Arabic" panose="02020603050405020304" pitchFamily="18" charset="-78"/>
                <a:ea typeface="Times New Roman" panose="02020603050405020304" pitchFamily="18" charset="0"/>
                <a:cs typeface="Simplified Arabic" panose="02020603050405020304" pitchFamily="18" charset="-78"/>
              </a:rPr>
              <a:t>:</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ــ</a:t>
            </a:r>
            <a:endParaRPr lang="en-US" sz="16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تعتبر المواد الدهنية مصدر اساسياً من مصادر الطاقة في جسم الانسان اذ ان الغرام الواحد من الدهون يولد ضعف الطاقة الحرارية التي يولدها غرام واحد من المواد الكربوهيدراتية ، وتحتوي المواد الدهنية على الاحماض الدهنية الاساسية للجسم والتي لا يتمكن الجسم من بنائها لنفسه كما انها تحتوي على الفيتامينات الذائبة بها مثل </a:t>
            </a:r>
            <a:r>
              <a:rPr lang="ar-IQ" sz="2400" dirty="0" err="1">
                <a:latin typeface="Simplified Arabic" panose="02020603050405020304" pitchFamily="18" charset="-78"/>
                <a:ea typeface="Times New Roman" panose="02020603050405020304" pitchFamily="18" charset="0"/>
                <a:cs typeface="Simplified Arabic" panose="02020603050405020304" pitchFamily="18" charset="-78"/>
              </a:rPr>
              <a:t>ا،د</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ل، وهي مهمة جداً </a:t>
            </a:r>
            <a:r>
              <a:rPr lang="ar-IQ" sz="2400" dirty="0" err="1">
                <a:latin typeface="Simplified Arabic" panose="02020603050405020304" pitchFamily="18" charset="-78"/>
                <a:ea typeface="Times New Roman" panose="02020603050405020304" pitchFamily="18" charset="0"/>
                <a:cs typeface="Simplified Arabic" panose="02020603050405020304" pitchFamily="18" charset="-78"/>
              </a:rPr>
              <a:t>للانسان</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وتعمل تلك المواد كوسائد لحفظ الاحشاء الداخلية مثل الكليتين ، وتعتبر مخازن للطاقة في الجسم حيث تترسب تحت الجلد وتستخدم عند الحاجة اليها . </a:t>
            </a:r>
            <a:r>
              <a:rPr lang="ar-IQ" sz="2400" dirty="0" smtClean="0">
                <a:latin typeface="Simplified Arabic" panose="02020603050405020304" pitchFamily="18" charset="-78"/>
                <a:ea typeface="Times New Roman" panose="02020603050405020304" pitchFamily="18" charset="0"/>
                <a:cs typeface="Simplified Arabic" panose="02020603050405020304" pitchFamily="18" charset="-78"/>
              </a:rPr>
              <a:t>وتتركب </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المواد الدهنية من الكربون والهيدروجين والاوكسجين مثل المواد الكربوهيدراتية ولكن بنسب تختلف عنها .</a:t>
            </a:r>
            <a:endParaRPr lang="en-US" sz="16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u="sng" dirty="0">
                <a:latin typeface="Simplified Arabic" panose="02020603050405020304" pitchFamily="18" charset="-78"/>
                <a:ea typeface="Times New Roman" panose="02020603050405020304" pitchFamily="18" charset="0"/>
                <a:cs typeface="Simplified Arabic" panose="02020603050405020304" pitchFamily="18" charset="-78"/>
              </a:rPr>
              <a:t>انواع الدهون</a:t>
            </a:r>
            <a:r>
              <a:rPr lang="ar-IQ" sz="2400" b="1" dirty="0" smtClean="0">
                <a:latin typeface="Simplified Arabic" panose="02020603050405020304" pitchFamily="18" charset="-78"/>
                <a:ea typeface="Times New Roman" panose="02020603050405020304" pitchFamily="18" charset="0"/>
                <a:cs typeface="Simplified Arabic" panose="02020603050405020304" pitchFamily="18" charset="-78"/>
              </a:rPr>
              <a:t>:-</a:t>
            </a:r>
            <a:endParaRPr lang="en-US" sz="16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u="sng" dirty="0">
                <a:latin typeface="Simplified Arabic" panose="02020603050405020304" pitchFamily="18" charset="-78"/>
                <a:ea typeface="Times New Roman" panose="02020603050405020304" pitchFamily="18" charset="0"/>
                <a:cs typeface="Simplified Arabic" panose="02020603050405020304" pitchFamily="18" charset="-78"/>
              </a:rPr>
              <a:t>1</a:t>
            </a: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 الدهون البسيطة او المعتدلة</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a:t>
            </a:r>
            <a:endParaRPr lang="en-US" sz="16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كثلاثي الكولسترول تشكل هذه الدهون حوالي 99% من دهون جسم الانسان وهي تتكون من </a:t>
            </a:r>
            <a:r>
              <a:rPr lang="ar-IQ" sz="2400" dirty="0" err="1">
                <a:latin typeface="Simplified Arabic" panose="02020603050405020304" pitchFamily="18" charset="-78"/>
                <a:ea typeface="Times New Roman" panose="02020603050405020304" pitchFamily="18" charset="0"/>
                <a:cs typeface="Simplified Arabic" panose="02020603050405020304" pitchFamily="18" charset="-78"/>
              </a:rPr>
              <a:t>الكليسيلور</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وهو الدهن الوحيد الذي يذوب في الماء وهو ابسط انواع الدهون ويحتوي على مجموعة من الاحماض الدهنية وهذه الاحماض توجد </a:t>
            </a:r>
            <a:r>
              <a:rPr lang="ar-IQ" sz="2400" dirty="0" smtClean="0">
                <a:latin typeface="Simplified Arabic" panose="02020603050405020304" pitchFamily="18" charset="-78"/>
                <a:ea typeface="Times New Roman" panose="02020603050405020304" pitchFamily="18" charset="0"/>
                <a:cs typeface="Simplified Arabic" panose="02020603050405020304" pitchFamily="18" charset="-78"/>
              </a:rPr>
              <a:t>بنوعين:</a:t>
            </a:r>
            <a:endParaRPr lang="en-US" sz="1600" dirty="0">
              <a:latin typeface="Simplified Arabic" panose="02020603050405020304" pitchFamily="18" charset="-78"/>
              <a:ea typeface="Times New Roman" panose="02020603050405020304" pitchFamily="18" charset="0"/>
              <a:cs typeface="Simplified Arabic" panose="02020603050405020304" pitchFamily="18" charset="-78"/>
            </a:endParaRPr>
          </a:p>
          <a:p>
            <a:pPr marL="342900" lvl="0" indent="-342900" algn="just">
              <a:lnSpc>
                <a:spcPct val="107000"/>
              </a:lnSpc>
              <a:buFont typeface="+mj-cs"/>
              <a:buAutoNum type="arabic1Minus"/>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احماض دهنية مشبعة :</a:t>
            </a:r>
            <a:endParaRPr lang="en-US" sz="1600" dirty="0">
              <a:latin typeface="Simplified Arabic" panose="02020603050405020304" pitchFamily="18" charset="-78"/>
              <a:ea typeface="Calibri" panose="020F0502020204030204" pitchFamily="34" charset="0"/>
              <a:cs typeface="Simplified Arabic" panose="02020603050405020304" pitchFamily="18" charset="-78"/>
            </a:endParaRPr>
          </a:p>
          <a:p>
            <a:pPr algn="just">
              <a:lnSpc>
                <a:spcPct val="115000"/>
              </a:lnSpc>
              <a:tabLst>
                <a:tab pos="-126365" algn="l"/>
              </a:tabLst>
            </a:pP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مصدرها حيواني وهي مشبعة بالهيدروجين </a:t>
            </a:r>
            <a:r>
              <a:rPr lang="ar-IQ" sz="2400" dirty="0" smtClean="0">
                <a:latin typeface="Simplified Arabic" panose="02020603050405020304" pitchFamily="18" charset="-78"/>
                <a:ea typeface="Times New Roman" panose="02020603050405020304" pitchFamily="18" charset="0"/>
                <a:cs typeface="Simplified Arabic" panose="02020603050405020304" pitchFamily="18" charset="-78"/>
              </a:rPr>
              <a:t>لذلك </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فهي ضارة بصحة </a:t>
            </a:r>
            <a:r>
              <a:rPr lang="ar-IQ" sz="2400" dirty="0" smtClean="0">
                <a:latin typeface="Simplified Arabic" panose="02020603050405020304" pitchFamily="18" charset="-78"/>
                <a:ea typeface="Times New Roman" panose="02020603050405020304" pitchFamily="18" charset="0"/>
                <a:cs typeface="Simplified Arabic" panose="02020603050405020304" pitchFamily="18" charset="-78"/>
              </a:rPr>
              <a:t>الانسان ,و تكون </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متجمدة في درجة الحرارة الاعتيادية.</a:t>
            </a:r>
            <a:endParaRPr lang="en-US" sz="16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ب-احماض دهنية غير مشبعة:</a:t>
            </a:r>
            <a:endParaRPr lang="en-US" sz="16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مصدرها نباتي وهي اقل ضررا من الاولى وهي دائما محملة بالدهون الحميدة وتكون سائلة في درجة الحرارة الاعتيادية</a:t>
            </a:r>
            <a:r>
              <a:rPr lang="ar-IQ" sz="2400" dirty="0" smtClean="0">
                <a:latin typeface="Simplified Arabic" panose="02020603050405020304" pitchFamily="18" charset="-78"/>
                <a:ea typeface="Times New Roman" panose="02020603050405020304" pitchFamily="18" charset="0"/>
                <a:cs typeface="Simplified Arabic" panose="02020603050405020304" pitchFamily="18" charset="-78"/>
              </a:rPr>
              <a:t>.</a:t>
            </a:r>
            <a:endParaRPr lang="en-US" sz="1600" dirty="0">
              <a:latin typeface="Simplified Arabic" panose="02020603050405020304" pitchFamily="18" charset="-78"/>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592788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6604" y="536269"/>
            <a:ext cx="11150220" cy="6180153"/>
          </a:xfrm>
          <a:prstGeom prst="rect">
            <a:avLst/>
          </a:prstGeom>
        </p:spPr>
        <p:txBody>
          <a:bodyPr wrap="square">
            <a:spAutoFit/>
          </a:bodyPr>
          <a:lstStyle/>
          <a:p>
            <a:pPr algn="just">
              <a:lnSpc>
                <a:spcPct val="115000"/>
              </a:lnSpc>
              <a:tabLst>
                <a:tab pos="-126365" algn="l"/>
              </a:tabLst>
            </a:pPr>
            <a:r>
              <a:rPr lang="ar-IQ" sz="2800" b="1" dirty="0">
                <a:latin typeface="Simplified Arabic" panose="02020603050405020304" pitchFamily="18" charset="-78"/>
                <a:ea typeface="Times New Roman" panose="02020603050405020304" pitchFamily="18" charset="0"/>
                <a:cs typeface="Simplified Arabic" panose="02020603050405020304" pitchFamily="18" charset="-78"/>
              </a:rPr>
              <a:t>2-</a:t>
            </a: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 </a:t>
            </a:r>
            <a:r>
              <a:rPr lang="ar-IQ" sz="2800" b="1" dirty="0">
                <a:latin typeface="Simplified Arabic" panose="02020603050405020304" pitchFamily="18" charset="-78"/>
                <a:ea typeface="Times New Roman" panose="02020603050405020304" pitchFamily="18" charset="0"/>
                <a:cs typeface="Simplified Arabic" panose="02020603050405020304" pitchFamily="18" charset="-78"/>
              </a:rPr>
              <a:t>الدهون المركبة:-</a:t>
            </a:r>
            <a:endParaRPr lang="en-US"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وهي الدهون التي </a:t>
            </a:r>
            <a:r>
              <a:rPr lang="ar-IQ" sz="2800" dirty="0" err="1">
                <a:latin typeface="Simplified Arabic" panose="02020603050405020304" pitchFamily="18" charset="-78"/>
                <a:ea typeface="Times New Roman" panose="02020603050405020304" pitchFamily="18" charset="0"/>
                <a:cs typeface="Simplified Arabic" panose="02020603050405020304" pitchFamily="18" charset="-78"/>
              </a:rPr>
              <a:t>تتحدة</a:t>
            </a: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 مع المواد الاخرى نتيجة لسهولة حركتها داخل الانسجة </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ومثال </a:t>
            </a:r>
            <a:r>
              <a:rPr lang="ar-IQ" sz="2400" dirty="0" err="1">
                <a:latin typeface="Simplified Arabic" panose="02020603050405020304" pitchFamily="18" charset="-78"/>
                <a:ea typeface="Times New Roman" panose="02020603050405020304" pitchFamily="18" charset="0"/>
                <a:cs typeface="Simplified Arabic" panose="02020603050405020304" pitchFamily="18" charset="-78"/>
              </a:rPr>
              <a:t>ذالك</a:t>
            </a:r>
            <a:endParaRPr lang="en-US"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-عندما تتحد مع الفوسفات فتكون (دهون فوسفاتية)</a:t>
            </a:r>
            <a:endParaRPr lang="en-US"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وان الدهون الفوسفاتية تحتوي على حمضين دهنيين اضافة الى مركب الكولين المحتوي على عنصر الفسفور وان وجود عنصر الفسفور يجعل الدهون الفوسفاتية ذات قابلية جزئية للذوبان في الماء هذه الخاصية تجعل الدهون قابلة الامتزاج بالماء في الطعام وفي سوائل الجسم وتساعد على نقل الدهنيات من والى الخلايا عبر غشاء </a:t>
            </a:r>
            <a:r>
              <a:rPr lang="ar-IQ" sz="2400" dirty="0" err="1">
                <a:latin typeface="Simplified Arabic" panose="02020603050405020304" pitchFamily="18" charset="-78"/>
                <a:ea typeface="Times New Roman" panose="02020603050405020304" pitchFamily="18" charset="0"/>
                <a:cs typeface="Simplified Arabic" panose="02020603050405020304" pitchFamily="18" charset="-78"/>
              </a:rPr>
              <a:t>الخلية,ويكثر</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استعمالها في الصناعات الغذائية.</a:t>
            </a:r>
            <a:endParaRPr lang="en-US"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-عندما تتحد مع البروتينات سوف تكون (بروتينات دهنية)</a:t>
            </a:r>
            <a:endParaRPr lang="en-US"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ان الدهنيات البروتينية تقوم بنقل الدهون من الدم وتصنف حسب كثافتها والتي تعتمد على محتواها من </a:t>
            </a:r>
            <a:r>
              <a:rPr lang="ar-IQ" sz="2400" dirty="0" err="1">
                <a:latin typeface="Simplified Arabic" panose="02020603050405020304" pitchFamily="18" charset="-78"/>
                <a:ea typeface="Times New Roman" panose="02020603050405020304" pitchFamily="18" charset="0"/>
                <a:cs typeface="Simplified Arabic" panose="02020603050405020304" pitchFamily="18" charset="-78"/>
              </a:rPr>
              <a:t>البروتبن</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بالنسبة للدهون فتكون:</a:t>
            </a:r>
            <a:endParaRPr lang="en-US"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1-</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بروتينات دهنية قليلة الكثافة جدا (</a:t>
            </a:r>
            <a:r>
              <a:rPr lang="en-US" sz="2400" dirty="0">
                <a:latin typeface="Simplified Arabic" panose="02020603050405020304" pitchFamily="18" charset="-78"/>
                <a:ea typeface="Times New Roman" panose="02020603050405020304" pitchFamily="18" charset="0"/>
                <a:cs typeface="Simplified Arabic" panose="02020603050405020304" pitchFamily="18" charset="-78"/>
              </a:rPr>
              <a:t>VLDL</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a:t>
            </a:r>
            <a:endParaRPr lang="en-US"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2-</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بروتينات دهنية قليلة الكثافة (</a:t>
            </a:r>
            <a:r>
              <a:rPr lang="en-US" sz="2400" dirty="0">
                <a:latin typeface="Simplified Arabic" panose="02020603050405020304" pitchFamily="18" charset="-78"/>
                <a:ea typeface="Times New Roman" panose="02020603050405020304" pitchFamily="18" charset="0"/>
                <a:cs typeface="Simplified Arabic" panose="02020603050405020304" pitchFamily="18" charset="-78"/>
              </a:rPr>
              <a:t>LDL</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a:t>
            </a:r>
            <a:endParaRPr lang="en-US"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3- </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بروتينات دهنية عالية الكثافة (</a:t>
            </a:r>
            <a:r>
              <a:rPr lang="en-US" sz="2400" dirty="0">
                <a:latin typeface="Simplified Arabic" panose="02020603050405020304" pitchFamily="18" charset="-78"/>
                <a:ea typeface="Times New Roman" panose="02020603050405020304" pitchFamily="18" charset="0"/>
                <a:cs typeface="Simplified Arabic" panose="02020603050405020304" pitchFamily="18" charset="-78"/>
              </a:rPr>
              <a:t>HDL</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a:t>
            </a:r>
            <a:endParaRPr lang="en-US"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-عندما تتحد مع السكريات فتكون (سكريات دهنية)</a:t>
            </a:r>
            <a:endParaRPr lang="en-US" dirty="0">
              <a:effectLst/>
              <a:latin typeface="Simplified Arabic" panose="02020603050405020304" pitchFamily="18" charset="-78"/>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863371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1193" y="154100"/>
            <a:ext cx="11600597" cy="6463308"/>
          </a:xfrm>
          <a:prstGeom prst="rect">
            <a:avLst/>
          </a:prstGeom>
        </p:spPr>
        <p:txBody>
          <a:bodyPr wrap="square">
            <a:spAutoFit/>
          </a:bodyPr>
          <a:lstStyle/>
          <a:p>
            <a:pPr algn="just">
              <a:lnSpc>
                <a:spcPct val="115000"/>
              </a:lnSpc>
              <a:tabLst>
                <a:tab pos="-126365" algn="l"/>
              </a:tabLst>
            </a:pPr>
            <a:r>
              <a:rPr lang="ar-IQ" sz="2400" b="1" u="sng" dirty="0">
                <a:latin typeface="Simplified Arabic" panose="02020603050405020304" pitchFamily="18" charset="-78"/>
                <a:ea typeface="Times New Roman" panose="02020603050405020304" pitchFamily="18" charset="0"/>
                <a:cs typeface="Simplified Arabic" panose="02020603050405020304" pitchFamily="18" charset="-78"/>
              </a:rPr>
              <a:t>الوظائف الحيوية والفسيولوجية للدهون </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(1)</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1-</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تمثل الدهون الركن الاساسي من النظام الغذائي بشرط ان لا تتعدى نسبة الطاقة الناتجة اكثر من 30% من مجمل احتياج الجسم.</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2-</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تعطي الدهون 20% من كمية الطاقة اللازمة لجسم الانسان اذ ان كل (1) غم دهون يعطي(9) سعرة حرارية عند احتراقها.</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3-</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للدهون وظيفة فسيولوجية مهمة فهي تكون طبقة عازلة تحت الجلد تحافظ على درجة حرارة الجسم من </a:t>
            </a:r>
            <a:r>
              <a:rPr lang="ar-IQ" sz="2400" dirty="0" err="1">
                <a:latin typeface="Simplified Arabic" panose="02020603050405020304" pitchFamily="18" charset="-78"/>
                <a:ea typeface="Times New Roman" panose="02020603050405020304" pitchFamily="18" charset="0"/>
                <a:cs typeface="Simplified Arabic" panose="02020603050405020304" pitchFamily="18" charset="-78"/>
              </a:rPr>
              <a:t>التغير,اذا</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انها تساعد على تنظيم حرارة الجسم ,وتساعد على ليونة ونعومة الجلد.</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4-</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للدهون وظائف تركيبية مهمة تدخل في تركيب جدران الخلايا </a:t>
            </a:r>
            <a:r>
              <a:rPr lang="ar-IQ" sz="2400" dirty="0" err="1">
                <a:latin typeface="Simplified Arabic" panose="02020603050405020304" pitchFamily="18" charset="-78"/>
                <a:ea typeface="Times New Roman" panose="02020603050405020304" pitchFamily="18" charset="0"/>
                <a:cs typeface="Simplified Arabic" panose="02020603050405020304" pitchFamily="18" charset="-78"/>
              </a:rPr>
              <a:t>والمايتوكوندريا</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وتدخل في تركيب كثير من الانسجة ومنها الجهاز العصبي </a:t>
            </a:r>
            <a:r>
              <a:rPr lang="ar-IQ" sz="2400" dirty="0" err="1">
                <a:latin typeface="Simplified Arabic" panose="02020603050405020304" pitchFamily="18" charset="-78"/>
                <a:ea typeface="Times New Roman" panose="02020603050405020304" pitchFamily="18" charset="0"/>
                <a:cs typeface="Simplified Arabic" panose="02020603050405020304" pitchFamily="18" charset="-78"/>
              </a:rPr>
              <a:t>والدماغ,الكبد,القلب,الكلى</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......الخ.</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5-</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يحيط بعض اعضاء الجسم مثل:(الكليتين ,القلب)طبقة دهنية تعد وسادة تقي هذه الاعضاء من الصدمات.</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6-</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تعمل الدهون كمواد حاملة للفيتامينات الذائبة في الدهون مثل فيتامينات(</a:t>
            </a:r>
            <a:r>
              <a:rPr lang="en-US" sz="2400" dirty="0">
                <a:latin typeface="Simplified Arabic" panose="02020603050405020304" pitchFamily="18" charset="-78"/>
                <a:ea typeface="Times New Roman" panose="02020603050405020304" pitchFamily="18" charset="0"/>
                <a:cs typeface="Simplified Arabic" panose="02020603050405020304" pitchFamily="18" charset="-78"/>
              </a:rPr>
              <a:t>E.D.A.K</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7-</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تزود الجسم </a:t>
            </a:r>
            <a:r>
              <a:rPr lang="ar-IQ" sz="2400" dirty="0" err="1">
                <a:latin typeface="Simplified Arabic" panose="02020603050405020304" pitchFamily="18" charset="-78"/>
                <a:ea typeface="Times New Roman" panose="02020603050405020304" pitchFamily="18" charset="0"/>
                <a:cs typeface="Simplified Arabic" panose="02020603050405020304" pitchFamily="18" charset="-78"/>
              </a:rPr>
              <a:t>بالاحماض</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الدهنية </a:t>
            </a:r>
            <a:r>
              <a:rPr lang="ar-IQ" sz="2400" dirty="0" err="1">
                <a:latin typeface="Simplified Arabic" panose="02020603050405020304" pitchFamily="18" charset="-78"/>
                <a:ea typeface="Times New Roman" panose="02020603050405020304" pitchFamily="18" charset="0"/>
                <a:cs typeface="Simplified Arabic" panose="02020603050405020304" pitchFamily="18" charset="-78"/>
              </a:rPr>
              <a:t>والكليسيرايد</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عندما تتحلل اذ لهذه الاحماض اهمية لحيوية الجسم بعد خروجها من مخازنها الى الكبد لكي تنشطر الى الاحماض الدهنية </a:t>
            </a:r>
            <a:r>
              <a:rPr lang="ar-IQ" sz="2400" dirty="0" err="1">
                <a:latin typeface="Simplified Arabic" panose="02020603050405020304" pitchFamily="18" charset="-78"/>
                <a:ea typeface="Times New Roman" panose="02020603050405020304" pitchFamily="18" charset="0"/>
                <a:cs typeface="Simplified Arabic" panose="02020603050405020304" pitchFamily="18" charset="-78"/>
              </a:rPr>
              <a:t>والكليسيرين</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8-</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للدهون علاقة بالنضوج الجنسي اذ انها تزيد من كفاءة الانجاب.</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400" b="1" dirty="0">
                <a:latin typeface="Simplified Arabic" panose="02020603050405020304" pitchFamily="18" charset="-78"/>
                <a:ea typeface="Times New Roman" panose="02020603050405020304" pitchFamily="18" charset="0"/>
                <a:cs typeface="Simplified Arabic" panose="02020603050405020304" pitchFamily="18" charset="-78"/>
              </a:rPr>
              <a:t>9-</a:t>
            </a:r>
            <a:r>
              <a:rPr lang="ar-IQ" sz="2400" dirty="0">
                <a:latin typeface="Simplified Arabic" panose="02020603050405020304" pitchFamily="18" charset="-78"/>
                <a:ea typeface="Times New Roman" panose="02020603050405020304" pitchFamily="18" charset="0"/>
                <a:cs typeface="Simplified Arabic" panose="02020603050405020304" pitchFamily="18" charset="-78"/>
              </a:rPr>
              <a:t> الدهون مع البروتين يكونان طبقة خارجية عازلة لنقل الاشارات العصبية داخل الخلايا</a:t>
            </a:r>
            <a:r>
              <a:rPr lang="ar-IQ" sz="2400" dirty="0" smtClean="0">
                <a:latin typeface="Simplified Arabic" panose="02020603050405020304" pitchFamily="18" charset="-78"/>
                <a:ea typeface="Times New Roman" panose="02020603050405020304" pitchFamily="18" charset="0"/>
                <a:cs typeface="Simplified Arabic" panose="02020603050405020304" pitchFamily="18" charset="-78"/>
              </a:rPr>
              <a:t>.</a:t>
            </a:r>
            <a:endParaRPr lang="en-US" sz="2400" dirty="0">
              <a:latin typeface="Simplified Arabic" panose="02020603050405020304" pitchFamily="18" charset="-78"/>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4198744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مبدأ الاتزان البدني </a:t>
            </a:r>
            <a:br>
              <a:rPr lang="ar-IQ" dirty="0" smtClean="0"/>
            </a:br>
            <a:endParaRPr lang="ar-IQ" dirty="0"/>
          </a:p>
        </p:txBody>
      </p:sp>
      <p:sp>
        <p:nvSpPr>
          <p:cNvPr id="3" name="عنصر نائب للمحتوى 2"/>
          <p:cNvSpPr>
            <a:spLocks noGrp="1"/>
          </p:cNvSpPr>
          <p:nvPr>
            <p:ph idx="1"/>
          </p:nvPr>
        </p:nvSpPr>
        <p:spPr/>
        <p:txBody>
          <a:bodyPr>
            <a:normAutofit/>
          </a:bodyPr>
          <a:lstStyle/>
          <a:p>
            <a:r>
              <a:rPr lang="ar-IQ" sz="2400" dirty="0" smtClean="0"/>
              <a:t>وهو أحد المبادئ في الكيمياء ويتحدث عن القدرة على توفير الاتزان في كتله الجسم الداخلي من أجل الحفاظ على محيطها الداخلي أو الخارجي وهذا المبدأ ينطبق على أغلب الكائنات سواء كانت صغيرة أو كبيرة وكذلك ينطبق علينا كبشر  وهذه المحافظة تكون من خلال الأجهزة الداخلة والمراقبة لها بشكل ذاتي , ويمكن العمل بهذا المبدأ في كل الأصعدة منها على صعيد الفرد والأطعمة وعلى صعيد الكائنات الحية وغيرها.</a:t>
            </a:r>
          </a:p>
          <a:p>
            <a:endParaRPr lang="ar-IQ" sz="2400" dirty="0"/>
          </a:p>
        </p:txBody>
      </p:sp>
    </p:spTree>
    <p:extLst>
      <p:ext uri="{BB962C8B-B14F-4D97-AF65-F5344CB8AC3E}">
        <p14:creationId xmlns:p14="http://schemas.microsoft.com/office/powerpoint/2010/main" val="2816711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73206" y="782166"/>
            <a:ext cx="11450471" cy="6577185"/>
          </a:xfrm>
          <a:prstGeom prst="rect">
            <a:avLst/>
          </a:prstGeom>
        </p:spPr>
        <p:txBody>
          <a:bodyPr wrap="square">
            <a:spAutoFit/>
          </a:bodyPr>
          <a:lstStyle/>
          <a:p>
            <a:pPr lvl="0" algn="just">
              <a:lnSpc>
                <a:spcPct val="115000"/>
              </a:lnSpc>
              <a:tabLst>
                <a:tab pos="-126365" algn="l"/>
              </a:tabLst>
            </a:pPr>
            <a:r>
              <a:rPr lang="ar-IQ" sz="2800" b="1" dirty="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10-</a:t>
            </a:r>
            <a:r>
              <a:rPr lang="ar-IQ" sz="2800" dirty="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IQ" sz="2800" dirty="0" err="1">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لايتأثر</a:t>
            </a:r>
            <a:r>
              <a:rPr lang="ar-IQ" sz="2800" dirty="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 اداء الرياضي بانخفاض نسبة الدهون في وجباته او في جسمه ,كما هو </a:t>
            </a:r>
            <a:r>
              <a:rPr lang="ar-IQ" sz="2800" dirty="0" smtClean="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  الحال </a:t>
            </a:r>
            <a:r>
              <a:rPr lang="ar-IQ" sz="2800" dirty="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بالنسبة </a:t>
            </a:r>
            <a:r>
              <a:rPr lang="ar-IQ" sz="2800" dirty="0" err="1">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للكاربوهيدرات</a:t>
            </a:r>
            <a:r>
              <a:rPr lang="ar-IQ" sz="2800" dirty="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 ,فضلا عن ان مخزون الجسم من الدهون يعتمد على الفائض </a:t>
            </a:r>
            <a:r>
              <a:rPr lang="ar-IQ" sz="2800" dirty="0" smtClean="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من </a:t>
            </a:r>
            <a:r>
              <a:rPr lang="ar-IQ" sz="2800" dirty="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الطاقة مهما كان مصدرها ولا يقتصر على </a:t>
            </a:r>
            <a:r>
              <a:rPr lang="ar-IQ" sz="2800" dirty="0" smtClean="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ما يتناوله </a:t>
            </a:r>
            <a:r>
              <a:rPr lang="ar-IQ" sz="2800" dirty="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الرياضي من الدهون اذ يجب ان يتناول (90-150) غم باليوم.</a:t>
            </a:r>
            <a:endParaRPr lang="en-US" sz="2800" dirty="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endParaRPr>
          </a:p>
          <a:p>
            <a:pPr lvl="0"/>
            <a:r>
              <a:rPr lang="ar-IQ" sz="2800" b="1" dirty="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11-</a:t>
            </a:r>
            <a:r>
              <a:rPr lang="ar-IQ" sz="2800" dirty="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 تعد مصدرا اثناء القيام بالجهد البدني المعتدل والخفيف الطويل الزمن </a:t>
            </a:r>
            <a:r>
              <a:rPr lang="ar-IQ" sz="2800" dirty="0" err="1">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وذالك</a:t>
            </a:r>
            <a:r>
              <a:rPr lang="ar-IQ" sz="2800" dirty="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 عندما تكون السعة الهوائية من (70-65)% اذ تكون الاحماض الدهنية الحرة في الدم وثلاثي </a:t>
            </a:r>
            <a:r>
              <a:rPr lang="ar-IQ" sz="2800" dirty="0" err="1">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الكليسيرايد</a:t>
            </a:r>
            <a:r>
              <a:rPr lang="ar-IQ" sz="2800" dirty="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 في العضلات المصدرين الاساسين للطاقة خلال التمرين </a:t>
            </a:r>
            <a:r>
              <a:rPr lang="ar-IQ" sz="2800" dirty="0" smtClean="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a:t>
            </a:r>
            <a:endParaRPr lang="ar-IQ" sz="2800" dirty="0" smtClean="0">
              <a:latin typeface="Simplified Arabic" panose="02020603050405020304" pitchFamily="18" charset="-78"/>
              <a:ea typeface="Times New Roman" panose="02020603050405020304" pitchFamily="18" charset="0"/>
              <a:cs typeface="Simplified Arabic" panose="02020603050405020304" pitchFamily="18" charset="-78"/>
            </a:endParaRPr>
          </a:p>
          <a:p>
            <a:pPr algn="just">
              <a:lnSpc>
                <a:spcPct val="115000"/>
              </a:lnSpc>
              <a:tabLst>
                <a:tab pos="-126365" algn="l"/>
              </a:tabLst>
            </a:pPr>
            <a:r>
              <a:rPr lang="ar-IQ" sz="2800" dirty="0" smtClean="0">
                <a:latin typeface="Simplified Arabic" panose="02020603050405020304" pitchFamily="18" charset="-78"/>
                <a:ea typeface="Times New Roman" panose="02020603050405020304" pitchFamily="18" charset="0"/>
                <a:cs typeface="Simplified Arabic" panose="02020603050405020304" pitchFamily="18" charset="-78"/>
              </a:rPr>
              <a:t>12- تعمل </a:t>
            </a: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الاحماض الدهنية الحرة على توفير مخزون كاف من </a:t>
            </a:r>
            <a:r>
              <a:rPr lang="ar-IQ" sz="2800" dirty="0" err="1">
                <a:latin typeface="Simplified Arabic" panose="02020603050405020304" pitchFamily="18" charset="-78"/>
                <a:ea typeface="Times New Roman" panose="02020603050405020304" pitchFamily="18" charset="0"/>
                <a:cs typeface="Simplified Arabic" panose="02020603050405020304" pitchFamily="18" charset="-78"/>
              </a:rPr>
              <a:t>الكلايكوجين</a:t>
            </a: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 اثناء القيام بالتمرين وبعده وهذا ما يعرف بتأثير الحموضة الدهنية في توفير </a:t>
            </a:r>
            <a:r>
              <a:rPr lang="ar-IQ" sz="2800" dirty="0" err="1">
                <a:latin typeface="Simplified Arabic" panose="02020603050405020304" pitchFamily="18" charset="-78"/>
                <a:ea typeface="Times New Roman" panose="02020603050405020304" pitchFamily="18" charset="0"/>
                <a:cs typeface="Simplified Arabic" panose="02020603050405020304" pitchFamily="18" charset="-78"/>
              </a:rPr>
              <a:t>الكلايكوجين</a:t>
            </a: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 (فقد وجد انه في اثناء التمرين يزداد استعمال </a:t>
            </a:r>
            <a:r>
              <a:rPr lang="ar-IQ" sz="2800" dirty="0" err="1">
                <a:latin typeface="Simplified Arabic" panose="02020603050405020304" pitchFamily="18" charset="-78"/>
                <a:ea typeface="Times New Roman" panose="02020603050405020304" pitchFamily="18" charset="0"/>
                <a:cs typeface="Simplified Arabic" panose="02020603050405020304" pitchFamily="18" charset="-78"/>
              </a:rPr>
              <a:t>الكلايكوجين</a:t>
            </a: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 كمصدر للطاقة) بسبب تأثير التمرين على تنشيط </a:t>
            </a:r>
            <a:r>
              <a:rPr lang="ar-IQ" sz="2800" dirty="0" err="1">
                <a:latin typeface="Simplified Arabic" panose="02020603050405020304" pitchFamily="18" charset="-78"/>
                <a:ea typeface="Times New Roman" panose="02020603050405020304" pitchFamily="18" charset="0"/>
                <a:cs typeface="Simplified Arabic" panose="02020603050405020304" pitchFamily="18" charset="-78"/>
              </a:rPr>
              <a:t>ليباز</a:t>
            </a: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 البروتينات الشحمية.</a:t>
            </a:r>
            <a:endParaRPr lang="en-US" sz="2800" dirty="0">
              <a:latin typeface="Simplified Arabic" panose="02020603050405020304" pitchFamily="18" charset="-78"/>
              <a:ea typeface="Times New Roman" panose="02020603050405020304" pitchFamily="18" charset="0"/>
              <a:cs typeface="Simplified Arabic" panose="02020603050405020304" pitchFamily="18" charset="-78"/>
            </a:endParaRPr>
          </a:p>
          <a:p>
            <a:r>
              <a:rPr lang="ar-IQ" sz="2800" b="1" dirty="0" smtClean="0">
                <a:latin typeface="Simplified Arabic" panose="02020603050405020304" pitchFamily="18" charset="-78"/>
                <a:ea typeface="Times New Roman" panose="02020603050405020304" pitchFamily="18" charset="0"/>
                <a:cs typeface="Simplified Arabic" panose="02020603050405020304" pitchFamily="18" charset="-78"/>
              </a:rPr>
              <a:t>13-</a:t>
            </a:r>
            <a:r>
              <a:rPr lang="ar-IQ" sz="2800" dirty="0" smtClean="0">
                <a:latin typeface="Simplified Arabic" panose="02020603050405020304" pitchFamily="18" charset="-78"/>
                <a:ea typeface="Times New Roman" panose="02020603050405020304" pitchFamily="18" charset="0"/>
                <a:cs typeface="Simplified Arabic" panose="02020603050405020304" pitchFamily="18" charset="-78"/>
              </a:rPr>
              <a:t> </a:t>
            </a: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التمارين </a:t>
            </a:r>
            <a:r>
              <a:rPr lang="ar-IQ" sz="2800" dirty="0" err="1">
                <a:latin typeface="Simplified Arabic" panose="02020603050405020304" pitchFamily="18" charset="-78"/>
                <a:ea typeface="Times New Roman" panose="02020603050405020304" pitchFamily="18" charset="0"/>
                <a:cs typeface="Simplified Arabic" panose="02020603050405020304" pitchFamily="18" charset="-78"/>
              </a:rPr>
              <a:t>الاوكسجينية</a:t>
            </a:r>
            <a:r>
              <a:rPr lang="ar-IQ" sz="2800" dirty="0">
                <a:latin typeface="Simplified Arabic" panose="02020603050405020304" pitchFamily="18" charset="-78"/>
                <a:ea typeface="Times New Roman" panose="02020603050405020304" pitchFamily="18" charset="0"/>
                <a:cs typeface="Simplified Arabic" panose="02020603050405020304" pitchFamily="18" charset="-78"/>
              </a:rPr>
              <a:t> تساعد على حرق الدهون في الجسم مما يتسبب في انقاص الوزن فضلا عن انها ترفع مستوى البروتينات الشحمية عالية الكثافة وتقلل من مستوى البروتينات الدهنية واطئة الكثافة</a:t>
            </a:r>
            <a:r>
              <a:rPr lang="ar-IQ" sz="2800" dirty="0" smtClean="0">
                <a:latin typeface="Simplified Arabic" panose="02020603050405020304" pitchFamily="18" charset="-78"/>
                <a:ea typeface="Times New Roman" panose="02020603050405020304" pitchFamily="18" charset="0"/>
                <a:cs typeface="Simplified Arabic" panose="02020603050405020304" pitchFamily="18" charset="-78"/>
              </a:rPr>
              <a:t>.</a:t>
            </a:r>
          </a:p>
          <a:p>
            <a:endParaRPr lang="ar-IQ"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23519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4842" y="1184983"/>
            <a:ext cx="11100178" cy="3970318"/>
          </a:xfrm>
          <a:prstGeom prst="rect">
            <a:avLst/>
          </a:prstGeom>
        </p:spPr>
        <p:txBody>
          <a:bodyPr wrap="square">
            <a:spAutoFit/>
          </a:bodyPr>
          <a:lstStyle/>
          <a:p>
            <a:pPr lvl="0"/>
            <a:r>
              <a:rPr lang="ar-IQ" sz="2800" dirty="0">
                <a:solidFill>
                  <a:prstClr val="black"/>
                </a:solidFill>
                <a:latin typeface="Simplified Arabic" panose="02020603050405020304" pitchFamily="18" charset="-78"/>
                <a:cs typeface="Simplified Arabic" panose="02020603050405020304" pitchFamily="18" charset="-78"/>
              </a:rPr>
              <a:t>3- البروتينات :-</a:t>
            </a:r>
          </a:p>
          <a:p>
            <a:pPr lvl="0"/>
            <a:r>
              <a:rPr lang="ar-IQ" sz="2800" dirty="0">
                <a:solidFill>
                  <a:prstClr val="black"/>
                </a:solidFill>
                <a:latin typeface="Simplified Arabic" panose="02020603050405020304" pitchFamily="18" charset="-78"/>
                <a:cs typeface="Simplified Arabic" panose="02020603050405020304" pitchFamily="18" charset="-78"/>
              </a:rPr>
              <a:t>تتركب البروتينات من 5 عناصر أساسية هي الكربون ، النتروجين، الأوكسجين ، الهيدروجين ، الكبريت وتحتوي بعض البروتينات على الفسفور ، كما يحتوي احد البروتينات الموجودة في الدم وهو الهيموغلوبين على الحديد . </a:t>
            </a:r>
          </a:p>
          <a:p>
            <a:pPr lvl="0"/>
            <a:r>
              <a:rPr lang="ar-IQ" sz="2800" dirty="0">
                <a:solidFill>
                  <a:prstClr val="black"/>
                </a:solidFill>
                <a:latin typeface="Simplified Arabic" panose="02020603050405020304" pitchFamily="18" charset="-78"/>
                <a:cs typeface="Simplified Arabic" panose="02020603050405020304" pitchFamily="18" charset="-78"/>
              </a:rPr>
              <a:t>وتوجد المواد البروتينية في جميع الكائنات الحية النباتية والحيوانية حيث تشكل المكونات الأساسية </a:t>
            </a:r>
            <a:r>
              <a:rPr lang="ar-IQ" sz="2800" dirty="0" err="1">
                <a:solidFill>
                  <a:prstClr val="black"/>
                </a:solidFill>
                <a:latin typeface="Simplified Arabic" panose="02020603050405020304" pitchFamily="18" charset="-78"/>
                <a:cs typeface="Simplified Arabic" panose="02020603050405020304" pitchFamily="18" charset="-78"/>
              </a:rPr>
              <a:t>للبروتوبلازم</a:t>
            </a:r>
            <a:r>
              <a:rPr lang="ar-IQ" sz="2800" dirty="0">
                <a:solidFill>
                  <a:prstClr val="black"/>
                </a:solidFill>
                <a:latin typeface="Simplified Arabic" panose="02020603050405020304" pitchFamily="18" charset="-78"/>
                <a:cs typeface="Simplified Arabic" panose="02020603050405020304" pitchFamily="18" charset="-78"/>
              </a:rPr>
              <a:t> ، وتعتبر الكائنات الحية الحيوانية اغنى بالبروتينات مقارنة بالنباتات . </a:t>
            </a:r>
          </a:p>
          <a:p>
            <a:pPr lvl="0"/>
            <a:r>
              <a:rPr lang="ar-IQ" sz="2800" dirty="0">
                <a:solidFill>
                  <a:prstClr val="black"/>
                </a:solidFill>
                <a:latin typeface="Simplified Arabic" panose="02020603050405020304" pitchFamily="18" charset="-78"/>
                <a:cs typeface="Simplified Arabic" panose="02020603050405020304" pitchFamily="18" charset="-78"/>
              </a:rPr>
              <a:t>تتحدد هذه العناصر العضوية سابقة الذكر لتكون الاحماض الامينية </a:t>
            </a:r>
            <a:r>
              <a:rPr lang="ar-IQ" sz="2800" dirty="0" smtClean="0">
                <a:solidFill>
                  <a:prstClr val="black"/>
                </a:solidFill>
                <a:latin typeface="Simplified Arabic" panose="02020603050405020304" pitchFamily="18" charset="-78"/>
                <a:cs typeface="Simplified Arabic" panose="02020603050405020304" pitchFamily="18" charset="-78"/>
              </a:rPr>
              <a:t>:-</a:t>
            </a:r>
            <a:endParaRPr lang="ar-IQ" sz="2800" dirty="0" smtClean="0">
              <a:ea typeface="Times New Roman" panose="02020603050405020304" pitchFamily="18" charset="0"/>
              <a:cs typeface="Simplified Arabic" panose="02020603050405020304" pitchFamily="18" charset="-78"/>
            </a:endParaRPr>
          </a:p>
          <a:p>
            <a:r>
              <a:rPr lang="ar-IQ" sz="2800" dirty="0" smtClean="0">
                <a:ea typeface="Times New Roman" panose="02020603050405020304" pitchFamily="18" charset="0"/>
                <a:cs typeface="Simplified Arabic" panose="02020603050405020304" pitchFamily="18" charset="-78"/>
              </a:rPr>
              <a:t>وأن </a:t>
            </a:r>
            <a:r>
              <a:rPr lang="ar-IQ" sz="2800" dirty="0">
                <a:ea typeface="Times New Roman" panose="02020603050405020304" pitchFamily="18" charset="0"/>
                <a:cs typeface="Simplified Arabic" panose="02020603050405020304" pitchFamily="18" charset="-78"/>
              </a:rPr>
              <a:t>البروتين يقوم بإعادة بناء الانسجة العضلية خلال فترة الاستشفاء . غير أنه قد ثبت منذ سنوات عديدة أن البروتين لا يستخدم خلال التدريب كوقود لإنتاج الطاقة </a:t>
            </a:r>
            <a:endParaRPr lang="ar-IQ" sz="3200" dirty="0"/>
          </a:p>
        </p:txBody>
      </p:sp>
    </p:spTree>
    <p:extLst>
      <p:ext uri="{BB962C8B-B14F-4D97-AF65-F5344CB8AC3E}">
        <p14:creationId xmlns:p14="http://schemas.microsoft.com/office/powerpoint/2010/main" val="3132928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7422" y="197852"/>
            <a:ext cx="11859904" cy="5632311"/>
          </a:xfrm>
          <a:prstGeom prst="rect">
            <a:avLst/>
          </a:prstGeom>
        </p:spPr>
        <p:txBody>
          <a:bodyPr wrap="square">
            <a:spAutoFit/>
          </a:bodyPr>
          <a:lstStyle/>
          <a:p>
            <a:pPr>
              <a:lnSpc>
                <a:spcPct val="150000"/>
              </a:lnSpc>
            </a:pPr>
            <a:r>
              <a:rPr lang="ar-IQ" sz="2400" dirty="0" smtClean="0">
                <a:latin typeface="Simplified Arabic" panose="02020603050405020304" pitchFamily="18" charset="-78"/>
                <a:cs typeface="Simplified Arabic" panose="02020603050405020304" pitchFamily="18" charset="-78"/>
              </a:rPr>
              <a:t>الاتزان الداخلي ( الاستقرار الديناميكي ) </a:t>
            </a:r>
            <a:r>
              <a:rPr lang="en-US" sz="2400" dirty="0" smtClean="0">
                <a:latin typeface="Simplified Arabic" panose="02020603050405020304" pitchFamily="18" charset="-78"/>
                <a:cs typeface="Simplified Arabic" panose="02020603050405020304" pitchFamily="18" charset="-78"/>
              </a:rPr>
              <a:t>Homeostasis</a:t>
            </a:r>
          </a:p>
          <a:p>
            <a:pPr>
              <a:lnSpc>
                <a:spcPct val="150000"/>
              </a:lnSpc>
            </a:pPr>
            <a:r>
              <a:rPr lang="ar-IQ" sz="2400" dirty="0" smtClean="0">
                <a:latin typeface="Simplified Arabic" panose="02020603050405020304" pitchFamily="18" charset="-78"/>
                <a:cs typeface="Simplified Arabic" panose="02020603050405020304" pitchFamily="18" charset="-78"/>
              </a:rPr>
              <a:t>الاتزان الداخلي </a:t>
            </a:r>
            <a:r>
              <a:rPr lang="en-US" sz="2400" dirty="0" smtClean="0">
                <a:latin typeface="Simplified Arabic" panose="02020603050405020304" pitchFamily="18" charset="-78"/>
                <a:cs typeface="Simplified Arabic" panose="02020603050405020304" pitchFamily="18" charset="-78"/>
              </a:rPr>
              <a:t>Homeostasis </a:t>
            </a:r>
            <a:r>
              <a:rPr lang="ar-IQ" sz="2400" dirty="0" smtClean="0">
                <a:latin typeface="Simplified Arabic" panose="02020603050405020304" pitchFamily="18" charset="-78"/>
                <a:cs typeface="Simplified Arabic" panose="02020603050405020304" pitchFamily="18" charset="-78"/>
              </a:rPr>
              <a:t>يعني المحافظة على البيئة الداخلية ثابتة نسبياً مما ينتج عنه اداء متوازن طبيعي لكل الوظائف التي تقوم بها أجهزة الجسم المختلفة بالرغم من تغير الظروف في البينة الخارجية .</a:t>
            </a:r>
          </a:p>
          <a:p>
            <a:pPr>
              <a:lnSpc>
                <a:spcPct val="150000"/>
              </a:lnSpc>
            </a:pPr>
            <a:r>
              <a:rPr lang="ar-IQ" sz="2400" dirty="0" smtClean="0">
                <a:latin typeface="Simplified Arabic" panose="02020603050405020304" pitchFamily="18" charset="-78"/>
                <a:cs typeface="Simplified Arabic" panose="02020603050405020304" pitchFamily="18" charset="-78"/>
              </a:rPr>
              <a:t>ويعرف الاتزان الداخلي :</a:t>
            </a:r>
          </a:p>
          <a:p>
            <a:pPr>
              <a:lnSpc>
                <a:spcPct val="150000"/>
              </a:lnSpc>
            </a:pPr>
            <a:r>
              <a:rPr lang="ar-IQ" sz="2400" dirty="0" smtClean="0">
                <a:latin typeface="Simplified Arabic" panose="02020603050405020304" pitchFamily="18" charset="-78"/>
                <a:cs typeface="Simplified Arabic" panose="02020603050405020304" pitchFamily="18" charset="-78"/>
              </a:rPr>
              <a:t> بانه الحفاظ على بيئة ثابتة او غير متغيرة اثناء الظروف غير المستقرة ، والاتزان الداخلي لأي مكون في الجسم يعني الثبات النسبي لهذا المكون لذا فهنالك تغيرات تحدث في هذا المكون لكن هذه التغيرات تحدث في حدود ضيقة ومثل هذا الثبات يمكن انجازه فقط من خلال العمليات الفسيولوجية حيث يتم تنظيم انشطة ووظائف خلايا الجسم وانسجته وأعضاءه بحيث ان اي تغير في السائل خارج الخلية ينشأ له تفاعل في الجسم يؤدي الى تحجيم هذا التغير ، لذلك فالأعضاء او التراكيب الموجودة بالجسم والتي تعمل على المحافظة على الثبات النسبي للصفات الطبيعية والكيميائية البيئة الداخلية تسمى بجهاز تنظيم التوازن الداخلي </a:t>
            </a:r>
            <a:r>
              <a:rPr lang="en-US" sz="2400" dirty="0" smtClean="0">
                <a:latin typeface="Simplified Arabic" panose="02020603050405020304" pitchFamily="18" charset="-78"/>
                <a:cs typeface="Simplified Arabic" panose="02020603050405020304" pitchFamily="18" charset="-78"/>
              </a:rPr>
              <a:t>Homeostatic control system .</a:t>
            </a:r>
          </a:p>
        </p:txBody>
      </p:sp>
    </p:spTree>
    <p:extLst>
      <p:ext uri="{BB962C8B-B14F-4D97-AF65-F5344CB8AC3E}">
        <p14:creationId xmlns:p14="http://schemas.microsoft.com/office/powerpoint/2010/main" val="1886080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86603" y="226284"/>
            <a:ext cx="11532359" cy="6555641"/>
          </a:xfrm>
          <a:prstGeom prst="rect">
            <a:avLst/>
          </a:prstGeom>
        </p:spPr>
        <p:txBody>
          <a:bodyPr wrap="square">
            <a:spAutoFit/>
          </a:bodyPr>
          <a:lstStyle/>
          <a:p>
            <a:r>
              <a:rPr lang="ar-IQ" sz="2800" dirty="0" smtClean="0">
                <a:latin typeface="Simplified Arabic" panose="02020603050405020304" pitchFamily="18" charset="-78"/>
                <a:cs typeface="Simplified Arabic" panose="02020603050405020304" pitchFamily="18" charset="-78"/>
              </a:rPr>
              <a:t>لاتزان البدني </a:t>
            </a:r>
            <a:r>
              <a:rPr lang="ar-IQ" sz="2800" dirty="0" err="1" smtClean="0">
                <a:latin typeface="Simplified Arabic" panose="02020603050405020304" pitchFamily="18" charset="-78"/>
                <a:cs typeface="Simplified Arabic" panose="02020603050405020304" pitchFamily="18" charset="-78"/>
              </a:rPr>
              <a:t>للانسان</a:t>
            </a:r>
            <a:r>
              <a:rPr lang="ar-IQ" sz="2800" dirty="0" smtClean="0">
                <a:latin typeface="Simplified Arabic" panose="02020603050405020304" pitchFamily="18" charset="-78"/>
                <a:cs typeface="Simplified Arabic" panose="02020603050405020304" pitchFamily="18" charset="-78"/>
              </a:rPr>
              <a:t>:</a:t>
            </a:r>
          </a:p>
          <a:p>
            <a:pPr marL="457200" indent="-457200">
              <a:buFont typeface="Arial" panose="020B0604020202020204" pitchFamily="34" charset="0"/>
              <a:buChar char="•"/>
            </a:pPr>
            <a:r>
              <a:rPr lang="ar-IQ" sz="2800" dirty="0" smtClean="0">
                <a:latin typeface="Simplified Arabic" panose="02020603050405020304" pitchFamily="18" charset="-78"/>
                <a:cs typeface="Simplified Arabic" panose="02020603050405020304" pitchFamily="18" charset="-78"/>
              </a:rPr>
              <a:t>المحافظة على بيئة داخلية ثابتة بالرغم من تغير الظروف في البيئة الخارجية</a:t>
            </a:r>
          </a:p>
          <a:p>
            <a:r>
              <a:rPr lang="ar-IQ" sz="2800" dirty="0" smtClean="0">
                <a:latin typeface="Simplified Arabic" panose="02020603050405020304" pitchFamily="18" charset="-78"/>
                <a:cs typeface="Simplified Arabic" panose="02020603050405020304" pitchFamily="18" charset="-78"/>
              </a:rPr>
              <a:t>امثلة للاتزان البدني:</a:t>
            </a:r>
          </a:p>
          <a:p>
            <a:r>
              <a:rPr lang="ar-IQ" sz="2800" dirty="0" smtClean="0">
                <a:latin typeface="Simplified Arabic" panose="02020603050405020304" pitchFamily="18" charset="-78"/>
                <a:cs typeface="Simplified Arabic" panose="02020603050405020304" pitchFamily="18" charset="-78"/>
              </a:rPr>
              <a:t>القدرة على الحفاظ على درجة حرارة ثابتة.</a:t>
            </a:r>
          </a:p>
          <a:p>
            <a:r>
              <a:rPr lang="ar-IQ" sz="2800" dirty="0" smtClean="0">
                <a:latin typeface="Simplified Arabic" panose="02020603050405020304" pitchFamily="18" charset="-78"/>
                <a:cs typeface="Simplified Arabic" panose="02020603050405020304" pitchFamily="18" charset="-78"/>
              </a:rPr>
              <a:t>المحافظة على كمية الماء في الجسم</a:t>
            </a:r>
          </a:p>
          <a:p>
            <a:r>
              <a:rPr lang="ar-IQ" sz="2800" dirty="0" smtClean="0">
                <a:latin typeface="Simplified Arabic" panose="02020603050405020304" pitchFamily="18" charset="-78"/>
                <a:cs typeface="Simplified Arabic" panose="02020603050405020304" pitchFamily="18" charset="-78"/>
              </a:rPr>
              <a:t>المحافظة على نسبة سكر ثابتة وكمية(في الجسم </a:t>
            </a:r>
            <a:r>
              <a:rPr lang="en-US" sz="2800" dirty="0" smtClean="0">
                <a:latin typeface="Simplified Arabic" panose="02020603050405020304" pitchFamily="18" charset="-78"/>
                <a:cs typeface="Simplified Arabic" panose="02020603050405020304" pitchFamily="18" charset="-78"/>
              </a:rPr>
              <a:t>(ATP</a:t>
            </a:r>
            <a:r>
              <a:rPr lang="ar-IQ" sz="2800" dirty="0" smtClean="0">
                <a:latin typeface="Simplified Arabic" panose="02020603050405020304" pitchFamily="18" charset="-78"/>
                <a:cs typeface="Simplified Arabic" panose="02020603050405020304" pitchFamily="18" charset="-78"/>
              </a:rPr>
              <a:t>وهذا تم التطرق اليه في </a:t>
            </a:r>
            <a:r>
              <a:rPr lang="ar-IQ" sz="2800" dirty="0" err="1" smtClean="0">
                <a:latin typeface="Simplified Arabic" panose="02020603050405020304" pitchFamily="18" charset="-78"/>
                <a:cs typeface="Simplified Arabic" panose="02020603050405020304" pitchFamily="18" charset="-78"/>
              </a:rPr>
              <a:t>بيوكيميائية</a:t>
            </a:r>
            <a:r>
              <a:rPr lang="ar-IQ" sz="2800" dirty="0" smtClean="0">
                <a:latin typeface="Simplified Arabic" panose="02020603050405020304" pitchFamily="18" charset="-78"/>
                <a:cs typeface="Simplified Arabic" panose="02020603050405020304" pitchFamily="18" charset="-78"/>
              </a:rPr>
              <a:t> العضلات </a:t>
            </a:r>
          </a:p>
          <a:p>
            <a:r>
              <a:rPr lang="ar-IQ" sz="2800" dirty="0" smtClean="0">
                <a:latin typeface="Simplified Arabic" panose="02020603050405020304" pitchFamily="18" charset="-78"/>
                <a:cs typeface="Simplified Arabic" panose="02020603050405020304" pitchFamily="18" charset="-78"/>
              </a:rPr>
              <a:t>انتاج خلايا دم حمراء.</a:t>
            </a:r>
          </a:p>
          <a:p>
            <a:r>
              <a:rPr lang="ar-IQ" sz="2800" dirty="0" smtClean="0">
                <a:latin typeface="Simplified Arabic" panose="02020603050405020304" pitchFamily="18" charset="-78"/>
                <a:cs typeface="Simplified Arabic" panose="02020603050405020304" pitchFamily="18" charset="-78"/>
              </a:rPr>
              <a:t>المحافظة على حجم الدم ثابت.</a:t>
            </a:r>
          </a:p>
          <a:p>
            <a:r>
              <a:rPr lang="ar-IQ" sz="2800" dirty="0" smtClean="0">
                <a:latin typeface="Simplified Arabic" panose="02020603050405020304" pitchFamily="18" charset="-78"/>
                <a:cs typeface="Simplified Arabic" panose="02020603050405020304" pitchFamily="18" charset="-78"/>
              </a:rPr>
              <a:t>تكون </a:t>
            </a:r>
            <a:r>
              <a:rPr lang="ar-IQ" sz="2800" dirty="0" err="1" smtClean="0">
                <a:latin typeface="Simplified Arabic" panose="02020603050405020304" pitchFamily="18" charset="-78"/>
                <a:cs typeface="Simplified Arabic" panose="02020603050405020304" pitchFamily="18" charset="-78"/>
              </a:rPr>
              <a:t>اإلانسان</a:t>
            </a:r>
            <a:r>
              <a:rPr lang="ar-IQ" sz="2800" dirty="0" smtClean="0">
                <a:latin typeface="Simplified Arabic" panose="02020603050405020304" pitchFamily="18" charset="-78"/>
                <a:cs typeface="Simplified Arabic" panose="02020603050405020304" pitchFamily="18" charset="-78"/>
              </a:rPr>
              <a:t> بشكل أساسي من الماء والمواد العضوية</a:t>
            </a:r>
          </a:p>
          <a:p>
            <a:r>
              <a:rPr lang="ar-IQ" sz="2800" dirty="0" smtClean="0">
                <a:latin typeface="Simplified Arabic" panose="02020603050405020304" pitchFamily="18" charset="-78"/>
                <a:cs typeface="Simplified Arabic" panose="02020603050405020304" pitchFamily="18" charset="-78"/>
              </a:rPr>
              <a:t>( دهون، بروتينات، سكريات)   </a:t>
            </a:r>
            <a:r>
              <a:rPr lang="ar-IQ" sz="2800" dirty="0" err="1" smtClean="0">
                <a:latin typeface="Simplified Arabic" panose="02020603050405020304" pitchFamily="18" charset="-78"/>
                <a:cs typeface="Simplified Arabic" panose="02020603050405020304" pitchFamily="18" charset="-78"/>
              </a:rPr>
              <a:t>واللاعضوية</a:t>
            </a:r>
            <a:r>
              <a:rPr lang="ar-IQ" sz="2800" dirty="0" smtClean="0">
                <a:latin typeface="Simplified Arabic" panose="02020603050405020304" pitchFamily="18" charset="-78"/>
                <a:cs typeface="Simplified Arabic" panose="02020603050405020304" pitchFamily="18" charset="-78"/>
              </a:rPr>
              <a:t>.</a:t>
            </a:r>
          </a:p>
          <a:p>
            <a:r>
              <a:rPr lang="ar-IQ" sz="2800" dirty="0" smtClean="0">
                <a:latin typeface="Simplified Arabic" panose="02020603050405020304" pitchFamily="18" charset="-78"/>
                <a:cs typeface="Simplified Arabic" panose="02020603050405020304" pitchFamily="18" charset="-78"/>
              </a:rPr>
              <a:t>نسب كل من هذه المواد في الجسم:</a:t>
            </a:r>
          </a:p>
          <a:p>
            <a:r>
              <a:rPr lang="ar-IQ" sz="2800" dirty="0" smtClean="0">
                <a:latin typeface="Simplified Arabic" panose="02020603050405020304" pitchFamily="18" charset="-78"/>
                <a:cs typeface="Simplified Arabic" panose="02020603050405020304" pitchFamily="18" charset="-78"/>
              </a:rPr>
              <a:t>1-الماء 60 – 70 % من وزن الجسم.</a:t>
            </a:r>
          </a:p>
          <a:p>
            <a:r>
              <a:rPr lang="ar-IQ" sz="2800" dirty="0" smtClean="0">
                <a:latin typeface="Simplified Arabic" panose="02020603050405020304" pitchFamily="18" charset="-78"/>
                <a:cs typeface="Simplified Arabic" panose="02020603050405020304" pitchFamily="18" charset="-78"/>
              </a:rPr>
              <a:t>2-البروتينات 15 –  18 %من وزن الجسم.</a:t>
            </a:r>
          </a:p>
          <a:p>
            <a:r>
              <a:rPr lang="ar-IQ" sz="2800" dirty="0" smtClean="0">
                <a:latin typeface="Simplified Arabic" panose="02020603050405020304" pitchFamily="18" charset="-78"/>
                <a:cs typeface="Simplified Arabic" panose="02020603050405020304" pitchFamily="18" charset="-78"/>
              </a:rPr>
              <a:t>3-الدهون 12 – 15 % من وزن الجسم.</a:t>
            </a:r>
          </a:p>
          <a:p>
            <a:r>
              <a:rPr lang="ar-IQ" sz="2800" dirty="0" smtClean="0">
                <a:latin typeface="Simplified Arabic" panose="02020603050405020304" pitchFamily="18" charset="-78"/>
                <a:cs typeface="Simplified Arabic" panose="02020603050405020304" pitchFamily="18" charset="-78"/>
              </a:rPr>
              <a:t>4-العناصر المعدنية 5 – 8 % من وزن الجسم</a:t>
            </a:r>
            <a:endParaRPr lang="ar-IQ"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33027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2013" y="221610"/>
            <a:ext cx="11696130" cy="5262979"/>
          </a:xfrm>
          <a:prstGeom prst="rect">
            <a:avLst/>
          </a:prstGeom>
        </p:spPr>
        <p:txBody>
          <a:bodyPr wrap="square">
            <a:spAutoFit/>
          </a:bodyPr>
          <a:lstStyle/>
          <a:p>
            <a:r>
              <a:rPr lang="ar-IQ" sz="2400"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 الجسم وآليات الاتزان الداخلي</a:t>
            </a:r>
          </a:p>
          <a:p>
            <a:r>
              <a:rPr lang="ar-IQ" sz="2400" dirty="0" smtClean="0">
                <a:latin typeface="Simplified Arabic" panose="02020603050405020304" pitchFamily="18" charset="-78"/>
                <a:cs typeface="Simplified Arabic" panose="02020603050405020304" pitchFamily="18" charset="-78"/>
              </a:rPr>
              <a:t>سوائل الجسم:</a:t>
            </a:r>
          </a:p>
          <a:p>
            <a:r>
              <a:rPr lang="ar-IQ" sz="2400" dirty="0" smtClean="0">
                <a:latin typeface="Simplified Arabic" panose="02020603050405020304" pitchFamily="18" charset="-78"/>
                <a:cs typeface="Simplified Arabic" panose="02020603050405020304" pitchFamily="18" charset="-78"/>
              </a:rPr>
              <a:t>سوائل الجسم هي الوسط الذي يحدث فيه كل التفاعلات البيولوجية ونقص هذه السوائل عن حجمها يسبب بعض </a:t>
            </a:r>
            <a:r>
              <a:rPr lang="ar-IQ" sz="2400" dirty="0" err="1" smtClean="0">
                <a:latin typeface="Simplified Arabic" panose="02020603050405020304" pitchFamily="18" charset="-78"/>
                <a:cs typeface="Simplified Arabic" panose="02020603050405020304" pitchFamily="18" charset="-78"/>
              </a:rPr>
              <a:t>الضطرابات</a:t>
            </a:r>
            <a:r>
              <a:rPr lang="ar-IQ" sz="2400" dirty="0" smtClean="0">
                <a:latin typeface="Simplified Arabic" panose="02020603050405020304" pitchFamily="18" charset="-78"/>
                <a:cs typeface="Simplified Arabic" panose="02020603050405020304" pitchFamily="18" charset="-78"/>
              </a:rPr>
              <a:t> الفسيولوجية ، وكلما زاد نقص هذه السوائل كلما تعرض للخطورة (الانسان لا يتحمل نقص هذه السوائل حتي يفقد 10% من وزن جسمه بعد ذلك تزداد احتمالات الموت) </a:t>
            </a:r>
          </a:p>
          <a:p>
            <a:r>
              <a:rPr lang="ar-IQ" sz="2400" b="0" i="0" dirty="0" smtClean="0">
                <a:solidFill>
                  <a:srgbClr val="333333"/>
                </a:solidFill>
                <a:effectLst/>
                <a:latin typeface="DroidArabicKufi-Regular"/>
              </a:rPr>
              <a:t>الماء :::  يُعدّ الماء أساس الحياة على وجه الأرض؛ فقد قال الله عز وجل في كتابه الكريم: (أَوَلَمْ يَرَ الَّذِينَ كَفَرُوا أَنَّ السَّمَاوَاتِ وَالْأَرْضَ كَانَتَا رَتْقًا </a:t>
            </a:r>
            <a:r>
              <a:rPr lang="ar-IQ" sz="2400" b="0" i="0" dirty="0" err="1" smtClean="0">
                <a:solidFill>
                  <a:srgbClr val="333333"/>
                </a:solidFill>
                <a:effectLst/>
                <a:latin typeface="DroidArabicKufi-Regular"/>
              </a:rPr>
              <a:t>ففتقناهما</a:t>
            </a:r>
            <a:r>
              <a:rPr lang="ar-IQ" sz="2400" b="0" i="0" dirty="0" smtClean="0">
                <a:solidFill>
                  <a:srgbClr val="333333"/>
                </a:solidFill>
                <a:effectLst/>
                <a:latin typeface="DroidArabicKufi-Regular"/>
              </a:rPr>
              <a:t> ۖ وَجَعَلْنَا مِنَ الْمَاءِ كُلَّ شَيْءٍ حَيٍّ ۖ أَفَلَا يُؤْمِنُونَ) فالماء يُغطّي حوالي 71% من سطح الأرض وهو سائل شفاف ليس له طعم ولا رائحة، وصيغته الكيميائية </a:t>
            </a:r>
            <a:r>
              <a:rPr lang="en-US" sz="2400" b="0" i="0" dirty="0" smtClean="0">
                <a:solidFill>
                  <a:srgbClr val="333333"/>
                </a:solidFill>
                <a:effectLst/>
                <a:latin typeface="DroidArabicKufi-Regular"/>
              </a:rPr>
              <a:t>H2O.</a:t>
            </a:r>
            <a:r>
              <a:rPr lang="en-US" sz="2400" dirty="0" smtClean="0"/>
              <a:t/>
            </a:r>
            <a:br>
              <a:rPr lang="en-US" sz="2400" dirty="0" smtClean="0"/>
            </a:br>
            <a:r>
              <a:rPr lang="ar-IQ" sz="2400" dirty="0" smtClean="0"/>
              <a:t>ا</a:t>
            </a:r>
            <a:r>
              <a:rPr lang="ar-IQ" sz="2400"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لسوائل الجسمية </a:t>
            </a:r>
            <a:r>
              <a:rPr lang="en-US" sz="2400"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Body fluids</a:t>
            </a:r>
          </a:p>
          <a:p>
            <a:r>
              <a:rPr lang="ar-IQ" sz="2400" dirty="0" smtClean="0">
                <a:latin typeface="Simplified Arabic" panose="02020603050405020304" pitchFamily="18" charset="-78"/>
                <a:cs typeface="Simplified Arabic" panose="02020603050405020304" pitchFamily="18" charset="-78"/>
              </a:rPr>
              <a:t>إن نسبة عالية من وزن الجسم هو ماء مذاب فيه مواد مختلفة يسمى ماء الجسم والمواد المذابة فيه بالسوائل الجسمية ولهذه السوائل أهمية كبيرة في حالة الصحة والمرض . لذا فقد درست تراكيب وحجوم السوائل الجسمية في الإنسان وبعض الحيوانات الاخرى باهتمام . يجب أن تبقى حجوم وتراكيب السوائل الجسمية ثابتة وإذا تغيرت انحرفت صحة الفرد . فخطورة مرض الكوليرا تكمن في فقدان كمية كبيرة من السوائل الجسمية على شكل قيء وإسهال والحالة مشابه في الإسهال الصيفي في الأطفال .</a:t>
            </a:r>
          </a:p>
        </p:txBody>
      </p:sp>
    </p:spTree>
    <p:extLst>
      <p:ext uri="{BB962C8B-B14F-4D97-AF65-F5344CB8AC3E}">
        <p14:creationId xmlns:p14="http://schemas.microsoft.com/office/powerpoint/2010/main" val="2322569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6478" y="0"/>
            <a:ext cx="11750721" cy="6370975"/>
          </a:xfrm>
          <a:prstGeom prst="rect">
            <a:avLst/>
          </a:prstGeom>
        </p:spPr>
        <p:txBody>
          <a:bodyPr wrap="square">
            <a:spAutoFit/>
          </a:bodyPr>
          <a:lstStyle/>
          <a:p>
            <a:pPr lvl="0"/>
            <a:r>
              <a:rPr lang="ar-IQ" sz="2400" dirty="0">
                <a:solidFill>
                  <a:prstClr val="black"/>
                </a:solidFill>
                <a:latin typeface="Simplified Arabic" panose="02020603050405020304" pitchFamily="18" charset="-78"/>
                <a:cs typeface="Simplified Arabic" panose="02020603050405020304" pitchFamily="18" charset="-78"/>
              </a:rPr>
              <a:t>تقسم السوائل الجسمية إلى </a:t>
            </a:r>
            <a:r>
              <a:rPr lang="ar-IQ" sz="2400" dirty="0" smtClean="0">
                <a:solidFill>
                  <a:prstClr val="black"/>
                </a:solidFill>
                <a:latin typeface="Simplified Arabic" panose="02020603050405020304" pitchFamily="18" charset="-78"/>
                <a:cs typeface="Simplified Arabic" panose="02020603050405020304" pitchFamily="18" charset="-78"/>
              </a:rPr>
              <a:t>: السائل </a:t>
            </a:r>
            <a:r>
              <a:rPr lang="ar-IQ" sz="2400" dirty="0">
                <a:solidFill>
                  <a:prstClr val="black"/>
                </a:solidFill>
                <a:latin typeface="Simplified Arabic" panose="02020603050405020304" pitchFamily="18" charset="-78"/>
                <a:cs typeface="Simplified Arabic" panose="02020603050405020304" pitchFamily="18" charset="-78"/>
              </a:rPr>
              <a:t>داخل الخلايا .</a:t>
            </a:r>
          </a:p>
          <a:p>
            <a:pPr lvl="0"/>
            <a:r>
              <a:rPr lang="ar-IQ" sz="2400" dirty="0">
                <a:solidFill>
                  <a:prstClr val="black"/>
                </a:solidFill>
                <a:latin typeface="Simplified Arabic" panose="02020603050405020304" pitchFamily="18" charset="-78"/>
                <a:cs typeface="Simplified Arabic" panose="02020603050405020304" pitchFamily="18" charset="-78"/>
              </a:rPr>
              <a:t>السائل خارج الخلايا ويقسم إلى </a:t>
            </a:r>
            <a:r>
              <a:rPr lang="ar-IQ" sz="2400" dirty="0" smtClean="0">
                <a:solidFill>
                  <a:prstClr val="black"/>
                </a:solidFill>
                <a:latin typeface="Simplified Arabic" panose="02020603050405020304" pitchFamily="18" charset="-78"/>
                <a:cs typeface="Simplified Arabic" panose="02020603050405020304" pitchFamily="18" charset="-78"/>
              </a:rPr>
              <a:t>::  1-  </a:t>
            </a:r>
            <a:r>
              <a:rPr lang="ar-IQ" sz="2400" dirty="0" smtClean="0">
                <a:solidFill>
                  <a:prstClr val="black"/>
                </a:solidFill>
                <a:latin typeface="Simplified Arabic" panose="02020603050405020304" pitchFamily="18" charset="-78"/>
                <a:cs typeface="Simplified Arabic" panose="02020603050405020304" pitchFamily="18" charset="-78"/>
              </a:rPr>
              <a:t>المصل </a:t>
            </a:r>
            <a:r>
              <a:rPr lang="ar-IQ" sz="2400" dirty="0">
                <a:solidFill>
                  <a:prstClr val="black"/>
                </a:solidFill>
                <a:latin typeface="Simplified Arabic" panose="02020603050405020304" pitchFamily="18" charset="-78"/>
                <a:cs typeface="Simplified Arabic" panose="02020603050405020304" pitchFamily="18" charset="-78"/>
              </a:rPr>
              <a:t>أو البلازما </a:t>
            </a:r>
            <a:r>
              <a:rPr lang="ar-IQ" sz="2400" dirty="0">
                <a:solidFill>
                  <a:prstClr val="black"/>
                </a:solidFill>
                <a:latin typeface="Simplified Arabic" panose="02020603050405020304" pitchFamily="18" charset="-78"/>
                <a:cs typeface="Simplified Arabic" panose="02020603050405020304" pitchFamily="18" charset="-78"/>
              </a:rPr>
              <a:t> </a:t>
            </a:r>
            <a:r>
              <a:rPr lang="ar-IQ" sz="2400" dirty="0" smtClean="0">
                <a:solidFill>
                  <a:prstClr val="black"/>
                </a:solidFill>
                <a:latin typeface="Simplified Arabic" panose="02020603050405020304" pitchFamily="18" charset="-78"/>
                <a:cs typeface="Simplified Arabic" panose="02020603050405020304" pitchFamily="18" charset="-78"/>
              </a:rPr>
              <a:t>  2-</a:t>
            </a:r>
            <a:r>
              <a:rPr lang="ar-IQ" sz="2400" dirty="0" smtClean="0">
                <a:solidFill>
                  <a:prstClr val="black"/>
                </a:solidFill>
                <a:latin typeface="Simplified Arabic" panose="02020603050405020304" pitchFamily="18" charset="-78"/>
                <a:cs typeface="Simplified Arabic" panose="02020603050405020304" pitchFamily="18" charset="-78"/>
              </a:rPr>
              <a:t>السائل </a:t>
            </a:r>
            <a:r>
              <a:rPr lang="ar-IQ" sz="2400" dirty="0">
                <a:solidFill>
                  <a:prstClr val="black"/>
                </a:solidFill>
                <a:latin typeface="Simplified Arabic" panose="02020603050405020304" pitchFamily="18" charset="-78"/>
                <a:cs typeface="Simplified Arabic" panose="02020603050405020304" pitchFamily="18" charset="-78"/>
              </a:rPr>
              <a:t>البيني .</a:t>
            </a:r>
          </a:p>
          <a:p>
            <a:pPr lvl="0"/>
            <a:r>
              <a:rPr lang="ar-IQ" sz="2400" dirty="0">
                <a:solidFill>
                  <a:prstClr val="black"/>
                </a:solidFill>
                <a:latin typeface="Simplified Arabic" panose="02020603050405020304" pitchFamily="18" charset="-78"/>
                <a:cs typeface="Simplified Arabic" panose="02020603050405020304" pitchFamily="18" charset="-78"/>
              </a:rPr>
              <a:t>السوائل الجسمية الخاصة كالسائل الدماغي الشوكي والسائل المفصلي والسائل المائي الزجاجي والعصارات الهاضمة </a:t>
            </a:r>
            <a:r>
              <a:rPr lang="ar-IQ" sz="2400" dirty="0" smtClean="0">
                <a:solidFill>
                  <a:prstClr val="black"/>
                </a:solidFill>
                <a:latin typeface="Simplified Arabic" panose="02020603050405020304" pitchFamily="18" charset="-78"/>
                <a:cs typeface="Simplified Arabic" panose="02020603050405020304" pitchFamily="18" charset="-78"/>
              </a:rPr>
              <a:t>.   </a:t>
            </a:r>
          </a:p>
          <a:p>
            <a:pPr lvl="0" algn="r"/>
            <a:r>
              <a:rPr lang="ar-IQ" sz="2400" dirty="0" smtClean="0">
                <a:solidFill>
                  <a:prstClr val="black"/>
                </a:solidFill>
                <a:latin typeface="Simplified Arabic" panose="02020603050405020304" pitchFamily="18" charset="-78"/>
                <a:cs typeface="Simplified Arabic" panose="02020603050405020304" pitchFamily="18" charset="-78"/>
              </a:rPr>
              <a:t>يبلغ </a:t>
            </a:r>
            <a:r>
              <a:rPr lang="ar-IQ" sz="2400" dirty="0">
                <a:solidFill>
                  <a:prstClr val="black"/>
                </a:solidFill>
                <a:latin typeface="Simplified Arabic" panose="02020603050405020304" pitchFamily="18" charset="-78"/>
                <a:cs typeface="Simplified Arabic" panose="02020603050405020304" pitchFamily="18" charset="-78"/>
              </a:rPr>
              <a:t>حجم السوائل الجسمية الكلي في الإنسان حوالي 40 لترا منها 25 لترا" على شكل سائل داخل الخلايا والبقية على شكل سائل خارج الخلايا </a:t>
            </a:r>
            <a:r>
              <a:rPr lang="ar-IQ" sz="2400" dirty="0" smtClean="0">
                <a:solidFill>
                  <a:prstClr val="black"/>
                </a:solidFill>
                <a:latin typeface="Simplified Arabic" panose="02020603050405020304" pitchFamily="18" charset="-78"/>
                <a:cs typeface="Simplified Arabic" panose="02020603050405020304" pitchFamily="18" charset="-78"/>
              </a:rPr>
              <a:t>.</a:t>
            </a:r>
            <a:endParaRPr lang="ar-IQ" sz="2400" dirty="0">
              <a:solidFill>
                <a:prstClr val="black"/>
              </a:solidFill>
              <a:latin typeface="Simplified Arabic" panose="02020603050405020304" pitchFamily="18" charset="-78"/>
              <a:cs typeface="Simplified Arabic" panose="02020603050405020304" pitchFamily="18" charset="-78"/>
            </a:endParaRPr>
          </a:p>
          <a:p>
            <a:pPr lvl="0"/>
            <a:r>
              <a:rPr lang="ar-IQ" sz="2400" b="0" i="0" u="sng" dirty="0" smtClean="0">
                <a:solidFill>
                  <a:srgbClr val="212529"/>
                </a:solidFill>
                <a:effectLst>
                  <a:outerShdw blurRad="38100" dist="38100" dir="2700000" algn="tl">
                    <a:srgbClr val="000000">
                      <a:alpha val="43137"/>
                    </a:srgbClr>
                  </a:outerShdw>
                </a:effectLst>
                <a:latin typeface="bein"/>
              </a:rPr>
              <a:t>المحيط الخارجي والمحيط الداخلي</a:t>
            </a:r>
            <a:r>
              <a:rPr lang="ar-IQ" sz="2400" u="sng" dirty="0" smtClean="0">
                <a:effectLst>
                  <a:outerShdw blurRad="38100" dist="38100" dir="2700000" algn="tl">
                    <a:srgbClr val="000000">
                      <a:alpha val="43137"/>
                    </a:srgbClr>
                  </a:outerShdw>
                </a:effectLst>
              </a:rPr>
              <a:t/>
            </a:r>
            <a:br>
              <a:rPr lang="ar-IQ" sz="2400" u="sng" dirty="0" smtClean="0">
                <a:effectLst>
                  <a:outerShdw blurRad="38100" dist="38100" dir="2700000" algn="tl">
                    <a:srgbClr val="000000">
                      <a:alpha val="43137"/>
                    </a:srgbClr>
                  </a:outerShdw>
                </a:effectLst>
              </a:rPr>
            </a:br>
            <a:r>
              <a:rPr lang="ar-IQ" sz="2400" b="0" i="0" dirty="0" smtClean="0">
                <a:solidFill>
                  <a:srgbClr val="212529"/>
                </a:solidFill>
                <a:effectLst/>
                <a:latin typeface="bein"/>
              </a:rPr>
              <a:t>للمحيط الخارجي بدرجة حرارته ورطوبته وكمية الأوكسجين فيه تأثير واضح على الكائن الحي ولكن بالإضافة إلى هذا المحيط فان الكائن الحي واقع تحت رحمة محيط آخر يحمله داخل جسمه هو المحيط الداخلي . يتمثل هذا المحيط بالدرجة الاولى بالسائل البيني الذي يحط بكل خلية من خلايا الجسم وكذلك بالسوائل الاخرى التي هي في تبادل مستمر مع هذا السائل كالسائل داخل الخلايا ومصل الدم والسوائل الجسمية الخاصة . إن أي إرباك في كمية أو تركيب هذه السوائل يؤدي إلى عواقب وخيمة . يرجع الفضل في توضيح فكرة المحيط الداخلي إلى عالم الفسلجة الفرنسي كلود برنارد </a:t>
            </a:r>
            <a:r>
              <a:rPr lang="en-US" sz="2400" b="0" i="0" dirty="0" smtClean="0">
                <a:solidFill>
                  <a:srgbClr val="212529"/>
                </a:solidFill>
                <a:effectLst/>
                <a:latin typeface="bein"/>
              </a:rPr>
              <a:t>Claude Bernard </a:t>
            </a:r>
            <a:r>
              <a:rPr lang="ar-IQ" sz="2400" b="0" i="0" dirty="0" smtClean="0">
                <a:solidFill>
                  <a:srgbClr val="212529"/>
                </a:solidFill>
                <a:effectLst/>
                <a:latin typeface="bein"/>
              </a:rPr>
              <a:t>الذي عاش في القرن الماضي . فقد أشار هذا العالم إلى أن المحيط الخارجي كالهواء أو الماء لا يمثل المحيط الحقيقي لخلايا الجسم وإنما المحيط الخارجي الحقيقي لها هو السائل البيني الذي يحيط بالخلايا وكذلك مصل الدم الذي هو في تبادل مستمر مع السائل البيني . وقد </a:t>
            </a:r>
            <a:r>
              <a:rPr lang="ar-IQ" sz="2400" b="0" i="0" dirty="0" err="1" smtClean="0">
                <a:solidFill>
                  <a:srgbClr val="212529"/>
                </a:solidFill>
                <a:effectLst/>
                <a:latin typeface="bein"/>
              </a:rPr>
              <a:t>دعى</a:t>
            </a:r>
            <a:r>
              <a:rPr lang="ar-IQ" sz="2400" b="0" i="0" dirty="0" smtClean="0">
                <a:solidFill>
                  <a:srgbClr val="212529"/>
                </a:solidFill>
                <a:effectLst/>
                <a:latin typeface="bein"/>
              </a:rPr>
              <a:t> برنارد هذين السائلين بالوسط الداخلي </a:t>
            </a:r>
            <a:r>
              <a:rPr lang="en-US" sz="2400" b="0" i="0" dirty="0" smtClean="0">
                <a:solidFill>
                  <a:srgbClr val="212529"/>
                </a:solidFill>
                <a:effectLst/>
                <a:latin typeface="bein"/>
              </a:rPr>
              <a:t>Milieu </a:t>
            </a:r>
            <a:r>
              <a:rPr lang="en-US" sz="2400" b="0" i="0" dirty="0" err="1" smtClean="0">
                <a:solidFill>
                  <a:srgbClr val="212529"/>
                </a:solidFill>
                <a:effectLst/>
                <a:latin typeface="bein"/>
              </a:rPr>
              <a:t>Interieur</a:t>
            </a:r>
            <a:r>
              <a:rPr lang="en-US" sz="2400" b="0" i="0" dirty="0" smtClean="0">
                <a:solidFill>
                  <a:srgbClr val="212529"/>
                </a:solidFill>
                <a:effectLst/>
                <a:latin typeface="bein"/>
              </a:rPr>
              <a:t> </a:t>
            </a:r>
            <a:r>
              <a:rPr lang="ar-IQ" sz="2400" b="0" i="0" dirty="0" smtClean="0">
                <a:solidFill>
                  <a:srgbClr val="212529"/>
                </a:solidFill>
                <a:effectLst/>
                <a:latin typeface="bein"/>
              </a:rPr>
              <a:t>تمييزا" له عن المحيط أو الوسط الخارجي .</a:t>
            </a:r>
            <a:endParaRPr lang="ar-IQ" sz="2400" dirty="0">
              <a:solidFill>
                <a:prstClr val="black"/>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937520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18615" y="713939"/>
            <a:ext cx="10331355" cy="369332"/>
          </a:xfrm>
          <a:prstGeom prst="rect">
            <a:avLst/>
          </a:prstGeom>
        </p:spPr>
        <p:txBody>
          <a:bodyPr wrap="square">
            <a:spAutoFit/>
          </a:bodyPr>
          <a:lstStyle/>
          <a:p>
            <a:endParaRPr lang="ar-IQ" dirty="0" smtClean="0"/>
          </a:p>
        </p:txBody>
      </p:sp>
      <p:sp>
        <p:nvSpPr>
          <p:cNvPr id="3" name="مستطيل 2"/>
          <p:cNvSpPr/>
          <p:nvPr/>
        </p:nvSpPr>
        <p:spPr>
          <a:xfrm>
            <a:off x="136478" y="153555"/>
            <a:ext cx="11696131" cy="6888039"/>
          </a:xfrm>
          <a:prstGeom prst="rect">
            <a:avLst/>
          </a:prstGeom>
        </p:spPr>
        <p:txBody>
          <a:bodyPr wrap="square">
            <a:spAutoFit/>
          </a:bodyPr>
          <a:lstStyle/>
          <a:p>
            <a:pPr marL="342900" lvl="0" indent="-342900" algn="just">
              <a:lnSpc>
                <a:spcPct val="115000"/>
              </a:lnSpc>
              <a:buFont typeface="Simplified Arabic" panose="02020603050405020304" pitchFamily="18" charset="-78"/>
              <a:buChar char="-"/>
            </a:pPr>
            <a:r>
              <a:rPr lang="ar-IQ" sz="2400" u="sng" dirty="0" smtClean="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درجة الحرارة </a:t>
            </a:r>
          </a:p>
          <a:p>
            <a:pPr marL="342900" lvl="0" indent="-342900" algn="just">
              <a:lnSpc>
                <a:spcPct val="115000"/>
              </a:lnSpc>
              <a:buFont typeface="Simplified Arabic" panose="02020603050405020304" pitchFamily="18" charset="-78"/>
              <a:buChar char="-"/>
            </a:pPr>
            <a:r>
              <a:rPr lang="ar-IQ" sz="2400" dirty="0" smtClean="0">
                <a:effectLst/>
                <a:latin typeface="Simplified Arabic" panose="02020603050405020304" pitchFamily="18" charset="-78"/>
                <a:ea typeface="Calibri" panose="020F0502020204030204" pitchFamily="34" charset="0"/>
                <a:cs typeface="Simplified Arabic" panose="02020603050405020304" pitchFamily="18" charset="-78"/>
              </a:rPr>
              <a:t>ان درجة الحرارة الطبيعية تحت اللسان للإنسان تتراوح بين </a:t>
            </a:r>
            <a:r>
              <a:rPr lang="en-US" sz="2400" dirty="0" smtClean="0">
                <a:effectLst/>
                <a:latin typeface="Simplified Arabic" panose="02020603050405020304" pitchFamily="18" charset="-78"/>
                <a:ea typeface="Calibri" panose="020F0502020204030204" pitchFamily="34" charset="0"/>
                <a:cs typeface="Simplified Arabic" panose="02020603050405020304" pitchFamily="18" charset="-78"/>
              </a:rPr>
              <a:t>36.6 </a:t>
            </a:r>
            <a:r>
              <a:rPr lang="ar-IQ" sz="2400" dirty="0">
                <a:latin typeface="Simplified Arabic" panose="02020603050405020304" pitchFamily="18" charset="-78"/>
                <a:ea typeface="Calibri" panose="020F0502020204030204" pitchFamily="34" charset="0"/>
                <a:cs typeface="Simplified Arabic" panose="02020603050405020304" pitchFamily="18" charset="-78"/>
              </a:rPr>
              <a:t>الي </a:t>
            </a:r>
            <a:r>
              <a:rPr lang="en-US" sz="2400" dirty="0" smtClean="0">
                <a:effectLst/>
                <a:latin typeface="Simplified Arabic" panose="02020603050405020304" pitchFamily="18" charset="-78"/>
                <a:ea typeface="Calibri" panose="020F0502020204030204" pitchFamily="34" charset="0"/>
                <a:cs typeface="Simplified Arabic" panose="02020603050405020304" pitchFamily="18" charset="-78"/>
              </a:rPr>
              <a:t>37.2 </a:t>
            </a:r>
            <a:r>
              <a:rPr lang="ar-IQ" sz="2400" dirty="0">
                <a:latin typeface="Simplified Arabic" panose="02020603050405020304" pitchFamily="18" charset="-78"/>
                <a:ea typeface="Calibri" panose="020F0502020204030204" pitchFamily="34" charset="0"/>
                <a:cs typeface="Simplified Arabic" panose="02020603050405020304" pitchFamily="18" charset="-78"/>
              </a:rPr>
              <a:t>وعند زيادة درجة الحرارة يحدث التعرق كنتيجة لزيادة إفراز الناقل العصبي </a:t>
            </a:r>
            <a:r>
              <a:rPr lang="en-US" sz="2400" dirty="0" smtClean="0">
                <a:effectLst/>
                <a:latin typeface="Simplified Arabic" panose="02020603050405020304" pitchFamily="18" charset="-78"/>
                <a:ea typeface="Calibri" panose="020F0502020204030204" pitchFamily="34" charset="0"/>
                <a:cs typeface="Simplified Arabic" panose="02020603050405020304" pitchFamily="18" charset="-78"/>
              </a:rPr>
              <a:t>Acetyl choline </a:t>
            </a:r>
            <a:r>
              <a:rPr lang="ar-IQ" sz="2400" dirty="0">
                <a:latin typeface="Simplified Arabic" panose="02020603050405020304" pitchFamily="18" charset="-78"/>
                <a:ea typeface="Calibri" panose="020F0502020204030204" pitchFamily="34" charset="0"/>
                <a:cs typeface="Simplified Arabic" panose="02020603050405020304" pitchFamily="18" charset="-78"/>
              </a:rPr>
              <a:t>هذا العرق يلطف من درجة حرارة الجسم .</a:t>
            </a:r>
            <a:endParaRPr lang="en-US" sz="2400"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
              <a:lnSpc>
                <a:spcPct val="115000"/>
              </a:lnSpc>
              <a:buFont typeface="Simplified Arabic" panose="02020603050405020304" pitchFamily="18" charset="-78"/>
              <a:buChar char="-"/>
            </a:pPr>
            <a:r>
              <a:rPr lang="ar-IQ" sz="2400" b="1" dirty="0" smtClean="0">
                <a:effectLst/>
                <a:latin typeface="Simplified Arabic" panose="02020603050405020304" pitchFamily="18" charset="-78"/>
                <a:ea typeface="Calibri" panose="020F0502020204030204" pitchFamily="34" charset="0"/>
                <a:cs typeface="Simplified Arabic" panose="02020603050405020304" pitchFamily="18" charset="-78"/>
              </a:rPr>
              <a:t>مثال </a:t>
            </a:r>
            <a:r>
              <a:rPr lang="ar-IQ" sz="2400" dirty="0" smtClean="0">
                <a:effectLst/>
                <a:latin typeface="Simplified Arabic" panose="02020603050405020304" pitchFamily="18" charset="-78"/>
                <a:ea typeface="Calibri" panose="020F0502020204030204" pitchFamily="34" charset="0"/>
                <a:cs typeface="Simplified Arabic" panose="02020603050405020304" pitchFamily="18" charset="-78"/>
              </a:rPr>
              <a:t>فلو افترضنا حيث انخفاض في درجة الحرارة المحيطة للإنسان إلى حوالي ( </a:t>
            </a:r>
            <a:r>
              <a:rPr lang="fa-IR" sz="2400" dirty="0" smtClean="0">
                <a:effectLst/>
                <a:latin typeface="Simplified Arabic" panose="02020603050405020304" pitchFamily="18" charset="-78"/>
                <a:ea typeface="Calibri" panose="020F0502020204030204" pitchFamily="34" charset="0"/>
                <a:cs typeface="Simplified Arabic" panose="02020603050405020304" pitchFamily="18" charset="-78"/>
              </a:rPr>
              <a:t>۲ ) </a:t>
            </a:r>
            <a:r>
              <a:rPr lang="ar-IQ" sz="2400" dirty="0" smtClean="0">
                <a:effectLst/>
                <a:latin typeface="Simplified Arabic" panose="02020603050405020304" pitchFamily="18" charset="-78"/>
                <a:ea typeface="Calibri" panose="020F0502020204030204" pitchFamily="34" charset="0"/>
                <a:cs typeface="Simplified Arabic" panose="02020603050405020304" pitchFamily="18" charset="-78"/>
              </a:rPr>
              <a:t>درجة مئوية فسوف يزداد الفرق بين درجة حرارة سطح الجسم والبيئة المحيطة به ( معدلات الفقد الحراري ) وبالتالي تقل درجة حرارة الجسم ، فيبدأ الجسم حينها للاستجابة لهذا التغير عن طريق:</a:t>
            </a:r>
            <a:endParaRPr lang="en-US" sz="2400"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
              <a:lnSpc>
                <a:spcPct val="115000"/>
              </a:lnSpc>
              <a:buFont typeface="Symbol" panose="05050102010706020507" pitchFamily="18" charset="2"/>
              <a:buChar char=""/>
            </a:pPr>
            <a:r>
              <a:rPr lang="ar-IQ" sz="2400" dirty="0" smtClean="0">
                <a:effectLst/>
                <a:latin typeface="Simplified Arabic" panose="02020603050405020304" pitchFamily="18" charset="-78"/>
                <a:ea typeface="Calibri" panose="020F0502020204030204" pitchFamily="34" charset="0"/>
                <a:cs typeface="Simplified Arabic" panose="02020603050405020304" pitchFamily="18" charset="-78"/>
              </a:rPr>
              <a:t>عمل رعشة فتزداد الحرارة الناتجة من رعشة العطلات وبالتالي يزداد الإنتاج الحراري</a:t>
            </a:r>
            <a:r>
              <a:rPr lang="ar-SA" sz="2400" dirty="0" smtClean="0">
                <a:effectLst/>
                <a:latin typeface="Simplified Arabic" panose="02020603050405020304" pitchFamily="18" charset="-78"/>
                <a:ea typeface="Calibri" panose="020F0502020204030204" pitchFamily="34" charset="0"/>
                <a:cs typeface="Simplified Arabic" panose="02020603050405020304" pitchFamily="18" charset="-78"/>
              </a:rPr>
              <a:t> .</a:t>
            </a:r>
            <a:endParaRPr lang="en-US" sz="2400"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
              <a:lnSpc>
                <a:spcPct val="115000"/>
              </a:lnSpc>
              <a:buFont typeface="Symbol" panose="05050102010706020507" pitchFamily="18" charset="2"/>
              <a:buChar char=""/>
            </a:pPr>
            <a:r>
              <a:rPr lang="ar-IQ" sz="2400" dirty="0" smtClean="0">
                <a:effectLst/>
                <a:latin typeface="Simplified Arabic" panose="02020603050405020304" pitchFamily="18" charset="-78"/>
                <a:ea typeface="Calibri" panose="020F0502020204030204" pitchFamily="34" charset="0"/>
                <a:cs typeface="Simplified Arabic" panose="02020603050405020304" pitchFamily="18" charset="-78"/>
              </a:rPr>
              <a:t>يعمل انقباض للأوعية الدموية الموصلة للجلد </a:t>
            </a:r>
            <a:r>
              <a:rPr lang="en-US" sz="2400" dirty="0" smtClean="0">
                <a:effectLst/>
                <a:latin typeface="Simplified Arabic" panose="02020603050405020304" pitchFamily="18" charset="-78"/>
                <a:ea typeface="Calibri" panose="020F0502020204030204" pitchFamily="34" charset="0"/>
                <a:cs typeface="Simplified Arabic" panose="02020603050405020304" pitchFamily="18" charset="-78"/>
              </a:rPr>
              <a:t>Skin </a:t>
            </a:r>
            <a:r>
              <a:rPr lang="en-US" sz="2400" dirty="0" err="1" smtClean="0">
                <a:effectLst/>
                <a:latin typeface="Simplified Arabic" panose="02020603050405020304" pitchFamily="18" charset="-78"/>
                <a:ea typeface="Calibri" panose="020F0502020204030204" pitchFamily="34" charset="0"/>
                <a:cs typeface="Simplified Arabic" panose="02020603050405020304" pitchFamily="18" charset="-78"/>
              </a:rPr>
              <a:t>vaSOConstriction</a:t>
            </a:r>
            <a:r>
              <a:rPr lang="en-US" sz="2400" dirty="0" smtClean="0">
                <a:effectLst/>
                <a:latin typeface="Simplified Arabic" panose="02020603050405020304" pitchFamily="18" charset="-78"/>
                <a:ea typeface="Calibri" panose="020F0502020204030204" pitchFamily="34" charset="0"/>
                <a:cs typeface="Simplified Arabic" panose="02020603050405020304" pitchFamily="18" charset="-78"/>
              </a:rPr>
              <a:t> </a:t>
            </a:r>
            <a:r>
              <a:rPr lang="ar-IQ" sz="2400" dirty="0">
                <a:latin typeface="Simplified Arabic" panose="02020603050405020304" pitchFamily="18" charset="-78"/>
                <a:ea typeface="Calibri" panose="020F0502020204030204" pitchFamily="34" charset="0"/>
                <a:cs typeface="Simplified Arabic" panose="02020603050405020304" pitchFamily="18" charset="-78"/>
              </a:rPr>
              <a:t>وبالتالي يقل توارد الدم للجلد وبالتالي يقل معدلات الفقد الحراري</a:t>
            </a:r>
            <a:r>
              <a:rPr lang="ar-SA" sz="2400" dirty="0" smtClean="0">
                <a:effectLst/>
                <a:latin typeface="Simplified Arabic" panose="02020603050405020304" pitchFamily="18" charset="-78"/>
                <a:ea typeface="Calibri" panose="020F0502020204030204" pitchFamily="34" charset="0"/>
                <a:cs typeface="Simplified Arabic" panose="02020603050405020304" pitchFamily="18" charset="-78"/>
              </a:rPr>
              <a:t> </a:t>
            </a:r>
            <a:endParaRPr lang="en-US" sz="2400"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lvl="0" indent="-342900" algn="just">
              <a:lnSpc>
                <a:spcPct val="115000"/>
              </a:lnSpc>
              <a:buFont typeface="Symbol" panose="05050102010706020507" pitchFamily="18" charset="2"/>
              <a:buChar char=""/>
            </a:pPr>
            <a:r>
              <a:rPr lang="ar-IQ" sz="2400" dirty="0" smtClean="0">
                <a:effectLst/>
                <a:latin typeface="Simplified Arabic" panose="02020603050405020304" pitchFamily="18" charset="-78"/>
                <a:ea typeface="Calibri" panose="020F0502020204030204" pitchFamily="34" charset="0"/>
                <a:cs typeface="Simplified Arabic" panose="02020603050405020304" pitchFamily="18" charset="-78"/>
              </a:rPr>
              <a:t>تزداد افرازات الهرمونات المسببة لإنتاج الطاقة مثل هرمونات </a:t>
            </a:r>
            <a:r>
              <a:rPr lang="ar-IQ" sz="2400" dirty="0" err="1" smtClean="0">
                <a:effectLst/>
                <a:latin typeface="Simplified Arabic" panose="02020603050405020304" pitchFamily="18" charset="-78"/>
                <a:ea typeface="Calibri" panose="020F0502020204030204" pitchFamily="34" charset="0"/>
                <a:cs typeface="Simplified Arabic" panose="02020603050405020304" pitchFamily="18" charset="-78"/>
              </a:rPr>
              <a:t>الكورتيزول</a:t>
            </a:r>
            <a:r>
              <a:rPr lang="ar-IQ" sz="2400" dirty="0" smtClean="0">
                <a:effectLst/>
                <a:latin typeface="Simplified Arabic" panose="02020603050405020304" pitchFamily="18" charset="-78"/>
                <a:ea typeface="Calibri" panose="020F0502020204030204" pitchFamily="34" charset="0"/>
                <a:cs typeface="Simplified Arabic" panose="02020603050405020304" pitchFamily="18" charset="-78"/>
              </a:rPr>
              <a:t> (المفرز من قشرة الغدة </a:t>
            </a:r>
            <a:r>
              <a:rPr lang="ar-IQ" sz="2400" dirty="0" err="1" smtClean="0">
                <a:effectLst/>
                <a:latin typeface="Simplified Arabic" panose="02020603050405020304" pitchFamily="18" charset="-78"/>
                <a:ea typeface="Calibri" panose="020F0502020204030204" pitchFamily="34" charset="0"/>
                <a:cs typeface="Simplified Arabic" panose="02020603050405020304" pitchFamily="18" charset="-78"/>
              </a:rPr>
              <a:t>الجاركلوية</a:t>
            </a:r>
            <a:r>
              <a:rPr lang="ar-SA" sz="2400" dirty="0" smtClean="0">
                <a:effectLst/>
                <a:latin typeface="Simplified Arabic" panose="02020603050405020304" pitchFamily="18" charset="-78"/>
                <a:ea typeface="Calibri" panose="020F0502020204030204" pitchFamily="34" charset="0"/>
                <a:cs typeface="Simplified Arabic" panose="02020603050405020304" pitchFamily="18" charset="-78"/>
              </a:rPr>
              <a:t>) </a:t>
            </a:r>
            <a:r>
              <a:rPr lang="ar-IQ" sz="2400" dirty="0" smtClean="0">
                <a:effectLst/>
                <a:latin typeface="Simplified Arabic" panose="02020603050405020304" pitchFamily="18" charset="-78"/>
                <a:ea typeface="Calibri" panose="020F0502020204030204" pitchFamily="34" charset="0"/>
                <a:cs typeface="Simplified Arabic" panose="02020603050405020304" pitchFamily="18" charset="-78"/>
              </a:rPr>
              <a:t>وال </a:t>
            </a:r>
            <a:r>
              <a:rPr lang="en-US" sz="2400" dirty="0" smtClean="0">
                <a:effectLst/>
                <a:latin typeface="Simplified Arabic" panose="02020603050405020304" pitchFamily="18" charset="-78"/>
                <a:ea typeface="Calibri" panose="020F0502020204030204" pitchFamily="34" charset="0"/>
                <a:cs typeface="Simplified Arabic" panose="02020603050405020304" pitchFamily="18" charset="-78"/>
              </a:rPr>
              <a:t>T3 </a:t>
            </a:r>
            <a:r>
              <a:rPr lang="ar-IQ" sz="2400" dirty="0">
                <a:latin typeface="Simplified Arabic" panose="02020603050405020304" pitchFamily="18" charset="-78"/>
                <a:ea typeface="Calibri" panose="020F0502020204030204" pitchFamily="34" charset="0"/>
                <a:cs typeface="Simplified Arabic" panose="02020603050405020304" pitchFamily="18" charset="-78"/>
              </a:rPr>
              <a:t>و </a:t>
            </a:r>
            <a:r>
              <a:rPr lang="en-US" sz="2400" dirty="0" smtClean="0">
                <a:effectLst/>
                <a:latin typeface="Simplified Arabic" panose="02020603050405020304" pitchFamily="18" charset="-78"/>
                <a:ea typeface="Calibri" panose="020F0502020204030204" pitchFamily="34" charset="0"/>
                <a:cs typeface="Simplified Arabic" panose="02020603050405020304" pitchFamily="18" charset="-78"/>
              </a:rPr>
              <a:t>T4</a:t>
            </a:r>
            <a:r>
              <a:rPr lang="ar-IQ" sz="2400" dirty="0" smtClean="0">
                <a:effectLst/>
                <a:latin typeface="Simplified Arabic" panose="02020603050405020304" pitchFamily="18" charset="-78"/>
                <a:ea typeface="Calibri" panose="020F0502020204030204" pitchFamily="34" charset="0"/>
                <a:cs typeface="Simplified Arabic" panose="02020603050405020304" pitchFamily="18" charset="-78"/>
              </a:rPr>
              <a:t> ( المفرزان من الغدة الدرقية ) وبالتالي يزداد معدل التمثيل القاعدي ( الأساسي )</a:t>
            </a:r>
            <a:r>
              <a:rPr lang="ar-SA" sz="2400" dirty="0" smtClean="0">
                <a:effectLst/>
                <a:latin typeface="Simplified Arabic" panose="02020603050405020304" pitchFamily="18" charset="-78"/>
                <a:ea typeface="Calibri" panose="020F0502020204030204" pitchFamily="34" charset="0"/>
                <a:cs typeface="Simplified Arabic" panose="02020603050405020304" pitchFamily="18" charset="-78"/>
              </a:rPr>
              <a:t> .</a:t>
            </a:r>
            <a:endParaRPr lang="en-US" sz="2400"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a:lnSpc>
                <a:spcPct val="115000"/>
              </a:lnSpc>
            </a:pPr>
            <a:r>
              <a:rPr lang="ar-IQ" sz="2400" dirty="0" smtClean="0">
                <a:effectLst/>
                <a:latin typeface="Simplified Arabic" panose="02020603050405020304" pitchFamily="18" charset="-78"/>
                <a:ea typeface="Calibri" panose="020F0502020204030204" pitchFamily="34" charset="0"/>
                <a:cs typeface="Simplified Arabic" panose="02020603050405020304" pitchFamily="18" charset="-78"/>
              </a:rPr>
              <a:t>كل ما فعله الجسم هذا يؤدي إلى امرين : </a:t>
            </a:r>
            <a:endParaRPr lang="en-US" sz="2400"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a:lnSpc>
                <a:spcPct val="115000"/>
              </a:lnSpc>
            </a:pPr>
            <a:r>
              <a:rPr lang="ar-IQ" sz="2400" dirty="0" smtClean="0">
                <a:effectLst/>
                <a:latin typeface="Simplified Arabic" panose="02020603050405020304" pitchFamily="18" charset="-78"/>
                <a:ea typeface="Calibri" panose="020F0502020204030204" pitchFamily="34" charset="0"/>
                <a:cs typeface="Simplified Arabic" panose="02020603050405020304" pitchFamily="18" charset="-78"/>
              </a:rPr>
              <a:t>الأول : هو تقليل الفقد الحراري </a:t>
            </a:r>
            <a:endParaRPr lang="en-US" sz="2400"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a:lnSpc>
                <a:spcPct val="115000"/>
              </a:lnSpc>
            </a:pPr>
            <a:r>
              <a:rPr lang="ar-IQ" sz="2400" dirty="0" smtClean="0">
                <a:effectLst/>
                <a:latin typeface="Simplified Arabic" panose="02020603050405020304" pitchFamily="18" charset="-78"/>
                <a:ea typeface="Calibri" panose="020F0502020204030204" pitchFamily="34" charset="0"/>
                <a:cs typeface="Simplified Arabic" panose="02020603050405020304" pitchFamily="18" charset="-78"/>
              </a:rPr>
              <a:t>الثاني : هو زيادة الإنتاج الحراري </a:t>
            </a:r>
            <a:endParaRPr lang="en-US" sz="2400"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algn="just">
              <a:lnSpc>
                <a:spcPct val="115000"/>
              </a:lnSpc>
            </a:pPr>
            <a:r>
              <a:rPr lang="ar-IQ" sz="2400" dirty="0" smtClean="0">
                <a:effectLst/>
                <a:latin typeface="Simplified Arabic" panose="02020603050405020304" pitchFamily="18" charset="-78"/>
                <a:ea typeface="Calibri" panose="020F0502020204030204" pitchFamily="34" charset="0"/>
                <a:cs typeface="Simplified Arabic" panose="02020603050405020304" pitchFamily="18" charset="-78"/>
              </a:rPr>
              <a:t>وبالتالي يستطيع الجسم المحافظة على درجة حرارته كما هي عن طريق الاتزان الحاصل بين الفقد الحراري والإنتاج الحراري</a:t>
            </a:r>
            <a:r>
              <a:rPr lang="ar-SA" sz="2400" dirty="0" smtClean="0">
                <a:effectLst/>
                <a:latin typeface="Simplified Arabic" panose="02020603050405020304" pitchFamily="18" charset="-78"/>
                <a:ea typeface="Calibri" panose="020F0502020204030204" pitchFamily="34" charset="0"/>
                <a:cs typeface="Simplified Arabic" panose="02020603050405020304" pitchFamily="18" charset="-78"/>
              </a:rPr>
              <a:t> .</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4288682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0376" y="315121"/>
            <a:ext cx="11600597" cy="6555641"/>
          </a:xfrm>
          <a:prstGeom prst="rect">
            <a:avLst/>
          </a:prstGeom>
        </p:spPr>
        <p:txBody>
          <a:bodyPr wrap="square">
            <a:spAutoFit/>
          </a:bodyPr>
          <a:lstStyle/>
          <a:p>
            <a:endParaRPr lang="ar-IQ" sz="2800" dirty="0" smtClean="0">
              <a:latin typeface="Simplified Arabic" panose="02020603050405020304" pitchFamily="18" charset="-78"/>
              <a:cs typeface="Simplified Arabic" panose="02020603050405020304" pitchFamily="18" charset="-78"/>
            </a:endParaRPr>
          </a:p>
          <a:p>
            <a:r>
              <a:rPr lang="ar-IQ" sz="2800"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  التوازن الحامضي والقاعدي</a:t>
            </a:r>
            <a:r>
              <a:rPr lang="en-US" sz="2800" u="sng" dirty="0" smtClean="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PH </a:t>
            </a:r>
          </a:p>
          <a:p>
            <a:endParaRPr lang="ar-IQ" sz="2800" dirty="0">
              <a:latin typeface="Simplified Arabic" panose="02020603050405020304" pitchFamily="18" charset="-78"/>
              <a:cs typeface="Simplified Arabic" panose="02020603050405020304" pitchFamily="18" charset="-78"/>
            </a:endParaRPr>
          </a:p>
          <a:p>
            <a:r>
              <a:rPr lang="ar-IQ" sz="2800" dirty="0" smtClean="0">
                <a:latin typeface="Simplified Arabic" panose="02020603050405020304" pitchFamily="18" charset="-78"/>
                <a:cs typeface="Simplified Arabic" panose="02020603050405020304" pitchFamily="18" charset="-78"/>
              </a:rPr>
              <a:t>التنظيم الدقيق </a:t>
            </a:r>
            <a:r>
              <a:rPr lang="ar-IQ" sz="2800" dirty="0" err="1" smtClean="0">
                <a:latin typeface="Simplified Arabic" panose="02020603050405020304" pitchFamily="18" charset="-78"/>
                <a:cs typeface="Simplified Arabic" panose="02020603050405020304" pitchFamily="18" charset="-78"/>
              </a:rPr>
              <a:t>أليونات</a:t>
            </a:r>
            <a:r>
              <a:rPr lang="ar-IQ" sz="2800" dirty="0" smtClean="0">
                <a:latin typeface="Simplified Arabic" panose="02020603050405020304" pitchFamily="18" charset="-78"/>
                <a:cs typeface="Simplified Arabic" panose="02020603050405020304" pitchFamily="18" charset="-78"/>
              </a:rPr>
              <a:t> الهيدروجين أساسياً بسبب تأثر معظم </a:t>
            </a:r>
            <a:r>
              <a:rPr lang="ar-IQ" sz="2800" dirty="0" err="1" smtClean="0">
                <a:latin typeface="Simplified Arabic" panose="02020603050405020304" pitchFamily="18" charset="-78"/>
                <a:cs typeface="Simplified Arabic" panose="02020603050405020304" pitchFamily="18" charset="-78"/>
              </a:rPr>
              <a:t>األنشطة</a:t>
            </a:r>
            <a:r>
              <a:rPr lang="ar-IQ" sz="2800" dirty="0" smtClean="0">
                <a:latin typeface="Simplified Arabic" panose="02020603050405020304" pitchFamily="18" charset="-78"/>
                <a:cs typeface="Simplified Arabic" panose="02020603050405020304" pitchFamily="18" charset="-78"/>
              </a:rPr>
              <a:t> </a:t>
            </a:r>
            <a:r>
              <a:rPr lang="ar-IQ" sz="2800" dirty="0" err="1" smtClean="0">
                <a:latin typeface="Simplified Arabic" panose="02020603050405020304" pitchFamily="18" charset="-78"/>
                <a:cs typeface="Simplified Arabic" panose="02020603050405020304" pitchFamily="18" charset="-78"/>
              </a:rPr>
              <a:t>األنزيمية</a:t>
            </a:r>
            <a:r>
              <a:rPr lang="ar-IQ" sz="2800" dirty="0" smtClean="0">
                <a:latin typeface="Simplified Arabic" panose="02020603050405020304" pitchFamily="18" charset="-78"/>
                <a:cs typeface="Simplified Arabic" panose="02020603050405020304" pitchFamily="18" charset="-78"/>
              </a:rPr>
              <a:t> في الجسم بتركيز أيونات الهيدروجين، ولذلك فإن أي تغير في تركيز الهيدروجين يغير فعليا كل وظائف الخلية والجسم.</a:t>
            </a:r>
          </a:p>
          <a:p>
            <a:r>
              <a:rPr lang="ar-IQ" sz="2800" dirty="0" smtClean="0">
                <a:latin typeface="Simplified Arabic" panose="02020603050405020304" pitchFamily="18" charset="-78"/>
                <a:cs typeface="Simplified Arabic" panose="02020603050405020304" pitchFamily="18" charset="-78"/>
              </a:rPr>
              <a:t>  ال </a:t>
            </a:r>
            <a:r>
              <a:rPr lang="en-US" sz="2800" dirty="0" err="1" smtClean="0">
                <a:latin typeface="Simplified Arabic" panose="02020603050405020304" pitchFamily="18" charset="-78"/>
                <a:cs typeface="Simplified Arabic" panose="02020603050405020304" pitchFamily="18" charset="-78"/>
              </a:rPr>
              <a:t>ph</a:t>
            </a:r>
            <a:r>
              <a:rPr lang="en-US" sz="2800" dirty="0" smtClean="0">
                <a:latin typeface="Simplified Arabic" panose="02020603050405020304" pitchFamily="18" charset="-78"/>
                <a:cs typeface="Simplified Arabic" panose="02020603050405020304" pitchFamily="18" charset="-78"/>
              </a:rPr>
              <a:t> </a:t>
            </a:r>
            <a:r>
              <a:rPr lang="ar-IQ" sz="2800" dirty="0" smtClean="0">
                <a:latin typeface="Simplified Arabic" panose="02020603050405020304" pitchFamily="18" charset="-78"/>
                <a:cs typeface="Simplified Arabic" panose="02020603050405020304" pitchFamily="18" charset="-78"/>
              </a:rPr>
              <a:t>دقيق جد ا وتغيراته ضئيلة وأي تغير بسيط يمكن أن يؤدي إلى توقف كليّ أو موت الخلية.  الوسط المناسب </a:t>
            </a:r>
            <a:r>
              <a:rPr lang="ar-IQ" sz="2800" dirty="0" err="1" smtClean="0">
                <a:latin typeface="Simplified Arabic" panose="02020603050405020304" pitchFamily="18" charset="-78"/>
                <a:cs typeface="Simplified Arabic" panose="02020603050405020304" pitchFamily="18" charset="-78"/>
              </a:rPr>
              <a:t>لل</a:t>
            </a:r>
            <a:r>
              <a:rPr lang="ar-IQ" sz="2800" dirty="0" smtClean="0">
                <a:latin typeface="Simplified Arabic" panose="02020603050405020304" pitchFamily="18" charset="-78"/>
                <a:cs typeface="Simplified Arabic" panose="02020603050405020304" pitchFamily="18" charset="-78"/>
              </a:rPr>
              <a:t>ـ </a:t>
            </a:r>
            <a:r>
              <a:rPr lang="en-US" sz="2800" dirty="0" err="1" smtClean="0">
                <a:latin typeface="Simplified Arabic" panose="02020603050405020304" pitchFamily="18" charset="-78"/>
                <a:cs typeface="Simplified Arabic" panose="02020603050405020304" pitchFamily="18" charset="-78"/>
              </a:rPr>
              <a:t>ph</a:t>
            </a:r>
            <a:r>
              <a:rPr lang="en-US" sz="2800" dirty="0" smtClean="0">
                <a:latin typeface="Simplified Arabic" panose="02020603050405020304" pitchFamily="18" charset="-78"/>
                <a:cs typeface="Simplified Arabic" panose="02020603050405020304" pitchFamily="18" charset="-78"/>
              </a:rPr>
              <a:t> </a:t>
            </a:r>
            <a:r>
              <a:rPr lang="ar-IQ" sz="2800" dirty="0" smtClean="0">
                <a:latin typeface="Simplified Arabic" panose="02020603050405020304" pitchFamily="18" charset="-78"/>
                <a:cs typeface="Simplified Arabic" panose="02020603050405020304" pitchFamily="18" charset="-78"/>
              </a:rPr>
              <a:t>هو ما يناسب </a:t>
            </a:r>
            <a:r>
              <a:rPr lang="ar-IQ" sz="2800" dirty="0" err="1" smtClean="0">
                <a:latin typeface="Simplified Arabic" panose="02020603050405020304" pitchFamily="18" charset="-78"/>
                <a:cs typeface="Simplified Arabic" panose="02020603050405020304" pitchFamily="18" charset="-78"/>
              </a:rPr>
              <a:t>األنزيمات</a:t>
            </a:r>
            <a:r>
              <a:rPr lang="ar-IQ" sz="2800" dirty="0" smtClean="0">
                <a:latin typeface="Simplified Arabic" panose="02020603050405020304" pitchFamily="18" charset="-78"/>
                <a:cs typeface="Simplified Arabic" panose="02020603050405020304" pitchFamily="18" charset="-78"/>
              </a:rPr>
              <a:t> )بعض </a:t>
            </a:r>
            <a:r>
              <a:rPr lang="ar-IQ" sz="2800" dirty="0" err="1" smtClean="0">
                <a:latin typeface="Simplified Arabic" panose="02020603050405020304" pitchFamily="18" charset="-78"/>
                <a:cs typeface="Simplified Arabic" panose="02020603050405020304" pitchFamily="18" charset="-78"/>
              </a:rPr>
              <a:t>األنزيمات</a:t>
            </a:r>
            <a:r>
              <a:rPr lang="ar-IQ" sz="2800" dirty="0" smtClean="0">
                <a:latin typeface="Simplified Arabic" panose="02020603050405020304" pitchFamily="18" charset="-78"/>
                <a:cs typeface="Simplified Arabic" panose="02020603050405020304" pitchFamily="18" charset="-78"/>
              </a:rPr>
              <a:t> تعمل في وسط حامضي وبعضها يعمل في وسط قلوي(.</a:t>
            </a:r>
          </a:p>
          <a:p>
            <a:pPr algn="r"/>
            <a:r>
              <a:rPr lang="ar-IQ" sz="2800" dirty="0" smtClean="0">
                <a:latin typeface="Simplified Arabic" panose="02020603050405020304" pitchFamily="18" charset="-78"/>
                <a:cs typeface="Simplified Arabic" panose="02020603050405020304" pitchFamily="18" charset="-78"/>
              </a:rPr>
              <a:t>  لذلك في الامراض يصبح الـ </a:t>
            </a:r>
            <a:r>
              <a:rPr lang="en-US" sz="2800" dirty="0" err="1" smtClean="0">
                <a:latin typeface="Simplified Arabic" panose="02020603050405020304" pitchFamily="18" charset="-78"/>
                <a:cs typeface="Simplified Arabic" panose="02020603050405020304" pitchFamily="18" charset="-78"/>
              </a:rPr>
              <a:t>ph</a:t>
            </a:r>
            <a:r>
              <a:rPr lang="en-US" sz="2800" dirty="0" smtClean="0">
                <a:latin typeface="Simplified Arabic" panose="02020603050405020304" pitchFamily="18" charset="-78"/>
                <a:cs typeface="Simplified Arabic" panose="02020603050405020304" pitchFamily="18" charset="-78"/>
              </a:rPr>
              <a:t> </a:t>
            </a:r>
            <a:r>
              <a:rPr lang="ar-IQ" sz="2800" dirty="0" smtClean="0">
                <a:latin typeface="Simplified Arabic" panose="02020603050405020304" pitchFamily="18" charset="-78"/>
                <a:cs typeface="Simplified Arabic" panose="02020603050405020304" pitchFamily="18" charset="-78"/>
              </a:rPr>
              <a:t>حامضي أو قلوي بالنسبة للوسط المناسب لعمل الانزيمات وليس بالنسبة للوسط الحيادي (7=</a:t>
            </a:r>
            <a:r>
              <a:rPr lang="en-US" sz="2800" dirty="0" err="1" smtClean="0">
                <a:latin typeface="Simplified Arabic" panose="02020603050405020304" pitchFamily="18" charset="-78"/>
                <a:cs typeface="Simplified Arabic" panose="02020603050405020304" pitchFamily="18" charset="-78"/>
              </a:rPr>
              <a:t>ph</a:t>
            </a:r>
            <a:r>
              <a:rPr lang="en-US" sz="2800" dirty="0" smtClean="0">
                <a:latin typeface="Simplified Arabic" panose="02020603050405020304" pitchFamily="18" charset="-78"/>
                <a:cs typeface="Simplified Arabic" panose="02020603050405020304" pitchFamily="18" charset="-78"/>
              </a:rPr>
              <a:t> </a:t>
            </a:r>
            <a:r>
              <a:rPr lang="ar-IQ" sz="2800" dirty="0" smtClean="0">
                <a:latin typeface="Simplified Arabic" panose="02020603050405020304" pitchFamily="18" charset="-78"/>
                <a:cs typeface="Simplified Arabic" panose="02020603050405020304" pitchFamily="18" charset="-78"/>
              </a:rPr>
              <a:t> )  تختلف قيمة ال </a:t>
            </a:r>
            <a:r>
              <a:rPr lang="en-US" sz="2800" dirty="0" err="1" smtClean="0">
                <a:latin typeface="Simplified Arabic" panose="02020603050405020304" pitchFamily="18" charset="-78"/>
                <a:cs typeface="Simplified Arabic" panose="02020603050405020304" pitchFamily="18" charset="-78"/>
              </a:rPr>
              <a:t>Ph</a:t>
            </a:r>
            <a:r>
              <a:rPr lang="en-US" sz="2800" dirty="0" smtClean="0">
                <a:latin typeface="Simplified Arabic" panose="02020603050405020304" pitchFamily="18" charset="-78"/>
                <a:cs typeface="Simplified Arabic" panose="02020603050405020304" pitchFamily="18" charset="-78"/>
              </a:rPr>
              <a:t> </a:t>
            </a:r>
            <a:r>
              <a:rPr lang="ar-IQ" sz="2800" dirty="0" smtClean="0">
                <a:latin typeface="Simplified Arabic" panose="02020603050405020304" pitchFamily="18" charset="-78"/>
                <a:cs typeface="Simplified Arabic" panose="02020603050405020304" pitchFamily="18" charset="-78"/>
              </a:rPr>
              <a:t>حسب سائل الجسم: </a:t>
            </a:r>
          </a:p>
          <a:p>
            <a:pPr marL="457200" indent="-457200" algn="r">
              <a:buFont typeface="Arial" panose="020B0604020202020204" pitchFamily="34" charset="0"/>
              <a:buChar char="•"/>
            </a:pPr>
            <a:r>
              <a:rPr lang="ar-IQ" sz="2800" dirty="0" smtClean="0">
                <a:latin typeface="Simplified Arabic" panose="02020603050405020304" pitchFamily="18" charset="-78"/>
                <a:cs typeface="Simplified Arabic" panose="02020603050405020304" pitchFamily="18" charset="-78"/>
              </a:rPr>
              <a:t>في الدم الشرياني 7,41 ،في الدم الوريدي 7,35  , </a:t>
            </a:r>
          </a:p>
          <a:p>
            <a:pPr marL="457200" indent="-457200" algn="r">
              <a:buFont typeface="Arial" panose="020B0604020202020204" pitchFamily="34" charset="0"/>
              <a:buChar char="•"/>
            </a:pPr>
            <a:r>
              <a:rPr lang="ar-IQ" sz="2800" dirty="0" smtClean="0">
                <a:latin typeface="Simplified Arabic" panose="02020603050405020304" pitchFamily="18" charset="-78"/>
                <a:cs typeface="Simplified Arabic" panose="02020603050405020304" pitchFamily="18" charset="-78"/>
              </a:rPr>
              <a:t> سوائل الجسم 7,34  (  في السائل الخلالي وداخل الخلايا ( بسبب </a:t>
            </a:r>
            <a:r>
              <a:rPr lang="ar-IQ" sz="2800" dirty="0" err="1" smtClean="0">
                <a:latin typeface="Simplified Arabic" panose="02020603050405020304" pitchFamily="18" charset="-78"/>
                <a:cs typeface="Simplified Arabic" panose="02020603050405020304" pitchFamily="18" charset="-78"/>
              </a:rPr>
              <a:t>االاستقلاب</a:t>
            </a:r>
            <a:r>
              <a:rPr lang="ar-IQ" sz="2800" dirty="0" smtClean="0">
                <a:latin typeface="Simplified Arabic" panose="02020603050405020304" pitchFamily="18" charset="-78"/>
                <a:cs typeface="Simplified Arabic" panose="02020603050405020304" pitchFamily="18" charset="-78"/>
              </a:rPr>
              <a:t> </a:t>
            </a:r>
            <a:r>
              <a:rPr lang="ar-IQ" sz="2800" dirty="0" err="1" smtClean="0">
                <a:latin typeface="Simplified Arabic" panose="02020603050405020304" pitchFamily="18" charset="-78"/>
                <a:cs typeface="Simplified Arabic" panose="02020603050405020304" pitchFamily="18" charset="-78"/>
              </a:rPr>
              <a:t>وإلانتاج</a:t>
            </a:r>
            <a:r>
              <a:rPr lang="ar-IQ" sz="2800" dirty="0" smtClean="0">
                <a:latin typeface="Simplified Arabic" panose="02020603050405020304" pitchFamily="18" charset="-78"/>
                <a:cs typeface="Simplified Arabic" panose="02020603050405020304" pitchFamily="18" charset="-78"/>
              </a:rPr>
              <a:t> الدائم لأحماض التي يعبر عنها بشوارد الهيدروجين أو البروتونات.</a:t>
            </a:r>
          </a:p>
          <a:p>
            <a:pPr marL="457200" indent="-457200" algn="r">
              <a:buFont typeface="Arial" panose="020B0604020202020204" pitchFamily="34" charset="0"/>
              <a:buChar char="•"/>
            </a:pPr>
            <a:r>
              <a:rPr lang="ar-IQ" sz="2800" dirty="0" smtClean="0">
                <a:latin typeface="Simplified Arabic" panose="02020603050405020304" pitchFamily="18" charset="-78"/>
                <a:cs typeface="Simplified Arabic" panose="02020603050405020304" pitchFamily="18" charset="-78"/>
              </a:rPr>
              <a:t> البول 8-4.5 ، تختلف درجة </a:t>
            </a:r>
            <a:r>
              <a:rPr lang="en-US" sz="2800" dirty="0" err="1" smtClean="0">
                <a:latin typeface="Simplified Arabic" panose="02020603050405020304" pitchFamily="18" charset="-78"/>
                <a:cs typeface="Simplified Arabic" panose="02020603050405020304" pitchFamily="18" charset="-78"/>
              </a:rPr>
              <a:t>ph</a:t>
            </a:r>
            <a:r>
              <a:rPr lang="en-US" sz="2800" dirty="0" smtClean="0">
                <a:latin typeface="Simplified Arabic" panose="02020603050405020304" pitchFamily="18" charset="-78"/>
                <a:cs typeface="Simplified Arabic" panose="02020603050405020304" pitchFamily="18" charset="-78"/>
              </a:rPr>
              <a:t> </a:t>
            </a:r>
            <a:r>
              <a:rPr lang="ar-IQ" sz="2800" dirty="0" smtClean="0">
                <a:latin typeface="Simplified Arabic" panose="02020603050405020304" pitchFamily="18" charset="-78"/>
                <a:cs typeface="Simplified Arabic" panose="02020603050405020304" pitchFamily="18" charset="-78"/>
              </a:rPr>
              <a:t>البول كثيرا (من حمضي إلى قلوي) بحسب الطعام الذي يتم تناوله.</a:t>
            </a:r>
            <a:endParaRPr lang="ar-IQ"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77131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18615" y="295914"/>
            <a:ext cx="11041039" cy="6740307"/>
          </a:xfrm>
          <a:prstGeom prst="rect">
            <a:avLst/>
          </a:prstGeom>
        </p:spPr>
        <p:txBody>
          <a:bodyPr wrap="square">
            <a:spAutoFit/>
          </a:bodyPr>
          <a:lstStyle/>
          <a:p>
            <a:r>
              <a:rPr lang="ar-IQ" sz="2400" b="0" i="0" dirty="0" smtClean="0">
                <a:solidFill>
                  <a:srgbClr val="000000"/>
                </a:solidFill>
                <a:effectLst/>
                <a:latin typeface="Simplified Arabic" panose="02020603050405020304" pitchFamily="18" charset="-78"/>
                <a:cs typeface="Simplified Arabic" panose="02020603050405020304" pitchFamily="18" charset="-78"/>
              </a:rPr>
              <a:t>جهاز القلب والاوعية الدموية  يتكون من ثلاثة مكونات :</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b="0" i="0" dirty="0" smtClean="0">
                <a:solidFill>
                  <a:srgbClr val="000000"/>
                </a:solidFill>
                <a:effectLst/>
                <a:latin typeface="Simplified Arabic" panose="02020603050405020304" pitchFamily="18" charset="-78"/>
                <a:cs typeface="Simplified Arabic" panose="02020603050405020304" pitchFamily="18" charset="-78"/>
              </a:rPr>
              <a:t>القلب.</a:t>
            </a:r>
            <a:r>
              <a:rPr lang="ar-IQ" sz="2400" dirty="0">
                <a:latin typeface="Simplified Arabic" panose="02020603050405020304" pitchFamily="18" charset="-78"/>
                <a:cs typeface="Simplified Arabic" panose="02020603050405020304" pitchFamily="18" charset="-78"/>
              </a:rPr>
              <a:t> </a:t>
            </a:r>
            <a:r>
              <a:rPr lang="ar-IQ" sz="2400" dirty="0" smtClean="0">
                <a:latin typeface="Simplified Arabic" panose="02020603050405020304" pitchFamily="18" charset="-78"/>
                <a:cs typeface="Simplified Arabic" panose="02020603050405020304" pitchFamily="18" charset="-78"/>
              </a:rPr>
              <a:t>و </a:t>
            </a:r>
            <a:r>
              <a:rPr lang="ar-IQ" sz="2400" b="0" i="0" dirty="0" smtClean="0">
                <a:solidFill>
                  <a:srgbClr val="000000"/>
                </a:solidFill>
                <a:effectLst/>
                <a:latin typeface="Simplified Arabic" panose="02020603050405020304" pitchFamily="18" charset="-78"/>
                <a:cs typeface="Simplified Arabic" panose="02020603050405020304" pitchFamily="18" charset="-78"/>
              </a:rPr>
              <a:t>الاوعية الدموية  والدم.</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b="0" i="0" dirty="0" smtClean="0">
                <a:solidFill>
                  <a:srgbClr val="000000"/>
                </a:solidFill>
                <a:effectLst/>
                <a:latin typeface="Simplified Arabic" panose="02020603050405020304" pitchFamily="18" charset="-78"/>
                <a:cs typeface="Simplified Arabic" panose="02020603050405020304" pitchFamily="18" charset="-78"/>
              </a:rPr>
              <a:t>والدم يجري داخل اوعية دموية ولا يخرج منها.</a:t>
            </a:r>
            <a:r>
              <a:rPr lang="ar-IQ" sz="2400" dirty="0">
                <a:latin typeface="Simplified Arabic" panose="02020603050405020304" pitchFamily="18" charset="-78"/>
                <a:cs typeface="Simplified Arabic" panose="02020603050405020304" pitchFamily="18" charset="-78"/>
              </a:rPr>
              <a:t> </a:t>
            </a:r>
            <a:r>
              <a:rPr lang="ar-IQ" sz="2400" dirty="0" smtClean="0">
                <a:latin typeface="Simplified Arabic" panose="02020603050405020304" pitchFamily="18" charset="-78"/>
                <a:cs typeface="Simplified Arabic" panose="02020603050405020304" pitchFamily="18" charset="-78"/>
              </a:rPr>
              <a:t>ومن اهم </a:t>
            </a:r>
            <a:r>
              <a:rPr lang="ar-IQ" sz="2400" b="0" i="0" dirty="0" smtClean="0">
                <a:solidFill>
                  <a:srgbClr val="000000"/>
                </a:solidFill>
                <a:effectLst/>
                <a:latin typeface="Simplified Arabic" panose="02020603050405020304" pitchFamily="18" charset="-78"/>
                <a:cs typeface="Simplified Arabic" panose="02020603050405020304" pitchFamily="18" charset="-78"/>
              </a:rPr>
              <a:t>وظائف الدم</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b="0" i="0" dirty="0" smtClean="0">
                <a:solidFill>
                  <a:srgbClr val="000000"/>
                </a:solidFill>
                <a:effectLst/>
                <a:latin typeface="Simplified Arabic" panose="02020603050405020304" pitchFamily="18" charset="-78"/>
                <a:cs typeface="Simplified Arabic" panose="02020603050405020304" pitchFamily="18" charset="-78"/>
              </a:rPr>
              <a:t>1. نقل الغازات--- حيث يتم نقل </a:t>
            </a:r>
            <a:r>
              <a:rPr lang="en-US" sz="2400" b="0" i="0" dirty="0" smtClean="0">
                <a:solidFill>
                  <a:srgbClr val="000000"/>
                </a:solidFill>
                <a:effectLst/>
                <a:latin typeface="Simplified Arabic" panose="02020603050405020304" pitchFamily="18" charset="-78"/>
                <a:cs typeface="Simplified Arabic" panose="02020603050405020304" pitchFamily="18" charset="-78"/>
              </a:rPr>
              <a:t>O2 </a:t>
            </a:r>
            <a:r>
              <a:rPr lang="ar-IQ" sz="2400" b="0" i="0" dirty="0" smtClean="0">
                <a:solidFill>
                  <a:srgbClr val="000000"/>
                </a:solidFill>
                <a:effectLst/>
                <a:latin typeface="Simplified Arabic" panose="02020603050405020304" pitchFamily="18" charset="-78"/>
                <a:cs typeface="Simplified Arabic" panose="02020603050405020304" pitchFamily="18" charset="-78"/>
              </a:rPr>
              <a:t>من الرئتين الى الخلايا ونقل </a:t>
            </a:r>
            <a:r>
              <a:rPr lang="en-US" sz="2400" b="0" i="0" dirty="0" smtClean="0">
                <a:solidFill>
                  <a:srgbClr val="000000"/>
                </a:solidFill>
                <a:effectLst/>
                <a:latin typeface="Simplified Arabic" panose="02020603050405020304" pitchFamily="18" charset="-78"/>
                <a:cs typeface="Simplified Arabic" panose="02020603050405020304" pitchFamily="18" charset="-78"/>
              </a:rPr>
              <a:t>CO2 </a:t>
            </a:r>
            <a:r>
              <a:rPr lang="ar-IQ" sz="2400" b="0" i="0" dirty="0" smtClean="0">
                <a:solidFill>
                  <a:srgbClr val="000000"/>
                </a:solidFill>
                <a:effectLst/>
                <a:latin typeface="Simplified Arabic" panose="02020603050405020304" pitchFamily="18" charset="-78"/>
                <a:cs typeface="Simplified Arabic" panose="02020603050405020304" pitchFamily="18" charset="-78"/>
              </a:rPr>
              <a:t>من الخلايا الى الرئتين</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b="0" i="0" dirty="0" smtClean="0">
                <a:solidFill>
                  <a:srgbClr val="000000"/>
                </a:solidFill>
                <a:effectLst/>
                <a:latin typeface="Simplified Arabic" panose="02020603050405020304" pitchFamily="18" charset="-78"/>
                <a:cs typeface="Simplified Arabic" panose="02020603050405020304" pitchFamily="18" charset="-78"/>
              </a:rPr>
              <a:t>2. نقل الهرمونات من مكان انتاجها الى انسجة الهدف.</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b="0" i="0" dirty="0" smtClean="0">
                <a:solidFill>
                  <a:srgbClr val="000000"/>
                </a:solidFill>
                <a:effectLst/>
                <a:latin typeface="Simplified Arabic" panose="02020603050405020304" pitchFamily="18" charset="-78"/>
                <a:cs typeface="Simplified Arabic" panose="02020603050405020304" pitchFamily="18" charset="-78"/>
              </a:rPr>
              <a:t>3. حماية الجسم من الاجسام الغريبة.</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b="0" i="0" dirty="0" smtClean="0">
                <a:solidFill>
                  <a:srgbClr val="000000"/>
                </a:solidFill>
                <a:effectLst/>
                <a:latin typeface="Simplified Arabic" panose="02020603050405020304" pitchFamily="18" charset="-78"/>
                <a:cs typeface="Simplified Arabic" panose="02020603050405020304" pitchFamily="18" charset="-78"/>
              </a:rPr>
              <a:t>4. امتصاص المواد الغذائية من الجهاز الهضمي ونقلها الى الخلايا.</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b="0" i="0" dirty="0" smtClean="0">
                <a:solidFill>
                  <a:srgbClr val="000000"/>
                </a:solidFill>
                <a:effectLst/>
                <a:latin typeface="Simplified Arabic" panose="02020603050405020304" pitchFamily="18" charset="-78"/>
                <a:cs typeface="Simplified Arabic" panose="02020603050405020304" pitchFamily="18" charset="-78"/>
              </a:rPr>
              <a:t>5. يساعد على حفظ التوازن المائي والحراري في الجسم.</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b="0" i="0" dirty="0" smtClean="0">
                <a:solidFill>
                  <a:srgbClr val="000000"/>
                </a:solidFill>
                <a:effectLst/>
                <a:latin typeface="Simplified Arabic" panose="02020603050405020304" pitchFamily="18" charset="-78"/>
                <a:cs typeface="Simplified Arabic" panose="02020603050405020304" pitchFamily="18" charset="-78"/>
              </a:rPr>
              <a:t>6. يقوم بتنظيم درجة الحموضة والقاعدية </a:t>
            </a:r>
            <a:r>
              <a:rPr lang="en-US" sz="2400" b="0" i="0" dirty="0" smtClean="0">
                <a:solidFill>
                  <a:srgbClr val="000000"/>
                </a:solidFill>
                <a:effectLst/>
                <a:latin typeface="Simplified Arabic" panose="02020603050405020304" pitchFamily="18" charset="-78"/>
                <a:cs typeface="Simplified Arabic" panose="02020603050405020304" pitchFamily="18" charset="-78"/>
              </a:rPr>
              <a:t>PH).</a:t>
            </a:r>
            <a:r>
              <a:rPr lang="en-US" sz="2400" dirty="0" smtClean="0">
                <a:latin typeface="Simplified Arabic" panose="02020603050405020304" pitchFamily="18" charset="-78"/>
                <a:cs typeface="Simplified Arabic" panose="02020603050405020304" pitchFamily="18" charset="-78"/>
              </a:rPr>
              <a:t/>
            </a:r>
            <a:br>
              <a:rPr lang="en-US" sz="2400" dirty="0" smtClean="0">
                <a:latin typeface="Simplified Arabic" panose="02020603050405020304" pitchFamily="18" charset="-78"/>
                <a:cs typeface="Simplified Arabic" panose="02020603050405020304" pitchFamily="18" charset="-78"/>
              </a:rPr>
            </a:br>
            <a:r>
              <a:rPr lang="en-US" sz="2400" b="0" i="0" dirty="0" smtClean="0">
                <a:solidFill>
                  <a:srgbClr val="000000"/>
                </a:solidFill>
                <a:effectLst/>
                <a:latin typeface="Simplified Arabic" panose="02020603050405020304" pitchFamily="18" charset="-78"/>
                <a:cs typeface="Simplified Arabic" panose="02020603050405020304" pitchFamily="18" charset="-78"/>
              </a:rPr>
              <a:t>7. </a:t>
            </a:r>
            <a:r>
              <a:rPr lang="ar-IQ" sz="2400" b="0" i="0" dirty="0" smtClean="0">
                <a:solidFill>
                  <a:srgbClr val="000000"/>
                </a:solidFill>
                <a:effectLst/>
                <a:latin typeface="Simplified Arabic" panose="02020603050405020304" pitchFamily="18" charset="-78"/>
                <a:cs typeface="Simplified Arabic" panose="02020603050405020304" pitchFamily="18" charset="-78"/>
              </a:rPr>
              <a:t>ينقل نواتج الايض الغير مرغوب فيها ( الفضلات ) من الانسجة الى اعضاء الافراز</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b="0" i="0" dirty="0" smtClean="0">
                <a:solidFill>
                  <a:srgbClr val="000000"/>
                </a:solidFill>
                <a:effectLst/>
                <a:latin typeface="Simplified Arabic" panose="02020603050405020304" pitchFamily="18" charset="-78"/>
                <a:cs typeface="Simplified Arabic" panose="02020603050405020304" pitchFamily="18" charset="-78"/>
              </a:rPr>
              <a:t>هنالك ثلاثة انواع من الاوعية الدموية :-</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b="0" i="0" dirty="0" smtClean="0">
                <a:solidFill>
                  <a:srgbClr val="000000"/>
                </a:solidFill>
                <a:effectLst/>
                <a:latin typeface="Simplified Arabic" panose="02020603050405020304" pitchFamily="18" charset="-78"/>
                <a:cs typeface="Simplified Arabic" panose="02020603050405020304" pitchFamily="18" charset="-78"/>
              </a:rPr>
              <a:t>1.شريان </a:t>
            </a:r>
            <a:r>
              <a:rPr lang="he-IL" sz="2400" b="0" i="0" dirty="0" smtClean="0">
                <a:solidFill>
                  <a:srgbClr val="000000"/>
                </a:solidFill>
                <a:effectLst/>
                <a:latin typeface="Simplified Arabic" panose="02020603050405020304" pitchFamily="18" charset="-78"/>
              </a:rPr>
              <a:t>:- </a:t>
            </a:r>
            <a:r>
              <a:rPr lang="ar-IQ" sz="2400" b="0" i="0" dirty="0" smtClean="0">
                <a:solidFill>
                  <a:srgbClr val="000000"/>
                </a:solidFill>
                <a:effectLst/>
                <a:latin typeface="Simplified Arabic" panose="02020603050405020304" pitchFamily="18" charset="-78"/>
                <a:cs typeface="Simplified Arabic" panose="02020603050405020304" pitchFamily="18" charset="-78"/>
              </a:rPr>
              <a:t>هو كل وعاء دموي ينقل الدم من القلب الى اعضاء الجسم.</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b="0" i="0" dirty="0" smtClean="0">
                <a:solidFill>
                  <a:srgbClr val="000000"/>
                </a:solidFill>
                <a:effectLst/>
                <a:latin typeface="Simplified Arabic" panose="02020603050405020304" pitchFamily="18" charset="-78"/>
                <a:cs typeface="Simplified Arabic" panose="02020603050405020304" pitchFamily="18" charset="-78"/>
              </a:rPr>
              <a:t>الشريان اسمك من الوريد وذلك لان ضغط الدم فيه عال</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b="0" i="0" dirty="0" smtClean="0">
                <a:solidFill>
                  <a:srgbClr val="000000"/>
                </a:solidFill>
                <a:effectLst/>
                <a:latin typeface="Simplified Arabic" panose="02020603050405020304" pitchFamily="18" charset="-78"/>
                <a:cs typeface="Simplified Arabic" panose="02020603050405020304" pitchFamily="18" charset="-78"/>
              </a:rPr>
              <a:t>2. وريد</a:t>
            </a:r>
            <a:r>
              <a:rPr lang="he-IL" sz="2400" b="0" i="0" dirty="0" smtClean="0">
                <a:solidFill>
                  <a:srgbClr val="000000"/>
                </a:solidFill>
                <a:effectLst/>
                <a:latin typeface="Simplified Arabic" panose="02020603050405020304" pitchFamily="18" charset="-78"/>
              </a:rPr>
              <a:t>:- </a:t>
            </a:r>
            <a:r>
              <a:rPr lang="ar-IQ" sz="2400" b="0" i="0" dirty="0" smtClean="0">
                <a:solidFill>
                  <a:srgbClr val="000000"/>
                </a:solidFill>
                <a:effectLst/>
                <a:latin typeface="Simplified Arabic" panose="02020603050405020304" pitchFamily="18" charset="-78"/>
                <a:cs typeface="Simplified Arabic" panose="02020603050405020304" pitchFamily="18" charset="-78"/>
              </a:rPr>
              <a:t>هو كل وعاء دموي ينقل الدم من اعضاء الجسم </a:t>
            </a:r>
            <a:r>
              <a:rPr lang="ar-IQ" sz="2400" b="0" i="0" dirty="0" err="1" smtClean="0">
                <a:solidFill>
                  <a:srgbClr val="000000"/>
                </a:solidFill>
                <a:effectLst/>
                <a:latin typeface="Simplified Arabic" panose="02020603050405020304" pitchFamily="18" charset="-78"/>
                <a:cs typeface="Simplified Arabic" panose="02020603050405020304" pitchFamily="18" charset="-78"/>
              </a:rPr>
              <a:t>الىالقلب</a:t>
            </a:r>
            <a:r>
              <a:rPr lang="ar-IQ" sz="2400" b="0" i="0" dirty="0" smtClean="0">
                <a:solidFill>
                  <a:srgbClr val="000000"/>
                </a:solidFill>
                <a:effectLst/>
                <a:latin typeface="Simplified Arabic" panose="02020603050405020304" pitchFamily="18" charset="-78"/>
                <a:cs typeface="Simplified Arabic" panose="02020603050405020304" pitchFamily="18" charset="-78"/>
              </a:rPr>
              <a:t>.</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b="0" i="0" dirty="0" smtClean="0">
                <a:solidFill>
                  <a:srgbClr val="000000"/>
                </a:solidFill>
                <a:effectLst/>
                <a:latin typeface="Simplified Arabic" panose="02020603050405020304" pitchFamily="18" charset="-78"/>
                <a:cs typeface="Simplified Arabic" panose="02020603050405020304" pitchFamily="18" charset="-78"/>
              </a:rPr>
              <a:t>الاوردة تحتوي على صمامات وذلك لكي تمنع رجوع الدم الى الخلف</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b="0" i="0" dirty="0" smtClean="0">
                <a:solidFill>
                  <a:srgbClr val="000000"/>
                </a:solidFill>
                <a:effectLst/>
                <a:latin typeface="Simplified Arabic" panose="02020603050405020304" pitchFamily="18" charset="-78"/>
                <a:cs typeface="Simplified Arabic" panose="02020603050405020304" pitchFamily="18" charset="-78"/>
              </a:rPr>
              <a:t>3.الشعيرات الدموية</a:t>
            </a:r>
            <a:r>
              <a:rPr lang="ar-IQ" sz="2400" dirty="0">
                <a:solidFill>
                  <a:srgbClr val="000000"/>
                </a:solidFill>
                <a:latin typeface="Simplified Arabic" panose="02020603050405020304" pitchFamily="18" charset="-78"/>
                <a:cs typeface="Simplified Arabic" panose="02020603050405020304" pitchFamily="18" charset="-78"/>
              </a:rPr>
              <a:t> </a:t>
            </a:r>
            <a:r>
              <a:rPr lang="he-IL" sz="2400" b="0" i="0" dirty="0" smtClean="0">
                <a:solidFill>
                  <a:srgbClr val="000000"/>
                </a:solidFill>
                <a:effectLst/>
                <a:latin typeface="Simplified Arabic" panose="02020603050405020304" pitchFamily="18" charset="-78"/>
              </a:rPr>
              <a:t>:- </a:t>
            </a:r>
            <a:r>
              <a:rPr lang="ar-IQ" sz="2400" b="0" i="0" dirty="0" smtClean="0">
                <a:solidFill>
                  <a:srgbClr val="000000"/>
                </a:solidFill>
                <a:effectLst/>
                <a:latin typeface="Simplified Arabic" panose="02020603050405020304" pitchFamily="18" charset="-78"/>
                <a:cs typeface="Simplified Arabic" panose="02020603050405020304" pitchFamily="18" charset="-78"/>
              </a:rPr>
              <a:t>موجودة في نهاية الشرايين وعن طريقها يتم تبادل المواد مع السائل البين خلوي.</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r>
              <a:rPr lang="ar-IQ" sz="2400" b="0" i="0" dirty="0" smtClean="0">
                <a:solidFill>
                  <a:srgbClr val="000000"/>
                </a:solidFill>
                <a:effectLst/>
                <a:latin typeface="Simplified Arabic" panose="02020603050405020304" pitchFamily="18" charset="-78"/>
                <a:cs typeface="Simplified Arabic" panose="02020603050405020304" pitchFamily="18" charset="-78"/>
              </a:rPr>
              <a:t>حجم الدم عند انسان بالغ تقريبا 5 لتر</a:t>
            </a:r>
            <a:r>
              <a:rPr lang="ar-IQ" sz="2400" dirty="0" smtClean="0">
                <a:latin typeface="Simplified Arabic" panose="02020603050405020304" pitchFamily="18" charset="-78"/>
                <a:cs typeface="Simplified Arabic" panose="02020603050405020304" pitchFamily="18" charset="-78"/>
              </a:rPr>
              <a:t/>
            </a:r>
            <a:br>
              <a:rPr lang="ar-IQ" sz="2400" dirty="0" smtClean="0">
                <a:latin typeface="Simplified Arabic" panose="02020603050405020304" pitchFamily="18" charset="-78"/>
                <a:cs typeface="Simplified Arabic" panose="02020603050405020304" pitchFamily="18" charset="-78"/>
              </a:rPr>
            </a:br>
            <a:endParaRPr lang="ar-IQ"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97640958"/>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2083</TotalTime>
  <Words>2705</Words>
  <Application>Microsoft Office PowerPoint</Application>
  <PresentationFormat>شاشة عريضة</PresentationFormat>
  <Paragraphs>130</Paragraphs>
  <Slides>21</Slides>
  <Notes>0</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21</vt:i4>
      </vt:variant>
    </vt:vector>
  </HeadingPairs>
  <TitlesOfParts>
    <vt:vector size="33" baseType="lpstr">
      <vt:lpstr>Arial</vt:lpstr>
      <vt:lpstr>bein</vt:lpstr>
      <vt:lpstr>Calibri</vt:lpstr>
      <vt:lpstr>Century Gothic</vt:lpstr>
      <vt:lpstr>DroidArabicKufi-Regular</vt:lpstr>
      <vt:lpstr>Gisha</vt:lpstr>
      <vt:lpstr>Simplified Arabic</vt:lpstr>
      <vt:lpstr>Symbol</vt:lpstr>
      <vt:lpstr>Tahoma</vt:lpstr>
      <vt:lpstr>Times New Roman</vt:lpstr>
      <vt:lpstr>Wingdings 3</vt:lpstr>
      <vt:lpstr>ربطة</vt:lpstr>
      <vt:lpstr>الاتزان البدني Homeostasis محاضرة الى طلبة الدكتوراه</vt:lpstr>
      <vt:lpstr>مبدأ الاتزان البدني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vt:lpstr>
      <vt:lpstr>عرض تقديمي في PowerPoint</vt:lpstr>
      <vt:lpstr>عرض تقديمي في PowerPoint</vt:lpstr>
      <vt:lpstr>مصادر الطاقة من الغذاء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الاتزان البدني Homeostasis محاضرة الى طلبة الدكتوراه</dc:title>
  <dc:creator>Shamfuture</dc:creator>
  <cp:lastModifiedBy>Shamfuture</cp:lastModifiedBy>
  <cp:revision>24</cp:revision>
  <dcterms:created xsi:type="dcterms:W3CDTF">2020-05-01T06:46:04Z</dcterms:created>
  <dcterms:modified xsi:type="dcterms:W3CDTF">2020-05-02T17:38:38Z</dcterms:modified>
</cp:coreProperties>
</file>