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13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</p:sldIdLst>
  <p:sldSz cx="9144000" cy="5143500" type="screen16x9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441" autoAdjust="0"/>
    <p:restoredTop sz="86679" autoAdjust="0"/>
  </p:normalViewPr>
  <p:slideViewPr>
    <p:cSldViewPr>
      <p:cViewPr>
        <p:scale>
          <a:sx n="80" d="100"/>
          <a:sy n="80" d="100"/>
        </p:scale>
        <p:origin x="474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28830F-DCCE-42C1-A734-305A9A880006}" type="datetimeFigureOut">
              <a:rPr lang="ar-IQ" smtClean="0"/>
              <a:t>20/06/1442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80C042-4CC7-476D-B9CF-5B247072B5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56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C042-4CC7-476D-B9CF-5B247072B551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064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C042-4CC7-476D-B9CF-5B247072B551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9053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C042-4CC7-476D-B9CF-5B247072B551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4777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0C042-4CC7-476D-B9CF-5B247072B551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631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7BE-DA23-4607-8F60-9A30D13DB7CF}" type="datetimeFigureOut">
              <a:rPr lang="ar-IQ" smtClean="0"/>
              <a:t>20/06/1442</a:t>
            </a:fld>
            <a:endParaRPr lang="ar-IQ" dirty="0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0097-EDBC-4864-BC39-1C6C0981B106}" type="slidenum">
              <a:rPr lang="ar-IQ" smtClean="0"/>
              <a:t>‹#›</a:t>
            </a:fld>
            <a:endParaRPr lang="ar-IQ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7BE-DA23-4607-8F60-9A30D13DB7CF}" type="datetimeFigureOut">
              <a:rPr lang="ar-IQ" smtClean="0"/>
              <a:t>20/06/1442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0097-EDBC-4864-BC39-1C6C0981B106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7BE-DA23-4607-8F60-9A30D13DB7CF}" type="datetimeFigureOut">
              <a:rPr lang="ar-IQ" smtClean="0"/>
              <a:t>20/06/1442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0097-EDBC-4864-BC39-1C6C0981B106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7BE-DA23-4607-8F60-9A30D13DB7CF}" type="datetimeFigureOut">
              <a:rPr lang="ar-IQ" smtClean="0"/>
              <a:t>20/06/1442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0097-EDBC-4864-BC39-1C6C0981B106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7BE-DA23-4607-8F60-9A30D13DB7CF}" type="datetimeFigureOut">
              <a:rPr lang="ar-IQ" smtClean="0"/>
              <a:t>20/06/1442</a:t>
            </a:fld>
            <a:endParaRPr lang="ar-IQ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0097-EDBC-4864-BC39-1C6C0981B106}" type="slidenum">
              <a:rPr lang="ar-IQ" smtClean="0"/>
              <a:t>‹#›</a:t>
            </a:fld>
            <a:endParaRPr lang="ar-IQ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7BE-DA23-4607-8F60-9A30D13DB7CF}" type="datetimeFigureOut">
              <a:rPr lang="ar-IQ" smtClean="0"/>
              <a:t>20/06/1442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0097-EDBC-4864-BC39-1C6C0981B106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137684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137684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7BE-DA23-4607-8F60-9A30D13DB7CF}" type="datetimeFigureOut">
              <a:rPr lang="ar-IQ" smtClean="0"/>
              <a:t>20/06/1442</a:t>
            </a:fld>
            <a:endParaRPr lang="ar-IQ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0097-EDBC-4864-BC39-1C6C0981B106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7BE-DA23-4607-8F60-9A30D13DB7CF}" type="datetimeFigureOut">
              <a:rPr lang="ar-IQ" smtClean="0"/>
              <a:t>20/06/1442</a:t>
            </a:fld>
            <a:endParaRPr lang="ar-IQ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710097-EDBC-4864-BC39-1C6C0981B106}" type="slidenum">
              <a:rPr lang="ar-IQ" smtClean="0"/>
              <a:t>‹#›</a:t>
            </a:fld>
            <a:endParaRPr lang="ar-IQ" dirty="0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7BE-DA23-4607-8F60-9A30D13DB7CF}" type="datetimeFigureOut">
              <a:rPr lang="ar-IQ" smtClean="0"/>
              <a:t>20/06/1442</a:t>
            </a:fld>
            <a:endParaRPr lang="ar-IQ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0097-EDBC-4864-BC39-1C6C0981B106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7BE-DA23-4607-8F60-9A30D13DB7CF}" type="datetimeFigureOut">
              <a:rPr lang="ar-IQ" smtClean="0"/>
              <a:t>20/06/1442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DB710097-EDBC-4864-BC39-1C6C0981B106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B9D077BE-DA23-4607-8F60-9A30D13DB7CF}" type="datetimeFigureOut">
              <a:rPr lang="ar-IQ" smtClean="0"/>
              <a:t>20/06/1442</a:t>
            </a:fld>
            <a:endParaRPr lang="ar-IQ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0097-EDBC-4864-BC39-1C6C0981B106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D077BE-DA23-4607-8F60-9A30D13DB7CF}" type="datetimeFigureOut">
              <a:rPr lang="ar-IQ" smtClean="0"/>
              <a:t>20/06/1442</a:t>
            </a:fld>
            <a:endParaRPr lang="ar-IQ" dirty="0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IQ" dirty="0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B710097-EDBC-4864-BC39-1C6C0981B106}" type="slidenum">
              <a:rPr lang="ar-IQ" smtClean="0"/>
              <a:t>‹#›</a:t>
            </a:fld>
            <a:endParaRPr lang="ar-IQ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796136" y="1419622"/>
            <a:ext cx="3096344" cy="3168352"/>
          </a:xfrm>
        </p:spPr>
        <p:txBody>
          <a:bodyPr>
            <a:normAutofit/>
          </a:bodyPr>
          <a:lstStyle/>
          <a:p>
            <a:pPr algn="ctr"/>
            <a:r>
              <a:rPr lang="ar-IQ" sz="48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م.م. أية</a:t>
            </a:r>
            <a:r>
              <a:rPr lang="ar-IQ" sz="48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ar-IQ" sz="48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ar-IQ" sz="48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هيثم</a:t>
            </a:r>
            <a:br>
              <a:rPr lang="ar-IQ" sz="48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ar-IQ" sz="48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خزعل</a:t>
            </a:r>
            <a:r>
              <a:rPr lang="ar-IQ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ar-IQ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ar-IQ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2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3761"/>
            <a:ext cx="5482060" cy="3697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1520" y="267494"/>
            <a:ext cx="8712968" cy="4680520"/>
          </a:xfrm>
        </p:spPr>
        <p:txBody>
          <a:bodyPr>
            <a:norm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ar-IQ" sz="2800" cap="none" dirty="0" smtClean="0">
                <a:ln w="50800"/>
                <a:solidFill>
                  <a:schemeClr val="tx1"/>
                </a:solidFill>
                <a:effectLst/>
              </a:rPr>
              <a:t>وعند أداء هذه المخالفات ، او احدى منها فسوف تسقط من الفريق أداء الرمية الحرة .</a:t>
            </a:r>
            <a:br>
              <a:rPr lang="ar-IQ" sz="2800" cap="none" dirty="0" smtClean="0">
                <a:ln w="50800"/>
                <a:solidFill>
                  <a:schemeClr val="tx1"/>
                </a:solidFill>
                <a:effectLst/>
              </a:rPr>
            </a:br>
            <a:r>
              <a:rPr lang="ar-IQ" sz="2800" cap="none" dirty="0" smtClean="0">
                <a:ln w="50800"/>
                <a:solidFill>
                  <a:srgbClr val="FFFF00"/>
                </a:solidFill>
                <a:effectLst/>
              </a:rPr>
              <a:t>- </a:t>
            </a:r>
            <a:r>
              <a:rPr lang="ar-IQ" sz="2800" cap="none" dirty="0" smtClean="0">
                <a:ln w="50800"/>
                <a:solidFill>
                  <a:schemeClr val="tx1"/>
                </a:solidFill>
                <a:effectLst/>
              </a:rPr>
              <a:t>اذا كان الفريق يستحق(3) رميات  حرات تسقط (1) رمية ، وتبقى لدى الفريق (2) رميتين .</a:t>
            </a:r>
            <a:br>
              <a:rPr lang="ar-IQ" sz="2800" cap="none" dirty="0" smtClean="0">
                <a:ln w="50800"/>
                <a:solidFill>
                  <a:schemeClr val="tx1"/>
                </a:solidFill>
                <a:effectLst/>
              </a:rPr>
            </a:br>
            <a:r>
              <a:rPr lang="ar-IQ" sz="2800" cap="none" dirty="0" smtClean="0">
                <a:ln w="50800"/>
                <a:solidFill>
                  <a:srgbClr val="FFFF00"/>
                </a:solidFill>
                <a:effectLst/>
              </a:rPr>
              <a:t>-</a:t>
            </a:r>
            <a:r>
              <a:rPr lang="ar-IQ" sz="2800" cap="none" dirty="0" smtClean="0">
                <a:ln w="50800"/>
                <a:solidFill>
                  <a:schemeClr val="tx1"/>
                </a:solidFill>
                <a:effectLst/>
              </a:rPr>
              <a:t> اذا كان الفريق يستحق (2) رميتين </a:t>
            </a:r>
            <a:r>
              <a:rPr lang="ar-IQ" sz="2800" cap="none" dirty="0" err="1" smtClean="0">
                <a:ln w="50800"/>
                <a:solidFill>
                  <a:schemeClr val="tx1"/>
                </a:solidFill>
                <a:effectLst/>
              </a:rPr>
              <a:t>حرتيين</a:t>
            </a:r>
            <a:r>
              <a:rPr lang="ar-IQ" sz="2800" cap="none" dirty="0" smtClean="0">
                <a:ln w="50800"/>
                <a:solidFill>
                  <a:schemeClr val="tx1"/>
                </a:solidFill>
                <a:effectLst/>
              </a:rPr>
              <a:t> تسقط (1) رمية حرة ، وتبقى رمية واحده فقط حرة .</a:t>
            </a:r>
            <a:br>
              <a:rPr lang="ar-IQ" sz="2800" cap="none" dirty="0" smtClean="0">
                <a:ln w="50800"/>
                <a:solidFill>
                  <a:schemeClr val="tx1"/>
                </a:solidFill>
                <a:effectLst/>
              </a:rPr>
            </a:br>
            <a:r>
              <a:rPr lang="ar-IQ" sz="2800" cap="none" dirty="0" smtClean="0">
                <a:ln w="50800"/>
                <a:solidFill>
                  <a:srgbClr val="FFFF00"/>
                </a:solidFill>
                <a:effectLst/>
              </a:rPr>
              <a:t>- </a:t>
            </a:r>
            <a:r>
              <a:rPr lang="ar-IQ" sz="2800" cap="none" dirty="0" smtClean="0">
                <a:ln w="50800"/>
                <a:solidFill>
                  <a:schemeClr val="tx1"/>
                </a:solidFill>
                <a:effectLst/>
              </a:rPr>
              <a:t>اذا كان الفريق يستحق رمية واحدة وادى احدى هذه المخالفات فتسقط الرمية من الفريق ، وتذهب الكرة بالحيازة .</a:t>
            </a:r>
            <a:endParaRPr lang="ar-IQ" sz="2800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1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20" t="139" r="-6976" b="-139"/>
          <a:stretch/>
        </p:blipFill>
        <p:spPr>
          <a:xfrm>
            <a:off x="755576" y="1131590"/>
            <a:ext cx="5837864" cy="3215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627534"/>
            <a:ext cx="6480048" cy="3096344"/>
          </a:xfrm>
        </p:spPr>
        <p:txBody>
          <a:bodyPr>
            <a:normAutofit/>
          </a:bodyPr>
          <a:lstStyle/>
          <a:p>
            <a:pPr algn="ctr"/>
            <a:r>
              <a:rPr lang="ar-IQ" sz="8600" cap="none" dirty="0">
                <a:ln w="31550" cmpd="sng">
                  <a:gradFill>
                    <a:gsLst>
                      <a:gs pos="70000">
                        <a:srgbClr val="7E848D">
                          <a:shade val="50000"/>
                          <a:satMod val="190000"/>
                        </a:srgbClr>
                      </a:gs>
                      <a:gs pos="0">
                        <a:srgbClr val="7E848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8D89A4">
                      <a:satMod val="175000"/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شكراً</a:t>
            </a:r>
            <a:br>
              <a:rPr lang="ar-IQ" sz="8600" cap="none" dirty="0">
                <a:ln w="31550" cmpd="sng">
                  <a:gradFill>
                    <a:gsLst>
                      <a:gs pos="70000">
                        <a:srgbClr val="7E848D">
                          <a:shade val="50000"/>
                          <a:satMod val="190000"/>
                        </a:srgbClr>
                      </a:gs>
                      <a:gs pos="0">
                        <a:srgbClr val="7E848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8D89A4">
                      <a:satMod val="175000"/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ar-IQ" sz="8600" cap="none" dirty="0">
                <a:ln w="31550" cmpd="sng">
                  <a:gradFill>
                    <a:gsLst>
                      <a:gs pos="70000">
                        <a:srgbClr val="7E848D">
                          <a:shade val="50000"/>
                          <a:satMod val="190000"/>
                        </a:srgbClr>
                      </a:gs>
                      <a:gs pos="0">
                        <a:srgbClr val="7E848D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8D89A4">
                      <a:satMod val="175000"/>
                      <a:alpha val="40000"/>
                    </a:srgb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لإصغائكم</a:t>
            </a:r>
            <a:endParaRPr lang="ar-IQ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9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1203598"/>
            <a:ext cx="6480048" cy="2592288"/>
          </a:xfrm>
        </p:spPr>
        <p:txBody>
          <a:bodyPr>
            <a:noAutofit/>
          </a:bodyPr>
          <a:lstStyle/>
          <a:p>
            <a:pPr algn="ctr"/>
            <a:r>
              <a:rPr lang="ar-IQ" sz="5400" i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الرميات الحرة ومخالفاتها في لعبة كرة السلة</a:t>
            </a:r>
            <a:r>
              <a:rPr lang="ar-IQ" sz="40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ar-IQ" sz="40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ar-IQ" sz="4000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1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15566"/>
            <a:ext cx="6144682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23528" y="411510"/>
            <a:ext cx="8424936" cy="432048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15000"/>
              </a:lnSpc>
              <a:tabLst>
                <a:tab pos="-33020" algn="l"/>
              </a:tabLst>
            </a:pPr>
            <a:r>
              <a:rPr lang="ar-IQ" sz="4000" u="sng" cap="none" dirty="0" smtClean="0">
                <a:ln w="50800"/>
                <a:solidFill>
                  <a:schemeClr val="bg1"/>
                </a:solidFill>
                <a:effectLst/>
              </a:rPr>
              <a:t>ما المقصود بالرمية الحرة :</a:t>
            </a:r>
            <a:r>
              <a:rPr lang="ar-IQ" sz="4000" cap="none" dirty="0" smtClean="0">
                <a:ln w="50800"/>
                <a:solidFill>
                  <a:srgbClr val="FF0000"/>
                </a:solidFill>
                <a:effectLst/>
              </a:rPr>
              <a:t/>
            </a:r>
            <a:br>
              <a:rPr lang="ar-IQ" sz="4000" cap="none" dirty="0" smtClean="0">
                <a:ln w="50800"/>
                <a:solidFill>
                  <a:srgbClr val="FF0000"/>
                </a:solidFill>
                <a:effectLst/>
              </a:rPr>
            </a:br>
            <a:r>
              <a:rPr lang="ar-IQ" sz="4000" cap="none" dirty="0" smtClean="0">
                <a:ln w="50800"/>
                <a:solidFill>
                  <a:srgbClr val="FF0000"/>
                </a:solidFill>
                <a:effectLst/>
              </a:rPr>
              <a:t>تعرف الرمية الحرة : هي فرصة تمنح للاعب لأحراز نقطة (1) واحدة ، دون مزاحمة من موقع خلف الرمية الحرة ، ومن داخل نصف الدائرة .</a:t>
            </a:r>
            <a:r>
              <a:rPr lang="ar-IQ" sz="2400" cap="none" dirty="0" smtClean="0">
                <a:ln w="50800"/>
                <a:solidFill>
                  <a:schemeClr val="bg1"/>
                </a:solidFill>
                <a:effectLst/>
              </a:rPr>
              <a:t/>
            </a:r>
            <a:br>
              <a:rPr lang="ar-IQ" sz="2400" cap="none" dirty="0" smtClean="0">
                <a:ln w="50800"/>
                <a:solidFill>
                  <a:schemeClr val="bg1"/>
                </a:solidFill>
                <a:effectLst/>
              </a:rPr>
            </a:br>
            <a:r>
              <a:rPr lang="ar-IQ" sz="18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ar-IQ" sz="18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ar-IQ" sz="1800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78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7574"/>
            <a:ext cx="5852160" cy="3291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9512" y="555526"/>
            <a:ext cx="8712968" cy="372388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IQ" sz="4400" u="sng" cap="none" dirty="0" smtClean="0">
                <a:ln w="50800"/>
                <a:solidFill>
                  <a:schemeClr val="bg1"/>
                </a:solidFill>
                <a:effectLst/>
              </a:rPr>
              <a:t>وتعرف أيضا :</a:t>
            </a:r>
            <a:r>
              <a:rPr lang="ar-IQ" sz="4400" cap="none" dirty="0" smtClean="0">
                <a:ln w="50800"/>
                <a:solidFill>
                  <a:srgbClr val="FFFF00"/>
                </a:solidFill>
                <a:effectLst/>
              </a:rPr>
              <a:t/>
            </a:r>
            <a:br>
              <a:rPr lang="ar-IQ" sz="4400" cap="none" dirty="0" smtClean="0">
                <a:ln w="50800"/>
                <a:solidFill>
                  <a:srgbClr val="FFFF00"/>
                </a:solidFill>
                <a:effectLst/>
              </a:rPr>
            </a:br>
            <a:r>
              <a:rPr lang="ar-IQ" sz="4400" cap="none" dirty="0" smtClean="0">
                <a:ln w="50800"/>
                <a:solidFill>
                  <a:srgbClr val="FFFF00"/>
                </a:solidFill>
                <a:effectLst/>
              </a:rPr>
              <a:t>مجموعة الرميات الحرة بكونها جميع الرميات الحرة ، او الحيازة التالية للكرة الناجمة عن جزاء حطأ واحد .</a:t>
            </a:r>
            <a:r>
              <a:rPr lang="ar-IQ" sz="28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ar-IQ" sz="28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ar-IQ" sz="2800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42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9001"/>
            <a:ext cx="7992888" cy="4135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1520" y="267494"/>
            <a:ext cx="8784976" cy="4752528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>
              <a:lnSpc>
                <a:spcPct val="115000"/>
              </a:lnSpc>
              <a:tabLst>
                <a:tab pos="-33020" algn="l"/>
              </a:tabLst>
            </a:pPr>
            <a:r>
              <a:rPr lang="ar-IQ" sz="3600" cap="none" dirty="0" smtClean="0">
                <a:ln w="50800"/>
                <a:solidFill>
                  <a:schemeClr val="bg1"/>
                </a:solidFill>
                <a:effectLst/>
                <a:latin typeface="Calibri"/>
                <a:ea typeface="Calibri"/>
                <a:cs typeface="Arial"/>
              </a:rPr>
              <a:t>عند أداء الرمية الحرة او الرميات الحرة من قبل اللاعب المهاجم  يجب أتباع الخطوات التالية :</a:t>
            </a:r>
            <a:br>
              <a:rPr lang="ar-IQ" sz="3600" cap="none" dirty="0" smtClean="0">
                <a:ln w="50800"/>
                <a:solidFill>
                  <a:schemeClr val="bg1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ar-IQ" sz="3600" cap="none" dirty="0" smtClean="0">
                <a:ln w="50800"/>
                <a:solidFill>
                  <a:schemeClr val="bg1"/>
                </a:solidFill>
                <a:effectLst/>
                <a:latin typeface="Calibri"/>
                <a:ea typeface="Calibri"/>
                <a:cs typeface="Arial"/>
              </a:rPr>
              <a:t>1- يقف اللاعب خلف الخط الرمية الحرة وأمام سلة التهديف </a:t>
            </a:r>
            <a:br>
              <a:rPr lang="ar-IQ" sz="3600" cap="none" dirty="0" smtClean="0">
                <a:ln w="50800"/>
                <a:solidFill>
                  <a:schemeClr val="bg1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ar-IQ" sz="3600" cap="none" dirty="0" smtClean="0">
                <a:ln w="50800"/>
                <a:solidFill>
                  <a:schemeClr val="bg1"/>
                </a:solidFill>
                <a:effectLst/>
                <a:latin typeface="Calibri"/>
                <a:ea typeface="Calibri"/>
                <a:cs typeface="Arial"/>
              </a:rPr>
              <a:t>( الرنك).</a:t>
            </a:r>
            <a:br>
              <a:rPr lang="ar-IQ" sz="3600" cap="none" dirty="0" smtClean="0">
                <a:ln w="50800"/>
                <a:solidFill>
                  <a:schemeClr val="bg1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ar-IQ" sz="3600" cap="none" dirty="0" smtClean="0">
                <a:ln w="50800"/>
                <a:solidFill>
                  <a:schemeClr val="bg1"/>
                </a:solidFill>
                <a:effectLst/>
                <a:latin typeface="Calibri"/>
                <a:ea typeface="Calibri"/>
                <a:cs typeface="Arial"/>
              </a:rPr>
              <a:t>2- عدم دخول اللاعبين من الفريقين (الدفاع ، الهجوم) داخل المنطقة المحرمة عند أداء الرمية الحرة .</a:t>
            </a:r>
            <a:br>
              <a:rPr lang="ar-IQ" sz="3600" cap="none" dirty="0" smtClean="0">
                <a:ln w="50800"/>
                <a:solidFill>
                  <a:schemeClr val="bg1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ar-IQ" sz="3600" cap="none" dirty="0" smtClean="0">
                <a:ln w="50800"/>
                <a:solidFill>
                  <a:schemeClr val="bg1"/>
                </a:solidFill>
                <a:effectLst/>
                <a:latin typeface="Calibri"/>
                <a:ea typeface="Calibri"/>
                <a:cs typeface="Arial"/>
              </a:rPr>
              <a:t> </a:t>
            </a:r>
            <a:r>
              <a:rPr lang="en-US" sz="3600" cap="none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/>
                <a:ea typeface="Calibri"/>
                <a:cs typeface="Arial"/>
              </a:rPr>
              <a:t/>
            </a:r>
            <a:br>
              <a:rPr lang="en-US" sz="3600" cap="none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/>
                <a:ea typeface="Calibri"/>
                <a:cs typeface="Arial"/>
              </a:rPr>
            </a:br>
            <a:endParaRPr lang="ar-IQ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01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4187"/>
            <a:ext cx="6047604" cy="340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7504" y="119534"/>
            <a:ext cx="8784976" cy="4684464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62585" algn="justLow">
              <a:lnSpc>
                <a:spcPct val="150000"/>
              </a:lnSpc>
            </a:pPr>
            <a:r>
              <a:rPr lang="ar-IQ" sz="2400" cap="none" dirty="0" smtClean="0">
                <a:ln w="50800"/>
                <a:solidFill>
                  <a:schemeClr val="bg1"/>
                </a:solidFill>
                <a:effectLst/>
              </a:rPr>
              <a:t>3- </a:t>
            </a:r>
            <a:r>
              <a:rPr lang="ar-IQ" sz="2400" cap="none" dirty="0" smtClean="0">
                <a:ln w="50800"/>
                <a:solidFill>
                  <a:schemeClr val="bg1"/>
                </a:solidFill>
                <a:effectLst/>
              </a:rPr>
              <a:t>اذا كان</a:t>
            </a:r>
            <a:r>
              <a:rPr lang="en-US" sz="2400" cap="none" dirty="0" smtClean="0">
                <a:ln w="50800"/>
                <a:solidFill>
                  <a:schemeClr val="bg1"/>
                </a:solidFill>
                <a:effectLst/>
              </a:rPr>
              <a:t> </a:t>
            </a:r>
            <a:r>
              <a:rPr lang="ar-IQ" sz="2400" cap="none" dirty="0" smtClean="0">
                <a:ln w="50800"/>
                <a:solidFill>
                  <a:schemeClr val="bg1"/>
                </a:solidFill>
                <a:effectLst/>
              </a:rPr>
              <a:t> عدد الرميات (3) فعلى اللاعبين عدم الدخول في أي رمية من الرميات الحرة ، الا في اخر رمية حرة عند اداها وتكون الكرة في مسار الطيران الى سلة التهديف فعلية التحرك من قبل اللاعبين من كلا الفريقين .</a:t>
            </a:r>
            <a:br>
              <a:rPr lang="ar-IQ" sz="2400" cap="none" dirty="0" smtClean="0">
                <a:ln w="50800"/>
                <a:solidFill>
                  <a:schemeClr val="bg1"/>
                </a:solidFill>
                <a:effectLst/>
              </a:rPr>
            </a:br>
            <a:r>
              <a:rPr lang="ar-IQ" sz="2400" cap="none" dirty="0" smtClean="0">
                <a:ln w="50800"/>
                <a:solidFill>
                  <a:schemeClr val="bg1"/>
                </a:solidFill>
                <a:effectLst/>
              </a:rPr>
              <a:t>- </a:t>
            </a:r>
            <a:r>
              <a:rPr lang="ar-IQ" sz="2400" cap="none" dirty="0" smtClean="0">
                <a:ln w="50800"/>
                <a:solidFill>
                  <a:srgbClr val="FFFF00"/>
                </a:solidFill>
                <a:effectLst/>
              </a:rPr>
              <a:t>-</a:t>
            </a:r>
            <a:r>
              <a:rPr lang="ar-IQ" sz="2400" cap="none" dirty="0" smtClean="0">
                <a:ln w="50800"/>
                <a:solidFill>
                  <a:schemeClr val="bg1"/>
                </a:solidFill>
                <a:effectLst/>
              </a:rPr>
              <a:t>اما في حالة إعطاء رميتين (2) حرة ، فعلية أيضا اللاعبين عدم الدخول في أداء الرمية الأولى وبعد أداء الثانية وتكون في مسار الطيران يتم تحرك اللاعبين </a:t>
            </a:r>
            <a:r>
              <a:rPr lang="ar-IQ" sz="2400" cap="none" dirty="0" smtClean="0">
                <a:ln w="50800"/>
                <a:solidFill>
                  <a:srgbClr val="FF0000"/>
                </a:solidFill>
                <a:effectLst/>
              </a:rPr>
              <a:t>.</a:t>
            </a:r>
            <a:br>
              <a:rPr lang="ar-IQ" sz="2400" cap="none" dirty="0" smtClean="0">
                <a:ln w="50800"/>
                <a:solidFill>
                  <a:srgbClr val="FF0000"/>
                </a:solidFill>
                <a:effectLst/>
              </a:rPr>
            </a:br>
            <a:r>
              <a:rPr lang="ar-IQ" sz="2400" cap="none" dirty="0" smtClean="0">
                <a:ln w="50800"/>
                <a:solidFill>
                  <a:srgbClr val="FF0000"/>
                </a:solidFill>
                <a:effectLst/>
              </a:rPr>
              <a:t> </a:t>
            </a:r>
            <a:r>
              <a:rPr lang="en-US" sz="2200" cap="none" dirty="0">
                <a:ln w="50800"/>
                <a:solidFill>
                  <a:srgbClr val="FF0000"/>
                </a:solidFill>
                <a:effectLst/>
              </a:rPr>
              <a:t/>
            </a:r>
            <a:br>
              <a:rPr lang="en-US" sz="2200" cap="none" dirty="0">
                <a:ln w="50800"/>
                <a:solidFill>
                  <a:srgbClr val="FF0000"/>
                </a:solidFill>
                <a:effectLst/>
              </a:rPr>
            </a:br>
            <a:endParaRPr lang="ar-IQ" sz="1800" cap="none" dirty="0">
              <a:ln w="5080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2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3478"/>
            <a:ext cx="7848872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771550"/>
            <a:ext cx="8136904" cy="3744416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62585" algn="ctr">
              <a:tabLst>
                <a:tab pos="-153670" algn="l"/>
                <a:tab pos="92710" algn="l"/>
              </a:tabLst>
            </a:pPr>
            <a:r>
              <a:rPr lang="ar-IQ" sz="3200" cap="none" dirty="0" smtClean="0">
                <a:ln w="50800"/>
                <a:solidFill>
                  <a:schemeClr val="tx1"/>
                </a:solidFill>
                <a:effectLst/>
              </a:rPr>
              <a:t>- أما في حالة تهديف الرمية (1) الحرة ، </a:t>
            </a:r>
            <a:r>
              <a:rPr lang="ar-IQ" sz="3200" cap="none" dirty="0" smtClean="0">
                <a:ln w="50800"/>
                <a:solidFill>
                  <a:schemeClr val="tx1"/>
                </a:solidFill>
                <a:effectLst/>
              </a:rPr>
              <a:t>أيضا يجب على اللاعبين عدم الدخول الى المنطقة المحرمة الا في حاله مسار الكرة للطيران الى سلة التهديف وبعدها يقوم اللاعبين بالتحرك .</a:t>
            </a:r>
            <a:r>
              <a:rPr lang="ar-IQ" sz="2200" cap="none" dirty="0" smtClean="0">
                <a:ln w="50800"/>
                <a:solidFill>
                  <a:srgbClr val="FF0000"/>
                </a:solidFill>
                <a:effectLst/>
              </a:rPr>
              <a:t/>
            </a:r>
            <a:br>
              <a:rPr lang="ar-IQ" sz="2200" cap="none" dirty="0" smtClean="0">
                <a:ln w="50800"/>
                <a:solidFill>
                  <a:srgbClr val="FF0000"/>
                </a:solidFill>
                <a:effectLst/>
              </a:rPr>
            </a:br>
            <a:endParaRPr lang="ar-IQ" cap="none" dirty="0">
              <a:ln w="5080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37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9542"/>
            <a:ext cx="6233889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1520" y="411510"/>
            <a:ext cx="8784976" cy="4536504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-33020" algn="l"/>
              </a:tabLst>
            </a:pPr>
            <a:r>
              <a:rPr lang="ar-IQ" sz="3200" u="sng" cap="none" dirty="0" smtClean="0">
                <a:ln w="50800"/>
                <a:solidFill>
                  <a:schemeClr val="bg1"/>
                </a:solidFill>
                <a:effectLst/>
                <a:latin typeface="+mn-lt"/>
                <a:ea typeface="Calibri"/>
                <a:cs typeface="Simplified Arabic"/>
              </a:rPr>
              <a:t>يوجد هناك مخالفات لي رامي الرمية الحرة وهي :</a:t>
            </a:r>
            <a:br>
              <a:rPr lang="ar-IQ" sz="3200" u="sng" cap="none" dirty="0" smtClean="0">
                <a:ln w="50800"/>
                <a:solidFill>
                  <a:schemeClr val="bg1"/>
                </a:solidFill>
                <a:effectLst/>
                <a:latin typeface="+mn-lt"/>
                <a:ea typeface="Calibri"/>
                <a:cs typeface="Simplified Arabic"/>
              </a:rPr>
            </a:br>
            <a:r>
              <a:rPr lang="ar-IQ" sz="3200" cap="none" dirty="0" smtClean="0">
                <a:ln w="50800"/>
                <a:solidFill>
                  <a:schemeClr val="tx1"/>
                </a:solidFill>
                <a:effectLst/>
                <a:latin typeface="+mn-lt"/>
                <a:ea typeface="Calibri"/>
                <a:cs typeface="Simplified Arabic"/>
              </a:rPr>
              <a:t/>
            </a:r>
            <a:br>
              <a:rPr lang="ar-IQ" sz="3200" cap="none" dirty="0" smtClean="0">
                <a:ln w="50800"/>
                <a:solidFill>
                  <a:schemeClr val="tx1"/>
                </a:solidFill>
                <a:effectLst/>
                <a:latin typeface="+mn-lt"/>
                <a:ea typeface="Calibri"/>
                <a:cs typeface="Simplified Arabic"/>
              </a:rPr>
            </a:br>
            <a:r>
              <a:rPr lang="ar-IQ" sz="4000" cap="none" dirty="0" smtClean="0">
                <a:ln w="50800"/>
                <a:solidFill>
                  <a:schemeClr val="tx1"/>
                </a:solidFill>
                <a:effectLst/>
                <a:latin typeface="+mn-lt"/>
                <a:ea typeface="Calibri"/>
                <a:cs typeface="Simplified Arabic"/>
              </a:rPr>
              <a:t>1- يجب عدم لمس الخط الرمية الحرة من قبل اللاعب .</a:t>
            </a:r>
            <a:br>
              <a:rPr lang="ar-IQ" sz="4000" cap="none" dirty="0" smtClean="0">
                <a:ln w="50800"/>
                <a:solidFill>
                  <a:schemeClr val="tx1"/>
                </a:solidFill>
                <a:effectLst/>
                <a:latin typeface="+mn-lt"/>
                <a:ea typeface="Calibri"/>
                <a:cs typeface="Simplified Arabic"/>
              </a:rPr>
            </a:br>
            <a:r>
              <a:rPr lang="ar-IQ" sz="4000" cap="none" dirty="0" smtClean="0">
                <a:ln w="50800"/>
                <a:solidFill>
                  <a:schemeClr val="tx1"/>
                </a:solidFill>
                <a:effectLst/>
                <a:latin typeface="+mn-lt"/>
                <a:ea typeface="Calibri"/>
                <a:cs typeface="Simplified Arabic"/>
              </a:rPr>
              <a:t>2- عدم الخداع ويقصد به ( هو قفز اللاعب دون أداء الرمية ، او تحرك اللاعب يمينا ويسارا ، او تمثل أداء الرمية دون خروجها من يد اللاعب ).</a:t>
            </a:r>
            <a:br>
              <a:rPr lang="ar-IQ" sz="4000" cap="none" dirty="0" smtClean="0">
                <a:ln w="50800"/>
                <a:solidFill>
                  <a:schemeClr val="tx1"/>
                </a:solidFill>
                <a:effectLst/>
                <a:latin typeface="+mn-lt"/>
                <a:ea typeface="Calibri"/>
                <a:cs typeface="Simplified Arabic"/>
              </a:rPr>
            </a:br>
            <a:r>
              <a:rPr lang="ar-IQ" sz="4000" cap="none" dirty="0" smtClean="0">
                <a:ln w="50800"/>
                <a:solidFill>
                  <a:schemeClr val="tx1"/>
                </a:solidFill>
                <a:effectLst/>
                <a:latin typeface="+mn-lt"/>
                <a:ea typeface="Calibri"/>
                <a:cs typeface="Simplified Arabic"/>
              </a:rPr>
              <a:t>3- إبقاء الكرة بيد اللاعب اكثر من (5 ثواني ) دون أداء الرمية الحرة وتسمى مخالفة (5 ثواني ) .</a:t>
            </a:r>
            <a:r>
              <a:rPr lang="ar-IQ" sz="2700" cap="none" dirty="0" smtClean="0">
                <a:ln w="50800"/>
                <a:solidFill>
                  <a:srgbClr val="FF0000"/>
                </a:solidFill>
                <a:effectLst/>
                <a:latin typeface="+mn-lt"/>
                <a:ea typeface="Calibri"/>
                <a:cs typeface="Simplified Arabic"/>
              </a:rPr>
              <a:t/>
            </a:r>
            <a:br>
              <a:rPr lang="ar-IQ" sz="2700" cap="none" dirty="0" smtClean="0">
                <a:ln w="50800"/>
                <a:solidFill>
                  <a:srgbClr val="FF0000"/>
                </a:solidFill>
                <a:effectLst/>
                <a:latin typeface="+mn-lt"/>
                <a:ea typeface="Calibri"/>
                <a:cs typeface="Simplified Arabic"/>
              </a:rPr>
            </a:br>
            <a:r>
              <a:rPr lang="ar-IQ" sz="20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/>
                <a:ea typeface="Calibri"/>
                <a:cs typeface="Arial"/>
              </a:rPr>
              <a:t/>
            </a:r>
            <a:br>
              <a:rPr lang="ar-IQ" sz="20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Calibri"/>
                <a:ea typeface="Calibri"/>
                <a:cs typeface="Arial"/>
              </a:rPr>
            </a:br>
            <a:endParaRPr lang="ar-IQ" sz="2000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66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43558"/>
            <a:ext cx="6444208" cy="3588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195486"/>
            <a:ext cx="8136904" cy="396044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-33020" algn="l"/>
              </a:tabLst>
            </a:pPr>
            <a:r>
              <a:rPr lang="ar-IQ" sz="4000" cap="none" dirty="0">
                <a:ln w="50800"/>
                <a:solidFill>
                  <a:schemeClr val="tx1"/>
                </a:solidFill>
                <a:effectLst/>
                <a:latin typeface="Arial"/>
                <a:ea typeface="Calibri"/>
                <a:cs typeface="Simplified Arabic"/>
              </a:rPr>
              <a:t>4- عدم وصول الكرة الى سلة التهديف ، أي بمعنى قام اللاعب بأداء الرمية ولكن لم تصل الكرة الى سلة التهديف .</a:t>
            </a:r>
            <a:br>
              <a:rPr lang="ar-IQ" sz="4000" cap="none" dirty="0">
                <a:ln w="50800"/>
                <a:solidFill>
                  <a:schemeClr val="tx1"/>
                </a:solidFill>
                <a:effectLst/>
                <a:latin typeface="Arial"/>
                <a:ea typeface="Calibri"/>
                <a:cs typeface="Simplified Arabic"/>
              </a:rPr>
            </a:br>
            <a:r>
              <a:rPr lang="ar-IQ" sz="4000" cap="none" dirty="0">
                <a:ln w="50800"/>
                <a:solidFill>
                  <a:schemeClr val="tx1"/>
                </a:solidFill>
                <a:effectLst/>
                <a:latin typeface="Arial"/>
                <a:ea typeface="Calibri"/>
                <a:cs typeface="Simplified Arabic"/>
              </a:rPr>
              <a:t>5- ضرب الكرة اثناء اداء الرمية الحرة باللوحة التهديف .</a:t>
            </a:r>
            <a:endParaRPr lang="ar-IQ" sz="4000" cap="none" dirty="0">
              <a:ln w="50800"/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67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481</TotalTime>
  <Words>163</Words>
  <Application>Microsoft Office PowerPoint</Application>
  <PresentationFormat>عرض على الشاشة (16:9)</PresentationFormat>
  <Paragraphs>15</Paragraphs>
  <Slides>11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Simplified Arabic</vt:lpstr>
      <vt:lpstr>Tahoma</vt:lpstr>
      <vt:lpstr>Wingdings 2</vt:lpstr>
      <vt:lpstr>تقنية</vt:lpstr>
      <vt:lpstr>م.م. أية هيثم  خزعل </vt:lpstr>
      <vt:lpstr>الرميات الحرة ومخالفاتها في لعبة كرة السلة </vt:lpstr>
      <vt:lpstr>ما المقصود بالرمية الحرة : تعرف الرمية الحرة : هي فرصة تمنح للاعب لأحراز نقطة (1) واحدة ، دون مزاحمة من موقع خلف الرمية الحرة ، ومن داخل نصف الدائرة .  </vt:lpstr>
      <vt:lpstr>وتعرف أيضا : مجموعة الرميات الحرة بكونها جميع الرميات الحرة ، او الحيازة التالية للكرة الناجمة عن جزاء حطأ واحد . </vt:lpstr>
      <vt:lpstr>عند أداء الرمية الحرة او الرميات الحرة من قبل اللاعب المهاجم  يجب أتباع الخطوات التالية : 1- يقف اللاعب خلف الخط الرمية الحرة وأمام سلة التهديف  ( الرنك). 2- عدم دخول اللاعبين من الفريقين (الدفاع ، الهجوم) داخل المنطقة المحرمة عند أداء الرمية الحرة .   </vt:lpstr>
      <vt:lpstr>3- اذا كان  عدد الرميات (3) فعلى اللاعبين عدم الدخول في أي رمية من الرميات الحرة ، الا في اخر رمية حرة عند اداها وتكون الكرة في مسار الطيران الى سلة التهديف فعلية التحرك من قبل اللاعبين من كلا الفريقين . - -اما في حالة إعطاء رميتين (2) حرة ، فعلية أيضا اللاعبين عدم الدخول في أداء الرمية الأولى وبعد أداء الثانية وتكون في مسار الطيران يتم تحرك اللاعبين .   </vt:lpstr>
      <vt:lpstr>- أما في حالة تهديف الرمية (1) الحرة ، أيضا يجب على اللاعبين عدم الدخول الى المنطقة المحرمة الا في حاله مسار الكرة للطيران الى سلة التهديف وبعدها يقوم اللاعبين بالتحرك . </vt:lpstr>
      <vt:lpstr>يوجد هناك مخالفات لي رامي الرمية الحرة وهي :  1- يجب عدم لمس الخط الرمية الحرة من قبل اللاعب . 2- عدم الخداع ويقصد به ( هو قفز اللاعب دون أداء الرمية ، او تحرك اللاعب يمينا ويسارا ، او تمثل أداء الرمية دون خروجها من يد اللاعب ). 3- إبقاء الكرة بيد اللاعب اكثر من (5 ثواني ) دون أداء الرمية الحرة وتسمى مخالفة (5 ثواني ) .  </vt:lpstr>
      <vt:lpstr>4- عدم وصول الكرة الى سلة التهديف ، أي بمعنى قام اللاعب بأداء الرمية ولكن لم تصل الكرة الى سلة التهديف . 5- ضرب الكرة اثناء اداء الرمية الحرة باللوحة التهديف .</vt:lpstr>
      <vt:lpstr>وعند أداء هذه المخالفات ، او احدى منها فسوف تسقط من الفريق أداء الرمية الحرة . - اذا كان الفريق يستحق(3) رميات  حرات تسقط (1) رمية ، وتبقى لدى الفريق (2) رميتين . - اذا كان الفريق يستحق (2) رميتين حرتيين تسقط (1) رمية حرة ، وتبقى رمية واحده فقط حرة . - اذا كان الفريق يستحق رمية واحدة وادى احدى هذه المخالفات فتسقط الرمية من الفريق ، وتذهب الكرة بالحيازة .</vt:lpstr>
      <vt:lpstr>شكراً  لإصغائكم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تمرينات الاطالة بأسلوب التسهيلات العصبية العضلية والوسائط المتعددة وتأثيرهما في تعلم بعض المهارات الهجومية بكرة السلة للطلبة</dc:title>
  <dc:creator>DR.Ahmed Saker 2o1O</dc:creator>
  <cp:lastModifiedBy>Aya</cp:lastModifiedBy>
  <cp:revision>67</cp:revision>
  <dcterms:created xsi:type="dcterms:W3CDTF">2019-06-30T06:46:34Z</dcterms:created>
  <dcterms:modified xsi:type="dcterms:W3CDTF">2021-02-02T12:44:43Z</dcterms:modified>
</cp:coreProperties>
</file>