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5" d="100"/>
          <a:sy n="65" d="100"/>
        </p:scale>
        <p:origin x="-67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9E86-8308-4A1F-8F5E-5696693FD42C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F58E-908E-447D-8E91-1108655C2DD7}" type="slidenum">
              <a:rPr lang="ar-IQ" smtClean="0"/>
              <a:t>‹#›</a:t>
            </a:fld>
            <a:endParaRPr lang="ar-IQ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58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9E86-8308-4A1F-8F5E-5696693FD42C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F58E-908E-447D-8E91-1108655C2DD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433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9E86-8308-4A1F-8F5E-5696693FD42C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F58E-908E-447D-8E91-1108655C2DD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7351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9E86-8308-4A1F-8F5E-5696693FD42C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F58E-908E-447D-8E91-1108655C2DD7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1161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9E86-8308-4A1F-8F5E-5696693FD42C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F58E-908E-447D-8E91-1108655C2DD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3703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9E86-8308-4A1F-8F5E-5696693FD42C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F58E-908E-447D-8E91-1108655C2DD7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628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9E86-8308-4A1F-8F5E-5696693FD42C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F58E-908E-447D-8E91-1108655C2DD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3521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9E86-8308-4A1F-8F5E-5696693FD42C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F58E-908E-447D-8E91-1108655C2DD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8904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9E86-8308-4A1F-8F5E-5696693FD42C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F58E-908E-447D-8E91-1108655C2DD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1519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9E86-8308-4A1F-8F5E-5696693FD42C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F58E-908E-447D-8E91-1108655C2DD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947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9E86-8308-4A1F-8F5E-5696693FD42C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F58E-908E-447D-8E91-1108655C2DD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653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9E86-8308-4A1F-8F5E-5696693FD42C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F58E-908E-447D-8E91-1108655C2DD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786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9E86-8308-4A1F-8F5E-5696693FD42C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F58E-908E-447D-8E91-1108655C2DD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803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9E86-8308-4A1F-8F5E-5696693FD42C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F58E-908E-447D-8E91-1108655C2DD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429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9E86-8308-4A1F-8F5E-5696693FD42C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F58E-908E-447D-8E91-1108655C2DD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589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9E86-8308-4A1F-8F5E-5696693FD42C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F58E-908E-447D-8E91-1108655C2DD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473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9E86-8308-4A1F-8F5E-5696693FD42C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F58E-908E-447D-8E91-1108655C2DD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261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90E9E86-8308-4A1F-8F5E-5696693FD42C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34BF58E-908E-447D-8E91-1108655C2DD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58610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4049" y="4167187"/>
            <a:ext cx="8991600" cy="1978025"/>
          </a:xfrm>
        </p:spPr>
        <p:txBody>
          <a:bodyPr>
            <a:normAutofit/>
          </a:bodyPr>
          <a:lstStyle/>
          <a:p>
            <a:pPr algn="ctr"/>
            <a:r>
              <a:rPr lang="ar-SA" sz="6000" b="1" dirty="0" smtClean="0">
                <a:solidFill>
                  <a:schemeClr val="bg1"/>
                </a:solidFill>
                <a:cs typeface="+mn-cs"/>
              </a:rPr>
              <a:t>اهلاً وسهلاً بالضيوف الكرام</a:t>
            </a:r>
            <a:endParaRPr lang="ar-IQ" sz="60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743074" y="428625"/>
            <a:ext cx="8991600" cy="103663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6000" b="1" dirty="0" smtClean="0">
                <a:solidFill>
                  <a:schemeClr val="bg1"/>
                </a:solidFill>
                <a:cs typeface="+mn-cs"/>
              </a:rPr>
              <a:t>الجامعة المستنصرية</a:t>
            </a:r>
            <a:endParaRPr lang="ar-IQ" sz="60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43074" y="1789906"/>
            <a:ext cx="8991600" cy="103663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6000" b="1" dirty="0" smtClean="0">
                <a:solidFill>
                  <a:schemeClr val="bg1"/>
                </a:solidFill>
                <a:cs typeface="+mn-cs"/>
              </a:rPr>
              <a:t>كلية التربية البدنية وعلوم الرياضة</a:t>
            </a:r>
            <a:endParaRPr lang="ar-IQ" sz="60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24049" y="3398044"/>
            <a:ext cx="8991600" cy="103663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6000" b="1" dirty="0" smtClean="0">
                <a:solidFill>
                  <a:schemeClr val="bg1"/>
                </a:solidFill>
                <a:cs typeface="+mn-cs"/>
              </a:rPr>
              <a:t>قسم العلوم النظرية</a:t>
            </a:r>
            <a:endParaRPr lang="ar-IQ" sz="6000" b="1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811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737" y="550864"/>
            <a:ext cx="8991600" cy="863600"/>
          </a:xfrm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chemeClr val="tx1"/>
                </a:solidFill>
                <a:cs typeface="+mn-cs"/>
              </a:rPr>
              <a:t>تقيم كلية التربية البدنية و علوم الرياضة</a:t>
            </a:r>
            <a:endParaRPr lang="ar-IQ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38286" y="1597820"/>
            <a:ext cx="8991600" cy="19780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b="1" dirty="0" smtClean="0">
                <a:solidFill>
                  <a:schemeClr val="tx1"/>
                </a:solidFill>
                <a:cs typeface="+mn-cs"/>
              </a:rPr>
              <a:t>ورشة عمل </a:t>
            </a:r>
          </a:p>
          <a:p>
            <a:r>
              <a:rPr lang="ar-SA" b="1" dirty="0" smtClean="0">
                <a:solidFill>
                  <a:schemeClr val="tx1"/>
                </a:solidFill>
                <a:cs typeface="+mn-cs"/>
              </a:rPr>
              <a:t>بعنوان</a:t>
            </a:r>
            <a:endParaRPr lang="ar-IQ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530" y="3759201"/>
            <a:ext cx="11949111" cy="19780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IQ" b="1" dirty="0" smtClean="0">
                <a:solidFill>
                  <a:schemeClr val="tx1"/>
                </a:solidFill>
                <a:cs typeface="+mn-cs"/>
              </a:rPr>
              <a:t>المفاهيم العامة ل</a:t>
            </a:r>
            <a:r>
              <a:rPr lang="ar-SA" b="1" dirty="0" smtClean="0">
                <a:solidFill>
                  <a:schemeClr val="tx1"/>
                </a:solidFill>
                <a:cs typeface="+mn-cs"/>
              </a:rPr>
              <a:t>تعليمات </a:t>
            </a:r>
            <a:r>
              <a:rPr lang="ar-SA" b="1" dirty="0" smtClean="0">
                <a:solidFill>
                  <a:schemeClr val="tx1"/>
                </a:solidFill>
                <a:cs typeface="+mn-cs"/>
              </a:rPr>
              <a:t>انضباط الطلبة رقم (160) سنة 2007 و المعدل 2018</a:t>
            </a:r>
            <a:endParaRPr lang="ar-IQ" b="1" dirty="0">
              <a:solidFill>
                <a:schemeClr val="tx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8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4024" y="173831"/>
            <a:ext cx="8991600" cy="1163637"/>
          </a:xfrm>
        </p:spPr>
        <p:txBody>
          <a:bodyPr>
            <a:normAutofit/>
          </a:bodyPr>
          <a:lstStyle/>
          <a:p>
            <a:pPr algn="ctr"/>
            <a:r>
              <a:rPr lang="ar-SA" sz="6000" b="1" dirty="0" smtClean="0">
                <a:solidFill>
                  <a:schemeClr val="bg1"/>
                </a:solidFill>
                <a:cs typeface="+mn-cs"/>
              </a:rPr>
              <a:t>المادة (1)</a:t>
            </a:r>
            <a:endParaRPr lang="ar-IQ" sz="60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1557337"/>
            <a:ext cx="12192000" cy="19780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b="1" dirty="0" smtClean="0">
                <a:solidFill>
                  <a:schemeClr val="tx1"/>
                </a:solidFill>
                <a:cs typeface="+mn-cs"/>
              </a:rPr>
              <a:t>اولاً : التقيد بانظمة و قوانيين و تعليمات المؤسسة التعليمية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214313" y="3755231"/>
            <a:ext cx="12192000" cy="19780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b="1" dirty="0" smtClean="0">
                <a:solidFill>
                  <a:schemeClr val="tx1"/>
                </a:solidFill>
                <a:cs typeface="+mn-cs"/>
              </a:rPr>
              <a:t>ثانياً : عدم المساس بالمعتقدات الدينية و الوحدات الوطنية و المشاعر القومية</a:t>
            </a:r>
            <a:endParaRPr lang="ar-IQ" b="1" dirty="0">
              <a:solidFill>
                <a:schemeClr val="tx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487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86038" y="85325"/>
            <a:ext cx="12192000" cy="8001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sz="4000" b="1" dirty="0" smtClean="0">
                <a:solidFill>
                  <a:schemeClr val="tx1"/>
                </a:solidFill>
                <a:cs typeface="+mn-cs"/>
              </a:rPr>
              <a:t>ثالثاً : عدم الاساءة الى المؤسسة التعليمية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08681"/>
            <a:ext cx="12192000" cy="19780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ar-SA" sz="3000" b="1" dirty="0" smtClean="0">
                <a:solidFill>
                  <a:schemeClr val="tx1"/>
                </a:solidFill>
                <a:cs typeface="+mn-cs"/>
              </a:rPr>
              <a:t>رابعاً: احترام الادارة و التدريسين و الموظفين وبخلافه </a:t>
            </a:r>
            <a:r>
              <a:rPr lang="ar-SA" sz="3000" b="1" dirty="0" smtClean="0">
                <a:solidFill>
                  <a:srgbClr val="FFFF00"/>
                </a:solidFill>
              </a:rPr>
              <a:t>يعاقب </a:t>
            </a:r>
            <a:r>
              <a:rPr lang="ar-SA" sz="3000" b="1" dirty="0">
                <a:solidFill>
                  <a:srgbClr val="FFFF00"/>
                </a:solidFill>
              </a:rPr>
              <a:t>وفق المادة 3/اولاً الفصل 30 </a:t>
            </a:r>
            <a:r>
              <a:rPr lang="ar-SA" sz="3000" b="1" dirty="0" smtClean="0">
                <a:solidFill>
                  <a:srgbClr val="FFFF00"/>
                </a:solidFill>
              </a:rPr>
              <a:t>يوم وفي حال التكرار يعاقب وفق المادة 5/اولاً الفصل المؤقت لمدة سنة </a:t>
            </a:r>
            <a:r>
              <a:rPr lang="ar-SA" sz="3000" b="1" dirty="0" smtClean="0">
                <a:solidFill>
                  <a:schemeClr val="tx1"/>
                </a:solidFill>
                <a:cs typeface="+mn-cs"/>
              </a:rPr>
              <a:t>اما الزملاء </a:t>
            </a:r>
            <a:r>
              <a:rPr lang="ar-SA" sz="3000" b="1" dirty="0" smtClean="0">
                <a:solidFill>
                  <a:srgbClr val="FFFF00"/>
                </a:solidFill>
                <a:cs typeface="+mn-cs"/>
              </a:rPr>
              <a:t>(التنبيه وفق المادة 2/ثانياً وفي حال تكرار الحالة يعاقب بالانذار وفق المادة 3 /اولاً وفي حال التكرار يعاقب وفق المادة 3/اولاً الفصل 30 يوم)</a:t>
            </a:r>
            <a:endParaRPr lang="ar-IQ" sz="3000" b="1" dirty="0">
              <a:solidFill>
                <a:srgbClr val="FFFF00"/>
              </a:solidFill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14637" y="2852738"/>
            <a:ext cx="12192000" cy="123348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sz="4000" b="1" dirty="0" smtClean="0">
                <a:solidFill>
                  <a:schemeClr val="tx1"/>
                </a:solidFill>
                <a:cs typeface="+mn-cs"/>
              </a:rPr>
              <a:t>خامساً: الالتزام بالسلوك المنضبط</a:t>
            </a:r>
            <a:endParaRPr lang="ar-IQ" sz="40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4363" y="5487988"/>
            <a:ext cx="11430000" cy="123348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sz="4000" b="1" dirty="0" smtClean="0">
                <a:solidFill>
                  <a:schemeClr val="tx1"/>
                </a:solidFill>
                <a:cs typeface="+mn-cs"/>
              </a:rPr>
              <a:t>سادساً: المحافظة على الطمأنينة و الامن داخل المؤسسة التعليمية و بخلافه </a:t>
            </a:r>
            <a:r>
              <a:rPr lang="ar-SA" sz="4000" b="1" dirty="0" smtClean="0">
                <a:solidFill>
                  <a:srgbClr val="FFFF00"/>
                </a:solidFill>
                <a:cs typeface="+mn-cs"/>
              </a:rPr>
              <a:t>(التنبيه وفق المادة 2 و في حال تكرار الحالة يعاقب بالانذار وفق المادة 3 /اولاً </a:t>
            </a:r>
            <a:r>
              <a:rPr lang="ar-SA" sz="4000" b="1" dirty="0">
                <a:solidFill>
                  <a:srgbClr val="FFFF00"/>
                </a:solidFill>
              </a:rPr>
              <a:t>وفي حال التكرار يعاقب وفق المادة 3/اولاً </a:t>
            </a:r>
            <a:r>
              <a:rPr lang="ar-SA" sz="4000" b="1" dirty="0" smtClean="0">
                <a:solidFill>
                  <a:srgbClr val="FFFF00"/>
                </a:solidFill>
              </a:rPr>
              <a:t>الفصل 30 يوم</a:t>
            </a:r>
            <a:r>
              <a:rPr lang="ar-SA" sz="4000" b="1" dirty="0" smtClean="0">
                <a:solidFill>
                  <a:srgbClr val="FFFF00"/>
                </a:solidFill>
                <a:cs typeface="+mn-cs"/>
              </a:rPr>
              <a:t>) </a:t>
            </a:r>
            <a:endParaRPr lang="ar-IQ" sz="4000" b="1" dirty="0">
              <a:solidFill>
                <a:srgbClr val="FFFF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931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157162"/>
            <a:ext cx="12192000" cy="108585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b="1" dirty="0" smtClean="0">
                <a:solidFill>
                  <a:schemeClr val="tx1"/>
                </a:solidFill>
                <a:cs typeface="+mn-cs"/>
              </a:rPr>
              <a:t>سابعاً: المحافظة على الممتلكات العامة للمؤسسة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00213" y="1004888"/>
            <a:ext cx="12192000" cy="104298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b="1" dirty="0" smtClean="0">
                <a:solidFill>
                  <a:schemeClr val="tx1"/>
                </a:solidFill>
                <a:cs typeface="+mn-cs"/>
              </a:rPr>
              <a:t>ثامناً: عدم الاخلال بسير الدرس</a:t>
            </a:r>
            <a:endParaRPr lang="ar-IQ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0013" y="1615281"/>
            <a:ext cx="12192000" cy="123348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sz="4000" b="1" dirty="0" smtClean="0">
                <a:solidFill>
                  <a:schemeClr val="tx1"/>
                </a:solidFill>
                <a:cs typeface="+mn-cs"/>
              </a:rPr>
              <a:t>تاسعاً: الالتزام بالزي الموحد </a:t>
            </a:r>
            <a:r>
              <a:rPr lang="ar-SA" sz="4000" b="1" dirty="0" smtClean="0">
                <a:solidFill>
                  <a:srgbClr val="FFFF00"/>
                </a:solidFill>
                <a:cs typeface="+mn-cs"/>
              </a:rPr>
              <a:t>(يعاقب وفق المادة 2/اولاً تنبيه )</a:t>
            </a:r>
            <a:endParaRPr lang="ar-IQ" sz="4000" b="1" dirty="0">
              <a:solidFill>
                <a:srgbClr val="FFFF00"/>
              </a:solidFill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28625" y="2980530"/>
            <a:ext cx="12192000" cy="123348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b="1" dirty="0" smtClean="0">
                <a:solidFill>
                  <a:schemeClr val="tx1"/>
                </a:solidFill>
                <a:cs typeface="+mn-cs"/>
              </a:rPr>
              <a:t>عاشراً: الابتعاد عن التفرقة الدينية و الحزبية</a:t>
            </a:r>
            <a:endParaRPr lang="ar-IQ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242888" y="3969542"/>
            <a:ext cx="12192000" cy="123348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b="1" dirty="0" smtClean="0">
                <a:solidFill>
                  <a:schemeClr val="tx1"/>
                </a:solidFill>
                <a:cs typeface="+mn-cs"/>
              </a:rPr>
              <a:t>عاشراً: الابتعاد عن الدعاية الى اي قومية او حزبية</a:t>
            </a:r>
            <a:endParaRPr lang="ar-IQ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42888" y="5146672"/>
            <a:ext cx="12192000" cy="123348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b="1" dirty="0" smtClean="0">
                <a:solidFill>
                  <a:schemeClr val="tx1"/>
                </a:solidFill>
                <a:cs typeface="+mn-cs"/>
              </a:rPr>
              <a:t>حادي عشر: عدم اقامة مهرجانات ذات طابع حزبي</a:t>
            </a:r>
            <a:endParaRPr lang="ar-IQ" b="1" dirty="0">
              <a:solidFill>
                <a:schemeClr val="tx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06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345280"/>
            <a:ext cx="12192000" cy="164623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sz="4000" b="1" dirty="0" smtClean="0">
                <a:solidFill>
                  <a:schemeClr val="bg1"/>
                </a:solidFill>
                <a:cs typeface="+mn-cs"/>
              </a:rPr>
              <a:t>المادة (5)</a:t>
            </a:r>
          </a:p>
          <a:p>
            <a:r>
              <a:rPr lang="ar-SA" sz="3000" b="1" dirty="0" smtClean="0">
                <a:solidFill>
                  <a:schemeClr val="bg1"/>
                </a:solidFill>
                <a:cs typeface="+mn-cs"/>
              </a:rPr>
              <a:t>يعاقب الطالب بالفصل المؤقت لمدة سنة دراسية لارتكابه المخالفات ادناه</a:t>
            </a:r>
          </a:p>
          <a:p>
            <a:endParaRPr lang="ar-SA" b="1" dirty="0" smtClean="0">
              <a:solidFill>
                <a:schemeClr val="bg1"/>
              </a:solidFill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914798"/>
            <a:ext cx="12192000" cy="104298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sz="3000" b="1" dirty="0" smtClean="0">
                <a:solidFill>
                  <a:schemeClr val="tx1"/>
                </a:solidFill>
                <a:cs typeface="+mn-cs"/>
              </a:rPr>
              <a:t>التحريض على التكتلات بجميع مسمياتها</a:t>
            </a:r>
            <a:endParaRPr lang="ar-IQ" sz="30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558925"/>
            <a:ext cx="12192000" cy="123348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sz="3000" b="1" dirty="0" smtClean="0">
                <a:solidFill>
                  <a:schemeClr val="tx1"/>
                </a:solidFill>
                <a:cs typeface="+mn-cs"/>
              </a:rPr>
              <a:t>الاعتداء بالفعل على احد موظفي المؤسسة التعليمية</a:t>
            </a:r>
            <a:endParaRPr lang="ar-IQ" sz="30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155425"/>
            <a:ext cx="12192000" cy="123348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sz="3000" b="1" dirty="0" smtClean="0">
                <a:solidFill>
                  <a:schemeClr val="tx1"/>
                </a:solidFill>
                <a:cs typeface="+mn-cs"/>
              </a:rPr>
              <a:t>استعمال العنف ضد الزملاء او التهديد باعمال مسلحة</a:t>
            </a:r>
            <a:endParaRPr lang="ar-IQ" sz="30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242888" y="2830511"/>
            <a:ext cx="12192000" cy="123348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sz="3000" b="1" dirty="0" smtClean="0">
                <a:solidFill>
                  <a:schemeClr val="tx1"/>
                </a:solidFill>
                <a:cs typeface="+mn-cs"/>
              </a:rPr>
              <a:t>التجاوز بالقول على التدريسين</a:t>
            </a:r>
            <a:endParaRPr lang="ar-IQ" sz="30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42888" y="3427011"/>
            <a:ext cx="12192000" cy="123348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sz="3000" b="1" dirty="0" smtClean="0">
                <a:solidFill>
                  <a:schemeClr val="tx1"/>
                </a:solidFill>
                <a:cs typeface="+mn-cs"/>
              </a:rPr>
              <a:t>الاساءة بالقول </a:t>
            </a:r>
            <a:r>
              <a:rPr lang="ar-SA" sz="3000" b="1" smtClean="0">
                <a:solidFill>
                  <a:schemeClr val="tx1"/>
                </a:solidFill>
                <a:cs typeface="+mn-cs"/>
              </a:rPr>
              <a:t>او الفعل </a:t>
            </a:r>
            <a:r>
              <a:rPr lang="ar-SA" sz="3000" b="1" dirty="0" smtClean="0">
                <a:solidFill>
                  <a:schemeClr val="tx1"/>
                </a:solidFill>
                <a:cs typeface="+mn-cs"/>
              </a:rPr>
              <a:t>على المؤسسة التعليمية</a:t>
            </a:r>
            <a:endParaRPr lang="ar-IQ" sz="3000" b="1" dirty="0">
              <a:solidFill>
                <a:schemeClr val="tx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366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345280"/>
            <a:ext cx="12192000" cy="164623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sz="4000" b="1" dirty="0" smtClean="0">
                <a:solidFill>
                  <a:schemeClr val="bg1"/>
                </a:solidFill>
                <a:cs typeface="+mn-cs"/>
              </a:rPr>
              <a:t>المادة (6)</a:t>
            </a:r>
          </a:p>
          <a:p>
            <a:r>
              <a:rPr lang="ar-SA" sz="3000" b="1" dirty="0" smtClean="0">
                <a:solidFill>
                  <a:schemeClr val="bg1"/>
                </a:solidFill>
                <a:cs typeface="+mn-cs"/>
              </a:rPr>
              <a:t>يعاقب الطالب بالفصل النهائي لارتكابه المخالفات ادناه</a:t>
            </a:r>
          </a:p>
          <a:p>
            <a:endParaRPr lang="ar-SA" b="1" dirty="0" smtClean="0">
              <a:solidFill>
                <a:schemeClr val="bg1"/>
              </a:solidFill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914798"/>
            <a:ext cx="12192000" cy="104298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sz="3000" b="1" dirty="0" smtClean="0">
                <a:solidFill>
                  <a:schemeClr val="tx1"/>
                </a:solidFill>
                <a:cs typeface="+mn-cs"/>
              </a:rPr>
              <a:t>تكرار المخالفات بالمادة 5 </a:t>
            </a:r>
            <a:endParaRPr lang="ar-IQ" sz="30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98425"/>
            <a:ext cx="12192000" cy="123348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sz="3000" b="1" dirty="0" smtClean="0">
                <a:solidFill>
                  <a:schemeClr val="tx1"/>
                </a:solidFill>
                <a:cs typeface="+mn-cs"/>
              </a:rPr>
              <a:t>الاعتداء بالفعل على التدريسين</a:t>
            </a:r>
            <a:endParaRPr lang="ar-IQ" sz="30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689022"/>
            <a:ext cx="12192000" cy="123348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sz="3000" b="1" dirty="0" smtClean="0">
                <a:solidFill>
                  <a:schemeClr val="tx1"/>
                </a:solidFill>
                <a:cs typeface="+mn-cs"/>
              </a:rPr>
              <a:t>الافعال المشينة داخل المؤسسة التعليمية</a:t>
            </a:r>
            <a:endParaRPr lang="ar-IQ" sz="30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242888" y="3696882"/>
            <a:ext cx="12192000" cy="123348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sz="3000" b="1" dirty="0" smtClean="0">
                <a:solidFill>
                  <a:schemeClr val="tx1"/>
                </a:solidFill>
                <a:cs typeface="+mn-cs"/>
              </a:rPr>
              <a:t>تقديم مستمسكات مزورة</a:t>
            </a:r>
            <a:endParaRPr lang="ar-IQ" sz="30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42888" y="4896636"/>
            <a:ext cx="12192000" cy="123348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sz="3000" b="1" dirty="0" smtClean="0">
                <a:solidFill>
                  <a:schemeClr val="tx1"/>
                </a:solidFill>
                <a:cs typeface="+mn-cs"/>
              </a:rPr>
              <a:t>الحكم على الطالب بجناية او جنحة مخلة بالشرف لمدة اكثر من سنة</a:t>
            </a:r>
            <a:endParaRPr lang="ar-IQ" sz="3000" b="1" dirty="0">
              <a:solidFill>
                <a:schemeClr val="tx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646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193</TotalTime>
  <Words>309</Words>
  <Application>Microsoft Office PowerPoint</Application>
  <PresentationFormat>Custom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Slice</vt:lpstr>
      <vt:lpstr>اهلاً وسهلاً بالضيوف الكرام</vt:lpstr>
      <vt:lpstr>تقيم كلية التربية البدنية و علوم الرياضة</vt:lpstr>
      <vt:lpstr>المادة (1)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اهلاً وسهلاً بالضيوف الكرام</dc:title>
  <dc:creator>Maher</dc:creator>
  <cp:lastModifiedBy>Maher</cp:lastModifiedBy>
  <cp:revision>3</cp:revision>
  <dcterms:created xsi:type="dcterms:W3CDTF">2020-02-10T19:27:28Z</dcterms:created>
  <dcterms:modified xsi:type="dcterms:W3CDTF">2021-02-12T19:00:16Z</dcterms:modified>
</cp:coreProperties>
</file>