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9/27/2022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9/27/2022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9/27/2022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9/27/2022</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5125305" y="1488985"/>
            <a:ext cx="6264350" cy="1696853"/>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5118447" y="4351687"/>
            <a:ext cx="6265588" cy="1704060"/>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9/27/2022</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9/27/2022</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9/27/2022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9/27/2022</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9/27/2022</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التحليل الحركي للفعاليات الرياضية</a:t>
            </a:r>
            <a:br>
              <a:rPr lang="ar-IQ" dirty="0" smtClean="0"/>
            </a:br>
            <a:endParaRPr lang="ar-IQ" dirty="0"/>
          </a:p>
        </p:txBody>
      </p:sp>
      <p:sp>
        <p:nvSpPr>
          <p:cNvPr id="3" name="عنوان فرعي 2"/>
          <p:cNvSpPr>
            <a:spLocks noGrp="1"/>
          </p:cNvSpPr>
          <p:nvPr>
            <p:ph type="subTitle" idx="1"/>
          </p:nvPr>
        </p:nvSpPr>
        <p:spPr/>
        <p:txBody>
          <a:bodyPr>
            <a:normAutofit/>
          </a:bodyPr>
          <a:lstStyle/>
          <a:p>
            <a:r>
              <a:rPr lang="ar-IQ" sz="2400" b="1" dirty="0" smtClean="0"/>
              <a:t>تقديم</a:t>
            </a:r>
            <a:br>
              <a:rPr lang="ar-IQ" sz="2400" b="1" dirty="0" smtClean="0"/>
            </a:br>
            <a:r>
              <a:rPr lang="ar-IQ" sz="2400" b="1" dirty="0" smtClean="0"/>
              <a:t>د. محمد مطلك بدر الحاج لازم</a:t>
            </a:r>
          </a:p>
        </p:txBody>
      </p:sp>
    </p:spTree>
    <p:extLst>
      <p:ext uri="{BB962C8B-B14F-4D97-AF65-F5344CB8AC3E}">
        <p14:creationId xmlns:p14="http://schemas.microsoft.com/office/powerpoint/2010/main" val="2853490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شكل المسار الحركي</a:t>
            </a:r>
          </a:p>
        </p:txBody>
      </p:sp>
      <p:sp>
        <p:nvSpPr>
          <p:cNvPr id="3" name="عنصر نائب للمحتوى 2"/>
          <p:cNvSpPr>
            <a:spLocks noGrp="1"/>
          </p:cNvSpPr>
          <p:nvPr>
            <p:ph idx="1"/>
          </p:nvPr>
        </p:nvSpPr>
        <p:spPr>
          <a:xfrm>
            <a:off x="5118447" y="803185"/>
            <a:ext cx="6281873" cy="4670335"/>
          </a:xfrm>
        </p:spPr>
        <p:txBody>
          <a:bodyPr>
            <a:normAutofit/>
          </a:bodyPr>
          <a:lstStyle/>
          <a:p>
            <a:r>
              <a:rPr lang="ar-IQ" b="1" dirty="0">
                <a:solidFill>
                  <a:srgbClr val="FF0000"/>
                </a:solidFill>
              </a:rPr>
              <a:t>مسار الحركة في المجال الرياضي ثلاثة أشكال ، الشكل الاول أفقي كالحركـة الـى الأمام مثل مسار نقطة الورك عند متسابق الدرجات وفيه نجد ان قيم المسار ألأفقي في تزايـد مستمر ، الشكل الثاني لمسار الحركة مسار عمودي (ارتفاع وانخفاض) على خط العمل نفسـه وفيه نجد ان قيم المسار العمودي في تزايد ثم تناقص ومثال ذلك مسار نقطـة الـورك لـدى لاعب الرمية الحرة في كرة السلة وكذلك في اختبار الوثب العمودي (</a:t>
            </a:r>
            <a:r>
              <a:rPr lang="ar-IQ" b="1" dirty="0" err="1">
                <a:solidFill>
                  <a:srgbClr val="FF0000"/>
                </a:solidFill>
              </a:rPr>
              <a:t>سارجنت</a:t>
            </a:r>
            <a:r>
              <a:rPr lang="ar-IQ" b="1" dirty="0">
                <a:solidFill>
                  <a:srgbClr val="FF0000"/>
                </a:solidFill>
              </a:rPr>
              <a:t>) ، اما الشـكل الثالث والأخير لمسار الحركة فهو مسار منحني (أفقي وعمودي) وتكون قيم المسار الافقي في تزايد مستمر والمسار العمودي في تزايد ثم تناقص ومثال ذلك اجتيـاز الحـاجز والـركض والوثب الطويل من الثبات حيث سيكون مسار نقطة الورك في ارتفاع ثم انخفاض.</a:t>
            </a:r>
          </a:p>
        </p:txBody>
      </p:sp>
    </p:spTree>
    <p:extLst>
      <p:ext uri="{BB962C8B-B14F-4D97-AF65-F5344CB8AC3E}">
        <p14:creationId xmlns:p14="http://schemas.microsoft.com/office/powerpoint/2010/main" val="759120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4606" y="2446986"/>
            <a:ext cx="3500828" cy="2481335"/>
          </a:xfrm>
        </p:spPr>
        <p:txBody>
          <a:bodyPr/>
          <a:lstStyle/>
          <a:p>
            <a:r>
              <a:rPr lang="ar-IQ" dirty="0"/>
              <a:t>الفرق بين النموذج والمثالي </a:t>
            </a:r>
          </a:p>
        </p:txBody>
      </p:sp>
      <p:sp>
        <p:nvSpPr>
          <p:cNvPr id="3" name="عنصر نائب للمحتوى 2"/>
          <p:cNvSpPr>
            <a:spLocks noGrp="1"/>
          </p:cNvSpPr>
          <p:nvPr>
            <p:ph sz="half" idx="1"/>
          </p:nvPr>
        </p:nvSpPr>
        <p:spPr>
          <a:xfrm>
            <a:off x="4997004" y="1043190"/>
            <a:ext cx="6728316" cy="3606084"/>
          </a:xfrm>
        </p:spPr>
        <p:txBody>
          <a:bodyPr>
            <a:normAutofit/>
          </a:bodyPr>
          <a:lstStyle/>
          <a:p>
            <a:r>
              <a:rPr lang="ar-IQ" b="1" dirty="0">
                <a:solidFill>
                  <a:srgbClr val="FF0000"/>
                </a:solidFill>
              </a:rPr>
              <a:t>ن الفرق بين النموذج والمثالي يمكن تلخيصه في مفهوم كل مصطلح فالنموذج عبارة عن صورة او واقع حال لحدث معين (اداء مهاري او قيمة رقمية) لشخص معين وخاص به ، او أنه (النمط الذي يمكن استخدامه في توجيه المهارة أو توزيع الجهد) ويمكن ان يتواجد هـذا النمط </a:t>
            </a:r>
            <a:r>
              <a:rPr lang="ar-IQ" b="1" dirty="0" err="1">
                <a:solidFill>
                  <a:srgbClr val="FF0000"/>
                </a:solidFill>
              </a:rPr>
              <a:t>باشكال</a:t>
            </a:r>
            <a:r>
              <a:rPr lang="ar-IQ" b="1" dirty="0">
                <a:solidFill>
                  <a:srgbClr val="FF0000"/>
                </a:solidFill>
              </a:rPr>
              <a:t> وصور متعددة ، فمثلا إن المسار الحركي لعداء معين في اجتيازه للحاجز هـو نموذج خاص بهذا العداء وعليه فلا يمكن مقارنة معطياته أو قيمه الناتجة من تحليـل مهارتـه مع عداء أخر إلا من الصنف نفسه ، ولكن يمكن اعتماد الخصائص الناتجة للمقارنة بين عداء مبتدأ وأخر متقدم (أي ليس من الصنف نفسه) والهدف من ذلك هو معرفة الخط الفاصل بـين صنفين من اللاعبين</a:t>
            </a:r>
          </a:p>
        </p:txBody>
      </p:sp>
      <p:sp>
        <p:nvSpPr>
          <p:cNvPr id="4" name="عنصر نائب للمحتوى 3"/>
          <p:cNvSpPr>
            <a:spLocks noGrp="1"/>
          </p:cNvSpPr>
          <p:nvPr>
            <p:ph sz="half" idx="2"/>
          </p:nvPr>
        </p:nvSpPr>
        <p:spPr>
          <a:xfrm>
            <a:off x="5118447" y="5847008"/>
            <a:ext cx="6272022" cy="862884"/>
          </a:xfrm>
        </p:spPr>
        <p:txBody>
          <a:bodyPr>
            <a:normAutofit/>
          </a:bodyPr>
          <a:lstStyle/>
          <a:p>
            <a:r>
              <a:rPr lang="ar-IQ" b="1" dirty="0" smtClean="0">
                <a:solidFill>
                  <a:srgbClr val="FF0000"/>
                </a:solidFill>
              </a:rPr>
              <a:t> </a:t>
            </a:r>
            <a:endParaRPr lang="ar-IQ" b="1" dirty="0">
              <a:solidFill>
                <a:srgbClr val="FF0000"/>
              </a:solidFill>
            </a:endParaRPr>
          </a:p>
        </p:txBody>
      </p:sp>
    </p:spTree>
    <p:extLst>
      <p:ext uri="{BB962C8B-B14F-4D97-AF65-F5344CB8AC3E}">
        <p14:creationId xmlns:p14="http://schemas.microsoft.com/office/powerpoint/2010/main" val="950886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الفرق بين النموذج والمثالي </a:t>
            </a:r>
          </a:p>
        </p:txBody>
      </p:sp>
      <p:sp>
        <p:nvSpPr>
          <p:cNvPr id="3" name="عنصر نائب للمحتوى 2"/>
          <p:cNvSpPr>
            <a:spLocks noGrp="1"/>
          </p:cNvSpPr>
          <p:nvPr>
            <p:ph idx="1"/>
          </p:nvPr>
        </p:nvSpPr>
        <p:spPr/>
        <p:txBody>
          <a:bodyPr/>
          <a:lstStyle/>
          <a:p>
            <a:r>
              <a:rPr lang="ar-IQ" b="1" smtClean="0">
                <a:solidFill>
                  <a:srgbClr val="FF0000"/>
                </a:solidFill>
              </a:rPr>
              <a:t>ان </a:t>
            </a:r>
            <a:r>
              <a:rPr lang="ar-IQ" b="1" dirty="0">
                <a:solidFill>
                  <a:srgbClr val="FF0000"/>
                </a:solidFill>
              </a:rPr>
              <a:t>بعض الخصائص العامة لمسار مركز ثقل الجسم في اجتياز الحاجز عبـارة عـن منحنى قمته قبل الحاجز وارتفاع نقطة الانطلاق في بداية خطوة الحاجز (الارتقاء) أدنى منـه عند الهبوط (بعد الحاجز) ، وكذلك فان منحنى القوة – الزمن للارتقاء فـي الوثـب الطويـل عبارة عن قمتين تسمى القمة الاولى بالاصطدام والقمة الثانية بالمد وما بينهمـا هـي منطقـة الامتصاص ، ولكن اختلاف قيم القمتين او انبساط منحنى قمة او طول زمن منحنـى او قمـة فهذه قيم خاصة بالعداء نفسه او بالعداء من الصنف نفسه ، وعليه </a:t>
            </a:r>
            <a:r>
              <a:rPr lang="ar-IQ" b="1" dirty="0" err="1">
                <a:solidFill>
                  <a:srgbClr val="FF0000"/>
                </a:solidFill>
              </a:rPr>
              <a:t>فاننا</a:t>
            </a:r>
            <a:r>
              <a:rPr lang="ar-IQ" b="1" dirty="0">
                <a:solidFill>
                  <a:srgbClr val="FF0000"/>
                </a:solidFill>
              </a:rPr>
              <a:t> يجـب ان نفـرق بـين الخصائص العامة للنموذج والخصائص الخاصة للنموذج ، وبكلام اخر اننا عند تعليمنـا أيـة مهارة يجب ان نبدأ بالخصائص العامة للمسار الحركي لفن الاداء اما ما يظهر من المتعلمـين من سلوك مختلف قليلا فيتم تعديله للمسار العام أي نحو مسار الخصائص العامة للنموذج ومـا يتبقى مما </a:t>
            </a:r>
            <a:r>
              <a:rPr lang="ar-IQ" b="1" dirty="0" err="1">
                <a:solidFill>
                  <a:srgbClr val="FF0000"/>
                </a:solidFill>
              </a:rPr>
              <a:t>لايمكن</a:t>
            </a:r>
            <a:r>
              <a:rPr lang="ar-IQ" b="1" dirty="0">
                <a:solidFill>
                  <a:srgbClr val="FF0000"/>
                </a:solidFill>
              </a:rPr>
              <a:t> تعديله يصنف ضمن الخصـائص الخاصـة للنمـوذج ، وبتكـرار بعـض الخصائص الخاصة تظهر خصائص عامة جديدة للحركة.</a:t>
            </a:r>
          </a:p>
          <a:p>
            <a:endParaRPr lang="ar-IQ" dirty="0"/>
          </a:p>
        </p:txBody>
      </p:sp>
    </p:spTree>
    <p:extLst>
      <p:ext uri="{BB962C8B-B14F-4D97-AF65-F5344CB8AC3E}">
        <p14:creationId xmlns:p14="http://schemas.microsoft.com/office/powerpoint/2010/main" val="3124284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الفرق بين النموذج والمثالي </a:t>
            </a:r>
          </a:p>
        </p:txBody>
      </p:sp>
      <p:sp>
        <p:nvSpPr>
          <p:cNvPr id="3" name="عنصر نائب للمحتوى 2"/>
          <p:cNvSpPr>
            <a:spLocks noGrp="1"/>
          </p:cNvSpPr>
          <p:nvPr>
            <p:ph idx="1"/>
          </p:nvPr>
        </p:nvSpPr>
        <p:spPr/>
        <p:txBody>
          <a:bodyPr/>
          <a:lstStyle/>
          <a:p>
            <a:r>
              <a:rPr lang="ar-IQ" b="1" dirty="0">
                <a:solidFill>
                  <a:srgbClr val="FF0000"/>
                </a:solidFill>
              </a:rPr>
              <a:t>أما المثالي فهو عبارة عن صورة او واقع حال لحدث عالي التقنية ربما من الصـعب الوصول إليه ، إن القيم الملاحظة في الحالة المثالية غير قابلة للمقارنـة ومـن أمثلـة ذلـك الوصول الى زاوية (٤٥ درجة) عند الارتقاء في فعالية الوثب الطويل وهذه فقط من الناحيـة النظرية ، وكذلك عند توفر مجموعة من القيم فان مزجها إحصائيا أو بطريقة معينة يمكـن ان تأتي منها قيم مثالية ، ومن أمثلة ذلك إن زمن العداء (</a:t>
            </a:r>
            <a:r>
              <a:rPr lang="ar-IQ" b="1" dirty="0" err="1">
                <a:solidFill>
                  <a:srgbClr val="FF0000"/>
                </a:solidFill>
              </a:rPr>
              <a:t>باول</a:t>
            </a:r>
            <a:r>
              <a:rPr lang="ar-IQ" b="1" dirty="0">
                <a:solidFill>
                  <a:srgbClr val="FF0000"/>
                </a:solidFill>
              </a:rPr>
              <a:t>) في أول (١٠ أمتـار مـن عـدو ١٠٠ متر في بطولة برلين ٢٠٠٩ (هو اقل من العداء (بولت) ماذا لو ان لبولت زمن </a:t>
            </a:r>
            <a:r>
              <a:rPr lang="ar-IQ" b="1" dirty="0" err="1">
                <a:solidFill>
                  <a:srgbClr val="FF0000"/>
                </a:solidFill>
              </a:rPr>
              <a:t>بـاول</a:t>
            </a:r>
            <a:r>
              <a:rPr lang="ar-IQ" b="1" dirty="0">
                <a:solidFill>
                  <a:srgbClr val="FF0000"/>
                </a:solidFill>
              </a:rPr>
              <a:t> في أول ١٠ أمتار؟ أكيد نحصل على رقم اقل من </a:t>
            </a:r>
            <a:r>
              <a:rPr lang="ar-IQ" b="1" dirty="0" smtClean="0">
                <a:solidFill>
                  <a:srgbClr val="FF0000"/>
                </a:solidFill>
              </a:rPr>
              <a:t>(9.58 </a:t>
            </a:r>
            <a:r>
              <a:rPr lang="ar-IQ" b="1" dirty="0">
                <a:solidFill>
                  <a:srgbClr val="FF0000"/>
                </a:solidFill>
              </a:rPr>
              <a:t>ثانية) فهذه هي المثالية ولكن طاقـة الانسان والوضع </a:t>
            </a:r>
            <a:r>
              <a:rPr lang="ar-IQ" b="1" dirty="0" err="1">
                <a:solidFill>
                  <a:srgbClr val="FF0000"/>
                </a:solidFill>
              </a:rPr>
              <a:t>الفسلجي</a:t>
            </a:r>
            <a:r>
              <a:rPr lang="ar-IQ" b="1" dirty="0">
                <a:solidFill>
                  <a:srgbClr val="FF0000"/>
                </a:solidFill>
              </a:rPr>
              <a:t> والتشريحي محددة بمجموعة من المحددات </a:t>
            </a:r>
            <a:r>
              <a:rPr lang="ar-IQ" b="1" dirty="0" smtClean="0">
                <a:solidFill>
                  <a:srgbClr val="FF0000"/>
                </a:solidFill>
              </a:rPr>
              <a:t>لا يمكن </a:t>
            </a:r>
            <a:r>
              <a:rPr lang="ar-IQ" b="1" dirty="0">
                <a:solidFill>
                  <a:srgbClr val="FF0000"/>
                </a:solidFill>
              </a:rPr>
              <a:t>تجاوزها ، ومن هذا نستنتج ان الوضع المثالي صعب التحقيق ولكن يمكن رسمه أو توفيره نظريا أو إحصائيا. </a:t>
            </a:r>
          </a:p>
        </p:txBody>
      </p:sp>
    </p:spTree>
    <p:extLst>
      <p:ext uri="{BB962C8B-B14F-4D97-AF65-F5344CB8AC3E}">
        <p14:creationId xmlns:p14="http://schemas.microsoft.com/office/powerpoint/2010/main" val="3860237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نموذج عدو ١٠٠ متر رجال</a:t>
            </a:r>
          </a:p>
        </p:txBody>
      </p:sp>
      <p:sp>
        <p:nvSpPr>
          <p:cNvPr id="3" name="عنصر نائب للمحتوى 2"/>
          <p:cNvSpPr>
            <a:spLocks noGrp="1"/>
          </p:cNvSpPr>
          <p:nvPr>
            <p:ph idx="1"/>
          </p:nvPr>
        </p:nvSpPr>
        <p:spPr/>
        <p:txBody>
          <a:bodyPr/>
          <a:lstStyle/>
          <a:p>
            <a:r>
              <a:rPr lang="ar-IQ" b="1" dirty="0">
                <a:solidFill>
                  <a:srgbClr val="FF0000"/>
                </a:solidFill>
              </a:rPr>
              <a:t>تقدم التقنيات العالمية التي ترافق بطولات العاب الساحة والميـدان أفضـل التقـارير والتحليلات العلمية إذ إن التقنية المتطورة المستخدمة مثل ألآت التصوير السريعة والأجهـزة الراكضة مع العدائين </a:t>
            </a:r>
            <a:r>
              <a:rPr lang="ar-IQ" b="1" dirty="0" smtClean="0">
                <a:solidFill>
                  <a:srgbClr val="FF0000"/>
                </a:solidFill>
              </a:rPr>
              <a:t>(</a:t>
            </a:r>
            <a:r>
              <a:rPr lang="en-US" b="1" dirty="0" smtClean="0">
                <a:solidFill>
                  <a:srgbClr val="FF0000"/>
                </a:solidFill>
              </a:rPr>
              <a:t>Track runner  </a:t>
            </a:r>
            <a:r>
              <a:rPr lang="ar-IQ" b="1" dirty="0" smtClean="0">
                <a:solidFill>
                  <a:srgbClr val="FF0000"/>
                </a:solidFill>
              </a:rPr>
              <a:t>  ) قد </a:t>
            </a:r>
            <a:r>
              <a:rPr lang="ar-IQ" b="1" dirty="0">
                <a:solidFill>
                  <a:srgbClr val="FF0000"/>
                </a:solidFill>
              </a:rPr>
              <a:t>وفرت بيانات هائلة عن المسابقات بأجزائها ولقـد سعت منظمي هذه البطولات باعتماد المحللين ونشر نتائج التحليل عبر مواقعها الالكترونيـة ، وبدأ الباحثون باستثمار تلك البيانات وبأوجه متعددة وبمعالجات متنوعـة ، إن الأرقـام التـي تمخضت من بطولة العالم برلين ٢٠٠٩ في عدو ١٠٠ متر والذي تم تسجيل رقم عالمي بلـغ </a:t>
            </a:r>
            <a:r>
              <a:rPr lang="ar-IQ" b="1" dirty="0" smtClean="0">
                <a:solidFill>
                  <a:srgbClr val="FF0000"/>
                </a:solidFill>
              </a:rPr>
              <a:t>(9.58 </a:t>
            </a:r>
            <a:r>
              <a:rPr lang="ar-IQ" b="1" dirty="0">
                <a:solidFill>
                  <a:srgbClr val="FF0000"/>
                </a:solidFill>
              </a:rPr>
              <a:t>ثانية) باسم الجامايكي (بولت) يمكن إن تعتمد كبيانات نموذجية وتصلح للمقارنـة بهـا في حالة توافق متطلباتها من اللياقة البدنية والقياسات الجسمية ، وعند عدم تحقق ذلك فـيمكن اعتماد المسار المعطيات الرقمية (الرسوم البيانية) كخصائص عامة لنموذج عدو ١٠٠ متر. </a:t>
            </a:r>
          </a:p>
        </p:txBody>
      </p:sp>
    </p:spTree>
    <p:extLst>
      <p:ext uri="{BB962C8B-B14F-4D97-AF65-F5344CB8AC3E}">
        <p14:creationId xmlns:p14="http://schemas.microsoft.com/office/powerpoint/2010/main" val="2279558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تحول القيم المثالية إلى قيم نموذجية</a:t>
            </a:r>
          </a:p>
        </p:txBody>
      </p:sp>
      <p:sp>
        <p:nvSpPr>
          <p:cNvPr id="3" name="عنصر نائب للمحتوى 2"/>
          <p:cNvSpPr>
            <a:spLocks noGrp="1"/>
          </p:cNvSpPr>
          <p:nvPr>
            <p:ph idx="1"/>
          </p:nvPr>
        </p:nvSpPr>
        <p:spPr/>
        <p:txBody>
          <a:bodyPr/>
          <a:lstStyle/>
          <a:p>
            <a:r>
              <a:rPr lang="ar-IQ" b="1" dirty="0">
                <a:solidFill>
                  <a:srgbClr val="FF0000"/>
                </a:solidFill>
              </a:rPr>
              <a:t>إن النموذج موجود ويمكن تكراره اما المثالي فانه يمكن ان يتواجد نظريـا أو يظهـر بتوافق عالي فوق المتوفر </a:t>
            </a:r>
            <a:r>
              <a:rPr lang="ar-IQ" b="1" dirty="0" err="1">
                <a:solidFill>
                  <a:srgbClr val="FF0000"/>
                </a:solidFill>
              </a:rPr>
              <a:t>ولايمكن</a:t>
            </a:r>
            <a:r>
              <a:rPr lang="ar-IQ" b="1" dirty="0">
                <a:solidFill>
                  <a:srgbClr val="FF0000"/>
                </a:solidFill>
              </a:rPr>
              <a:t> تكراره والرقم </a:t>
            </a:r>
            <a:r>
              <a:rPr lang="ar-IQ" b="1" dirty="0" smtClean="0">
                <a:solidFill>
                  <a:srgbClr val="FF0000"/>
                </a:solidFill>
              </a:rPr>
              <a:t>القياسي المسجل في الوثب العريض و المسجل </a:t>
            </a:r>
            <a:r>
              <a:rPr lang="ar-IQ" b="1" dirty="0">
                <a:solidFill>
                  <a:srgbClr val="FF0000"/>
                </a:solidFill>
              </a:rPr>
              <a:t>باسم (بوب </a:t>
            </a:r>
            <a:r>
              <a:rPr lang="ar-IQ" b="1" dirty="0" err="1">
                <a:solidFill>
                  <a:srgbClr val="FF0000"/>
                </a:solidFill>
              </a:rPr>
              <a:t>بيمـون</a:t>
            </a:r>
            <a:r>
              <a:rPr lang="ar-IQ" b="1" dirty="0">
                <a:solidFill>
                  <a:srgbClr val="FF0000"/>
                </a:solidFill>
              </a:rPr>
              <a:t>) سـنة ١٩٦٨ والبالغ </a:t>
            </a:r>
            <a:r>
              <a:rPr lang="ar-IQ" b="1" dirty="0" smtClean="0">
                <a:solidFill>
                  <a:srgbClr val="FF0000"/>
                </a:solidFill>
              </a:rPr>
              <a:t>8.90 </a:t>
            </a:r>
            <a:r>
              <a:rPr lang="ar-IQ" b="1" dirty="0">
                <a:solidFill>
                  <a:srgbClr val="FF0000"/>
                </a:solidFill>
              </a:rPr>
              <a:t>مترا هو الرقم المثالي إذا لم يتكرر أما إذا تكرر مثلما حدث في سنة ١٩٩١ من قبل اللاعب (مايك </a:t>
            </a:r>
            <a:r>
              <a:rPr lang="ar-IQ" b="1" dirty="0" err="1">
                <a:solidFill>
                  <a:srgbClr val="FF0000"/>
                </a:solidFill>
              </a:rPr>
              <a:t>باويل</a:t>
            </a:r>
            <a:r>
              <a:rPr lang="ar-IQ" b="1" dirty="0">
                <a:solidFill>
                  <a:srgbClr val="FF0000"/>
                </a:solidFill>
              </a:rPr>
              <a:t>) والذي بلغ </a:t>
            </a:r>
            <a:r>
              <a:rPr lang="ar-IQ" b="1" dirty="0" smtClean="0">
                <a:solidFill>
                  <a:srgbClr val="FF0000"/>
                </a:solidFill>
              </a:rPr>
              <a:t>8.95 </a:t>
            </a:r>
            <a:r>
              <a:rPr lang="ar-IQ" b="1" dirty="0">
                <a:solidFill>
                  <a:srgbClr val="FF0000"/>
                </a:solidFill>
              </a:rPr>
              <a:t>مترا فان القيمة المثالية لبوب </a:t>
            </a:r>
            <a:r>
              <a:rPr lang="ar-IQ" b="1" dirty="0" err="1">
                <a:solidFill>
                  <a:srgbClr val="FF0000"/>
                </a:solidFill>
              </a:rPr>
              <a:t>بيمون</a:t>
            </a:r>
            <a:r>
              <a:rPr lang="ar-IQ" b="1" dirty="0">
                <a:solidFill>
                  <a:srgbClr val="FF0000"/>
                </a:solidFill>
              </a:rPr>
              <a:t> يكون نموذجا ، ونستنتج من ذلك ان هناك رابط بين الخصائص الخاصة للنموذج مع المثالية ويمكن بتكـرار مجموعات خاصة من النماذج إيجاد الحالة المثالية . يمكن من خلال أداء عداء معين لمجموعة من النماذج (تكرار الحركة) إيجاد قيم مثالية له من خلال أداءه والغرض منـه إيصـاله إلـى أفضل الحالات (المثالية في النموذج</a:t>
            </a:r>
            <a:r>
              <a:rPr lang="ar-IQ" b="1" dirty="0" smtClean="0">
                <a:solidFill>
                  <a:srgbClr val="FF0000"/>
                </a:solidFill>
              </a:rPr>
              <a:t>).</a:t>
            </a:r>
          </a:p>
          <a:p>
            <a:r>
              <a:rPr lang="ar-IQ" b="1" dirty="0">
                <a:solidFill>
                  <a:schemeClr val="accent6"/>
                </a:solidFill>
              </a:rPr>
              <a:t>الوضع المثالي يمكن </a:t>
            </a:r>
            <a:r>
              <a:rPr lang="ar-IQ" b="1" dirty="0" smtClean="0">
                <a:solidFill>
                  <a:schemeClr val="accent6"/>
                </a:solidFill>
              </a:rPr>
              <a:t>تعريفه بأنه </a:t>
            </a:r>
            <a:r>
              <a:rPr lang="ar-IQ" b="1" dirty="0">
                <a:solidFill>
                  <a:schemeClr val="accent6"/>
                </a:solidFill>
              </a:rPr>
              <a:t>أفضل مسار مستقيم او منحني يمثل اغلـب حالات مسار الاداء الحركي لجزء معين من اجزاء الجسم او لمركز كتلة الجسم.</a:t>
            </a:r>
          </a:p>
        </p:txBody>
      </p:sp>
    </p:spTree>
    <p:extLst>
      <p:ext uri="{BB962C8B-B14F-4D97-AF65-F5344CB8AC3E}">
        <p14:creationId xmlns:p14="http://schemas.microsoft.com/office/powerpoint/2010/main" val="1038001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شكرا لحسن الاستماع</a:t>
            </a:r>
            <a:endParaRPr lang="ar-IQ"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18100" y="1024648"/>
            <a:ext cx="6281738" cy="4805529"/>
          </a:xfrm>
        </p:spPr>
      </p:pic>
    </p:spTree>
    <p:extLst>
      <p:ext uri="{BB962C8B-B14F-4D97-AF65-F5344CB8AC3E}">
        <p14:creationId xmlns:p14="http://schemas.microsoft.com/office/powerpoint/2010/main" val="532188175"/>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أطلس</Template>
  <TotalTime>264</TotalTime>
  <Words>859</Words>
  <Application>Microsoft Office PowerPoint</Application>
  <PresentationFormat>شاشة عريضة</PresentationFormat>
  <Paragraphs>17</Paragraphs>
  <Slides>8</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8</vt:i4>
      </vt:variant>
    </vt:vector>
  </HeadingPairs>
  <TitlesOfParts>
    <vt:vector size="14" baseType="lpstr">
      <vt:lpstr>Arial</vt:lpstr>
      <vt:lpstr>Calibri Light</vt:lpstr>
      <vt:lpstr>Rockwell</vt:lpstr>
      <vt:lpstr>Times New Roman</vt:lpstr>
      <vt:lpstr>Wingdings</vt:lpstr>
      <vt:lpstr>Atlas</vt:lpstr>
      <vt:lpstr>التحليل الحركي للفعاليات الرياضية </vt:lpstr>
      <vt:lpstr>شكل المسار الحركي</vt:lpstr>
      <vt:lpstr>الفرق بين النموذج والمثالي </vt:lpstr>
      <vt:lpstr>الفرق بين النموذج والمثالي </vt:lpstr>
      <vt:lpstr>الفرق بين النموذج والمثالي </vt:lpstr>
      <vt:lpstr>نموذج عدو ١٠٠ متر رجال</vt:lpstr>
      <vt:lpstr>تحول القيم المثالية إلى قيم نموذجية</vt:lpstr>
      <vt:lpstr>شكرا لحسن الاستماع</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التحليل الحركي للفعاليات الرياضية</dc:title>
  <dc:creator>hp</dc:creator>
  <cp:lastModifiedBy>hp</cp:lastModifiedBy>
  <cp:revision>9</cp:revision>
  <dcterms:created xsi:type="dcterms:W3CDTF">2021-06-16T06:35:31Z</dcterms:created>
  <dcterms:modified xsi:type="dcterms:W3CDTF">2022-09-27T05:21:10Z</dcterms:modified>
</cp:coreProperties>
</file>