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4"/>
  </p:sldMasterIdLst>
  <p:notesMasterIdLst>
    <p:notesMasterId r:id="rId16"/>
  </p:notesMasterIdLst>
  <p:handoutMasterIdLst>
    <p:handoutMasterId r:id="rId17"/>
  </p:handoutMasterIdLst>
  <p:sldIdLst>
    <p:sldId id="267" r:id="rId5"/>
    <p:sldId id="288" r:id="rId6"/>
    <p:sldId id="283" r:id="rId7"/>
    <p:sldId id="289" r:id="rId8"/>
    <p:sldId id="284" r:id="rId9"/>
    <p:sldId id="285" r:id="rId10"/>
    <p:sldId id="286" r:id="rId11"/>
    <p:sldId id="291" r:id="rId12"/>
    <p:sldId id="287" r:id="rId13"/>
    <p:sldId id="290" r:id="rId14"/>
    <p:sldId id="292" r:id="rId15"/>
  </p:sldIdLst>
  <p:sldSz cx="12188825"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1" autoAdjust="0"/>
    <p:restoredTop sz="94599" autoAdjust="0"/>
  </p:normalViewPr>
  <p:slideViewPr>
    <p:cSldViewPr>
      <p:cViewPr varScale="1">
        <p:scale>
          <a:sx n="74" d="100"/>
          <a:sy n="74" d="100"/>
        </p:scale>
        <p:origin x="540" y="54"/>
      </p:cViewPr>
      <p:guideLst>
        <p:guide pos="3839"/>
        <p:guide orient="horz" pos="216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100" d="100"/>
          <a:sy n="100" d="100"/>
        </p:scale>
        <p:origin x="280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rtl="1"/>
            <a:fld id="{C48DECE9-B39F-4AAB-85B8-BD694A2EF2C8}" type="uaqdatetime1">
              <a:rPr lang="ar-SA" smtClean="0"/>
              <a:t>21/10/1442</a:t>
            </a:fld>
            <a:endParaRPr lang="ar-SA" dirty="0"/>
          </a:p>
        </p:txBody>
      </p:sp>
      <p:sp>
        <p:nvSpPr>
          <p:cNvPr id="4" name="عنصر نائب للتذييل 3"/>
          <p:cNvSpPr>
            <a:spLocks noGrp="1"/>
          </p:cNvSpPr>
          <p:nvPr>
            <p:ph type="ftr" sz="quarter" idx="2"/>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01114579-D02A-4B51-B5DF-8EC449F77AC7}" type="slidenum">
              <a:rPr lang="ar-SA"/>
              <a:pPr algn="l" rtl="1"/>
              <a:t>‹#›</a:t>
            </a:fld>
            <a:endParaRPr lang="ar-SA" dirty="0"/>
          </a:p>
        </p:txBody>
      </p:sp>
    </p:spTree>
    <p:extLst>
      <p:ext uri="{BB962C8B-B14F-4D97-AF65-F5344CB8AC3E}">
        <p14:creationId xmlns:p14="http://schemas.microsoft.com/office/powerpoint/2010/main"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8"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9"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rtl="1"/>
            <a:fld id="{C48DECE9-B39F-4AAB-85B8-BD694A2EF2C8}" type="uaqdatetime1">
              <a:rPr lang="ar-SA" smtClean="0"/>
              <a:t>21/10/1442</a:t>
            </a:fld>
            <a:endParaRPr lang="ar-SA" dirty="0"/>
          </a:p>
        </p:txBody>
      </p:sp>
      <p:sp>
        <p:nvSpPr>
          <p:cNvPr id="10" name="عنصر نائب للتذييل 3"/>
          <p:cNvSpPr>
            <a:spLocks noGrp="1"/>
          </p:cNvSpPr>
          <p:nvPr>
            <p:ph type="ftr" sz="quarter" idx="4"/>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11" name="عنصر نائب لرقم الشريحة 4"/>
          <p:cNvSpPr>
            <a:spLocks noGrp="1"/>
          </p:cNvSpPr>
          <p:nvPr>
            <p:ph type="sldNum" sz="quarter" idx="5"/>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01114579-D02A-4B51-B5DF-8EC449F77AC7}" type="slidenum">
              <a:rPr lang="ar-SA"/>
              <a:pPr algn="l" rtl="1"/>
              <a:t>‹#›</a:t>
            </a:fld>
            <a:endParaRPr lang="ar-SA" dirty="0"/>
          </a:p>
        </p:txBody>
      </p:sp>
    </p:spTree>
    <p:extLst>
      <p:ext uri="{BB962C8B-B14F-4D97-AF65-F5344CB8AC3E}">
        <p14:creationId xmlns:p14="http://schemas.microsoft.com/office/powerpoint/2010/main" val="4274261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txBox="1">
            <a:spLocks/>
          </p:cNvSpPr>
          <p:nvPr/>
        </p:nvSpPr>
        <p:spPr>
          <a:xfrm>
            <a:off x="0" y="8685213"/>
            <a:ext cx="2973600" cy="457200"/>
          </a:xfrm>
          <a:prstGeom prst="rect">
            <a:avLst/>
          </a:prstGeom>
        </p:spPr>
        <p:txBody>
          <a:bodyPr vert="horz" lIns="91440" tIns="45720" rIns="91440" bIns="45720" rtlCol="1" anchor="b"/>
          <a:lstStyle>
            <a:defPPr algn="r" rtl="1">
              <a:defRPr lang="ar-sa"/>
            </a:defPPr>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l"/>
            <a:fld id="{01114579-D02A-4B51-B5DF-8EC449F77AC7}" type="slidenum">
              <a:rPr lang="ar-SA" smtClean="0"/>
              <a:pPr algn="l"/>
              <a:t>1</a:t>
            </a:fld>
            <a:endParaRPr lang="ar-SA" dirty="0"/>
          </a:p>
        </p:txBody>
      </p:sp>
    </p:spTree>
    <p:extLst>
      <p:ext uri="{BB962C8B-B14F-4D97-AF65-F5344CB8AC3E}">
        <p14:creationId xmlns:p14="http://schemas.microsoft.com/office/powerpoint/2010/main" val="2111230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ctrTitle"/>
          </p:nvPr>
        </p:nvSpPr>
        <p:spPr>
          <a:xfrm>
            <a:off x="3961367" y="1964267"/>
            <a:ext cx="7195852" cy="2421464"/>
          </a:xfrm>
        </p:spPr>
        <p:txBody>
          <a:bodyPr anchor="b">
            <a:normAutofit/>
          </a:bodyPr>
          <a:lstStyle>
            <a:lvl1pPr algn="r">
              <a:defRPr sz="4799">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3961367" y="4385733"/>
            <a:ext cx="7195852" cy="1405467"/>
          </a:xfrm>
        </p:spPr>
        <p:txBody>
          <a:bodyPr anchor="t">
            <a:normAutofit/>
          </a:bodyPr>
          <a:lstStyle>
            <a:lvl1pPr marL="0" indent="0" algn="r">
              <a:buNone/>
              <a:defRPr sz="1799" cap="all">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8930232" y="5870576"/>
            <a:ext cx="1599783" cy="377825"/>
          </a:xfrm>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a:xfrm>
            <a:off x="3961367" y="5870576"/>
            <a:ext cx="4892684" cy="377825"/>
          </a:xfrm>
        </p:spPr>
        <p:txBody>
          <a:bodyPr/>
          <a:lstStyle/>
          <a:p>
            <a:endParaRPr lang="ar-SA" dirty="0"/>
          </a:p>
        </p:txBody>
      </p:sp>
      <p:sp>
        <p:nvSpPr>
          <p:cNvPr id="6" name="Slide Number Placeholder 5"/>
          <p:cNvSpPr>
            <a:spLocks noGrp="1"/>
          </p:cNvSpPr>
          <p:nvPr>
            <p:ph type="sldNum" sz="quarter" idx="12"/>
          </p:nvPr>
        </p:nvSpPr>
        <p:spPr>
          <a:xfrm>
            <a:off x="10606196" y="5870576"/>
            <a:ext cx="551023" cy="377825"/>
          </a:xfrm>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365440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a:xfrm>
            <a:off x="685622" y="4732865"/>
            <a:ext cx="10128789" cy="566738"/>
          </a:xfrm>
        </p:spPr>
        <p:txBody>
          <a:bodyPr anchor="b">
            <a:normAutofit/>
          </a:bodyPr>
          <a:lstStyle>
            <a:lvl1pPr algn="l">
              <a:defRPr sz="2399"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371243" y="932112"/>
            <a:ext cx="8757546"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622" y="5299603"/>
            <a:ext cx="10128789" cy="49371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416298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a:xfrm>
            <a:off x="685623" y="609602"/>
            <a:ext cx="10128789" cy="3124199"/>
          </a:xfrm>
        </p:spPr>
        <p:txBody>
          <a:bodyPr anchor="ctr">
            <a:normAutofit/>
          </a:bodyPr>
          <a:lstStyle>
            <a:lvl1pPr algn="l">
              <a:defRPr sz="3199"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621" y="4343400"/>
            <a:ext cx="10128790" cy="1447800"/>
          </a:xfrm>
        </p:spPr>
        <p:txBody>
          <a:bodyPr anchor="ctr">
            <a:normAutofit/>
          </a:bodyPr>
          <a:lstStyle>
            <a:lvl1pPr marL="0" indent="0" algn="l">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3894457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15" name="TextBox 14"/>
          <p:cNvSpPr txBox="1"/>
          <p:nvPr/>
        </p:nvSpPr>
        <p:spPr>
          <a:xfrm>
            <a:off x="10235201" y="2743200"/>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11" name="TextBox 10"/>
          <p:cNvSpPr txBox="1"/>
          <p:nvPr/>
        </p:nvSpPr>
        <p:spPr>
          <a:xfrm>
            <a:off x="488148" y="823337"/>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992009" y="609602"/>
            <a:ext cx="9547912" cy="2743199"/>
          </a:xfrm>
        </p:spPr>
        <p:txBody>
          <a:bodyPr anchor="ctr">
            <a:normAutofit/>
          </a:bodyPr>
          <a:lstStyle>
            <a:lvl1pPr algn="l">
              <a:defRPr sz="3199"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97589" y="3352800"/>
            <a:ext cx="9336752" cy="381000"/>
          </a:xfrm>
        </p:spPr>
        <p:txBody>
          <a:bodyPr anchor="ctr"/>
          <a:lstStyle>
            <a:lvl1pPr marL="0" indent="0">
              <a:buFontTx/>
              <a:buNone/>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7287" y="4343400"/>
            <a:ext cx="10149723" cy="1447800"/>
          </a:xfrm>
        </p:spPr>
        <p:txBody>
          <a:bodyPr anchor="ctr">
            <a:normAutofit/>
          </a:bodyPr>
          <a:lstStyle>
            <a:lvl1pPr marL="0" indent="0" algn="l">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3270026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a:xfrm>
            <a:off x="685624" y="3308581"/>
            <a:ext cx="10128787" cy="1468800"/>
          </a:xfrm>
        </p:spPr>
        <p:txBody>
          <a:bodyPr anchor="b">
            <a:normAutofit/>
          </a:bodyPr>
          <a:lstStyle>
            <a:lvl1pPr algn="l">
              <a:defRPr sz="3199"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622" y="4777381"/>
            <a:ext cx="10128788" cy="860400"/>
          </a:xfrm>
        </p:spPr>
        <p:txBody>
          <a:bodyPr anchor="t">
            <a:normAutofit/>
          </a:bodyPr>
          <a:lstStyle>
            <a:lvl1pPr marL="0" indent="0" algn="l">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218563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13" name="TextBox 12"/>
          <p:cNvSpPr txBox="1"/>
          <p:nvPr/>
        </p:nvSpPr>
        <p:spPr>
          <a:xfrm>
            <a:off x="10235201" y="2743200"/>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14" name="TextBox 13"/>
          <p:cNvSpPr txBox="1"/>
          <p:nvPr/>
        </p:nvSpPr>
        <p:spPr>
          <a:xfrm>
            <a:off x="488148" y="823337"/>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16" name="Title 1"/>
          <p:cNvSpPr>
            <a:spLocks noGrp="1"/>
          </p:cNvSpPr>
          <p:nvPr>
            <p:ph type="title"/>
          </p:nvPr>
        </p:nvSpPr>
        <p:spPr>
          <a:xfrm>
            <a:off x="992009" y="609602"/>
            <a:ext cx="9547912" cy="2743199"/>
          </a:xfrm>
        </p:spPr>
        <p:txBody>
          <a:bodyPr anchor="ctr">
            <a:normAutofit/>
          </a:bodyPr>
          <a:lstStyle>
            <a:lvl1pPr algn="l">
              <a:defRPr sz="3199"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621" y="3886200"/>
            <a:ext cx="10132797" cy="889000"/>
          </a:xfrm>
        </p:spPr>
        <p:txBody>
          <a:bodyPr vert="horz" lIns="91440" tIns="45720" rIns="91440" bIns="45720" rtlCol="0" anchor="b">
            <a:normAutofit/>
          </a:bodyPr>
          <a:lstStyle>
            <a:lvl1pPr>
              <a:buNone/>
              <a:defRPr lang="en-US" sz="2399" b="0" cap="none"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5620" y="4775200"/>
            <a:ext cx="10132797" cy="1016000"/>
          </a:xfrm>
        </p:spPr>
        <p:txBody>
          <a:bodyPr anchor="t">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2533081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a:xfrm>
            <a:off x="685623" y="609602"/>
            <a:ext cx="10128789" cy="2743199"/>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622" y="3505200"/>
            <a:ext cx="10128790" cy="838200"/>
          </a:xfrm>
        </p:spPr>
        <p:txBody>
          <a:bodyPr vert="horz" lIns="91440" tIns="45720" rIns="91440" bIns="45720" rtlCol="0" anchor="b">
            <a:normAutofit/>
          </a:bodyPr>
          <a:lstStyle>
            <a:lvl1pPr>
              <a:buNone/>
              <a:defRPr lang="en-US" sz="2799" b="0" cap="none"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5621" y="4343400"/>
            <a:ext cx="10128790" cy="1447800"/>
          </a:xfrm>
        </p:spPr>
        <p:txBody>
          <a:bodyPr anchor="t">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3271683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
        <p:nvSpPr>
          <p:cNvPr id="8" name="Title 1"/>
          <p:cNvSpPr>
            <a:spLocks noGrp="1"/>
          </p:cNvSpPr>
          <p:nvPr>
            <p:ph type="title"/>
          </p:nvPr>
        </p:nvSpPr>
        <p:spPr>
          <a:xfrm>
            <a:off x="685623" y="609601"/>
            <a:ext cx="10128787" cy="1456267"/>
          </a:xfrm>
        </p:spPr>
        <p:txBody>
          <a:body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2827067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Vertical Title 1"/>
          <p:cNvSpPr>
            <a:spLocks noGrp="1"/>
          </p:cNvSpPr>
          <p:nvPr>
            <p:ph type="title" orient="vert"/>
          </p:nvPr>
        </p:nvSpPr>
        <p:spPr>
          <a:xfrm>
            <a:off x="8656420" y="609600"/>
            <a:ext cx="2157990"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622" y="609600"/>
            <a:ext cx="7830076" cy="5181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136000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182907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a:xfrm>
            <a:off x="685622" y="3308581"/>
            <a:ext cx="10128789" cy="1468800"/>
          </a:xfrm>
        </p:spPr>
        <p:txBody>
          <a:bodyPr anchor="b"/>
          <a:lstStyle>
            <a:lvl1pPr algn="l">
              <a:defRPr sz="3999"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620" y="4777381"/>
            <a:ext cx="10128790" cy="860400"/>
          </a:xfrm>
        </p:spPr>
        <p:txBody>
          <a:bodyPr anchor="t">
            <a:normAutofit/>
          </a:bodyPr>
          <a:lstStyle>
            <a:lvl1pPr marL="0" indent="0" algn="l">
              <a:buNone/>
              <a:defRPr sz="1999" cap="all">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422724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623" y="2142067"/>
            <a:ext cx="4994033" cy="3649134"/>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20379" y="2142068"/>
            <a:ext cx="4994031" cy="3649133"/>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650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3416" y="2218267"/>
            <a:ext cx="4707828" cy="576262"/>
          </a:xfrm>
        </p:spPr>
        <p:txBody>
          <a:bodyPr anchor="b">
            <a:noAutofit/>
          </a:bodyPr>
          <a:lstStyle>
            <a:lvl1pPr marL="0" indent="0">
              <a:buNone/>
              <a:defRPr sz="27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623" y="2870201"/>
            <a:ext cx="4995622" cy="292099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94416" y="2226734"/>
            <a:ext cx="4721583" cy="576262"/>
          </a:xfrm>
        </p:spPr>
        <p:txBody>
          <a:bodyPr anchor="b">
            <a:noAutofit/>
          </a:bodyPr>
          <a:lstStyle>
            <a:lvl1pPr marL="0" indent="0">
              <a:buNone/>
              <a:defRPr sz="27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21967" y="2870201"/>
            <a:ext cx="4994033" cy="292099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8" name="Footer Placeholder 7"/>
          <p:cNvSpPr>
            <a:spLocks noGrp="1"/>
          </p:cNvSpPr>
          <p:nvPr>
            <p:ph type="ftr" sz="quarter" idx="11"/>
          </p:nvPr>
        </p:nvSpPr>
        <p:spPr/>
        <p:txBody>
          <a:bodyPr/>
          <a:lstStyle/>
          <a:p>
            <a:pPr rtl="1"/>
            <a:endParaRPr lang="ar-SA" dirty="0"/>
          </a:p>
        </p:txBody>
      </p:sp>
      <p:sp>
        <p:nvSpPr>
          <p:cNvPr id="9" name="Slide Number Placeholder 8"/>
          <p:cNvSpPr>
            <a:spLocks noGrp="1"/>
          </p:cNvSpPr>
          <p:nvPr>
            <p:ph type="sldNum" sz="quarter" idx="12"/>
          </p:nvPr>
        </p:nvSpPr>
        <p:spPr/>
        <p:txBody>
          <a:bodyPr/>
          <a:lstStyle/>
          <a:p>
            <a:pPr rtl="1"/>
            <a:fld id="{DF28FB93-0A08-4E7D-8E63-9EFA29F1E093}" type="slidenum">
              <a:rPr lang="ar-SA" smtClean="0"/>
              <a:pPr/>
              <a:t>‹#›</a:t>
            </a:fld>
            <a:endParaRPr lang="ar-SA" dirty="0"/>
          </a:p>
        </p:txBody>
      </p:sp>
    </p:spTree>
    <p:extLst>
      <p:ext uri="{BB962C8B-B14F-4D97-AF65-F5344CB8AC3E}">
        <p14:creationId xmlns:p14="http://schemas.microsoft.com/office/powerpoint/2010/main" val="1516935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3353613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Date Placeholder 1"/>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3" name="Footer Placeholder 2"/>
          <p:cNvSpPr>
            <a:spLocks noGrp="1"/>
          </p:cNvSpPr>
          <p:nvPr>
            <p:ph type="ftr" sz="quarter" idx="11"/>
          </p:nvPr>
        </p:nvSpPr>
        <p:spPr/>
        <p:txBody>
          <a:bodyPr/>
          <a:lstStyle/>
          <a:p>
            <a:pPr rtl="1"/>
            <a:endParaRPr lang="ar-SA" dirty="0"/>
          </a:p>
        </p:txBody>
      </p:sp>
      <p:sp>
        <p:nvSpPr>
          <p:cNvPr id="4" name="Slide Number Placeholder 3"/>
          <p:cNvSpPr>
            <a:spLocks noGrp="1"/>
          </p:cNvSpPr>
          <p:nvPr>
            <p:ph type="sldNum" sz="quarter" idx="12"/>
          </p:nvPr>
        </p:nvSpPr>
        <p:spPr/>
        <p:txBody>
          <a:bodyPr/>
          <a:lstStyle/>
          <a:p>
            <a:pPr rtl="1"/>
            <a:fld id="{DF28FB93-0A08-4E7D-8E63-9EFA29F1E093}" type="slidenum">
              <a:rPr lang="ar-SA" smtClean="0"/>
              <a:pPr/>
              <a:t>‹#›</a:t>
            </a:fld>
            <a:endParaRPr lang="ar-SA" dirty="0"/>
          </a:p>
        </p:txBody>
      </p:sp>
    </p:spTree>
    <p:extLst>
      <p:ext uri="{BB962C8B-B14F-4D97-AF65-F5344CB8AC3E}">
        <p14:creationId xmlns:p14="http://schemas.microsoft.com/office/powerpoint/2010/main" val="3291520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a:xfrm>
            <a:off x="685622" y="2074333"/>
            <a:ext cx="3679926" cy="1371600"/>
          </a:xfrm>
        </p:spPr>
        <p:txBody>
          <a:bodyPr anchor="b">
            <a:normAutofit/>
          </a:bodyPr>
          <a:lstStyle>
            <a:lvl1pPr algn="l">
              <a:defRPr sz="2399"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46991" y="609601"/>
            <a:ext cx="6167419" cy="5181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622" y="3445933"/>
            <a:ext cx="3679926" cy="1828800"/>
          </a:xfrm>
        </p:spPr>
        <p:txBody>
          <a:bodyPr anchor="t">
            <a:normAutofit/>
          </a:bodyPr>
          <a:lstStyle>
            <a:lvl1pPr marL="0" indent="0">
              <a:buNone/>
              <a:defRPr sz="16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65769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5651" cy="6856214"/>
          </a:xfrm>
          <a:prstGeom prst="rect">
            <a:avLst/>
          </a:prstGeom>
        </p:spPr>
      </p:pic>
      <p:sp>
        <p:nvSpPr>
          <p:cNvPr id="2" name="Title 1"/>
          <p:cNvSpPr>
            <a:spLocks noGrp="1"/>
          </p:cNvSpPr>
          <p:nvPr>
            <p:ph type="title"/>
          </p:nvPr>
        </p:nvSpPr>
        <p:spPr>
          <a:xfrm>
            <a:off x="685622" y="1600200"/>
            <a:ext cx="6163048" cy="1371600"/>
          </a:xfrm>
        </p:spPr>
        <p:txBody>
          <a:bodyPr anchor="b">
            <a:normAutofit/>
          </a:bodyPr>
          <a:lstStyle>
            <a:lvl1pPr algn="l">
              <a:defRPr sz="2799"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34290" y="914400"/>
            <a:ext cx="328012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622" y="2971800"/>
            <a:ext cx="6163048" cy="1828800"/>
          </a:xfrm>
        </p:spPr>
        <p:txBody>
          <a:bodyPr anchor="t">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pPr algn="l"/>
            <a:fld id="{62C88332-41E8-4E08-9D13-12364DB3A705}" type="uaqdatetime1">
              <a:rPr lang="ar-SA" smtClean="0"/>
              <a:pPr algn="l"/>
              <a:t>21/10/1442</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213778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623" y="609601"/>
            <a:ext cx="10128787" cy="14562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623" y="2142068"/>
            <a:ext cx="10128787" cy="3649133"/>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87423" y="5870576"/>
            <a:ext cx="159978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62C88332-41E8-4E08-9D13-12364DB3A705}" type="uaqdatetime1">
              <a:rPr lang="ar-SA" smtClean="0"/>
              <a:pPr algn="l"/>
              <a:t>21/10/1442</a:t>
            </a:fld>
            <a:endParaRPr lang="ar-SA" dirty="0"/>
          </a:p>
        </p:txBody>
      </p:sp>
      <p:sp>
        <p:nvSpPr>
          <p:cNvPr id="5" name="Footer Placeholder 4"/>
          <p:cNvSpPr>
            <a:spLocks noGrp="1"/>
          </p:cNvSpPr>
          <p:nvPr>
            <p:ph type="ftr" sz="quarter" idx="3"/>
          </p:nvPr>
        </p:nvSpPr>
        <p:spPr>
          <a:xfrm>
            <a:off x="685622" y="5870576"/>
            <a:ext cx="782562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dirty="0"/>
          </a:p>
        </p:txBody>
      </p:sp>
      <p:sp>
        <p:nvSpPr>
          <p:cNvPr id="6" name="Slide Number Placeholder 5"/>
          <p:cNvSpPr>
            <a:spLocks noGrp="1"/>
          </p:cNvSpPr>
          <p:nvPr>
            <p:ph type="sldNum" sz="quarter" idx="4"/>
          </p:nvPr>
        </p:nvSpPr>
        <p:spPr>
          <a:xfrm>
            <a:off x="10263387" y="5870576"/>
            <a:ext cx="55102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F28FB93-0A08-4E7D-8E63-9EFA29F1E093}" type="slidenum">
              <a:rPr lang="ar-SA" smtClean="0"/>
              <a:pPr/>
              <a:t>‹#›</a:t>
            </a:fld>
            <a:endParaRPr lang="ar-SA" dirty="0"/>
          </a:p>
        </p:txBody>
      </p:sp>
    </p:spTree>
    <p:extLst>
      <p:ext uri="{BB962C8B-B14F-4D97-AF65-F5344CB8AC3E}">
        <p14:creationId xmlns:p14="http://schemas.microsoft.com/office/powerpoint/2010/main" val="1204635517"/>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063" rtl="1" eaLnBrk="1" latinLnBrk="0" hangingPunct="1">
        <a:spcBef>
          <a:spcPct val="0"/>
        </a:spcBef>
        <a:buNone/>
        <a:defRPr sz="3599"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664" indent="-285664" algn="r" defTabSz="457063" rtl="1" eaLnBrk="1" latinLnBrk="0" hangingPunct="1">
        <a:spcBef>
          <a:spcPts val="0"/>
        </a:spcBef>
        <a:spcAft>
          <a:spcPts val="1000"/>
        </a:spcAft>
        <a:buClr>
          <a:schemeClr val="tx1"/>
        </a:buClr>
        <a:buSzPct val="100000"/>
        <a:buFont typeface="Arial"/>
        <a:buChar char="•"/>
        <a:defRPr sz="1799" kern="1200" cap="none">
          <a:solidFill>
            <a:schemeClr val="tx1"/>
          </a:solidFill>
          <a:effectLst/>
          <a:latin typeface="+mn-lt"/>
          <a:ea typeface="+mn-ea"/>
          <a:cs typeface="+mn-cs"/>
        </a:defRPr>
      </a:lvl1pPr>
      <a:lvl2pPr marL="742727" indent="-285664" algn="r" defTabSz="457063"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199790" indent="-285664" algn="r" defTabSz="457063"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2587" indent="-171399" algn="r" defTabSz="457063"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1999650" indent="-171399" algn="r" defTabSz="457063"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3846" indent="-228531" algn="r" defTabSz="457063"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0908" indent="-228531" algn="r" defTabSz="457063"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7971" indent="-228531" algn="r" defTabSz="457063"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5034" indent="-228531" algn="r" defTabSz="457063"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063" rtl="1" eaLnBrk="1" latinLnBrk="0" hangingPunct="1">
        <a:defRPr sz="1799" kern="1200">
          <a:solidFill>
            <a:schemeClr val="tx1"/>
          </a:solidFill>
          <a:latin typeface="+mn-lt"/>
          <a:ea typeface="+mn-ea"/>
          <a:cs typeface="+mn-cs"/>
        </a:defRPr>
      </a:lvl1pPr>
      <a:lvl2pPr marL="457063" algn="r" defTabSz="457063" rtl="1" eaLnBrk="1" latinLnBrk="0" hangingPunct="1">
        <a:defRPr sz="1799" kern="1200">
          <a:solidFill>
            <a:schemeClr val="tx1"/>
          </a:solidFill>
          <a:latin typeface="+mn-lt"/>
          <a:ea typeface="+mn-ea"/>
          <a:cs typeface="+mn-cs"/>
        </a:defRPr>
      </a:lvl2pPr>
      <a:lvl3pPr marL="914126" algn="r" defTabSz="457063" rtl="1" eaLnBrk="1" latinLnBrk="0" hangingPunct="1">
        <a:defRPr sz="1799" kern="1200">
          <a:solidFill>
            <a:schemeClr val="tx1"/>
          </a:solidFill>
          <a:latin typeface="+mn-lt"/>
          <a:ea typeface="+mn-ea"/>
          <a:cs typeface="+mn-cs"/>
        </a:defRPr>
      </a:lvl3pPr>
      <a:lvl4pPr marL="1371189" algn="r" defTabSz="457063" rtl="1" eaLnBrk="1" latinLnBrk="0" hangingPunct="1">
        <a:defRPr sz="1799" kern="1200">
          <a:solidFill>
            <a:schemeClr val="tx1"/>
          </a:solidFill>
          <a:latin typeface="+mn-lt"/>
          <a:ea typeface="+mn-ea"/>
          <a:cs typeface="+mn-cs"/>
        </a:defRPr>
      </a:lvl4pPr>
      <a:lvl5pPr marL="1828251" algn="r" defTabSz="457063" rtl="1" eaLnBrk="1" latinLnBrk="0" hangingPunct="1">
        <a:defRPr sz="1799" kern="1200">
          <a:solidFill>
            <a:schemeClr val="tx1"/>
          </a:solidFill>
          <a:latin typeface="+mn-lt"/>
          <a:ea typeface="+mn-ea"/>
          <a:cs typeface="+mn-cs"/>
        </a:defRPr>
      </a:lvl5pPr>
      <a:lvl6pPr marL="2285314" algn="r" defTabSz="457063" rtl="1" eaLnBrk="1" latinLnBrk="0" hangingPunct="1">
        <a:defRPr sz="1799" kern="1200">
          <a:solidFill>
            <a:schemeClr val="tx1"/>
          </a:solidFill>
          <a:latin typeface="+mn-lt"/>
          <a:ea typeface="+mn-ea"/>
          <a:cs typeface="+mn-cs"/>
        </a:defRPr>
      </a:lvl6pPr>
      <a:lvl7pPr marL="2742377" algn="r" defTabSz="457063" rtl="1" eaLnBrk="1" latinLnBrk="0" hangingPunct="1">
        <a:defRPr sz="1799" kern="1200">
          <a:solidFill>
            <a:schemeClr val="tx1"/>
          </a:solidFill>
          <a:latin typeface="+mn-lt"/>
          <a:ea typeface="+mn-ea"/>
          <a:cs typeface="+mn-cs"/>
        </a:defRPr>
      </a:lvl7pPr>
      <a:lvl8pPr marL="3199440" algn="r" defTabSz="457063" rtl="1" eaLnBrk="1" latinLnBrk="0" hangingPunct="1">
        <a:defRPr sz="1799" kern="1200">
          <a:solidFill>
            <a:schemeClr val="tx1"/>
          </a:solidFill>
          <a:latin typeface="+mn-lt"/>
          <a:ea typeface="+mn-ea"/>
          <a:cs typeface="+mn-cs"/>
        </a:defRPr>
      </a:lvl8pPr>
      <a:lvl9pPr marL="3656503" algn="r" defTabSz="457063" rtl="1"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 Id="rId5" Type="http://schemas.openxmlformats.org/officeDocument/2006/relationships/image" Target="../media/image21.jpg"/><Relationship Id="rId4" Type="http://schemas.openxmlformats.org/officeDocument/2006/relationships/image" Target="../media/image20.jpg"/></Relationships>
</file>

<file path=ppt/slides/_rels/slide1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a:xfrm>
            <a:off x="2710036" y="1964269"/>
            <a:ext cx="8447183" cy="2421464"/>
          </a:xfrm>
        </p:spPr>
        <p:txBody>
          <a:bodyPr rtlCol="1">
            <a:normAutofit/>
          </a:bodyPr>
          <a:lstStyle/>
          <a:p>
            <a:pPr rtl="1"/>
            <a:r>
              <a:rPr lang="ar-SA" sz="5400" dirty="0" smtClean="0"/>
              <a:t>طرائق البحث العلمي في </a:t>
            </a:r>
            <a:r>
              <a:rPr lang="ar-SA" sz="5400" dirty="0" err="1" smtClean="0"/>
              <a:t>البايوميكانيك</a:t>
            </a:r>
            <a:endParaRPr lang="ar-SA" sz="5400" dirty="0"/>
          </a:p>
        </p:txBody>
      </p:sp>
      <p:sp>
        <p:nvSpPr>
          <p:cNvPr id="3" name="العنوان الفرعي 2"/>
          <p:cNvSpPr>
            <a:spLocks noGrp="1"/>
          </p:cNvSpPr>
          <p:nvPr>
            <p:ph type="subTitle" idx="1"/>
          </p:nvPr>
        </p:nvSpPr>
        <p:spPr/>
        <p:txBody>
          <a:bodyPr rtlCol="1">
            <a:normAutofit/>
          </a:bodyPr>
          <a:lstStyle/>
          <a:p>
            <a:pPr rtl="1"/>
            <a:r>
              <a:rPr lang="ar-SA" sz="3200" dirty="0" smtClean="0">
                <a:cs typeface="+mj-cs"/>
              </a:rPr>
              <a:t>تقديم: د. محمد مطلك بدر الحاج لازم</a:t>
            </a:r>
            <a:endParaRPr lang="ar-SA" sz="3200" dirty="0">
              <a:cs typeface="+mj-cs"/>
            </a:endParaRPr>
          </a:p>
        </p:txBody>
      </p:sp>
    </p:spTree>
    <p:extLst>
      <p:ext uri="{BB962C8B-B14F-4D97-AF65-F5344CB8AC3E}">
        <p14:creationId xmlns:p14="http://schemas.microsoft.com/office/powerpoint/2010/main" val="270754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err="1" smtClean="0"/>
              <a:t>برامجيات</a:t>
            </a:r>
            <a:r>
              <a:rPr lang="ar-IQ" dirty="0" smtClean="0"/>
              <a:t> التحليل </a:t>
            </a:r>
            <a:r>
              <a:rPr lang="ar-IQ" dirty="0" err="1" smtClean="0"/>
              <a:t>البايوميكانيكي</a:t>
            </a:r>
            <a:r>
              <a:rPr lang="ar-IQ" dirty="0" smtClean="0"/>
              <a:t>:</a:t>
            </a:r>
            <a:endParaRPr lang="ar-IQ" dirty="0"/>
          </a:p>
        </p:txBody>
      </p:sp>
      <p:sp>
        <p:nvSpPr>
          <p:cNvPr id="3" name="عنصر نائب للمحتوى 2"/>
          <p:cNvSpPr>
            <a:spLocks noGrp="1"/>
          </p:cNvSpPr>
          <p:nvPr>
            <p:ph idx="1"/>
          </p:nvPr>
        </p:nvSpPr>
        <p:spPr>
          <a:xfrm>
            <a:off x="6094412" y="1916832"/>
            <a:ext cx="4719998" cy="4752528"/>
          </a:xfrm>
        </p:spPr>
        <p:txBody>
          <a:bodyPr/>
          <a:lstStyle/>
          <a:p>
            <a:r>
              <a:rPr lang="ar-IQ" dirty="0" smtClean="0"/>
              <a:t>هناك الكثير من البرامج الحاسوبية المخصصة لتحليل حركات الجسم البشري لا بل حتى حركة الكائنات الحية الأخرى و من هذه البرامج:</a:t>
            </a:r>
          </a:p>
          <a:p>
            <a:r>
              <a:rPr lang="en-US" dirty="0" smtClean="0"/>
              <a:t>Dartfish</a:t>
            </a:r>
          </a:p>
          <a:p>
            <a:r>
              <a:rPr lang="en-US" dirty="0" smtClean="0"/>
              <a:t>Kinovea</a:t>
            </a:r>
          </a:p>
          <a:p>
            <a:r>
              <a:rPr lang="en-US" dirty="0" smtClean="0"/>
              <a:t>MAX TRAQ</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905" y="609601"/>
            <a:ext cx="2857500" cy="160020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186" y="2730997"/>
            <a:ext cx="2962275" cy="154305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2294" y="4564335"/>
            <a:ext cx="2181225" cy="2105025"/>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4905" y="4645297"/>
            <a:ext cx="2352675" cy="1943100"/>
          </a:xfrm>
          <a:prstGeom prst="rect">
            <a:avLst/>
          </a:prstGeom>
        </p:spPr>
      </p:pic>
    </p:spTree>
    <p:extLst>
      <p:ext uri="{BB962C8B-B14F-4D97-AF65-F5344CB8AC3E}">
        <p14:creationId xmlns:p14="http://schemas.microsoft.com/office/powerpoint/2010/main" val="352729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شكرا </a:t>
            </a:r>
            <a:r>
              <a:rPr lang="ar-SA" smtClean="0"/>
              <a:t>لحسن الاستماع...</a:t>
            </a:r>
            <a:endParaRPr lang="ar-IQ"/>
          </a:p>
        </p:txBody>
      </p:sp>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6101" y="2492896"/>
            <a:ext cx="5472608" cy="3888432"/>
          </a:xfrm>
        </p:spPr>
      </p:pic>
    </p:spTree>
    <p:extLst>
      <p:ext uri="{BB962C8B-B14F-4D97-AF65-F5344CB8AC3E}">
        <p14:creationId xmlns:p14="http://schemas.microsoft.com/office/powerpoint/2010/main" val="325650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اهمية البحث العلمي في مجال الميكانيكا الحركية او </a:t>
            </a:r>
            <a:r>
              <a:rPr lang="ar-SA" dirty="0" err="1" smtClean="0"/>
              <a:t>البايوميكانيك</a:t>
            </a:r>
            <a:endParaRPr lang="ar-IQ" dirty="0"/>
          </a:p>
        </p:txBody>
      </p:sp>
      <p:sp>
        <p:nvSpPr>
          <p:cNvPr id="3" name="عنصر نائب للمحتوى 2"/>
          <p:cNvSpPr>
            <a:spLocks noGrp="1"/>
          </p:cNvSpPr>
          <p:nvPr>
            <p:ph idx="1"/>
          </p:nvPr>
        </p:nvSpPr>
        <p:spPr/>
        <p:txBody>
          <a:bodyPr/>
          <a:lstStyle/>
          <a:p>
            <a:pPr marL="0" indent="0">
              <a:buNone/>
            </a:pPr>
            <a:r>
              <a:rPr lang="ar-SA" dirty="0" smtClean="0"/>
              <a:t>من خلال كل ما درسناه في الفصول السابقة اصبح من المفهوم لنا ماهية علم </a:t>
            </a:r>
            <a:r>
              <a:rPr lang="ar-SA" dirty="0" err="1" smtClean="0"/>
              <a:t>البايوميكانيك</a:t>
            </a:r>
            <a:r>
              <a:rPr lang="ar-SA" dirty="0" smtClean="0"/>
              <a:t> بشكل عام بواسطة دراستنا للجسم البشري، و استطعنا ادراك اهمية هذا العلم من خلال الربط بين مفاهيم الفيزياء العامة من جهة و من جهة اخرى طبيعة الجسم البشري.</a:t>
            </a:r>
          </a:p>
          <a:p>
            <a:pPr marL="0" indent="0">
              <a:buNone/>
            </a:pPr>
            <a:r>
              <a:rPr lang="ar-SA" dirty="0" smtClean="0"/>
              <a:t>يمثل النشاط الرياضي التنافسي اليوم ملمح مهم من ملامح النشاط البشري فأصبح له مريدين و ممارسين سواء على صعيد المنافسة او على صعيد اللياقة العامة و الصحة، لذلك برزت اهمية البحث العلمي في هذا العلم فالرياضيون المتفوقون اليوم يسعون لكسر الارقام القياسية فضلا عن محاولة الاستفادة من قدراتهم البدنية و </a:t>
            </a:r>
            <a:r>
              <a:rPr lang="ar-SA" dirty="0" err="1" smtClean="0"/>
              <a:t>المهارية</a:t>
            </a:r>
            <a:r>
              <a:rPr lang="ar-SA" dirty="0" smtClean="0"/>
              <a:t> على افضل وجه، و بطبيعة الحال ان مجال البحث العلمي في مجال </a:t>
            </a:r>
            <a:r>
              <a:rPr lang="ar-SA" dirty="0" err="1" smtClean="0"/>
              <a:t>البايوميكانيك</a:t>
            </a:r>
            <a:r>
              <a:rPr lang="ar-SA" dirty="0" smtClean="0"/>
              <a:t> يتعدى النشاط الرياضي لما هو ابعد من ذلك فنجده جزء من الفهم النشاط الرياضي لمن هم ليسوا رياضيين او لكبار السن و حتى في مجال التأهيل البدني للإصابات و صناعة الاطراف الصناعية و هناك مجالات اخرى من قبيل تقويم التشوهات الخلقية للكبار و الاطفال و تصحيح القوام.</a:t>
            </a:r>
          </a:p>
          <a:p>
            <a:pPr marL="0" indent="0">
              <a:buNone/>
            </a:pPr>
            <a:r>
              <a:rPr lang="ar-SA" dirty="0" smtClean="0"/>
              <a:t>و نتيجة لكل ما سبق فقد ابدع الباحثون في تطوير منهجية البحث العلمي و ادى ذلك الى تطوير وسائل و اجهزة لغرض تحقيق الاهداف المختلفة فأصبحنا اليوم نجد كاميرات خاصة للتصوير </a:t>
            </a:r>
            <a:r>
              <a:rPr lang="ar-SA" dirty="0" err="1" smtClean="0"/>
              <a:t>البايوميكانيكي</a:t>
            </a:r>
            <a:r>
              <a:rPr lang="ar-SA" dirty="0" smtClean="0"/>
              <a:t> و ظهرت الكثير من الاجهزة التي تخدم هذه الاغراض من قبيل دراسة النشاط العضلي او وسائل قياس القوة و السرعة، و اهم الوسائل التي تخدم اهداف البحث العلمي هي البرمجيات الحاسوبية التي تؤدي مهمة التحليل الحركي و هي برمجيات عديدة و يتم استثمار مبالغ كبيرة بتطويرها.</a:t>
            </a:r>
            <a:endParaRPr lang="ar-IQ" dirty="0"/>
          </a:p>
        </p:txBody>
      </p:sp>
    </p:spTree>
    <p:extLst>
      <p:ext uri="{BB962C8B-B14F-4D97-AF65-F5344CB8AC3E}">
        <p14:creationId xmlns:p14="http://schemas.microsoft.com/office/powerpoint/2010/main" val="131083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5940" y="244541"/>
            <a:ext cx="10128787" cy="1456267"/>
          </a:xfrm>
        </p:spPr>
        <p:txBody>
          <a:bodyPr/>
          <a:lstStyle/>
          <a:p>
            <a:pPr algn="r"/>
            <a:r>
              <a:rPr lang="ar-SA" dirty="0" smtClean="0"/>
              <a:t>تحديد مركز ثقل الجسم </a:t>
            </a:r>
            <a:endParaRPr lang="ar-IQ" dirty="0"/>
          </a:p>
        </p:txBody>
      </p:sp>
      <p:sp>
        <p:nvSpPr>
          <p:cNvPr id="3" name="عنصر نائب للمحتوى 2"/>
          <p:cNvSpPr>
            <a:spLocks noGrp="1"/>
          </p:cNvSpPr>
          <p:nvPr>
            <p:ph idx="1"/>
          </p:nvPr>
        </p:nvSpPr>
        <p:spPr>
          <a:xfrm>
            <a:off x="5762916" y="1412776"/>
            <a:ext cx="6232166" cy="5157192"/>
          </a:xfrm>
        </p:spPr>
        <p:txBody>
          <a:bodyPr/>
          <a:lstStyle/>
          <a:p>
            <a:r>
              <a:rPr lang="ar-SA" dirty="0" smtClean="0"/>
              <a:t>في الفصل السابق تناولنا موضوع مركز الثقل بكثير من الاسهاب و بينا ان ايجاد مركز الثقل للجسم البشري ككل او لأي جزء من اجزائه له علاقة مباشرة بفهمنا لطبيعة المسارات الحركية التي يتحرك بها الجسم و بالتالي نستطيع ان نفهم الكثير من المفاهيم سواء على صعيد تصحيح الاخطاء في المهارة او على صعيد تحديد الاهداف البدنية، فمثلا ان المصارع يقوم بتدريب نفسه على التعامل مع مبدأ مركز الثقل سواء لنفسه او للخصم و بالتالي يستطيع تحقيق الفوز و ايضا تبرز اهمية تحديد مركز الثقل لرياضي القفز العالي حيث ان طبيعة الاداء </a:t>
            </a:r>
            <a:r>
              <a:rPr lang="ar-SA" dirty="0" err="1" smtClean="0"/>
              <a:t>المهاري</a:t>
            </a:r>
            <a:r>
              <a:rPr lang="ar-SA" dirty="0" smtClean="0"/>
              <a:t> تضع مركز الثقل خارج الجسم و بالتالي الفهم لنوعية التمرينات البدنية و </a:t>
            </a:r>
            <a:r>
              <a:rPr lang="ar-SA" dirty="0" err="1" smtClean="0"/>
              <a:t>المهارية</a:t>
            </a:r>
            <a:r>
              <a:rPr lang="ar-SA" dirty="0" smtClean="0"/>
              <a:t> التي تحسن من الانجاز مع مراعاة مركز الثقل، و على العموم لا توجد حركة للإنسان و لا تبرز فيها اهمية مركز الثقل فمركز الثقل هو الذي نستطيع ان ندرك كون الحركة مستقيمة او دورانية و ايضا من خلال مركز الثقل ايضا نستطيع ان ندرك مفاهيم التوازن و الاتزان و حتى الطفو في الماء.</a:t>
            </a:r>
          </a:p>
          <a:p>
            <a:endParaRPr lang="ar-SA"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535" y="719733"/>
            <a:ext cx="2324100" cy="196215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535" y="2924944"/>
            <a:ext cx="2628900" cy="1743075"/>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813" y="4911080"/>
            <a:ext cx="2466975" cy="1847850"/>
          </a:xfrm>
          <a:prstGeom prst="rect">
            <a:avLst/>
          </a:prstGeom>
        </p:spPr>
      </p:pic>
    </p:spTree>
    <p:extLst>
      <p:ext uri="{BB962C8B-B14F-4D97-AF65-F5344CB8AC3E}">
        <p14:creationId xmlns:p14="http://schemas.microsoft.com/office/powerpoint/2010/main" val="74241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4400" dirty="0" smtClean="0"/>
              <a:t>التحليل النوعي و التحليل الكمي:</a:t>
            </a:r>
            <a:r>
              <a:rPr lang="ar-SA" sz="2000" dirty="0" smtClean="0"/>
              <a:t/>
            </a:r>
            <a:br>
              <a:rPr lang="ar-SA" sz="2000" dirty="0" smtClean="0"/>
            </a:br>
            <a:r>
              <a:rPr lang="ar-SA" sz="2000" dirty="0"/>
              <a:t>ذكرنا قبل قليل ان الحاجة لفهم طبيعة حركة الجسم البشري انتجت تطورا كبيرا على صعيد الادوات المساعدة و وسائل تحليل و فهم الحركة البشرية.</a:t>
            </a:r>
            <a:br>
              <a:rPr lang="ar-SA" sz="2000" dirty="0"/>
            </a:br>
            <a:r>
              <a:rPr lang="ar-SA" sz="2000" dirty="0"/>
              <a:t>و تتم عملية التحليل هذه من خلال مبدأين اساسيين و هما التحليل الكمي و التحليل النوعي.</a:t>
            </a:r>
            <a:r>
              <a:rPr lang="ar-IQ" sz="2000" dirty="0"/>
              <a:t/>
            </a:r>
            <a:br>
              <a:rPr lang="ar-IQ" sz="2000" dirty="0"/>
            </a:br>
            <a:endParaRPr lang="ar-IQ" sz="2000" dirty="0"/>
          </a:p>
        </p:txBody>
      </p:sp>
      <p:sp>
        <p:nvSpPr>
          <p:cNvPr id="3" name="عنصر نائب للنص 2"/>
          <p:cNvSpPr>
            <a:spLocks noGrp="1"/>
          </p:cNvSpPr>
          <p:nvPr>
            <p:ph type="body" idx="1"/>
          </p:nvPr>
        </p:nvSpPr>
        <p:spPr/>
        <p:txBody>
          <a:bodyPr/>
          <a:lstStyle/>
          <a:p>
            <a:r>
              <a:rPr lang="ar-SA" dirty="0" smtClean="0"/>
              <a:t>التحليل الكمي</a:t>
            </a:r>
            <a:endParaRPr lang="ar-IQ" dirty="0"/>
          </a:p>
        </p:txBody>
      </p:sp>
      <p:sp>
        <p:nvSpPr>
          <p:cNvPr id="4" name="عنصر نائب للمحتوى 3"/>
          <p:cNvSpPr>
            <a:spLocks noGrp="1"/>
          </p:cNvSpPr>
          <p:nvPr>
            <p:ph sz="half" idx="2"/>
          </p:nvPr>
        </p:nvSpPr>
        <p:spPr/>
        <p:txBody>
          <a:bodyPr/>
          <a:lstStyle/>
          <a:p>
            <a:r>
              <a:rPr lang="ar-SA" dirty="0" smtClean="0"/>
              <a:t>هو البحث عن تفاصيل الاداء للحركات الرياضية سواء كان للشكل الخارجي او المسبب لها و ترجمتها الى لغة رقمية تعطي التفسير الدقيق، و ينقسم الى قسمين:</a:t>
            </a:r>
            <a:br>
              <a:rPr lang="ar-SA" dirty="0" smtClean="0"/>
            </a:br>
            <a:r>
              <a:rPr lang="ar-SA" dirty="0" smtClean="0"/>
              <a:t>1 التحليل الكمي </a:t>
            </a:r>
            <a:r>
              <a:rPr lang="ar-SA" dirty="0" err="1" smtClean="0"/>
              <a:t>الكينماتيكي</a:t>
            </a:r>
            <a:r>
              <a:rPr lang="ar-SA" dirty="0" smtClean="0"/>
              <a:t/>
            </a:r>
            <a:br>
              <a:rPr lang="ar-SA" dirty="0" smtClean="0"/>
            </a:br>
            <a:r>
              <a:rPr lang="ar-SA" dirty="0" smtClean="0"/>
              <a:t>2 التحليل الكمي </a:t>
            </a:r>
            <a:r>
              <a:rPr lang="ar-SA" dirty="0" err="1" smtClean="0"/>
              <a:t>الكيناتيكي</a:t>
            </a:r>
            <a:endParaRPr lang="ar-SA" dirty="0" smtClean="0"/>
          </a:p>
          <a:p>
            <a:r>
              <a:rPr lang="ar-SA" dirty="0" smtClean="0"/>
              <a:t>في هذا النوع من التحليل نقوم </a:t>
            </a:r>
            <a:r>
              <a:rPr lang="ar-SA" dirty="0" err="1" smtClean="0"/>
              <a:t>بايجاد</a:t>
            </a:r>
            <a:r>
              <a:rPr lang="ar-SA" dirty="0" smtClean="0"/>
              <a:t> متغيرات المسافة و الزاوية و الزمن و الكتلة و الوزن و مركز الثقل و القوة الفعلية.</a:t>
            </a:r>
            <a:endParaRPr lang="ar-IQ" dirty="0"/>
          </a:p>
        </p:txBody>
      </p:sp>
      <p:sp>
        <p:nvSpPr>
          <p:cNvPr id="5" name="عنصر نائب للنص 4"/>
          <p:cNvSpPr>
            <a:spLocks noGrp="1"/>
          </p:cNvSpPr>
          <p:nvPr>
            <p:ph type="body" sz="quarter" idx="3"/>
          </p:nvPr>
        </p:nvSpPr>
        <p:spPr/>
        <p:txBody>
          <a:bodyPr/>
          <a:lstStyle/>
          <a:p>
            <a:r>
              <a:rPr lang="ar-SA" dirty="0" smtClean="0"/>
              <a:t>التحليل النوعي</a:t>
            </a:r>
            <a:endParaRPr lang="ar-IQ" dirty="0"/>
          </a:p>
        </p:txBody>
      </p:sp>
      <p:sp>
        <p:nvSpPr>
          <p:cNvPr id="6" name="عنصر نائب للمحتوى 5"/>
          <p:cNvSpPr>
            <a:spLocks noGrp="1"/>
          </p:cNvSpPr>
          <p:nvPr>
            <p:ph sz="quarter" idx="4"/>
          </p:nvPr>
        </p:nvSpPr>
        <p:spPr/>
        <p:txBody>
          <a:bodyPr/>
          <a:lstStyle/>
          <a:p>
            <a:r>
              <a:rPr lang="ar-SA" dirty="0" smtClean="0"/>
              <a:t>هو عملية تشخيص و اتخاذ القرار من خلال المشاهدة و بالاعتماد على الخبرة الشخصية و يقسم الى قسمين:</a:t>
            </a:r>
          </a:p>
          <a:p>
            <a:r>
              <a:rPr lang="ar-SA" dirty="0" smtClean="0"/>
              <a:t>1 التحليل النوعي المباشر و يقصد به التحليل من اول مرة معتمدا على الخبرات السابقة و معلوماته من الخبرات السابقة و الذاكرة، و من الامثلة على ذلك قرارات الحكم او توجيهات المدرب.</a:t>
            </a:r>
          </a:p>
          <a:p>
            <a:r>
              <a:rPr lang="ar-SA" dirty="0" smtClean="0"/>
              <a:t>2 التحليل النوعي الغير مباشر هو التحليل من خلال تصوير المهارة او الفعالية و العودة لعرضها لاحقا بصورة متسلسلة او بطيئة لكن هي ايضا تعتمد على الخبرة الذاتية </a:t>
            </a:r>
            <a:endParaRPr lang="ar-IQ" dirty="0"/>
          </a:p>
        </p:txBody>
      </p:sp>
    </p:spTree>
    <p:extLst>
      <p:ext uri="{BB962C8B-B14F-4D97-AF65-F5344CB8AC3E}">
        <p14:creationId xmlns:p14="http://schemas.microsoft.com/office/powerpoint/2010/main" val="529319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5940" y="116633"/>
            <a:ext cx="10128787" cy="936104"/>
          </a:xfrm>
        </p:spPr>
        <p:txBody>
          <a:bodyPr>
            <a:normAutofit/>
          </a:bodyPr>
          <a:lstStyle/>
          <a:p>
            <a:pPr algn="r"/>
            <a:r>
              <a:rPr lang="ar-SA" sz="2800" dirty="0" smtClean="0"/>
              <a:t>طرق البحث بالتصوير </a:t>
            </a:r>
            <a:endParaRPr lang="ar-IQ" sz="2800" dirty="0"/>
          </a:p>
        </p:txBody>
      </p:sp>
      <p:sp>
        <p:nvSpPr>
          <p:cNvPr id="3" name="عنصر نائب للمحتوى 2"/>
          <p:cNvSpPr>
            <a:spLocks noGrp="1"/>
          </p:cNvSpPr>
          <p:nvPr>
            <p:ph idx="1"/>
          </p:nvPr>
        </p:nvSpPr>
        <p:spPr>
          <a:xfrm>
            <a:off x="685623" y="908720"/>
            <a:ext cx="11289104" cy="5832648"/>
          </a:xfrm>
        </p:spPr>
        <p:txBody>
          <a:bodyPr>
            <a:normAutofit/>
          </a:bodyPr>
          <a:lstStyle/>
          <a:p>
            <a:r>
              <a:rPr lang="ar-SA" dirty="0" smtClean="0"/>
              <a:t>لقد استفاد علم </a:t>
            </a:r>
            <a:r>
              <a:rPr lang="ar-SA" dirty="0" err="1" smtClean="0"/>
              <a:t>البايوميكانيك</a:t>
            </a:r>
            <a:r>
              <a:rPr lang="ar-SA" dirty="0" smtClean="0"/>
              <a:t> مبكرا من تقنيات التصوير حيث تمت الاستفادة من التصوير السينمائي حيث كان هذا النوع من التصوير يمنح امكانية تجزئة الحركة ولو بشكل اولي، لكن التصوير السينمائي يحتاج للكثير من التجهيزات من قبيل التكلفة المادية العالية و كبر الاجهزة و الحاجة </a:t>
            </a:r>
            <a:r>
              <a:rPr lang="ar-SA" dirty="0" err="1" smtClean="0"/>
              <a:t>للانارة</a:t>
            </a:r>
            <a:r>
              <a:rPr lang="ar-SA" dirty="0" smtClean="0"/>
              <a:t> و ايضا مراحل اظهار الصورة و التي هي عملية كيميائية معقدة لكونه يعتمد على نفس مبدا التصوير الفوتوغرافي.</a:t>
            </a:r>
          </a:p>
          <a:p>
            <a:r>
              <a:rPr lang="ar-SA" dirty="0" smtClean="0"/>
              <a:t>و مع تقدم التكنلوجيا و ظهور التصوير الفيديو ابتعد المختصون عن التصوير السينمائي و اتجهوا الى الفيديو لسهولته و لتوافر معادته و لاحقا ظهر التصوير الرقمي الاكثر دقة و كفاءة.</a:t>
            </a:r>
          </a:p>
          <a:p>
            <a:r>
              <a:rPr lang="ar-SA" dirty="0" smtClean="0"/>
              <a:t>رغم توفر تقنية الفيديو الا انه لا يمكن الاستفادة من أي كاميرا </a:t>
            </a:r>
            <a:r>
              <a:rPr lang="ar-SA" dirty="0" err="1" smtClean="0"/>
              <a:t>فيديوية</a:t>
            </a:r>
            <a:r>
              <a:rPr lang="ar-SA" dirty="0" smtClean="0"/>
              <a:t> كون ان اغلبية هذه الكاميرات تكون بطيئة ولم تعتمد الكاميرات </a:t>
            </a:r>
            <a:r>
              <a:rPr lang="ar-SA" dirty="0" err="1" smtClean="0"/>
              <a:t>الفيديوية</a:t>
            </a:r>
            <a:r>
              <a:rPr lang="ar-SA" dirty="0" smtClean="0"/>
              <a:t> في التحليل الا عند ظهور كاميرات سريعة تستطيع تصوير 1000 صورة في الثانية و هو ما يسمى بتردد الكامرة و هو عدد الصور المأخوذة في الثانية الواحدة.</a:t>
            </a:r>
          </a:p>
          <a:p>
            <a:r>
              <a:rPr lang="ar-SA" dirty="0" smtClean="0"/>
              <a:t>هناك عوامل مهمة ادت الى شيوع استخدام التصوير </a:t>
            </a:r>
            <a:r>
              <a:rPr lang="ar-SA" dirty="0" err="1" smtClean="0"/>
              <a:t>الفيديوي</a:t>
            </a:r>
            <a:r>
              <a:rPr lang="ar-SA" dirty="0" smtClean="0"/>
              <a:t> منها:1 الانارة اقل 2 رخص الافلام الخام 3 امكانية خزن التصوير بسهولة 4 امكانية اعادة المشاهدة للتصوير و بالتالي اعادة التصوير اذا لم يكن جيدا 5 توافر نوعيات كثيرة من الكاميرات مع سهولة استخدامها 6 سهولة تحليل التصوير لاحقا 7 امكانية المزامنة بين اكثر من كاميرا.</a:t>
            </a:r>
          </a:p>
          <a:p>
            <a:r>
              <a:rPr lang="ar-SA" dirty="0" smtClean="0"/>
              <a:t>لاحقا و مع تطور الكومبيوتر و تقنية الحاسوب ظهرت برامج حاسوبية متخصصة تقوم بمهام التحليل بدقة و موضوعية تسهل على الباحثين عملهم بشكل ممتاز </a:t>
            </a:r>
            <a:endParaRPr lang="ar-IQ" dirty="0"/>
          </a:p>
        </p:txBody>
      </p:sp>
    </p:spTree>
    <p:extLst>
      <p:ext uri="{BB962C8B-B14F-4D97-AF65-F5344CB8AC3E}">
        <p14:creationId xmlns:p14="http://schemas.microsoft.com/office/powerpoint/2010/main" val="89948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طرق البحث على اساس ميكانيكي</a:t>
            </a:r>
            <a:endParaRPr lang="ar-IQ" dirty="0"/>
          </a:p>
        </p:txBody>
      </p:sp>
      <p:sp>
        <p:nvSpPr>
          <p:cNvPr id="3" name="عنصر نائب للمحتوى 2"/>
          <p:cNvSpPr>
            <a:spLocks noGrp="1"/>
          </p:cNvSpPr>
          <p:nvPr>
            <p:ph idx="1"/>
          </p:nvPr>
        </p:nvSpPr>
        <p:spPr>
          <a:xfrm>
            <a:off x="5734372" y="2142068"/>
            <a:ext cx="5080038" cy="3649133"/>
          </a:xfrm>
        </p:spPr>
        <p:txBody>
          <a:bodyPr/>
          <a:lstStyle/>
          <a:p>
            <a:r>
              <a:rPr lang="ar-SA" dirty="0" smtClean="0"/>
              <a:t>يقصد </a:t>
            </a:r>
            <a:r>
              <a:rPr lang="ar-SA" dirty="0" err="1" smtClean="0"/>
              <a:t>بالاساس</a:t>
            </a:r>
            <a:r>
              <a:rPr lang="ar-SA" dirty="0" smtClean="0"/>
              <a:t> الميكانيكي هو تحديد كافة متطلبات الاداء من ناحية المتطلبات الفيزيائية و الهندسية و التشريحية و الفسيولوجية لذلك ظهرت مسائل اخرى محددة الهدف او بعبارة اصح تقوم بقياس متغير واحد، و هذه المتغيرات من الممكن ربطها بمتغيرات اخرى لم يتم قياسها بنفس الوسيلة و بالتالي امكانية فهم و تفسير اكثر من معطى واحد و من اكثر من وجه واحد.</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23" y="1160992"/>
            <a:ext cx="2960517" cy="2123991"/>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714" y="3645024"/>
            <a:ext cx="2466975" cy="1847850"/>
          </a:xfrm>
          <a:prstGeom prst="rect">
            <a:avLst/>
          </a:prstGeom>
        </p:spPr>
      </p:pic>
    </p:spTree>
    <p:extLst>
      <p:ext uri="{BB962C8B-B14F-4D97-AF65-F5344CB8AC3E}">
        <p14:creationId xmlns:p14="http://schemas.microsoft.com/office/powerpoint/2010/main" val="2976498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طرق تسجيل القوى:</a:t>
            </a:r>
            <a:endParaRPr lang="ar-IQ" dirty="0"/>
          </a:p>
        </p:txBody>
      </p:sp>
      <p:sp>
        <p:nvSpPr>
          <p:cNvPr id="3" name="عنصر نائب للمحتوى 2"/>
          <p:cNvSpPr>
            <a:spLocks noGrp="1"/>
          </p:cNvSpPr>
          <p:nvPr>
            <p:ph idx="1"/>
          </p:nvPr>
        </p:nvSpPr>
        <p:spPr>
          <a:xfrm>
            <a:off x="4366220" y="1844824"/>
            <a:ext cx="3528392" cy="3649133"/>
          </a:xfrm>
        </p:spPr>
        <p:txBody>
          <a:bodyPr/>
          <a:lstStyle/>
          <a:p>
            <a:r>
              <a:rPr lang="ar-SA" dirty="0" smtClean="0"/>
              <a:t>هناك وسائل كثيرة لتسجيل القوة و منها:</a:t>
            </a:r>
          </a:p>
          <a:p>
            <a:r>
              <a:rPr lang="ar-SA" dirty="0" smtClean="0"/>
              <a:t>1 منظومة ماسح القدم: و هو جهاز مصمم </a:t>
            </a:r>
            <a:r>
              <a:rPr lang="ar-SA" dirty="0" err="1" smtClean="0"/>
              <a:t>لاهداف</a:t>
            </a:r>
            <a:r>
              <a:rPr lang="ar-SA" dirty="0" smtClean="0"/>
              <a:t> علاجية و رياضية و علمية و الهدف منه هو قياس المتغيرات القوة و الضغط.</a:t>
            </a:r>
          </a:p>
          <a:p>
            <a:r>
              <a:rPr lang="ar-SA" dirty="0" smtClean="0"/>
              <a:t>2 جهاز قياس النشاط العضلي الكهربائي (</a:t>
            </a:r>
            <a:r>
              <a:rPr lang="en-US" dirty="0" smtClean="0"/>
              <a:t>E.M.G</a:t>
            </a:r>
            <a:r>
              <a:rPr lang="ar-IQ" dirty="0" smtClean="0"/>
              <a:t>): و هو جهاز قياس النشاط الكهربائي للعضلة كمؤشر للانقباض العضلي و فعليته.</a:t>
            </a:r>
          </a:p>
          <a:p>
            <a:pPr marL="0" indent="0">
              <a:buNone/>
            </a:pP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0716" y="2090537"/>
            <a:ext cx="2981325" cy="1533525"/>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5066" y="3985517"/>
            <a:ext cx="2466975" cy="1847850"/>
          </a:xfrm>
          <a:prstGeom prst="rect">
            <a:avLst/>
          </a:prstGeom>
        </p:spPr>
      </p:pic>
      <p:pic>
        <p:nvPicPr>
          <p:cNvPr id="7" name="صورة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623" y="4221088"/>
            <a:ext cx="2543175" cy="1800225"/>
          </a:xfrm>
          <a:prstGeom prst="rect">
            <a:avLst/>
          </a:prstGeom>
        </p:spPr>
      </p:pic>
      <p:pic>
        <p:nvPicPr>
          <p:cNvPr id="8" name="صورة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423" y="1844824"/>
            <a:ext cx="2619375" cy="1743075"/>
          </a:xfrm>
          <a:prstGeom prst="rect">
            <a:avLst/>
          </a:prstGeom>
        </p:spPr>
      </p:pic>
      <p:sp>
        <p:nvSpPr>
          <p:cNvPr id="9" name="سهم إلى اليمين 8"/>
          <p:cNvSpPr/>
          <p:nvPr/>
        </p:nvSpPr>
        <p:spPr>
          <a:xfrm rot="10800000">
            <a:off x="3502122" y="2471025"/>
            <a:ext cx="864096" cy="43948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سهم إلى اليمين 9"/>
          <p:cNvSpPr/>
          <p:nvPr/>
        </p:nvSpPr>
        <p:spPr>
          <a:xfrm>
            <a:off x="7936730" y="4189515"/>
            <a:ext cx="1008112" cy="50405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34241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0116" y="1268760"/>
            <a:ext cx="5328592" cy="3960440"/>
          </a:xfrm>
          <a:prstGeom prst="rect">
            <a:avLst/>
          </a:prstGeom>
        </p:spPr>
      </p:pic>
    </p:spTree>
    <p:extLst>
      <p:ext uri="{BB962C8B-B14F-4D97-AF65-F5344CB8AC3E}">
        <p14:creationId xmlns:p14="http://schemas.microsoft.com/office/powerpoint/2010/main" val="350544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طرق </a:t>
            </a:r>
            <a:r>
              <a:rPr lang="ar-SA" smtClean="0"/>
              <a:t>تسجيل الزوايا:</a:t>
            </a:r>
            <a:endParaRPr lang="ar-IQ"/>
          </a:p>
        </p:txBody>
      </p:sp>
      <p:sp>
        <p:nvSpPr>
          <p:cNvPr id="3" name="عنصر نائب للمحتوى 2"/>
          <p:cNvSpPr>
            <a:spLocks noGrp="1"/>
          </p:cNvSpPr>
          <p:nvPr>
            <p:ph idx="1"/>
          </p:nvPr>
        </p:nvSpPr>
        <p:spPr>
          <a:xfrm>
            <a:off x="6886500" y="2142068"/>
            <a:ext cx="3927910" cy="3649133"/>
          </a:xfrm>
        </p:spPr>
        <p:txBody>
          <a:bodyPr/>
          <a:lstStyle/>
          <a:p>
            <a:r>
              <a:rPr lang="ar-IQ" dirty="0" smtClean="0"/>
              <a:t>جهاز </a:t>
            </a:r>
            <a:r>
              <a:rPr lang="ar-IQ" dirty="0" err="1" smtClean="0"/>
              <a:t>الجونيو</a:t>
            </a:r>
            <a:r>
              <a:rPr lang="ar-IQ" dirty="0" smtClean="0"/>
              <a:t> ميتر هو الجهاز المعتمد لقياس زوايا الجسم و هو على أنواع كثيرة منها اليدوي و الالكتروني مع ظهور نوعيات حديثة </a:t>
            </a:r>
            <a:r>
              <a:rPr lang="ar-IQ" dirty="0" err="1" smtClean="0"/>
              <a:t>موخرا</a:t>
            </a:r>
            <a:r>
              <a:rPr lang="ar-IQ" dirty="0" smtClean="0"/>
              <a:t> و ذات كفاءة عالية و سهولة في الاستخدام تحت مختلف الظروف.</a:t>
            </a:r>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3148" y="670115"/>
            <a:ext cx="2819400" cy="1628775"/>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421" y="764704"/>
            <a:ext cx="2771775" cy="1647825"/>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5447" y="3433192"/>
            <a:ext cx="3009900" cy="1524000"/>
          </a:xfrm>
          <a:prstGeom prst="rect">
            <a:avLst/>
          </a:prstGeom>
        </p:spPr>
      </p:pic>
      <p:pic>
        <p:nvPicPr>
          <p:cNvPr id="8" name="صورة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794" y="3356992"/>
            <a:ext cx="2857500" cy="1600200"/>
          </a:xfrm>
          <a:prstGeom prst="rect">
            <a:avLst/>
          </a:prstGeom>
        </p:spPr>
      </p:pic>
    </p:spTree>
    <p:extLst>
      <p:ext uri="{BB962C8B-B14F-4D97-AF65-F5344CB8AC3E}">
        <p14:creationId xmlns:p14="http://schemas.microsoft.com/office/powerpoint/2010/main" val="938533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سماوي">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سماو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سماوي">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نسق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نسق Offic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1360476</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2011-12-12T13:37:00+00:00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TP102801058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706496</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REDMOND\v-soujap</DisplayName>
        <AccountId>1954</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ED80E12-3BE9-4746-820E-FFB249F467F2}">
  <ds:schemaRefs>
    <ds:schemaRef ds:uri="http://purl.org/dc/terms/"/>
    <ds:schemaRef ds:uri="http://schemas.microsoft.com/office/2006/documentManagement/types"/>
    <ds:schemaRef ds:uri="4873beb7-5857-4685-be1f-d57550cc96cc"/>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83ED4759-CFDD-43F0-817C-11D919719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003AC8-209A-4321-A17C-1B7A206433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سماوي</Template>
  <TotalTime>549</TotalTime>
  <Words>977</Words>
  <Application>Microsoft Office PowerPoint</Application>
  <PresentationFormat>مخصص</PresentationFormat>
  <Paragraphs>37</Paragraphs>
  <Slides>11</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11</vt:i4>
      </vt:variant>
    </vt:vector>
  </HeadingPairs>
  <TitlesOfParts>
    <vt:vector size="18" baseType="lpstr">
      <vt:lpstr>Arial</vt:lpstr>
      <vt:lpstr>Calibri</vt:lpstr>
      <vt:lpstr>Calibri Light</vt:lpstr>
      <vt:lpstr>Constantia</vt:lpstr>
      <vt:lpstr>Tahoma</vt:lpstr>
      <vt:lpstr>Times New Roman</vt:lpstr>
      <vt:lpstr>سماوي</vt:lpstr>
      <vt:lpstr>طرائق البحث العلمي في البايوميكانيك</vt:lpstr>
      <vt:lpstr>اهمية البحث العلمي في مجال الميكانيكا الحركية او البايوميكانيك</vt:lpstr>
      <vt:lpstr>تحديد مركز ثقل الجسم </vt:lpstr>
      <vt:lpstr>التحليل النوعي و التحليل الكمي: ذكرنا قبل قليل ان الحاجة لفهم طبيعة حركة الجسم البشري انتجت تطورا كبيرا على صعيد الادوات المساعدة و وسائل تحليل و فهم الحركة البشرية. و تتم عملية التحليل هذه من خلال مبدأين اساسيين و هما التحليل الكمي و التحليل النوعي. </vt:lpstr>
      <vt:lpstr>طرق البحث بالتصوير </vt:lpstr>
      <vt:lpstr>طرق البحث على اساس ميكانيكي</vt:lpstr>
      <vt:lpstr>طرق تسجيل القوى:</vt:lpstr>
      <vt:lpstr>عرض تقديمي في PowerPoint</vt:lpstr>
      <vt:lpstr>طرق تسجيل الزوايا:</vt:lpstr>
      <vt:lpstr>برامجيات التحليل البايوميكانيكي:</vt:lpstr>
      <vt:lpstr>شكرا لحسن الاستماع...</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البحث العلمي في البايوميكانيك</dc:title>
  <dc:creator>hp</dc:creator>
  <cp:lastModifiedBy>hp</cp:lastModifiedBy>
  <cp:revision>23</cp:revision>
  <dcterms:created xsi:type="dcterms:W3CDTF">2021-05-31T19:35:15Z</dcterms:created>
  <dcterms:modified xsi:type="dcterms:W3CDTF">2021-06-02T12:20:16Z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