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84" r:id="rId1"/>
  </p:sldMasterIdLst>
  <p:sldIdLst>
    <p:sldId id="256" r:id="rId2"/>
    <p:sldId id="263" r:id="rId3"/>
    <p:sldId id="257" r:id="rId4"/>
    <p:sldId id="258" r:id="rId5"/>
    <p:sldId id="259" r:id="rId6"/>
    <p:sldId id="260" r:id="rId7"/>
    <p:sldId id="261" r:id="rId8"/>
    <p:sldId id="264" r:id="rId9"/>
    <p:sldId id="262"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85" d="100"/>
          <a:sy n="85" d="100"/>
        </p:scale>
        <p:origin x="180"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109980" y="882376"/>
            <a:ext cx="9966960" cy="2926080"/>
          </a:xfrm>
        </p:spPr>
        <p:txBody>
          <a:bodyPr anchor="b">
            <a:normAutofit/>
          </a:bodyPr>
          <a:lstStyle>
            <a:lvl1pPr algn="ctr">
              <a:lnSpc>
                <a:spcPct val="85000"/>
              </a:lnSpc>
              <a:defRPr sz="7200" b="1" cap="all" baseline="0">
                <a:solidFill>
                  <a:srgbClr val="FFFFFF"/>
                </a:solidFill>
              </a:defRPr>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1709530" y="3869634"/>
            <a:ext cx="8767860" cy="1388165"/>
          </a:xfrm>
        </p:spPr>
        <p:txBody>
          <a:bodyPr>
            <a:normAutofit/>
          </a:bodyPr>
          <a:lstStyle>
            <a:lvl1pPr marL="0" indent="0" algn="ctr">
              <a:buNone/>
              <a:defRPr sz="2200">
                <a:solidFill>
                  <a:srgbClr val="FFFFFF"/>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lvl1pPr>
              <a:defRPr>
                <a:solidFill>
                  <a:srgbClr val="FFFFFF"/>
                </a:solidFill>
              </a:defRPr>
            </a:lvl1pPr>
          </a:lstStyle>
          <a:p>
            <a:fld id="{96DFF08F-DC6B-4601-B491-B0F83F6DD2DA}" type="datetimeFigureOut">
              <a:rPr lang="en-US" dirty="0"/>
              <a:t>5/26/2021</a:t>
            </a:fld>
            <a:endParaRPr lang="en-US" dirty="0"/>
          </a:p>
        </p:txBody>
      </p:sp>
      <p:sp>
        <p:nvSpPr>
          <p:cNvPr id="5" name="Footer Placeholder 4"/>
          <p:cNvSpPr>
            <a:spLocks noGrp="1"/>
          </p:cNvSpPr>
          <p:nvPr>
            <p:ph type="ftr" sz="quarter" idx="11"/>
          </p:nvPr>
        </p:nvSpPr>
        <p:spPr/>
        <p:txBody>
          <a:bodyPr/>
          <a:lstStyle>
            <a:lvl1pPr>
              <a:defRPr>
                <a:solidFill>
                  <a:srgbClr val="FFFFFF"/>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4FAB73BC-B049-4115-A692-8D63A059BFB8}" type="slidenum">
              <a:rPr lang="en-US" dirty="0"/>
              <a:t>‹#›</a:t>
            </a:fld>
            <a:endParaRPr lang="en-US" dirty="0"/>
          </a:p>
        </p:txBody>
      </p:sp>
      <p:cxnSp>
        <p:nvCxnSpPr>
          <p:cNvPr id="8" name="Straight Connector 7"/>
          <p:cNvCxnSpPr/>
          <p:nvPr/>
        </p:nvCxnSpPr>
        <p:spPr>
          <a:xfrm>
            <a:off x="1978660" y="3733800"/>
            <a:ext cx="82296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p:txBody>
          <a:bodyPr vert="eaVert"/>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5/26/2021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324100" cy="5410200"/>
          </a:xfrm>
        </p:spPr>
        <p:txBody>
          <a:bodyPr vert="eaVert"/>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1143000" y="762000"/>
            <a:ext cx="7429500" cy="5410200"/>
          </a:xfrm>
        </p:spPr>
        <p:txBody>
          <a:bodyPr vert="eaVert"/>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5/26/2021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idx="1"/>
          </p:nvPr>
        </p:nvSpPr>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5/26/2021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9966960" cy="2926080"/>
          </a:xfrm>
        </p:spPr>
        <p:txBody>
          <a:bodyPr anchor="b">
            <a:noAutofit/>
          </a:bodyPr>
          <a:lstStyle>
            <a:lvl1pPr algn="ctr">
              <a:lnSpc>
                <a:spcPct val="85000"/>
              </a:lnSpc>
              <a:defRPr sz="7200" b="0" cap="all" baseline="0"/>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709928" y="4154520"/>
            <a:ext cx="8769096" cy="1363806"/>
          </a:xfrm>
        </p:spPr>
        <p:txBody>
          <a:bodyPr anchor="t">
            <a:normAutofit/>
          </a:bodyPr>
          <a:lstStyle>
            <a:lvl1pPr marL="0" indent="0" algn="ctr">
              <a:buNone/>
              <a:defRPr sz="2200">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تحرير أنماط النص الرئيسي</a:t>
            </a:r>
          </a:p>
        </p:txBody>
      </p:sp>
      <p:sp>
        <p:nvSpPr>
          <p:cNvPr id="4" name="Date Placeholder 3"/>
          <p:cNvSpPr>
            <a:spLocks noGrp="1"/>
          </p:cNvSpPr>
          <p:nvPr>
            <p:ph type="dt" sz="half" idx="10"/>
          </p:nvPr>
        </p:nvSpPr>
        <p:spPr/>
        <p:txBody>
          <a:bodyPr/>
          <a:lstStyle/>
          <a:p>
            <a:fld id="{96DFF08F-DC6B-4601-B491-B0F83F6DD2DA}" type="datetimeFigureOut">
              <a:rPr lang="en-US" dirty="0"/>
              <a:t>5/26/2021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7" name="Straight Connector 6"/>
          <p:cNvCxnSpPr/>
          <p:nvPr/>
        </p:nvCxnSpPr>
        <p:spPr>
          <a:xfrm>
            <a:off x="1981200" y="4020408"/>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sz="half" idx="1"/>
          </p:nvPr>
        </p:nvSpPr>
        <p:spPr>
          <a:xfrm>
            <a:off x="1143000" y="2057399"/>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Content Placeholder 3"/>
          <p:cNvSpPr>
            <a:spLocks noGrp="1"/>
          </p:cNvSpPr>
          <p:nvPr>
            <p:ph sz="half" idx="2"/>
          </p:nvPr>
        </p:nvSpPr>
        <p:spPr>
          <a:xfrm>
            <a:off x="6267612" y="2057400"/>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96DFF08F-DC6B-4601-B491-B0F83F6DD2DA}" type="datetimeFigureOut">
              <a:rPr lang="en-US" dirty="0"/>
              <a:t>5/26/2021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143000" y="2001511"/>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4" name="Content Placeholder 3"/>
          <p:cNvSpPr>
            <a:spLocks noGrp="1"/>
          </p:cNvSpPr>
          <p:nvPr>
            <p:ph sz="half" idx="2"/>
          </p:nvPr>
        </p:nvSpPr>
        <p:spPr>
          <a:xfrm>
            <a:off x="1143000" y="2721483"/>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6269173" y="1999032"/>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6" name="Content Placeholder 5"/>
          <p:cNvSpPr>
            <a:spLocks noGrp="1"/>
          </p:cNvSpPr>
          <p:nvPr>
            <p:ph sz="quarter" idx="4"/>
          </p:nvPr>
        </p:nvSpPr>
        <p:spPr>
          <a:xfrm>
            <a:off x="6269173" y="2719322"/>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96DFF08F-DC6B-4601-B491-B0F83F6DD2DA}" type="datetimeFigureOut">
              <a:rPr lang="en-US" dirty="0"/>
              <a:t>5/26/2021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96DFF08F-DC6B-4601-B491-B0F83F6DD2DA}" type="datetimeFigureOut">
              <a:rPr lang="en-US" dirty="0"/>
              <a:t>5/26/2021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DFF08F-DC6B-4601-B491-B0F83F6DD2DA}" type="datetimeFigureOut">
              <a:rPr lang="en-US" dirty="0"/>
              <a:t>5/26/2021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5852159" y="1097280"/>
            <a:ext cx="5212080" cy="46634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1143000" y="2834640"/>
            <a:ext cx="3931920" cy="301752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تحرير أنماط النص الرئيسي</a:t>
            </a:r>
          </a:p>
        </p:txBody>
      </p:sp>
      <p:sp>
        <p:nvSpPr>
          <p:cNvPr id="5" name="Date Placeholder 4"/>
          <p:cNvSpPr>
            <a:spLocks noGrp="1"/>
          </p:cNvSpPr>
          <p:nvPr>
            <p:ph type="dt" sz="half" idx="10"/>
          </p:nvPr>
        </p:nvSpPr>
        <p:spPr/>
        <p:txBody>
          <a:bodyPr/>
          <a:lstStyle/>
          <a:p>
            <a:fld id="{96DFF08F-DC6B-4601-B491-B0F83F6DD2DA}" type="datetimeFigureOut">
              <a:rPr lang="en-US" dirty="0"/>
              <a:t>5/26/2021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ar-SA" smtClean="0"/>
              <a:t>انقر لتحرير نمط العنوان الرئيسي</a:t>
            </a:r>
            <a:endParaRPr lang="en-US" dirty="0"/>
          </a:p>
        </p:txBody>
      </p:sp>
      <p:sp>
        <p:nvSpPr>
          <p:cNvPr id="3" name="Picture Placeholder 2"/>
          <p:cNvSpPr>
            <a:spLocks noGrp="1" noChangeAspect="1"/>
          </p:cNvSpPr>
          <p:nvPr>
            <p:ph type="pic" idx="1"/>
          </p:nvPr>
        </p:nvSpPr>
        <p:spPr>
          <a:xfrm>
            <a:off x="5413248" y="1069847"/>
            <a:ext cx="6099048" cy="4800600"/>
          </a:xfrm>
        </p:spPr>
        <p:txBody>
          <a:bodyPr lIns="274320" tIns="182880" anchor="t">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1143000" y="2834640"/>
            <a:ext cx="3931920" cy="288036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تحرير أنماط النص الرئيسي</a:t>
            </a:r>
          </a:p>
        </p:txBody>
      </p:sp>
      <p:sp>
        <p:nvSpPr>
          <p:cNvPr id="5" name="Date Placeholder 4"/>
          <p:cNvSpPr>
            <a:spLocks noGrp="1"/>
          </p:cNvSpPr>
          <p:nvPr>
            <p:ph type="dt" sz="half" idx="10"/>
          </p:nvPr>
        </p:nvSpPr>
        <p:spPr/>
        <p:txBody>
          <a:bodyPr/>
          <a:lstStyle/>
          <a:p>
            <a:fld id="{96DFF08F-DC6B-4601-B491-B0F83F6DD2DA}" type="datetimeFigureOut">
              <a:rPr lang="en-US" dirty="0"/>
              <a:t>5/26/2021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143000" y="609600"/>
            <a:ext cx="9875520" cy="1356360"/>
          </a:xfrm>
          <a:prstGeom prst="rect">
            <a:avLst/>
          </a:prstGeom>
        </p:spPr>
        <p:txBody>
          <a:bodyPr vert="horz" lIns="91440" tIns="45720" rIns="91440" bIns="45720" rtlCol="0" anchor="ctr">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143000" y="2057400"/>
            <a:ext cx="9872871" cy="4038600"/>
          </a:xfrm>
          <a:prstGeom prst="rect">
            <a:avLst/>
          </a:prstGeom>
        </p:spPr>
        <p:txBody>
          <a:bodyPr vert="horz" lIns="91440" tIns="45720" rIns="91440" bIns="45720" rtlCol="0">
            <a:normAutofit/>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1142996" y="6223828"/>
            <a:ext cx="2329074" cy="365125"/>
          </a:xfrm>
          <a:prstGeom prst="rect">
            <a:avLst/>
          </a:prstGeom>
        </p:spPr>
        <p:txBody>
          <a:bodyPr vert="horz" lIns="91440" tIns="45720" rIns="91440" bIns="45720" rtlCol="0" anchor="ctr"/>
          <a:lstStyle>
            <a:lvl1pPr algn="l">
              <a:defRPr sz="1200">
                <a:solidFill>
                  <a:schemeClr val="accent1"/>
                </a:solidFill>
              </a:defRPr>
            </a:lvl1pPr>
          </a:lstStyle>
          <a:p>
            <a:fld id="{96DFF08F-DC6B-4601-B491-B0F83F6DD2DA}" type="datetimeFigureOut">
              <a:rPr lang="en-US" dirty="0"/>
              <a:pPr/>
              <a:t>5/26/2021</a:t>
            </a:fld>
            <a:endParaRPr lang="en-US" dirty="0"/>
          </a:p>
        </p:txBody>
      </p:sp>
      <p:sp>
        <p:nvSpPr>
          <p:cNvPr id="5" name="Footer Placeholder 4"/>
          <p:cNvSpPr>
            <a:spLocks noGrp="1"/>
          </p:cNvSpPr>
          <p:nvPr>
            <p:ph type="ftr" sz="quarter" idx="3"/>
          </p:nvPr>
        </p:nvSpPr>
        <p:spPr>
          <a:xfrm>
            <a:off x="3949148" y="6223828"/>
            <a:ext cx="4717774" cy="365125"/>
          </a:xfrm>
          <a:prstGeom prst="rect">
            <a:avLst/>
          </a:prstGeom>
        </p:spPr>
        <p:txBody>
          <a:bodyPr vert="horz" lIns="91440" tIns="45720" rIns="91440" bIns="45720" rtlCol="0" anchor="ctr"/>
          <a:lstStyle>
            <a:lvl1pPr algn="ctr">
              <a:defRPr sz="1200">
                <a:solidFill>
                  <a:schemeClr val="accent1"/>
                </a:solidFill>
              </a:defRPr>
            </a:lvl1pPr>
          </a:lstStyle>
          <a:p>
            <a:endParaRPr lang="en-US" dirty="0"/>
          </a:p>
        </p:txBody>
      </p:sp>
      <p:sp>
        <p:nvSpPr>
          <p:cNvPr id="6" name="Slide Number Placeholder 5"/>
          <p:cNvSpPr>
            <a:spLocks noGrp="1"/>
          </p:cNvSpPr>
          <p:nvPr>
            <p:ph type="sldNum" sz="quarter" idx="4"/>
          </p:nvPr>
        </p:nvSpPr>
        <p:spPr>
          <a:xfrm>
            <a:off x="9329530" y="6223828"/>
            <a:ext cx="1706217" cy="365125"/>
          </a:xfrm>
          <a:prstGeom prst="rect">
            <a:avLst/>
          </a:prstGeom>
        </p:spPr>
        <p:txBody>
          <a:bodyPr vert="horz" lIns="91440" tIns="45720" rIns="91440" bIns="45720" rtlCol="0" anchor="ctr"/>
          <a:lstStyle>
            <a:lvl1pPr algn="r">
              <a:defRPr sz="1200">
                <a:solidFill>
                  <a:schemeClr val="accent1"/>
                </a:solidFill>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1" eaLnBrk="1" latinLnBrk="0" hangingPunct="1">
        <a:lnSpc>
          <a:spcPct val="90000"/>
        </a:lnSpc>
        <a:spcBef>
          <a:spcPct val="0"/>
        </a:spcBef>
        <a:buNone/>
        <a:defRPr sz="4400" kern="1200">
          <a:solidFill>
            <a:schemeClr val="accent1"/>
          </a:solidFill>
          <a:latin typeface="+mj-lt"/>
          <a:ea typeface="+mj-ea"/>
          <a:cs typeface="+mj-cs"/>
        </a:defRPr>
      </a:lvl1pPr>
    </p:titleStyle>
    <p:bodyStyle>
      <a:lvl1pPr marL="228600" indent="-182880" algn="r" defTabSz="914400" rtl="1"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r" defTabSz="914400" rtl="1"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r" defTabSz="914400" rtl="1"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r" defTabSz="914400" rtl="1"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r" defTabSz="914400" rtl="1"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r" defTabSz="914400" rtl="1"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r" defTabSz="914400" rtl="1"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r" defTabSz="914400" rtl="1"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r" defTabSz="914400" rtl="1"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normAutofit/>
          </a:bodyPr>
          <a:lstStyle/>
          <a:p>
            <a:pPr algn="r"/>
            <a:r>
              <a:rPr lang="ar-IQ" sz="6600" dirty="0" smtClean="0">
                <a:latin typeface="Arial" panose="020B0604020202020204" pitchFamily="34" charset="0"/>
                <a:cs typeface="Arial" panose="020B0604020202020204" pitchFamily="34" charset="0"/>
              </a:rPr>
              <a:t>-عزم القصور الذاتي</a:t>
            </a:r>
            <a:br>
              <a:rPr lang="ar-IQ" sz="6600" dirty="0" smtClean="0">
                <a:latin typeface="Arial" panose="020B0604020202020204" pitchFamily="34" charset="0"/>
                <a:cs typeface="Arial" panose="020B0604020202020204" pitchFamily="34" charset="0"/>
              </a:rPr>
            </a:br>
            <a:r>
              <a:rPr lang="ar-IQ" sz="6600" dirty="0" smtClean="0">
                <a:latin typeface="Arial" panose="020B0604020202020204" pitchFamily="34" charset="0"/>
                <a:cs typeface="Arial" panose="020B0604020202020204" pitchFamily="34" charset="0"/>
              </a:rPr>
              <a:t>-الزخم الزاوي</a:t>
            </a:r>
            <a:br>
              <a:rPr lang="ar-IQ" sz="6600" dirty="0" smtClean="0">
                <a:latin typeface="Arial" panose="020B0604020202020204" pitchFamily="34" charset="0"/>
                <a:cs typeface="Arial" panose="020B0604020202020204" pitchFamily="34" charset="0"/>
              </a:rPr>
            </a:br>
            <a:r>
              <a:rPr lang="ar-IQ" sz="6600" dirty="0" smtClean="0">
                <a:latin typeface="Arial" panose="020B0604020202020204" pitchFamily="34" charset="0"/>
                <a:cs typeface="Arial" panose="020B0604020202020204" pitchFamily="34" charset="0"/>
              </a:rPr>
              <a:t>-الطاقة الحركية الزاوية</a:t>
            </a:r>
            <a:endParaRPr lang="ar-IQ" sz="6600" dirty="0">
              <a:latin typeface="Arial" panose="020B0604020202020204" pitchFamily="34" charset="0"/>
              <a:cs typeface="Arial" panose="020B0604020202020204" pitchFamily="34" charset="0"/>
            </a:endParaRPr>
          </a:p>
        </p:txBody>
      </p:sp>
      <p:sp>
        <p:nvSpPr>
          <p:cNvPr id="3" name="عنوان فرعي 2"/>
          <p:cNvSpPr>
            <a:spLocks noGrp="1"/>
          </p:cNvSpPr>
          <p:nvPr>
            <p:ph type="subTitle" idx="1"/>
          </p:nvPr>
        </p:nvSpPr>
        <p:spPr/>
        <p:txBody>
          <a:bodyPr/>
          <a:lstStyle/>
          <a:p>
            <a:pPr algn="r"/>
            <a:r>
              <a:rPr lang="ar-IQ" dirty="0" smtClean="0">
                <a:latin typeface="Arial" panose="020B0604020202020204" pitchFamily="34" charset="0"/>
                <a:cs typeface="Arial" panose="020B0604020202020204" pitchFamily="34" charset="0"/>
              </a:rPr>
              <a:t>اعداد:</a:t>
            </a:r>
            <a:br>
              <a:rPr lang="ar-IQ" dirty="0" smtClean="0">
                <a:latin typeface="Arial" panose="020B0604020202020204" pitchFamily="34" charset="0"/>
                <a:cs typeface="Arial" panose="020B0604020202020204" pitchFamily="34" charset="0"/>
              </a:rPr>
            </a:br>
            <a:r>
              <a:rPr lang="ar-IQ" dirty="0" smtClean="0">
                <a:latin typeface="Arial" panose="020B0604020202020204" pitchFamily="34" charset="0"/>
                <a:cs typeface="Arial" panose="020B0604020202020204" pitchFamily="34" charset="0"/>
              </a:rPr>
              <a:t>الدكتور محمد مطلك بدر الحاج لازم</a:t>
            </a:r>
            <a:endParaRPr lang="ar-IQ"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5680279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IQ" dirty="0">
                <a:latin typeface="Arial" panose="020B0604020202020204" pitchFamily="34" charset="0"/>
                <a:cs typeface="Arial" panose="020B0604020202020204" pitchFamily="34" charset="0"/>
              </a:rPr>
              <a:t>عزم القصور الذاتي </a:t>
            </a:r>
            <a:r>
              <a:rPr lang="ar-IQ" dirty="0" smtClean="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Torque </a:t>
            </a:r>
            <a:r>
              <a:rPr lang="ar-IQ" dirty="0" smtClean="0">
                <a:latin typeface="Arial" panose="020B0604020202020204" pitchFamily="34" charset="0"/>
                <a:cs typeface="Arial" panose="020B0604020202020204" pitchFamily="34" charset="0"/>
              </a:rPr>
              <a:t>  </a:t>
            </a:r>
            <a:endParaRPr lang="ar-IQ" dirty="0"/>
          </a:p>
        </p:txBody>
      </p:sp>
      <p:sp>
        <p:nvSpPr>
          <p:cNvPr id="3" name="عنصر نائب للمحتوى 2"/>
          <p:cNvSpPr>
            <a:spLocks noGrp="1"/>
          </p:cNvSpPr>
          <p:nvPr>
            <p:ph idx="1"/>
          </p:nvPr>
        </p:nvSpPr>
        <p:spPr/>
        <p:txBody>
          <a:bodyPr>
            <a:normAutofit/>
          </a:bodyPr>
          <a:lstStyle/>
          <a:p>
            <a:r>
              <a:rPr lang="ar-IQ" sz="3000" dirty="0" smtClean="0">
                <a:latin typeface="Arial" panose="020B0604020202020204" pitchFamily="34" charset="0"/>
                <a:cs typeface="Arial" panose="020B0604020202020204" pitchFamily="34" charset="0"/>
              </a:rPr>
              <a:t>لماذا تثنى الركبة بدرجة اكبر في تكنيك عداء المسافات القصيرة (السرعة) ؟</a:t>
            </a:r>
          </a:p>
          <a:p>
            <a:r>
              <a:rPr lang="ar-IQ" sz="3000" dirty="0" smtClean="0">
                <a:latin typeface="Arial" panose="020B0604020202020204" pitchFamily="34" charset="0"/>
                <a:cs typeface="Arial" panose="020B0604020202020204" pitchFamily="34" charset="0"/>
              </a:rPr>
              <a:t>بينما تكنيك عدو المسافات الطويلة لا يتضمن ثني الركبة بدرجة كبيرة؟</a:t>
            </a:r>
          </a:p>
          <a:p>
            <a:endParaRPr lang="ar-IQ" sz="3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4396260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IQ" dirty="0" smtClean="0">
                <a:latin typeface="Arial" panose="020B0604020202020204" pitchFamily="34" charset="0"/>
                <a:cs typeface="Arial" panose="020B0604020202020204" pitchFamily="34" charset="0"/>
              </a:rPr>
              <a:t>عزم القصور الذاتي   </a:t>
            </a:r>
            <a:r>
              <a:rPr lang="en-US" dirty="0" smtClean="0">
                <a:latin typeface="Arial" panose="020B0604020202020204" pitchFamily="34" charset="0"/>
                <a:cs typeface="Arial" panose="020B0604020202020204" pitchFamily="34" charset="0"/>
              </a:rPr>
              <a:t>Torque                          </a:t>
            </a:r>
            <a:endParaRPr lang="ar-IQ" dirty="0"/>
          </a:p>
        </p:txBody>
      </p:sp>
      <p:sp>
        <p:nvSpPr>
          <p:cNvPr id="3" name="عنصر نائب للمحتوى 2"/>
          <p:cNvSpPr>
            <a:spLocks noGrp="1"/>
          </p:cNvSpPr>
          <p:nvPr>
            <p:ph idx="1"/>
          </p:nvPr>
        </p:nvSpPr>
        <p:spPr/>
        <p:txBody>
          <a:bodyPr>
            <a:normAutofit fontScale="92500" lnSpcReduction="20000"/>
          </a:bodyPr>
          <a:lstStyle/>
          <a:p>
            <a:r>
              <a:rPr lang="ar-IQ" sz="2800" dirty="0" smtClean="0">
                <a:solidFill>
                  <a:srgbClr val="00B050"/>
                </a:solidFill>
                <a:latin typeface="Arial" panose="020B0604020202020204" pitchFamily="34" charset="0"/>
                <a:cs typeface="Arial" panose="020B0604020202020204" pitchFamily="34" charset="0"/>
              </a:rPr>
              <a:t>تعلمنا ان الفارق الأساسي بين الحركة المستقيمة و الحركة الدورانية هو وجود محور للدوران.</a:t>
            </a:r>
          </a:p>
          <a:p>
            <a:r>
              <a:rPr lang="ar-IQ" sz="2800" dirty="0" smtClean="0">
                <a:solidFill>
                  <a:srgbClr val="00B050"/>
                </a:solidFill>
                <a:latin typeface="Arial" panose="020B0604020202020204" pitchFamily="34" charset="0"/>
                <a:cs typeface="Arial" panose="020B0604020202020204" pitchFamily="34" charset="0"/>
              </a:rPr>
              <a:t>و بالعودة لقوانين الحركة لنيوتن فأن القانون الأول بين لنا العلاقة بين كتلة الجسم و مقاومته للحركة (قصوره الذاتي)، بينما القانون الثاني تحدث عن علاقة القوة بالسرعة التي سيتحرك بها جسم ما و ارتباط هذه السرعة من جانب آخر بكتلة الجسم.</a:t>
            </a:r>
          </a:p>
          <a:p>
            <a:r>
              <a:rPr lang="ar-IQ" sz="2800" dirty="0" smtClean="0">
                <a:solidFill>
                  <a:srgbClr val="00B050"/>
                </a:solidFill>
                <a:latin typeface="Arial" panose="020B0604020202020204" pitchFamily="34" charset="0"/>
                <a:cs typeface="Arial" panose="020B0604020202020204" pitchFamily="34" charset="0"/>
              </a:rPr>
              <a:t>يمكن ان نعرف القصور الذاتي على انه</a:t>
            </a:r>
            <a:r>
              <a:rPr lang="ar-IQ" sz="2800" dirty="0" smtClean="0">
                <a:solidFill>
                  <a:srgbClr val="FF0000"/>
                </a:solidFill>
                <a:latin typeface="Arial" panose="020B0604020202020204" pitchFamily="34" charset="0"/>
                <a:cs typeface="Arial" panose="020B0604020202020204" pitchFamily="34" charset="0"/>
              </a:rPr>
              <a:t>: مقاومة الجسم للحركة و هو بالطبع مرتبط بعاملي كتلة الجسم و مقدار القوة.</a:t>
            </a:r>
            <a:br>
              <a:rPr lang="ar-IQ" sz="2800" dirty="0" smtClean="0">
                <a:solidFill>
                  <a:srgbClr val="FF0000"/>
                </a:solidFill>
                <a:latin typeface="Arial" panose="020B0604020202020204" pitchFamily="34" charset="0"/>
                <a:cs typeface="Arial" panose="020B0604020202020204" pitchFamily="34" charset="0"/>
              </a:rPr>
            </a:br>
            <a:r>
              <a:rPr lang="ar-IQ" sz="2800" dirty="0" smtClean="0">
                <a:solidFill>
                  <a:srgbClr val="00B050"/>
                </a:solidFill>
                <a:latin typeface="Arial" panose="020B0604020202020204" pitchFamily="34" charset="0"/>
                <a:cs typeface="Arial" panose="020B0604020202020204" pitchFamily="34" charset="0"/>
              </a:rPr>
              <a:t>اما عزم القصور الذاتي فهو: </a:t>
            </a:r>
            <a:r>
              <a:rPr lang="ar-IQ" sz="2800" dirty="0" smtClean="0">
                <a:solidFill>
                  <a:srgbClr val="FF0000"/>
                </a:solidFill>
                <a:latin typeface="Arial" panose="020B0604020202020204" pitchFamily="34" charset="0"/>
                <a:cs typeface="Arial" panose="020B0604020202020204" pitchFamily="34" charset="0"/>
              </a:rPr>
              <a:t>مقاومة الجسم لتدويره..</a:t>
            </a:r>
          </a:p>
          <a:p>
            <a:r>
              <a:rPr lang="ar-IQ" sz="2800" dirty="0" smtClean="0">
                <a:solidFill>
                  <a:srgbClr val="00B050"/>
                </a:solidFill>
                <a:latin typeface="Arial" panose="020B0604020202020204" pitchFamily="34" charset="0"/>
                <a:cs typeface="Arial" panose="020B0604020202020204" pitchFamily="34" charset="0"/>
              </a:rPr>
              <a:t>في الحركات الدائرية (الزاوية) فان مقاومة الجسم لا تتوقف فقط على مقدار كتلته او على مقدار القوة المسببة لهذه الحركة بل يجب الاخذ بنظر الاعتبار بعده العمودي عن محور الدوران او بعبارة اصح البعد العمودي لنقطة تأثير القوة عن محور الدوران.</a:t>
            </a:r>
            <a:endParaRPr lang="ar-IQ" sz="2800" dirty="0">
              <a:solidFill>
                <a:srgbClr val="00B05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8800257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IQ" dirty="0">
                <a:latin typeface="Arial" panose="020B0604020202020204" pitchFamily="34" charset="0"/>
                <a:cs typeface="Arial" panose="020B0604020202020204" pitchFamily="34" charset="0"/>
              </a:rPr>
              <a:t>عزم القصور الذاتي </a:t>
            </a:r>
            <a:r>
              <a:rPr lang="ar-IQ" dirty="0" smtClean="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Torque </a:t>
            </a:r>
            <a:r>
              <a:rPr lang="ar-IQ" dirty="0" smtClean="0">
                <a:latin typeface="Arial" panose="020B0604020202020204" pitchFamily="34" charset="0"/>
                <a:cs typeface="Arial" panose="020B0604020202020204" pitchFamily="34" charset="0"/>
              </a:rPr>
              <a:t>     </a:t>
            </a:r>
            <a:endParaRPr lang="ar-IQ" dirty="0"/>
          </a:p>
        </p:txBody>
      </p:sp>
      <mc:AlternateContent xmlns:mc="http://schemas.openxmlformats.org/markup-compatibility/2006">
        <mc:Choice xmlns:a14="http://schemas.microsoft.com/office/drawing/2010/main" Requires="a14">
          <p:sp>
            <p:nvSpPr>
              <p:cNvPr id="3" name="عنصر نائب للمحتوى 2"/>
              <p:cNvSpPr>
                <a:spLocks noGrp="1"/>
              </p:cNvSpPr>
              <p:nvPr>
                <p:ph idx="1"/>
              </p:nvPr>
            </p:nvSpPr>
            <p:spPr>
              <a:xfrm>
                <a:off x="3451538" y="2057400"/>
                <a:ext cx="7564333" cy="4038600"/>
              </a:xfrm>
            </p:spPr>
            <p:txBody>
              <a:bodyPr>
                <a:normAutofit/>
              </a:bodyPr>
              <a:lstStyle/>
              <a:p>
                <a:r>
                  <a:rPr lang="ar-IQ" dirty="0" smtClean="0">
                    <a:solidFill>
                      <a:srgbClr val="00B050"/>
                    </a:solidFill>
                    <a:latin typeface="Arial" panose="020B0604020202020204" pitchFamily="34" charset="0"/>
                    <a:cs typeface="Arial" panose="020B0604020202020204" pitchFamily="34" charset="0"/>
                  </a:rPr>
                  <a:t>ذكرنا في المحاضرة السابقة ان الجسم البشري مكون من عدة أجزاء و لكل جزء منها كتلة معينة و مركز ثقل معين، و هذه الأجزاء تشكل بمجموعها كتلة الجسم ككل.</a:t>
                </a:r>
              </a:p>
              <a:p>
                <a:r>
                  <a:rPr lang="ar-IQ" dirty="0" smtClean="0">
                    <a:solidFill>
                      <a:srgbClr val="00B050"/>
                    </a:solidFill>
                    <a:latin typeface="Arial" panose="020B0604020202020204" pitchFamily="34" charset="0"/>
                    <a:cs typeface="Arial" panose="020B0604020202020204" pitchFamily="34" charset="0"/>
                  </a:rPr>
                  <a:t>و لان القصور الذاتي حسب قانون نيوتن الأول له علاقة مباشرة بكتلة الجسم فأن مثلا عزم القصور الذاتي للساق ككل يمثل مجموع العزوم لأجزائه (الفخذ، الساق، الكف).</a:t>
                </a:r>
              </a:p>
              <a:p>
                <a:r>
                  <a:rPr lang="ar-IQ" dirty="0" smtClean="0">
                    <a:solidFill>
                      <a:srgbClr val="00B050"/>
                    </a:solidFill>
                    <a:latin typeface="Arial" panose="020B0604020202020204" pitchFamily="34" charset="0"/>
                    <a:cs typeface="Arial" panose="020B0604020202020204" pitchFamily="34" charset="0"/>
                  </a:rPr>
                  <a:t>القانون العام لعزم القصور الذاتي هو </a:t>
                </a:r>
                <a:r>
                  <a:rPr lang="en-US" dirty="0" smtClean="0">
                    <a:solidFill>
                      <a:srgbClr val="00B050"/>
                    </a:solidFill>
                    <a:latin typeface="Arial" panose="020B0604020202020204" pitchFamily="34" charset="0"/>
                    <a:cs typeface="Arial" panose="020B0604020202020204" pitchFamily="34" charset="0"/>
                  </a:rPr>
                  <a:t>}</a:t>
                </a:r>
                <a:r>
                  <a:rPr lang="ar-IQ" dirty="0" smtClean="0">
                    <a:solidFill>
                      <a:srgbClr val="00B050"/>
                    </a:solidFill>
                    <a:latin typeface="Arial" panose="020B0604020202020204" pitchFamily="34" charset="0"/>
                    <a:cs typeface="Arial" panose="020B0604020202020204" pitchFamily="34" charset="0"/>
                  </a:rPr>
                  <a:t>(الكتلة</a:t>
                </a:r>
                <a:r>
                  <a:rPr lang="en-US" dirty="0" smtClean="0">
                    <a:solidFill>
                      <a:srgbClr val="00B050"/>
                    </a:solidFill>
                    <a:latin typeface="Arial" panose="020B0604020202020204" pitchFamily="34" charset="0"/>
                    <a:cs typeface="Arial" panose="020B0604020202020204" pitchFamily="34" charset="0"/>
                  </a:rPr>
                  <a:t>x</a:t>
                </a:r>
                <a:r>
                  <a:rPr lang="ar-IQ" dirty="0" smtClean="0">
                    <a:solidFill>
                      <a:srgbClr val="00B050"/>
                    </a:solidFill>
                    <a:latin typeface="Arial" panose="020B0604020202020204" pitchFamily="34" charset="0"/>
                    <a:cs typeface="Arial" panose="020B0604020202020204" pitchFamily="34" charset="0"/>
                  </a:rPr>
                  <a:t> (نصف </a:t>
                </a:r>
                <a:r>
                  <a:rPr lang="ar-IQ" dirty="0">
                    <a:solidFill>
                      <a:srgbClr val="00B050"/>
                    </a:solidFill>
                    <a:latin typeface="Arial" panose="020B0604020202020204" pitchFamily="34" charset="0"/>
                    <a:cs typeface="Arial" panose="020B0604020202020204" pitchFamily="34" charset="0"/>
                  </a:rPr>
                  <a:t>القطر)</a:t>
                </a:r>
                <a14:m>
                  <m:oMath xmlns:m="http://schemas.openxmlformats.org/officeDocument/2006/math">
                    <m:r>
                      <a:rPr lang="ar-IQ" b="0" i="1" dirty="0" smtClean="0">
                        <a:solidFill>
                          <a:srgbClr val="00B050"/>
                        </a:solidFill>
                        <a:latin typeface="Cambria Math" panose="02040503050406030204" pitchFamily="18" charset="0"/>
                      </a:rPr>
                      <m:t>  </m:t>
                    </m:r>
                    <m:r>
                      <a:rPr lang="ar-IQ" b="0" i="1" dirty="0" smtClean="0">
                        <a:solidFill>
                          <a:srgbClr val="00B050"/>
                        </a:solidFill>
                        <a:latin typeface="Cambria Math" panose="02040503050406030204" pitchFamily="18" charset="0"/>
                      </a:rPr>
                      <m:t>2</m:t>
                    </m:r>
                  </m:oMath>
                </a14:m>
                <a:r>
                  <a:rPr lang="ar-IQ" dirty="0" smtClean="0">
                    <a:solidFill>
                      <a:srgbClr val="00B050"/>
                    </a:solidFill>
                    <a:latin typeface="Arial" panose="020B0604020202020204" pitchFamily="34" charset="0"/>
                    <a:cs typeface="Arial" panose="020B0604020202020204" pitchFamily="34" charset="0"/>
                  </a:rPr>
                  <a:t>  </a:t>
                </a:r>
                <a:r>
                  <a:rPr lang="en-US" dirty="0" smtClean="0">
                    <a:solidFill>
                      <a:srgbClr val="00B050"/>
                    </a:solidFill>
                    <a:latin typeface="Arial" panose="020B0604020202020204" pitchFamily="34" charset="0"/>
                    <a:cs typeface="Arial" panose="020B0604020202020204" pitchFamily="34" charset="0"/>
                  </a:rPr>
                  <a:t>{</a:t>
                </a:r>
                <a:r>
                  <a:rPr lang="ar-SA" dirty="0" smtClean="0">
                    <a:solidFill>
                      <a:srgbClr val="00B050"/>
                    </a:solidFill>
                    <a:latin typeface="Arial" panose="020B0604020202020204" pitchFamily="34" charset="0"/>
                    <a:cs typeface="Arial" panose="020B0604020202020204" pitchFamily="34" charset="0"/>
                  </a:rPr>
                  <a:t>  </a:t>
                </a:r>
                <a:br>
                  <a:rPr lang="ar-SA" dirty="0" smtClean="0">
                    <a:solidFill>
                      <a:srgbClr val="00B050"/>
                    </a:solidFill>
                    <a:latin typeface="Arial" panose="020B0604020202020204" pitchFamily="34" charset="0"/>
                    <a:cs typeface="Arial" panose="020B0604020202020204" pitchFamily="34" charset="0"/>
                  </a:rPr>
                </a:br>
                <a:r>
                  <a:rPr lang="ar-SA" dirty="0" smtClean="0">
                    <a:solidFill>
                      <a:srgbClr val="FF0000"/>
                    </a:solidFill>
                    <a:latin typeface="Arial" panose="020B0604020202020204" pitchFamily="34" charset="0"/>
                    <a:cs typeface="Arial" panose="020B0604020202020204" pitchFamily="34" charset="0"/>
                  </a:rPr>
                  <a:t>ع قص=ك</a:t>
                </a:r>
                <a:r>
                  <a:rPr lang="en-US" dirty="0" smtClean="0">
                    <a:solidFill>
                      <a:srgbClr val="FF0000"/>
                    </a:solidFill>
                    <a:latin typeface="Arial" panose="020B0604020202020204" pitchFamily="34" charset="0"/>
                    <a:cs typeface="Arial" panose="020B0604020202020204" pitchFamily="34" charset="0"/>
                  </a:rPr>
                  <a:t>x</a:t>
                </a:r>
                <a:r>
                  <a:rPr lang="ar-IQ" dirty="0" smtClean="0">
                    <a:solidFill>
                      <a:srgbClr val="FF0000"/>
                    </a:solidFill>
                    <a:latin typeface="Arial" panose="020B0604020202020204" pitchFamily="34" charset="0"/>
                    <a:cs typeface="Arial" panose="020B0604020202020204" pitchFamily="34" charset="0"/>
                  </a:rPr>
                  <a:t>نق2</a:t>
                </a:r>
                <a:br>
                  <a:rPr lang="ar-IQ" dirty="0" smtClean="0">
                    <a:solidFill>
                      <a:srgbClr val="FF0000"/>
                    </a:solidFill>
                    <a:latin typeface="Arial" panose="020B0604020202020204" pitchFamily="34" charset="0"/>
                    <a:cs typeface="Arial" panose="020B0604020202020204" pitchFamily="34" charset="0"/>
                  </a:rPr>
                </a:br>
                <a:r>
                  <a:rPr lang="ar-IQ" dirty="0" smtClean="0">
                    <a:solidFill>
                      <a:srgbClr val="00B050"/>
                    </a:solidFill>
                    <a:latin typeface="Arial" panose="020B0604020202020204" pitchFamily="34" charset="0"/>
                    <a:cs typeface="Arial" panose="020B0604020202020204" pitchFamily="34" charset="0"/>
                  </a:rPr>
                  <a:t>و بالتالي يكون عزم القصور الذاتي للساق ككل هو:</a:t>
                </a:r>
                <a:br>
                  <a:rPr lang="ar-IQ" dirty="0" smtClean="0">
                    <a:solidFill>
                      <a:srgbClr val="00B050"/>
                    </a:solidFill>
                    <a:latin typeface="Arial" panose="020B0604020202020204" pitchFamily="34" charset="0"/>
                    <a:cs typeface="Arial" panose="020B0604020202020204" pitchFamily="34" charset="0"/>
                  </a:rPr>
                </a:br>
                <a:r>
                  <a:rPr lang="ar-IQ" dirty="0" smtClean="0">
                    <a:solidFill>
                      <a:srgbClr val="00B050"/>
                    </a:solidFill>
                    <a:latin typeface="Arial" panose="020B0604020202020204" pitchFamily="34" charset="0"/>
                    <a:cs typeface="Arial" panose="020B0604020202020204" pitchFamily="34" charset="0"/>
                  </a:rPr>
                  <a:t> عزم القصور الذاتي للفخذ + عزم القصور الذاتي للساق+ عزم القصور الذاتي للكف</a:t>
                </a:r>
                <a:endParaRPr lang="ar-SA" dirty="0" smtClean="0">
                  <a:solidFill>
                    <a:srgbClr val="00B050"/>
                  </a:solidFill>
                  <a:latin typeface="Arial" panose="020B0604020202020204" pitchFamily="34" charset="0"/>
                  <a:cs typeface="Arial" panose="020B0604020202020204" pitchFamily="34" charset="0"/>
                </a:endParaRPr>
              </a:p>
            </p:txBody>
          </p:sp>
        </mc:Choice>
        <mc:Fallback>
          <p:sp>
            <p:nvSpPr>
              <p:cNvPr id="3" name="عنصر نائب للمحتوى 2"/>
              <p:cNvSpPr>
                <a:spLocks noGrp="1" noRot="1" noChangeAspect="1" noMove="1" noResize="1" noEditPoints="1" noAdjustHandles="1" noChangeArrowheads="1" noChangeShapeType="1" noTextEdit="1"/>
              </p:cNvSpPr>
              <p:nvPr>
                <p:ph idx="1"/>
              </p:nvPr>
            </p:nvSpPr>
            <p:spPr>
              <a:xfrm>
                <a:off x="3451538" y="2057400"/>
                <a:ext cx="7564333" cy="4038600"/>
              </a:xfrm>
              <a:blipFill>
                <a:blip r:embed="rId2"/>
                <a:stretch>
                  <a:fillRect l="-886" t="-1813" r="-81"/>
                </a:stretch>
              </a:blipFill>
            </p:spPr>
            <p:txBody>
              <a:bodyPr/>
              <a:lstStyle/>
              <a:p>
                <a:r>
                  <a:rPr lang="ar-IQ">
                    <a:noFill/>
                  </a:rPr>
                  <a:t> </a:t>
                </a:r>
              </a:p>
            </p:txBody>
          </p:sp>
        </mc:Fallback>
      </mc:AlternateContent>
      <p:pic>
        <p:nvPicPr>
          <p:cNvPr id="4" name="صورة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43000" y="2406136"/>
            <a:ext cx="2028825" cy="2200275"/>
          </a:xfrm>
          <a:prstGeom prst="rect">
            <a:avLst/>
          </a:prstGeom>
        </p:spPr>
      </p:pic>
    </p:spTree>
    <p:extLst>
      <p:ext uri="{BB962C8B-B14F-4D97-AF65-F5344CB8AC3E}">
        <p14:creationId xmlns:p14="http://schemas.microsoft.com/office/powerpoint/2010/main" val="359064657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606640" y="493691"/>
            <a:ext cx="9875520" cy="1356360"/>
          </a:xfrm>
        </p:spPr>
        <p:txBody>
          <a:bodyPr/>
          <a:lstStyle/>
          <a:p>
            <a:pPr algn="r"/>
            <a:r>
              <a:rPr lang="ar-IQ" dirty="0">
                <a:latin typeface="Arial" panose="020B0604020202020204" pitchFamily="34" charset="0"/>
                <a:cs typeface="Arial" panose="020B0604020202020204" pitchFamily="34" charset="0"/>
              </a:rPr>
              <a:t>عزم القصور الذاتي </a:t>
            </a:r>
            <a:r>
              <a:rPr lang="ar-IQ" dirty="0" smtClean="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Torque </a:t>
            </a:r>
            <a:r>
              <a:rPr lang="ar-IQ" dirty="0" smtClean="0">
                <a:latin typeface="Arial" panose="020B0604020202020204" pitchFamily="34" charset="0"/>
                <a:cs typeface="Arial" panose="020B0604020202020204" pitchFamily="34" charset="0"/>
              </a:rPr>
              <a:t>   </a:t>
            </a:r>
            <a:endParaRPr lang="ar-IQ" dirty="0"/>
          </a:p>
        </p:txBody>
      </p:sp>
      <p:sp>
        <p:nvSpPr>
          <p:cNvPr id="3" name="عنصر نائب للمحتوى 2"/>
          <p:cNvSpPr>
            <a:spLocks noGrp="1"/>
          </p:cNvSpPr>
          <p:nvPr>
            <p:ph idx="1"/>
          </p:nvPr>
        </p:nvSpPr>
        <p:spPr>
          <a:xfrm>
            <a:off x="5563674" y="1850051"/>
            <a:ext cx="5799927" cy="4038600"/>
          </a:xfrm>
        </p:spPr>
        <p:txBody>
          <a:bodyPr/>
          <a:lstStyle/>
          <a:p>
            <a:r>
              <a:rPr lang="ar-IQ" dirty="0" smtClean="0">
                <a:solidFill>
                  <a:srgbClr val="00B050"/>
                </a:solidFill>
                <a:latin typeface="Arial" panose="020B0604020202020204" pitchFamily="34" charset="0"/>
                <a:cs typeface="Arial" panose="020B0604020202020204" pitchFamily="34" charset="0"/>
              </a:rPr>
              <a:t>كلما ابتعد مركز ثقل الجسم عن محور الدوران فأن قيمة عزم القصور الذاتي تزداد و هذا ما يفسر سهولة رفع الساق اذا كانت مثنية على ان تكون ممدودة من منطقة الركبة.</a:t>
            </a:r>
          </a:p>
          <a:p>
            <a:r>
              <a:rPr lang="ar-IQ" dirty="0" smtClean="0">
                <a:solidFill>
                  <a:srgbClr val="00B050"/>
                </a:solidFill>
                <a:latin typeface="Arial" panose="020B0604020202020204" pitchFamily="34" charset="0"/>
                <a:cs typeface="Arial" panose="020B0604020202020204" pitchFamily="34" charset="0"/>
              </a:rPr>
              <a:t>و في المهارات الرياضية هناك تطبيقات كثيرة لهذا المبدأ فأن تقريب انصاف اقطار الجسم او التكوير لدى لاعب التزلج يؤدي الى زيادة سرعة دورانه حول محوره الطولي و العكس صحيح.</a:t>
            </a:r>
          </a:p>
          <a:p>
            <a:endParaRPr lang="ar-IQ" dirty="0" smtClean="0">
              <a:solidFill>
                <a:srgbClr val="00B050"/>
              </a:solidFill>
              <a:latin typeface="Arial" panose="020B0604020202020204" pitchFamily="34" charset="0"/>
              <a:cs typeface="Arial" panose="020B0604020202020204" pitchFamily="34" charset="0"/>
            </a:endParaRPr>
          </a:p>
          <a:p>
            <a:endParaRPr lang="ar-IQ" dirty="0">
              <a:solidFill>
                <a:srgbClr val="00B050"/>
              </a:solidFill>
              <a:latin typeface="Arial" panose="020B0604020202020204" pitchFamily="34" charset="0"/>
              <a:cs typeface="Arial" panose="020B0604020202020204" pitchFamily="34" charset="0"/>
            </a:endParaRPr>
          </a:p>
        </p:txBody>
      </p:sp>
      <p:pic>
        <p:nvPicPr>
          <p:cNvPr id="5" name="صورة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09840" y="1850051"/>
            <a:ext cx="2140039" cy="2258310"/>
          </a:xfrm>
          <a:prstGeom prst="rect">
            <a:avLst/>
          </a:prstGeom>
        </p:spPr>
      </p:pic>
      <p:pic>
        <p:nvPicPr>
          <p:cNvPr id="6" name="صورة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763851" y="1850051"/>
            <a:ext cx="1371600" cy="3324225"/>
          </a:xfrm>
          <a:prstGeom prst="rect">
            <a:avLst/>
          </a:prstGeom>
        </p:spPr>
      </p:pic>
    </p:spTree>
    <p:extLst>
      <p:ext uri="{BB962C8B-B14F-4D97-AF65-F5344CB8AC3E}">
        <p14:creationId xmlns:p14="http://schemas.microsoft.com/office/powerpoint/2010/main" val="100888185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IQ" dirty="0" smtClean="0">
                <a:latin typeface="Arial" panose="020B0604020202020204" pitchFamily="34" charset="0"/>
                <a:cs typeface="Arial" panose="020B0604020202020204" pitchFamily="34" charset="0"/>
              </a:rPr>
              <a:t>الزخم الزاوي            </a:t>
            </a:r>
            <a:r>
              <a:rPr lang="en-US" dirty="0" smtClean="0">
                <a:latin typeface="Arial" panose="020B0604020202020204" pitchFamily="34" charset="0"/>
                <a:cs typeface="Arial" panose="020B0604020202020204" pitchFamily="34" charset="0"/>
              </a:rPr>
              <a:t>Angular Momentum</a:t>
            </a:r>
            <a:endParaRPr lang="ar-IQ" dirty="0">
              <a:latin typeface="Arial" panose="020B0604020202020204" pitchFamily="34" charset="0"/>
              <a:cs typeface="Arial" panose="020B0604020202020204" pitchFamily="34" charset="0"/>
            </a:endParaRPr>
          </a:p>
        </p:txBody>
      </p:sp>
      <p:sp>
        <p:nvSpPr>
          <p:cNvPr id="3" name="عنصر نائب للمحتوى 2"/>
          <p:cNvSpPr>
            <a:spLocks noGrp="1"/>
          </p:cNvSpPr>
          <p:nvPr>
            <p:ph idx="1"/>
          </p:nvPr>
        </p:nvSpPr>
        <p:spPr/>
        <p:txBody>
          <a:bodyPr>
            <a:normAutofit/>
          </a:bodyPr>
          <a:lstStyle/>
          <a:p>
            <a:r>
              <a:rPr lang="ar-IQ" dirty="0" smtClean="0">
                <a:solidFill>
                  <a:srgbClr val="00B050"/>
                </a:solidFill>
                <a:latin typeface="Arial" panose="020B0604020202020204" pitchFamily="34" charset="0"/>
                <a:cs typeface="Arial" panose="020B0604020202020204" pitchFamily="34" charset="0"/>
              </a:rPr>
              <a:t>كما هو معلوم فأن الزخم يمثل كمية الحركة التي يمتلكها الجسم اثناء حركته.</a:t>
            </a:r>
          </a:p>
          <a:p>
            <a:r>
              <a:rPr lang="ar-IQ" dirty="0" smtClean="0">
                <a:solidFill>
                  <a:srgbClr val="00B050"/>
                </a:solidFill>
                <a:latin typeface="Arial" panose="020B0604020202020204" pitchFamily="34" charset="0"/>
                <a:cs typeface="Arial" panose="020B0604020202020204" pitchFamily="34" charset="0"/>
              </a:rPr>
              <a:t>في الحركة المستقيمة يمثل الزخم حاصل ضرب كتلة الجسم في سرعته</a:t>
            </a:r>
            <a:br>
              <a:rPr lang="ar-IQ" dirty="0" smtClean="0">
                <a:solidFill>
                  <a:srgbClr val="00B050"/>
                </a:solidFill>
                <a:latin typeface="Arial" panose="020B0604020202020204" pitchFamily="34" charset="0"/>
                <a:cs typeface="Arial" panose="020B0604020202020204" pitchFamily="34" charset="0"/>
              </a:rPr>
            </a:br>
            <a:r>
              <a:rPr lang="ar-IQ" dirty="0" smtClean="0">
                <a:solidFill>
                  <a:srgbClr val="FF0000"/>
                </a:solidFill>
                <a:latin typeface="Arial" panose="020B0604020202020204" pitchFamily="34" charset="0"/>
                <a:cs typeface="Arial" panose="020B0604020202020204" pitchFamily="34" charset="0"/>
              </a:rPr>
              <a:t>ز=ك</a:t>
            </a:r>
            <a:r>
              <a:rPr lang="en-US" dirty="0">
                <a:solidFill>
                  <a:srgbClr val="FF0000"/>
                </a:solidFill>
                <a:latin typeface="Arial" panose="020B0604020202020204" pitchFamily="34" charset="0"/>
                <a:cs typeface="Arial" panose="020B0604020202020204" pitchFamily="34" charset="0"/>
              </a:rPr>
              <a:t>x</a:t>
            </a:r>
            <a:r>
              <a:rPr lang="ar-IQ" dirty="0" smtClean="0">
                <a:solidFill>
                  <a:srgbClr val="FF0000"/>
                </a:solidFill>
                <a:latin typeface="Arial" panose="020B0604020202020204" pitchFamily="34" charset="0"/>
                <a:cs typeface="Arial" panose="020B0604020202020204" pitchFamily="34" charset="0"/>
              </a:rPr>
              <a:t>س</a:t>
            </a:r>
          </a:p>
          <a:p>
            <a:r>
              <a:rPr lang="ar-IQ" dirty="0" smtClean="0">
                <a:solidFill>
                  <a:srgbClr val="00B050"/>
                </a:solidFill>
                <a:latin typeface="Arial" panose="020B0604020202020204" pitchFamily="34" charset="0"/>
                <a:cs typeface="Arial" panose="020B0604020202020204" pitchFamily="34" charset="0"/>
              </a:rPr>
              <a:t>في الحركة الدورانية فان الزخم يساوي حاصل ضرب عزم القصور الذاتي في سرعته (السرعة الزاوية).</a:t>
            </a:r>
          </a:p>
          <a:p>
            <a:r>
              <a:rPr lang="ar-IQ" dirty="0" smtClean="0">
                <a:solidFill>
                  <a:srgbClr val="00B050"/>
                </a:solidFill>
                <a:latin typeface="Arial" panose="020B0604020202020204" pitchFamily="34" charset="0"/>
                <a:cs typeface="Arial" panose="020B0604020202020204" pitchFamily="34" charset="0"/>
              </a:rPr>
              <a:t>خ ز = ع قص </a:t>
            </a:r>
            <a:r>
              <a:rPr lang="en-US" dirty="0" smtClean="0">
                <a:solidFill>
                  <a:srgbClr val="00B050"/>
                </a:solidFill>
                <a:latin typeface="Arial" panose="020B0604020202020204" pitchFamily="34" charset="0"/>
                <a:cs typeface="Arial" panose="020B0604020202020204" pitchFamily="34" charset="0"/>
              </a:rPr>
              <a:t>x</a:t>
            </a:r>
            <a:r>
              <a:rPr lang="ar-IQ" dirty="0" smtClean="0">
                <a:solidFill>
                  <a:srgbClr val="00B050"/>
                </a:solidFill>
                <a:latin typeface="Arial" panose="020B0604020202020204" pitchFamily="34" charset="0"/>
                <a:cs typeface="Arial" panose="020B0604020202020204" pitchFamily="34" charset="0"/>
              </a:rPr>
              <a:t> س ز </a:t>
            </a:r>
          </a:p>
          <a:p>
            <a:r>
              <a:rPr lang="ar-IQ" dirty="0" smtClean="0">
                <a:solidFill>
                  <a:srgbClr val="00B050"/>
                </a:solidFill>
                <a:latin typeface="Arial" panose="020B0604020202020204" pitchFamily="34" charset="0"/>
                <a:cs typeface="Arial" panose="020B0604020202020204" pitchFamily="34" charset="0"/>
              </a:rPr>
              <a:t>يتضح من ما تقدم العلاقة الواضحة لقوانين نيوتن الأول و الثاني و يجب دائما ملاحظة ان عند دراستنا للحركة الدورانية او الزاوية لها خصوصية فيما يخص المصطلحات المعتمدة .</a:t>
            </a:r>
          </a:p>
          <a:p>
            <a:r>
              <a:rPr lang="ar-IQ" dirty="0" smtClean="0">
                <a:solidFill>
                  <a:srgbClr val="00B050"/>
                </a:solidFill>
                <a:latin typeface="Arial" panose="020B0604020202020204" pitchFamily="34" charset="0"/>
                <a:cs typeface="Arial" panose="020B0604020202020204" pitchFamily="34" charset="0"/>
              </a:rPr>
              <a:t>فيما يخص قانون نيوتن الثالث ففي الحركة الدورانية يكون الفعل و رد الفعل يمثل الزخم الزاوي، فالجسم الذي يؤثر فيه بزخم معين فأن رد الفعل يكون بنفس كمية هذا الزخم الزاوي لكن بالاتجاه المعاكس و الامثلة كثيرة على ذلك .</a:t>
            </a:r>
            <a:endParaRPr lang="ar-IQ" dirty="0">
              <a:solidFill>
                <a:srgbClr val="00B05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4218026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619518" y="352022"/>
            <a:ext cx="9875520" cy="613893"/>
          </a:xfrm>
        </p:spPr>
        <p:txBody>
          <a:bodyPr>
            <a:normAutofit/>
          </a:bodyPr>
          <a:lstStyle/>
          <a:p>
            <a:pPr algn="r"/>
            <a:r>
              <a:rPr lang="ar-IQ" sz="2800" dirty="0" smtClean="0">
                <a:latin typeface="Arial" panose="020B0604020202020204" pitchFamily="34" charset="0"/>
                <a:cs typeface="Arial" panose="020B0604020202020204" pitchFamily="34" charset="0"/>
              </a:rPr>
              <a:t>الطاقة الحركية الزاوية                                  </a:t>
            </a:r>
            <a:r>
              <a:rPr lang="en-US" sz="2800" dirty="0" smtClean="0">
                <a:latin typeface="Arial" panose="020B0604020202020204" pitchFamily="34" charset="0"/>
                <a:cs typeface="Arial" panose="020B0604020202020204" pitchFamily="34" charset="0"/>
              </a:rPr>
              <a:t>Angular Kinetic Energy</a:t>
            </a:r>
            <a:endParaRPr lang="ar-IQ" sz="2800" dirty="0">
              <a:latin typeface="Arial" panose="020B0604020202020204" pitchFamily="34" charset="0"/>
              <a:cs typeface="Arial" panose="020B0604020202020204" pitchFamily="34" charset="0"/>
            </a:endParaRPr>
          </a:p>
        </p:txBody>
      </p:sp>
      <p:sp>
        <p:nvSpPr>
          <p:cNvPr id="3" name="عنصر نائب للمحتوى 2"/>
          <p:cNvSpPr>
            <a:spLocks noGrp="1"/>
          </p:cNvSpPr>
          <p:nvPr>
            <p:ph idx="1"/>
          </p:nvPr>
        </p:nvSpPr>
        <p:spPr>
          <a:xfrm>
            <a:off x="3400023" y="965915"/>
            <a:ext cx="8440096" cy="5537916"/>
          </a:xfrm>
        </p:spPr>
        <p:txBody>
          <a:bodyPr>
            <a:normAutofit fontScale="92500" lnSpcReduction="20000"/>
          </a:bodyPr>
          <a:lstStyle/>
          <a:p>
            <a:r>
              <a:rPr lang="ar-IQ" dirty="0" smtClean="0">
                <a:solidFill>
                  <a:srgbClr val="00B050"/>
                </a:solidFill>
                <a:latin typeface="Arial" panose="020B0604020202020204" pitchFamily="34" charset="0"/>
                <a:cs typeface="Arial" panose="020B0604020202020204" pitchFamily="34" charset="0"/>
              </a:rPr>
              <a:t>يمكننا استخراج الطاقة الحركية للجسم المتحرك حركة خطية من خلال القانون التالي:</a:t>
            </a:r>
            <a:br>
              <a:rPr lang="ar-IQ" dirty="0" smtClean="0">
                <a:solidFill>
                  <a:srgbClr val="00B050"/>
                </a:solidFill>
                <a:latin typeface="Arial" panose="020B0604020202020204" pitchFamily="34" charset="0"/>
                <a:cs typeface="Arial" panose="020B0604020202020204" pitchFamily="34" charset="0"/>
              </a:rPr>
            </a:br>
            <a:r>
              <a:rPr lang="ar-IQ" dirty="0" smtClean="0">
                <a:solidFill>
                  <a:srgbClr val="FF0000"/>
                </a:solidFill>
                <a:latin typeface="Arial" panose="020B0604020202020204" pitchFamily="34" charset="0"/>
                <a:cs typeface="Arial" panose="020B0604020202020204" pitchFamily="34" charset="0"/>
              </a:rPr>
              <a:t>ط ح = 0.5 ك </a:t>
            </a:r>
            <a:r>
              <a:rPr lang="en-US" dirty="0" smtClean="0">
                <a:solidFill>
                  <a:srgbClr val="FF0000"/>
                </a:solidFill>
                <a:latin typeface="Arial" panose="020B0604020202020204" pitchFamily="34" charset="0"/>
                <a:cs typeface="Arial" panose="020B0604020202020204" pitchFamily="34" charset="0"/>
              </a:rPr>
              <a:t>x</a:t>
            </a:r>
            <a:r>
              <a:rPr lang="ar-IQ" dirty="0" smtClean="0">
                <a:solidFill>
                  <a:srgbClr val="FF0000"/>
                </a:solidFill>
                <a:latin typeface="Arial" panose="020B0604020202020204" pitchFamily="34" charset="0"/>
                <a:cs typeface="Arial" panose="020B0604020202020204" pitchFamily="34" charset="0"/>
              </a:rPr>
              <a:t> س2</a:t>
            </a:r>
            <a:r>
              <a:rPr lang="ar-IQ" dirty="0">
                <a:solidFill>
                  <a:srgbClr val="FF0000"/>
                </a:solidFill>
                <a:latin typeface="Arial" panose="020B0604020202020204" pitchFamily="34" charset="0"/>
                <a:cs typeface="Arial" panose="020B0604020202020204" pitchFamily="34" charset="0"/>
              </a:rPr>
              <a:t/>
            </a:r>
            <a:br>
              <a:rPr lang="ar-IQ" dirty="0">
                <a:solidFill>
                  <a:srgbClr val="FF0000"/>
                </a:solidFill>
                <a:latin typeface="Arial" panose="020B0604020202020204" pitchFamily="34" charset="0"/>
                <a:cs typeface="Arial" panose="020B0604020202020204" pitchFamily="34" charset="0"/>
              </a:rPr>
            </a:br>
            <a:r>
              <a:rPr lang="ar-IQ" dirty="0" smtClean="0">
                <a:solidFill>
                  <a:srgbClr val="00B050"/>
                </a:solidFill>
                <a:latin typeface="Arial" panose="020B0604020202020204" pitchFamily="34" charset="0"/>
                <a:cs typeface="Arial" panose="020B0604020202020204" pitchFamily="34" charset="0"/>
              </a:rPr>
              <a:t>يمكن ان نعتبر ان الطاقة الحركية من اهم المؤشرات التي تهم الرياضي لتحقيق الهدف البدني او </a:t>
            </a:r>
            <a:r>
              <a:rPr lang="ar-IQ" dirty="0" err="1" smtClean="0">
                <a:solidFill>
                  <a:srgbClr val="00B050"/>
                </a:solidFill>
                <a:latin typeface="Arial" panose="020B0604020202020204" pitchFamily="34" charset="0"/>
                <a:cs typeface="Arial" panose="020B0604020202020204" pitchFamily="34" charset="0"/>
              </a:rPr>
              <a:t>المهاري</a:t>
            </a:r>
            <a:r>
              <a:rPr lang="ar-IQ" dirty="0" smtClean="0">
                <a:solidFill>
                  <a:srgbClr val="00B050"/>
                </a:solidFill>
                <a:latin typeface="Arial" panose="020B0604020202020204" pitchFamily="34" charset="0"/>
                <a:cs typeface="Arial" panose="020B0604020202020204" pitchFamily="34" charset="0"/>
              </a:rPr>
              <a:t> و كما هو واضح فأن مقدار هذه الطاقة مرتبط بكمية القوة التي يبذلها الرياضي لتحقيق الطاقة الحركية إضافة الى متطلبات المهارة و مؤشرها الملموس هو السرعة.</a:t>
            </a:r>
          </a:p>
          <a:p>
            <a:r>
              <a:rPr lang="ar-IQ" dirty="0" smtClean="0">
                <a:solidFill>
                  <a:srgbClr val="00B050"/>
                </a:solidFill>
                <a:latin typeface="Arial" panose="020B0604020202020204" pitchFamily="34" charset="0"/>
                <a:cs typeface="Arial" panose="020B0604020202020204" pitchFamily="34" charset="0"/>
              </a:rPr>
              <a:t>في التعريف الأساسي للحركة الخطية ذكرنا ان أجزاء الجسم ترسم خطوطا مستقيمة متوازية، و ينطبق نفس المبدأ في وصفنا لكمية الطاقة الحركية في الحركة المستقيمة حيث ان جميع أجزاء الجسم تمتلك نفس السرعة او هذه النقاط تمتلك نفس الطاقة الحركية، فاذا وضعنا نقاط افتراضية على الراس و الكتف و الورك و الركبة و الكاحل فأن الطاقة الحركية للجسم = طح الراس=طح للكتف=طح للورك= طح للركبة = طح للكاحل.</a:t>
            </a:r>
          </a:p>
          <a:p>
            <a:r>
              <a:rPr lang="ar-IQ" dirty="0" smtClean="0">
                <a:solidFill>
                  <a:srgbClr val="00B050"/>
                </a:solidFill>
                <a:latin typeface="Arial" panose="020B0604020202020204" pitchFamily="34" charset="0"/>
                <a:cs typeface="Arial" panose="020B0604020202020204" pitchFamily="34" charset="0"/>
              </a:rPr>
              <a:t>في الحركة الدائرية فأن الطاقة الحركية لنقاط الجسم تختلف تبعا لبعدها عن محور الدوران، فلو اخذنا حركة لاعب الجمباز فأن سرعة نقطة الورك اسرع من الكتف و نقطة الركبة اسرع الورك و تكون نقطة الكاحل هي اسرع كل النقاط و ذلك حسب قانون السرعة المحيطية (</a:t>
            </a:r>
            <a:r>
              <a:rPr lang="ar-IQ" dirty="0" smtClean="0">
                <a:solidFill>
                  <a:srgbClr val="FF0000"/>
                </a:solidFill>
                <a:latin typeface="Arial" panose="020B0604020202020204" pitchFamily="34" charset="0"/>
                <a:cs typeface="Arial" panose="020B0604020202020204" pitchFamily="34" charset="0"/>
              </a:rPr>
              <a:t>س م= س ز </a:t>
            </a:r>
            <a:r>
              <a:rPr lang="en-US" dirty="0" smtClean="0">
                <a:solidFill>
                  <a:srgbClr val="FF0000"/>
                </a:solidFill>
                <a:latin typeface="Arial" panose="020B0604020202020204" pitchFamily="34" charset="0"/>
                <a:cs typeface="Arial" panose="020B0604020202020204" pitchFamily="34" charset="0"/>
              </a:rPr>
              <a:t>x</a:t>
            </a:r>
            <a:r>
              <a:rPr lang="ar-IQ" dirty="0" smtClean="0">
                <a:solidFill>
                  <a:srgbClr val="FF0000"/>
                </a:solidFill>
                <a:latin typeface="Arial" panose="020B0604020202020204" pitchFamily="34" charset="0"/>
                <a:cs typeface="Arial" panose="020B0604020202020204" pitchFamily="34" charset="0"/>
              </a:rPr>
              <a:t> نق).</a:t>
            </a:r>
          </a:p>
          <a:p>
            <a:r>
              <a:rPr lang="ar-IQ" dirty="0" smtClean="0">
                <a:solidFill>
                  <a:srgbClr val="00B050"/>
                </a:solidFill>
                <a:latin typeface="Arial" panose="020B0604020202020204" pitchFamily="34" charset="0"/>
                <a:cs typeface="Arial" panose="020B0604020202020204" pitchFamily="34" charset="0"/>
              </a:rPr>
              <a:t>اذا عوضنا متغيرات معادلة الطاقة الحركية و السرعة المحيطية فيصبح القانون:</a:t>
            </a:r>
            <a:br>
              <a:rPr lang="ar-IQ" dirty="0" smtClean="0">
                <a:solidFill>
                  <a:srgbClr val="00B050"/>
                </a:solidFill>
                <a:latin typeface="Arial" panose="020B0604020202020204" pitchFamily="34" charset="0"/>
                <a:cs typeface="Arial" panose="020B0604020202020204" pitchFamily="34" charset="0"/>
              </a:rPr>
            </a:br>
            <a:r>
              <a:rPr lang="ar-IQ" dirty="0" smtClean="0">
                <a:solidFill>
                  <a:srgbClr val="FF0000"/>
                </a:solidFill>
                <a:latin typeface="Arial" panose="020B0604020202020204" pitchFamily="34" charset="0"/>
                <a:cs typeface="Arial" panose="020B0604020202020204" pitchFamily="34" charset="0"/>
              </a:rPr>
              <a:t>ط ح = 0.5ك.س ز</a:t>
            </a:r>
            <a:r>
              <a:rPr lang="en-US" dirty="0" smtClean="0">
                <a:solidFill>
                  <a:srgbClr val="FF0000"/>
                </a:solidFill>
                <a:latin typeface="Arial" panose="020B0604020202020204" pitchFamily="34" charset="0"/>
                <a:cs typeface="Arial" panose="020B0604020202020204" pitchFamily="34" charset="0"/>
              </a:rPr>
              <a:t>x</a:t>
            </a:r>
            <a:r>
              <a:rPr lang="ar-IQ" dirty="0" smtClean="0">
                <a:solidFill>
                  <a:srgbClr val="FF0000"/>
                </a:solidFill>
                <a:latin typeface="Arial" panose="020B0604020202020204" pitchFamily="34" charset="0"/>
                <a:cs typeface="Arial" panose="020B0604020202020204" pitchFamily="34" charset="0"/>
              </a:rPr>
              <a:t> ك.نق2</a:t>
            </a:r>
            <a:r>
              <a:rPr lang="ar-IQ" dirty="0" smtClean="0">
                <a:solidFill>
                  <a:srgbClr val="00B050"/>
                </a:solidFill>
                <a:latin typeface="Arial" panose="020B0604020202020204" pitchFamily="34" charset="0"/>
                <a:cs typeface="Arial" panose="020B0604020202020204" pitchFamily="34" charset="0"/>
              </a:rPr>
              <a:t/>
            </a:r>
            <a:br>
              <a:rPr lang="ar-IQ" dirty="0" smtClean="0">
                <a:solidFill>
                  <a:srgbClr val="00B050"/>
                </a:solidFill>
                <a:latin typeface="Arial" panose="020B0604020202020204" pitchFamily="34" charset="0"/>
                <a:cs typeface="Arial" panose="020B0604020202020204" pitchFamily="34" charset="0"/>
              </a:rPr>
            </a:br>
            <a:r>
              <a:rPr lang="ar-IQ" sz="2600" b="1" dirty="0" smtClean="0">
                <a:solidFill>
                  <a:srgbClr val="FF0000"/>
                </a:solidFill>
                <a:latin typeface="Arial" panose="020B0604020202020204" pitchFamily="34" charset="0"/>
                <a:cs typeface="Arial" panose="020B0604020202020204" pitchFamily="34" charset="0"/>
              </a:rPr>
              <a:t>فيصبح عزم القصور الذاتي=ك</a:t>
            </a:r>
            <a:r>
              <a:rPr lang="en-US" sz="2600" b="1" dirty="0" smtClean="0">
                <a:solidFill>
                  <a:srgbClr val="FF0000"/>
                </a:solidFill>
                <a:latin typeface="Arial" panose="020B0604020202020204" pitchFamily="34" charset="0"/>
                <a:cs typeface="Arial" panose="020B0604020202020204" pitchFamily="34" charset="0"/>
              </a:rPr>
              <a:t>x</a:t>
            </a:r>
            <a:r>
              <a:rPr lang="ar-IQ" sz="2600" b="1" dirty="0" smtClean="0">
                <a:solidFill>
                  <a:srgbClr val="FF0000"/>
                </a:solidFill>
                <a:latin typeface="Arial" panose="020B0604020202020204" pitchFamily="34" charset="0"/>
                <a:cs typeface="Arial" panose="020B0604020202020204" pitchFamily="34" charset="0"/>
              </a:rPr>
              <a:t> نق2</a:t>
            </a:r>
          </a:p>
          <a:p>
            <a:r>
              <a:rPr lang="ar-IQ" dirty="0" smtClean="0">
                <a:solidFill>
                  <a:srgbClr val="00B050"/>
                </a:solidFill>
                <a:latin typeface="Arial" panose="020B0604020202020204" pitchFamily="34" charset="0"/>
                <a:cs typeface="Arial" panose="020B0604020202020204" pitchFamily="34" charset="0"/>
              </a:rPr>
              <a:t>و من هذا القانون نستطيع ان نعلل لماذا تختلف السرعة للنقاط في جسم لاعب الجمباز فأن هناك علاقة طردية بين السرعة المحيطية و نصف القطر و بما ان السرعة هي مؤشر الطاقة الحركية (ظاهريا) فان هناك علاقة طردية بين مقدار الطاقة الحركية التي يولدها الرياضي و بين مقدار عزم القصور الذاتي للجسم في الحركة الدورانية.</a:t>
            </a:r>
          </a:p>
          <a:p>
            <a:endParaRPr lang="ar-IQ" dirty="0" smtClean="0">
              <a:solidFill>
                <a:srgbClr val="00B050"/>
              </a:solidFill>
              <a:latin typeface="Arial" panose="020B0604020202020204" pitchFamily="34" charset="0"/>
              <a:cs typeface="Arial" panose="020B0604020202020204" pitchFamily="34" charset="0"/>
            </a:endParaRPr>
          </a:p>
        </p:txBody>
      </p:sp>
      <p:pic>
        <p:nvPicPr>
          <p:cNvPr id="4" name="صورة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0608" y="1442435"/>
            <a:ext cx="3039415" cy="3876540"/>
          </a:xfrm>
          <a:prstGeom prst="rect">
            <a:avLst/>
          </a:prstGeom>
        </p:spPr>
      </p:pic>
    </p:spTree>
    <p:extLst>
      <p:ext uri="{BB962C8B-B14F-4D97-AF65-F5344CB8AC3E}">
        <p14:creationId xmlns:p14="http://schemas.microsoft.com/office/powerpoint/2010/main" val="399892814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86366" y="609600"/>
            <a:ext cx="11320530" cy="871470"/>
          </a:xfrm>
        </p:spPr>
        <p:txBody>
          <a:bodyPr>
            <a:normAutofit/>
          </a:bodyPr>
          <a:lstStyle/>
          <a:p>
            <a:pPr algn="r"/>
            <a:r>
              <a:rPr lang="ar-IQ" sz="3200" dirty="0">
                <a:latin typeface="Arial" panose="020B0604020202020204" pitchFamily="34" charset="0"/>
                <a:cs typeface="Arial" panose="020B0604020202020204" pitchFamily="34" charset="0"/>
              </a:rPr>
              <a:t>الطاقة الحركية الزاوية                                  </a:t>
            </a:r>
            <a:r>
              <a:rPr lang="en-US" sz="3200" dirty="0">
                <a:latin typeface="Arial" panose="020B0604020202020204" pitchFamily="34" charset="0"/>
                <a:cs typeface="Arial" panose="020B0604020202020204" pitchFamily="34" charset="0"/>
              </a:rPr>
              <a:t>Angular Kinetic Energy</a:t>
            </a:r>
            <a:endParaRPr lang="ar-IQ" sz="3200" dirty="0"/>
          </a:p>
        </p:txBody>
      </p:sp>
      <p:sp>
        <p:nvSpPr>
          <p:cNvPr id="3" name="عنصر نائب للمحتوى 2"/>
          <p:cNvSpPr>
            <a:spLocks noGrp="1"/>
          </p:cNvSpPr>
          <p:nvPr>
            <p:ph idx="1"/>
          </p:nvPr>
        </p:nvSpPr>
        <p:spPr>
          <a:xfrm>
            <a:off x="515155" y="1622738"/>
            <a:ext cx="11191742" cy="4614930"/>
          </a:xfrm>
        </p:spPr>
        <p:txBody>
          <a:bodyPr>
            <a:normAutofit/>
          </a:bodyPr>
          <a:lstStyle/>
          <a:p>
            <a:r>
              <a:rPr lang="ar-IQ" dirty="0" smtClean="0">
                <a:solidFill>
                  <a:srgbClr val="00B050"/>
                </a:solidFill>
                <a:latin typeface="Arial" panose="020B0604020202020204" pitchFamily="34" charset="0"/>
                <a:cs typeface="Arial" panose="020B0604020202020204" pitchFamily="34" charset="0"/>
              </a:rPr>
              <a:t>نستطيع القول الآن ان هناك ثلاث عوامل تؤثر في الطاقة الحركية الزاوية (كمية الحركة الدورانية):</a:t>
            </a:r>
            <a:endParaRPr lang="ar-IQ" dirty="0">
              <a:solidFill>
                <a:srgbClr val="00B050"/>
              </a:solidFill>
              <a:latin typeface="Arial" panose="020B0604020202020204" pitchFamily="34" charset="0"/>
              <a:cs typeface="Arial" panose="020B0604020202020204" pitchFamily="34" charset="0"/>
            </a:endParaRPr>
          </a:p>
          <a:p>
            <a:pPr marL="502920" indent="-457200">
              <a:buFont typeface="+mj-lt"/>
              <a:buAutoNum type="arabicPeriod"/>
            </a:pPr>
            <a:r>
              <a:rPr lang="ar-IQ" dirty="0" smtClean="0">
                <a:solidFill>
                  <a:srgbClr val="00B050"/>
                </a:solidFill>
                <a:latin typeface="Arial" panose="020B0604020202020204" pitchFamily="34" charset="0"/>
                <a:cs typeface="Arial" panose="020B0604020202020204" pitchFamily="34" charset="0"/>
              </a:rPr>
              <a:t>كتلة الجسم.</a:t>
            </a:r>
          </a:p>
          <a:p>
            <a:pPr marL="502920" indent="-457200">
              <a:buFont typeface="+mj-lt"/>
              <a:buAutoNum type="arabicPeriod"/>
            </a:pPr>
            <a:r>
              <a:rPr lang="ar-IQ" dirty="0" smtClean="0">
                <a:solidFill>
                  <a:srgbClr val="00B050"/>
                </a:solidFill>
                <a:latin typeface="Arial" panose="020B0604020202020204" pitchFamily="34" charset="0"/>
                <a:cs typeface="Arial" panose="020B0604020202020204" pitchFamily="34" charset="0"/>
              </a:rPr>
              <a:t>السرعة الدورانية و هي مرتبطة بنصف قطر الدوران.</a:t>
            </a:r>
          </a:p>
          <a:p>
            <a:pPr marL="502920" indent="-457200">
              <a:buFont typeface="+mj-lt"/>
              <a:buAutoNum type="arabicPeriod"/>
            </a:pPr>
            <a:r>
              <a:rPr lang="ar-IQ" dirty="0" smtClean="0">
                <a:solidFill>
                  <a:srgbClr val="00B050"/>
                </a:solidFill>
                <a:latin typeface="Arial" panose="020B0604020202020204" pitchFamily="34" charset="0"/>
                <a:cs typeface="Arial" panose="020B0604020202020204" pitchFamily="34" charset="0"/>
              </a:rPr>
              <a:t>توزيع الكتلة في أجزاء الجسم.</a:t>
            </a:r>
          </a:p>
          <a:p>
            <a:pPr marL="45720" indent="0">
              <a:buNone/>
            </a:pPr>
            <a:endParaRPr lang="ar-IQ" dirty="0" smtClean="0">
              <a:solidFill>
                <a:srgbClr val="00B050"/>
              </a:solidFill>
              <a:latin typeface="Arial" panose="020B0604020202020204" pitchFamily="34" charset="0"/>
              <a:cs typeface="Arial" panose="020B0604020202020204" pitchFamily="34" charset="0"/>
            </a:endParaRPr>
          </a:p>
          <a:p>
            <a:pPr marL="45720" indent="0">
              <a:buNone/>
            </a:pPr>
            <a:r>
              <a:rPr lang="ar-IQ" dirty="0" smtClean="0">
                <a:solidFill>
                  <a:srgbClr val="00B050"/>
                </a:solidFill>
                <a:latin typeface="Arial" panose="020B0604020202020204" pitchFamily="34" charset="0"/>
                <a:cs typeface="Arial" panose="020B0604020202020204" pitchFamily="34" charset="0"/>
              </a:rPr>
              <a:t>اذن مع زيادة الكتلة او زيادة السرعة الدورانية تزيد كمية الحركة الدورانية حسب قانون نيوتن الثاني، و يعتبر توزيع كتلة أجزاء الجسم بالنسبة لمحور الدوران اهم هذه العوامل تأثيرا، حيث ان كمية الحركة الدورانية تتناسب طرديا مع مربع المسافة او نصف القطر، من هنا نستطيع تحليل لماذا ان أصحاب الكتلة العضلية الكبيرة (بناء الاجسام) لا يستطيعون أداء </a:t>
            </a:r>
            <a:r>
              <a:rPr lang="ar-IQ" dirty="0" smtClean="0">
                <a:solidFill>
                  <a:srgbClr val="00B050"/>
                </a:solidFill>
                <a:latin typeface="Arial" panose="020B0604020202020204" pitchFamily="34" charset="0"/>
                <a:cs typeface="Arial" panose="020B0604020202020204" pitchFamily="34" charset="0"/>
              </a:rPr>
              <a:t>الحركات </a:t>
            </a:r>
            <a:r>
              <a:rPr lang="ar-IQ" dirty="0" smtClean="0">
                <a:solidFill>
                  <a:srgbClr val="00B050"/>
                </a:solidFill>
                <a:latin typeface="Arial" panose="020B0604020202020204" pitchFamily="34" charset="0"/>
                <a:cs typeface="Arial" panose="020B0604020202020204" pitchFamily="34" charset="0"/>
              </a:rPr>
              <a:t>السريعة او الدقيقة و ذلك لعدم تناسب الكتلة العضلية مع المسافات عن محور الدوران.</a:t>
            </a:r>
            <a:endParaRPr lang="ar-IQ" dirty="0">
              <a:solidFill>
                <a:srgbClr val="00B05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0373691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IQ" dirty="0" smtClean="0">
                <a:solidFill>
                  <a:srgbClr val="FF0000"/>
                </a:solidFill>
                <a:latin typeface="Arial" panose="020B0604020202020204" pitchFamily="34" charset="0"/>
                <a:cs typeface="Arial" panose="020B0604020202020204" pitchFamily="34" charset="0"/>
              </a:rPr>
              <a:t>شكرا لحسن الاستماع....</a:t>
            </a:r>
            <a:endParaRPr lang="ar-IQ" dirty="0">
              <a:solidFill>
                <a:srgbClr val="FF0000"/>
              </a:solidFill>
              <a:latin typeface="Arial" panose="020B0604020202020204" pitchFamily="34" charset="0"/>
              <a:cs typeface="Arial" panose="020B0604020202020204" pitchFamily="34" charset="0"/>
            </a:endParaRPr>
          </a:p>
        </p:txBody>
      </p:sp>
      <p:pic>
        <p:nvPicPr>
          <p:cNvPr id="4" name="عنصر نائب للمحتوى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090929" y="2498501"/>
            <a:ext cx="6362163" cy="3451538"/>
          </a:xfrm>
          <a:prstGeom prst="ellipse">
            <a:avLst/>
          </a:prstGeom>
          <a:ln>
            <a:noFill/>
          </a:ln>
          <a:effectLst>
            <a:softEdge rad="112500"/>
          </a:effectLst>
        </p:spPr>
      </p:pic>
    </p:spTree>
    <p:extLst>
      <p:ext uri="{BB962C8B-B14F-4D97-AF65-F5344CB8AC3E}">
        <p14:creationId xmlns:p14="http://schemas.microsoft.com/office/powerpoint/2010/main" val="1409662139"/>
      </p:ext>
    </p:extLst>
  </p:cSld>
  <p:clrMapOvr>
    <a:masterClrMapping/>
  </p:clrMapOvr>
  <p:timing>
    <p:tnLst>
      <p:par>
        <p:cTn id="1" dur="indefinite" restart="never" nodeType="tmRoot"/>
      </p:par>
    </p:tnLst>
  </p:timing>
</p:sld>
</file>

<file path=ppt/theme/theme1.xml><?xml version="1.0" encoding="utf-8"?>
<a:theme xmlns:a="http://schemas.openxmlformats.org/drawingml/2006/main" name="الأساس">
  <a:themeElements>
    <a:clrScheme name="Basis">
      <a:dk1>
        <a:srgbClr val="000000"/>
      </a:dk1>
      <a:lt1>
        <a:srgbClr val="FFFFFF"/>
      </a:lt1>
      <a:dk2>
        <a:srgbClr val="565349"/>
      </a:dk2>
      <a:lt2>
        <a:srgbClr val="DDDDDD"/>
      </a:lt2>
      <a:accent1>
        <a:srgbClr val="A6B727"/>
      </a:accent1>
      <a:accent2>
        <a:srgbClr val="DF5327"/>
      </a:accent2>
      <a:accent3>
        <a:srgbClr val="FE9E00"/>
      </a:accent3>
      <a:accent4>
        <a:srgbClr val="418AB3"/>
      </a:accent4>
      <a:accent5>
        <a:srgbClr val="D7D447"/>
      </a:accent5>
      <a:accent6>
        <a:srgbClr val="818183"/>
      </a:accent6>
      <a:hlink>
        <a:srgbClr val="F59E00"/>
      </a:hlink>
      <a:folHlink>
        <a:srgbClr val="B2B2B2"/>
      </a:folHlink>
    </a:clrScheme>
    <a:fontScheme name="Basis">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sis">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90E45F77-AEFC-46EF-A7C1-5B338C297B02}"/>
    </a:ext>
  </a:extLst>
</a:theme>
</file>

<file path=docProps/app.xml><?xml version="1.0" encoding="utf-8"?>
<Properties xmlns="http://schemas.openxmlformats.org/officeDocument/2006/extended-properties" xmlns:vt="http://schemas.openxmlformats.org/officeDocument/2006/docPropsVTypes">
  <Template>TM03457444[[fn=الأساس]]</Template>
  <TotalTime>662</TotalTime>
  <Words>441</Words>
  <Application>Microsoft Office PowerPoint</Application>
  <PresentationFormat>شاشة عريضة</PresentationFormat>
  <Paragraphs>38</Paragraphs>
  <Slides>9</Slides>
  <Notes>0</Notes>
  <HiddenSlides>0</HiddenSlides>
  <MMClips>0</MMClips>
  <ScaleCrop>false</ScaleCrop>
  <HeadingPairs>
    <vt:vector size="6" baseType="variant">
      <vt:variant>
        <vt:lpstr>الخطوط المستخدمة</vt:lpstr>
      </vt:variant>
      <vt:variant>
        <vt:i4>4</vt:i4>
      </vt:variant>
      <vt:variant>
        <vt:lpstr>نسق</vt:lpstr>
      </vt:variant>
      <vt:variant>
        <vt:i4>1</vt:i4>
      </vt:variant>
      <vt:variant>
        <vt:lpstr>عناوين الشرائح</vt:lpstr>
      </vt:variant>
      <vt:variant>
        <vt:i4>9</vt:i4>
      </vt:variant>
    </vt:vector>
  </HeadingPairs>
  <TitlesOfParts>
    <vt:vector size="14" baseType="lpstr">
      <vt:lpstr>Arial</vt:lpstr>
      <vt:lpstr>Cambria Math</vt:lpstr>
      <vt:lpstr>Corbel</vt:lpstr>
      <vt:lpstr>Tahoma</vt:lpstr>
      <vt:lpstr>الأساس</vt:lpstr>
      <vt:lpstr>-عزم القصور الذاتي -الزخم الزاوي -الطاقة الحركية الزاوية</vt:lpstr>
      <vt:lpstr>عزم القصور الذاتي                           Torque   </vt:lpstr>
      <vt:lpstr>عزم القصور الذاتي   Torque                          </vt:lpstr>
      <vt:lpstr>عزم القصور الذاتي                           Torque      </vt:lpstr>
      <vt:lpstr>عزم القصور الذاتي                          Torque    </vt:lpstr>
      <vt:lpstr>الزخم الزاوي            Angular Momentum</vt:lpstr>
      <vt:lpstr>الطاقة الحركية الزاوية                                  Angular Kinetic Energy</vt:lpstr>
      <vt:lpstr>الطاقة الحركية الزاوية                                  Angular Kinetic Energy</vt:lpstr>
      <vt:lpstr>شكرا لحسن الاستماع....</vt:lpstr>
    </vt:vector>
  </TitlesOfParts>
  <Company>SACC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-عزم القصور الذاتي -الزخم الزاوي -الطاقة الحركية الزاوية</dc:title>
  <dc:creator>hp</dc:creator>
  <cp:lastModifiedBy>hp</cp:lastModifiedBy>
  <cp:revision>34</cp:revision>
  <dcterms:created xsi:type="dcterms:W3CDTF">2021-05-23T03:47:28Z</dcterms:created>
  <dcterms:modified xsi:type="dcterms:W3CDTF">2021-05-26T16:06:03Z</dcterms:modified>
</cp:coreProperties>
</file>