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66"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10/18/2022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10/18/2022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10/18/2022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10/18/2022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E5059C3-6A89-4494-99FF-5A4D6FFD50EB}" type="datetimeFigureOut">
              <a:rPr lang="en-US" dirty="0"/>
              <a:t>10/18/2022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10/18/2022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609285" y="2851331"/>
            <a:ext cx="3893623" cy="3071434"/>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666635" y="2851331"/>
            <a:ext cx="3899798" cy="3071434"/>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10/18/2022</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10/18/2022</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10/18/2022</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37D525BB-DA17-4BA0-B3C8-3AC3ABC827E6}" type="datetimeFigureOut">
              <a:rPr lang="en-US" dirty="0"/>
              <a:t>10/18/2022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16C4C9A-3960-41CF-A4E9-2A8FB932454B}" type="datetimeFigureOut">
              <a:rPr lang="en-US" dirty="0"/>
              <a:t>10/18/2022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10/18/2022</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1"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r" defTabSz="914400" rtl="1"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r" defTabSz="914400" rtl="1"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r" defTabSz="914400" rtl="1"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r" defTabSz="914400" rtl="1"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r" defTabSz="914400" rtl="1"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r" defTabSz="914400" rtl="1"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r" defTabSz="914400" rtl="1"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r" defTabSz="914400" rtl="1"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r" defTabSz="914400" rtl="1"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b="1" dirty="0" smtClean="0">
                <a:solidFill>
                  <a:srgbClr val="FFFF00"/>
                </a:solidFill>
              </a:rPr>
              <a:t>مدخل لعلم </a:t>
            </a:r>
            <a:r>
              <a:rPr lang="ar-IQ" b="1" dirty="0" err="1" smtClean="0">
                <a:solidFill>
                  <a:srgbClr val="FFFF00"/>
                </a:solidFill>
              </a:rPr>
              <a:t>البايوميكانيك</a:t>
            </a:r>
            <a:endParaRPr lang="ar-IQ" b="1" dirty="0">
              <a:solidFill>
                <a:srgbClr val="FFFF00"/>
              </a:solidFill>
            </a:endParaRPr>
          </a:p>
        </p:txBody>
      </p:sp>
      <p:sp>
        <p:nvSpPr>
          <p:cNvPr id="3" name="عنوان فرعي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2617742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مدخل لفسيولوجيا </a:t>
            </a:r>
            <a:r>
              <a:rPr lang="ar-IQ" dirty="0" err="1" smtClean="0"/>
              <a:t>البايومكيانيك</a:t>
            </a:r>
            <a:endParaRPr lang="ar-IQ" dirty="0"/>
          </a:p>
        </p:txBody>
      </p:sp>
      <p:sp>
        <p:nvSpPr>
          <p:cNvPr id="3" name="عنصر نائب للمحتوى 2"/>
          <p:cNvSpPr>
            <a:spLocks noGrp="1"/>
          </p:cNvSpPr>
          <p:nvPr>
            <p:ph idx="1"/>
          </p:nvPr>
        </p:nvSpPr>
        <p:spPr/>
        <p:txBody>
          <a:bodyPr/>
          <a:lstStyle/>
          <a:p>
            <a:r>
              <a:rPr lang="ar-IQ" dirty="0" smtClean="0"/>
              <a:t>عندما نريد ان نناقش حركة الجسم البشري، مهما كانت طبيعة هذه الحركة اذا كانت حركة عادية او حركة متعلقة بهدف عام او حركة بهدف أداء رياضي سواء كان هذا الهدف متعلقا بإنجاز بدني او مهاري.</a:t>
            </a:r>
          </a:p>
          <a:p>
            <a:r>
              <a:rPr lang="ar-IQ" dirty="0" err="1" smtClean="0"/>
              <a:t>فسلجياً</a:t>
            </a:r>
            <a:r>
              <a:rPr lang="ar-IQ" dirty="0" smtClean="0"/>
              <a:t> فان الحركة في الجسم البشري متعلقة بجهازين أساسيين هما : 1) الجهاز العظمي  2) الجهاز العضلي، حيث يتضافر عمل هذان الجهازان في انتاج الحركة .</a:t>
            </a:r>
          </a:p>
          <a:p>
            <a:r>
              <a:rPr lang="ar-IQ" dirty="0" smtClean="0"/>
              <a:t>من المعلوم ان كل عضلة هيكلية مرتبطة بعظم في منطقتين، المنطقة الأولى تسمى منشآ العضلة والثانية تسمى مدغمها، وهذا الارتباط يشكل تكويناً تشريحياً عاماً لجميع العضلات الهيكلية وهذه العضلات بطبيعة الحال مسؤولة عن انتاج الحركة.</a:t>
            </a:r>
          </a:p>
          <a:p>
            <a:endParaRPr lang="ar-IQ" dirty="0"/>
          </a:p>
        </p:txBody>
      </p:sp>
    </p:spTree>
    <p:extLst>
      <p:ext uri="{BB962C8B-B14F-4D97-AF65-F5344CB8AC3E}">
        <p14:creationId xmlns:p14="http://schemas.microsoft.com/office/powerpoint/2010/main" val="597694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83447" y="996048"/>
            <a:ext cx="7796540" cy="3997828"/>
          </a:xfrm>
        </p:spPr>
        <p:txBody>
          <a:bodyPr>
            <a:normAutofit fontScale="92500" lnSpcReduction="20000"/>
          </a:bodyPr>
          <a:lstStyle/>
          <a:p>
            <a:r>
              <a:rPr lang="ar-IQ" dirty="0" smtClean="0"/>
              <a:t>اما فيما يخص الجهاز العظمي فمن المعلوم بان عظام الجسم البشري ترتبط فيما بينها بتكوين يسمى المفاصل، والمفاصل في جسم الانسان لها أنواع متعددة كما مر عليكم في السنوات السابقة.</a:t>
            </a:r>
          </a:p>
          <a:p>
            <a:r>
              <a:rPr lang="ar-IQ" dirty="0" smtClean="0"/>
              <a:t>عملية الانقباض العضلي تتسبب في تقريب </a:t>
            </a:r>
            <a:r>
              <a:rPr lang="ar-IQ" dirty="0" err="1" smtClean="0"/>
              <a:t>منشاً</a:t>
            </a:r>
            <a:r>
              <a:rPr lang="ar-IQ" dirty="0" smtClean="0"/>
              <a:t> العضلة من مدغمها وكما اشرنا في نقطة سابقة ان كل عضلة مرتبطة بعظم ما وهذا العظم مرتبط باخر بواسطة المفاصل، فان هذا الانقباض العضلي يتسبب في تقريب او تبعيد العضمين المكونتين لهذا المفصل فتنتج الحركة حسب طبيعتها او حسب الهدف منها.</a:t>
            </a:r>
          </a:p>
          <a:p>
            <a:r>
              <a:rPr lang="ar-IQ" dirty="0" smtClean="0"/>
              <a:t>في الجسم البشري هناك ما يسمى بالمجاميع العضلية وهو تجمع لعضلات تقوم بواجب حركي واحد لكن في مجموع عملها تؤدي كل عضلة انقباضاً عضلياً مستقلاً مرتبط بواجب محدد، للتوضيح اكثر فان العضلات العاملة على مفصل معين يكون واجب بعضها انتاج الحركة وواجب الأخرى تثبيت المفصل وواجب أخرى انتاج حركة لنفس الجزء لكن بالاتجاه المعاكس او بزاوية مختلفة عن الحركة الاولى </a:t>
            </a:r>
            <a:endParaRPr lang="ar-IQ" dirty="0"/>
          </a:p>
        </p:txBody>
      </p:sp>
    </p:spTree>
    <p:extLst>
      <p:ext uri="{BB962C8B-B14F-4D97-AF65-F5344CB8AC3E}">
        <p14:creationId xmlns:p14="http://schemas.microsoft.com/office/powerpoint/2010/main" val="3839923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6022" y="1382414"/>
            <a:ext cx="7796540" cy="3997828"/>
          </a:xfrm>
        </p:spPr>
        <p:txBody>
          <a:bodyPr>
            <a:noAutofit/>
          </a:bodyPr>
          <a:lstStyle/>
          <a:p>
            <a:r>
              <a:rPr lang="ar-IQ" sz="1800" dirty="0" smtClean="0">
                <a:cs typeface="+mj-cs"/>
              </a:rPr>
              <a:t>ان كل عمليات الانقباض العضلي التي تحدثنا عنها تفسر بواسطة القوانين الفيزيائية، فرغم انها حالة </a:t>
            </a:r>
            <a:r>
              <a:rPr lang="ar-IQ" sz="1800" dirty="0" err="1" smtClean="0">
                <a:cs typeface="+mj-cs"/>
              </a:rPr>
              <a:t>فسلجية</a:t>
            </a:r>
            <a:r>
              <a:rPr lang="ar-IQ" sz="1800" dirty="0" smtClean="0">
                <a:cs typeface="+mj-cs"/>
              </a:rPr>
              <a:t> صرفة الا ان تفسيرها الأقرب يرتبط بفهمنا للفيزياء العامة وكيف تعمل في اجسام الكائنات الحية.</a:t>
            </a:r>
          </a:p>
          <a:p>
            <a:r>
              <a:rPr lang="ar-IQ" sz="1800" dirty="0" smtClean="0">
                <a:cs typeface="+mj-cs"/>
              </a:rPr>
              <a:t>من كل ما تقدم نستطيع الان ان نقدم تعريفاً لعام </a:t>
            </a:r>
            <a:r>
              <a:rPr lang="ar-IQ" sz="1800" dirty="0" err="1" smtClean="0">
                <a:cs typeface="+mj-cs"/>
              </a:rPr>
              <a:t>البايوميكانيك</a:t>
            </a:r>
            <a:r>
              <a:rPr lang="ar-IQ" sz="1800" dirty="0" smtClean="0">
                <a:cs typeface="+mj-cs"/>
              </a:rPr>
              <a:t> وهو : علم دراسة حركة الكائنات الحية من ناحية الأداء الميكانيكي لها .</a:t>
            </a:r>
          </a:p>
          <a:p>
            <a:pPr marL="0" indent="0">
              <a:buNone/>
            </a:pPr>
            <a:endParaRPr lang="ar-IQ" sz="1800" dirty="0" smtClean="0">
              <a:cs typeface="+mj-cs"/>
            </a:endParaRPr>
          </a:p>
          <a:p>
            <a:pPr marL="0" indent="0">
              <a:buNone/>
            </a:pPr>
            <a:r>
              <a:rPr lang="ar-IQ" sz="1800" dirty="0" smtClean="0">
                <a:cs typeface="+mj-cs"/>
              </a:rPr>
              <a:t>ذكرنا في تعريفنا أعلاه مصطلح الميكانيك فماذا نقصد به : </a:t>
            </a:r>
          </a:p>
          <a:p>
            <a:r>
              <a:rPr lang="ar-IQ" sz="1800" dirty="0" smtClean="0">
                <a:cs typeface="+mj-cs"/>
              </a:rPr>
              <a:t>تتلخص كلمة الميكانيك بمفهوم الحركة بشكل عام، فكل ما يتحرك لا تتم حركته الا بواسطة تأثير قوى تتسبب في هذه الحركة ومجموع هذا العنصران (القوة، الحركة) يرتبطان بشكل مباشر بالجسم الذي يؤثران به فينتج ما يسمى بـ (النظام الميكانيكي).</a:t>
            </a:r>
          </a:p>
          <a:p>
            <a:r>
              <a:rPr lang="ar-IQ" sz="1800" dirty="0" smtClean="0">
                <a:cs typeface="+mj-cs"/>
              </a:rPr>
              <a:t>النظام الميكانيكي هو : كل جسم يتكون من عدة أجزاء ينتج قوى او يتأثر بقوى فينتج حركة بشكل معين. </a:t>
            </a:r>
            <a:br>
              <a:rPr lang="ar-IQ" sz="1800" dirty="0" smtClean="0">
                <a:cs typeface="+mj-cs"/>
              </a:rPr>
            </a:br>
            <a:r>
              <a:rPr lang="ar-IQ" sz="1800" dirty="0" smtClean="0">
                <a:cs typeface="+mj-cs"/>
              </a:rPr>
              <a:t>فالجسم البشري بطبيعة الحال هو نظام ميكانيكي ينطبق عليه الوصف أعلاه، فهو ينتج قوة من ذاته بواسطة الانقباض العضلي ومن الممكن أي يتأثر بفوة تأتيه من الخارج وأيضا من الممكن ان يتصل جسمان بشريان معاً فيولدان نظاماً ميكانيكياً واحدا يوثران في بعضهما او يؤثران بجسم ثالث خرجهما.</a:t>
            </a:r>
          </a:p>
          <a:p>
            <a:endParaRPr lang="ar-IQ" sz="1800" dirty="0">
              <a:cs typeface="+mj-cs"/>
            </a:endParaRPr>
          </a:p>
        </p:txBody>
      </p:sp>
    </p:spTree>
    <p:extLst>
      <p:ext uri="{BB962C8B-B14F-4D97-AF65-F5344CB8AC3E}">
        <p14:creationId xmlns:p14="http://schemas.microsoft.com/office/powerpoint/2010/main" val="3820017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67537" y="1498325"/>
            <a:ext cx="7796540" cy="3997828"/>
          </a:xfrm>
        </p:spPr>
        <p:txBody>
          <a:bodyPr>
            <a:normAutofit fontScale="92500" lnSpcReduction="10000"/>
          </a:bodyPr>
          <a:lstStyle/>
          <a:p>
            <a:r>
              <a:rPr lang="ar-IQ" dirty="0" smtClean="0"/>
              <a:t>تعلمنا ان الجسم البشري ينتج القوى من خلال عملية الانقباض العضلي .</a:t>
            </a:r>
          </a:p>
          <a:p>
            <a:r>
              <a:rPr lang="ar-IQ" dirty="0" smtClean="0"/>
              <a:t>يقسم الانقباض العضلي في الجسم البشري الى نوعين :</a:t>
            </a:r>
          </a:p>
          <a:p>
            <a:pPr marL="0" indent="0">
              <a:buNone/>
            </a:pPr>
            <a:r>
              <a:rPr lang="ar-IQ" dirty="0" smtClean="0"/>
              <a:t>اولاً : الانقباض العضلي الثابت وهو عملية انقباض عضلي (انتاج قوة) لكن دون انتاج حركة، مثل حركة دفع الجدار.</a:t>
            </a:r>
          </a:p>
          <a:p>
            <a:pPr marL="0" indent="0">
              <a:buNone/>
            </a:pPr>
            <a:r>
              <a:rPr lang="ar-IQ" dirty="0" smtClean="0"/>
              <a:t>ثانياً : الانقباض العضلي المتحرك وهي عملية انتاج قوة ينتج عنها حركة وهو على نوعين : </a:t>
            </a:r>
            <a:br>
              <a:rPr lang="ar-IQ" dirty="0" smtClean="0"/>
            </a:br>
            <a:r>
              <a:rPr lang="ar-IQ" dirty="0" smtClean="0"/>
              <a:t>1) الانقباض التقريبي (الموجب): وهو الانقباض العضلي الذي ينتج عنه تقريب العظمين المرتبطين في المفصل مثل حركة تقريب عظم الساعد الى العضد</a:t>
            </a:r>
          </a:p>
          <a:p>
            <a:pPr marL="0" indent="0">
              <a:buNone/>
            </a:pPr>
            <a:r>
              <a:rPr lang="ar-IQ" dirty="0" smtClean="0"/>
              <a:t>2) الانقباض </a:t>
            </a:r>
            <a:r>
              <a:rPr lang="ar-IQ" dirty="0" err="1" smtClean="0"/>
              <a:t>التبعيدي</a:t>
            </a:r>
            <a:r>
              <a:rPr lang="ar-IQ" dirty="0" smtClean="0"/>
              <a:t> (السالب): وهو الانقباض العضلي الذي ينتج عنه تبعيد عظمتي المفصل عن بعضهما مثل تبعيد </a:t>
            </a:r>
            <a:r>
              <a:rPr lang="ar-IQ" dirty="0"/>
              <a:t>عظم </a:t>
            </a:r>
            <a:r>
              <a:rPr lang="ar-IQ" dirty="0" smtClean="0"/>
              <a:t>الساعد عن </a:t>
            </a:r>
            <a:r>
              <a:rPr lang="ar-IQ" dirty="0"/>
              <a:t>العضد</a:t>
            </a:r>
            <a:endParaRPr lang="ar-IQ" dirty="0" smtClean="0"/>
          </a:p>
          <a:p>
            <a:pPr marL="0" indent="0">
              <a:buNone/>
            </a:pPr>
            <a:endParaRPr lang="ar-IQ" dirty="0"/>
          </a:p>
        </p:txBody>
      </p:sp>
    </p:spTree>
    <p:extLst>
      <p:ext uri="{BB962C8B-B14F-4D97-AF65-F5344CB8AC3E}">
        <p14:creationId xmlns:p14="http://schemas.microsoft.com/office/powerpoint/2010/main" val="30423935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ماديسون</Template>
  <TotalTime>125</TotalTime>
  <Words>445</Words>
  <Application>Microsoft Office PowerPoint</Application>
  <PresentationFormat>شاشة عريضة</PresentationFormat>
  <Paragraphs>19</Paragraphs>
  <Slides>5</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5</vt:i4>
      </vt:variant>
    </vt:vector>
  </HeadingPairs>
  <TitlesOfParts>
    <vt:vector size="11" baseType="lpstr">
      <vt:lpstr>Arial</vt:lpstr>
      <vt:lpstr>MS Shell Dlg 2</vt:lpstr>
      <vt:lpstr>Times New Roman</vt:lpstr>
      <vt:lpstr>Wingdings</vt:lpstr>
      <vt:lpstr>Wingdings 3</vt:lpstr>
      <vt:lpstr>Madison</vt:lpstr>
      <vt:lpstr>مدخل لعلم البايوميكانيك</vt:lpstr>
      <vt:lpstr>مدخل لفسيولوجيا البايومكيانيك</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لعلم البايوميكانيك</dc:title>
  <dc:creator>hp</dc:creator>
  <cp:lastModifiedBy>hp</cp:lastModifiedBy>
  <cp:revision>7</cp:revision>
  <dcterms:created xsi:type="dcterms:W3CDTF">2022-10-18T07:30:27Z</dcterms:created>
  <dcterms:modified xsi:type="dcterms:W3CDTF">2022-10-18T09:35:34Z</dcterms:modified>
</cp:coreProperties>
</file>