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handoutMasterIdLst>
    <p:handoutMasterId r:id="rId17"/>
  </p:handoutMasterIdLst>
  <p:sldIdLst>
    <p:sldId id="256" r:id="rId2"/>
    <p:sldId id="270" r:id="rId3"/>
    <p:sldId id="271" r:id="rId4"/>
    <p:sldId id="272" r:id="rId5"/>
    <p:sldId id="274" r:id="rId6"/>
    <p:sldId id="275" r:id="rId7"/>
    <p:sldId id="273" r:id="rId8"/>
    <p:sldId id="276" r:id="rId9"/>
    <p:sldId id="277" r:id="rId10"/>
    <p:sldId id="278" r:id="rId11"/>
    <p:sldId id="279" r:id="rId12"/>
    <p:sldId id="280" r:id="rId13"/>
    <p:sldId id="281" r:id="rId14"/>
    <p:sldId id="282" r:id="rId15"/>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599" autoAdjust="0"/>
  </p:normalViewPr>
  <p:slideViewPr>
    <p:cSldViewPr>
      <p:cViewPr varScale="1">
        <p:scale>
          <a:sx n="74" d="100"/>
          <a:sy n="74" d="100"/>
        </p:scale>
        <p:origin x="582" y="54"/>
      </p:cViewPr>
      <p:guideLst>
        <p:guide pos="3839"/>
        <p:guide orient="horz" pos="2160"/>
      </p:guideLst>
    </p:cSldViewPr>
  </p:slideViewPr>
  <p:notesTextViewPr>
    <p:cViewPr>
      <p:scale>
        <a:sx n="1" d="1"/>
        <a:sy n="1" d="1"/>
      </p:scale>
      <p:origin x="0" y="0"/>
    </p:cViewPr>
  </p:notesTextViewPr>
  <p:notesViewPr>
    <p:cSldViewPr showGuides="1">
      <p:cViewPr varScale="1">
        <p:scale>
          <a:sx n="75" d="100"/>
          <a:sy n="75" d="100"/>
        </p:scale>
        <p:origin x="2094"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7FFA56B5-E537-41A2-814F-DD2E80F92778}" type="datetime1">
              <a:rPr lang="ar-SA" smtClean="0"/>
              <a:pPr algn="l" rtl="1"/>
              <a:t>07/03/1444</a:t>
            </a:fld>
            <a:endParaRPr lang="ar-SA" dirty="0"/>
          </a:p>
        </p:txBody>
      </p:sp>
      <p:sp>
        <p:nvSpPr>
          <p:cNvPr id="4" name="عنصر نائب لتذييل الصفحة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A850423A-8BCE-448E-A97B-03A88B2B12C1}" type="slidenum">
              <a:rPr lang="ar-SA"/>
              <a:pPr algn="l" rtl="1"/>
              <a:t>‹#›</a:t>
            </a:fld>
            <a:endParaRPr lang="ar-SA"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cs typeface="+mj-cs"/>
              </a:defRPr>
            </a:lvl1pPr>
          </a:lstStyle>
          <a:p>
            <a:endParaRPr lang="ar-SA" dirty="0"/>
          </a:p>
        </p:txBody>
      </p:sp>
      <p:sp>
        <p:nvSpPr>
          <p:cNvPr id="9"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cs typeface="+mj-cs"/>
              </a:defRPr>
            </a:lvl1pPr>
          </a:lstStyle>
          <a:p>
            <a:pPr algn="l"/>
            <a:fld id="{7FFA56B5-E537-41A2-814F-DD2E80F92778}" type="datetime1">
              <a:rPr lang="ar-SA" smtClean="0"/>
              <a:pPr algn="l"/>
              <a:t>07/03/1444</a:t>
            </a:fld>
            <a:endParaRPr lang="ar-SA" dirty="0"/>
          </a:p>
        </p:txBody>
      </p:sp>
      <p:sp>
        <p:nvSpPr>
          <p:cNvPr id="10" name="عنصر نائب لتذييل الصفحة 3"/>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cs typeface="+mj-cs"/>
              </a:defRPr>
            </a:lvl1pPr>
          </a:lstStyle>
          <a:p>
            <a:endParaRPr lang="ar-SA" dirty="0"/>
          </a:p>
        </p:txBody>
      </p:sp>
      <p:sp>
        <p:nvSpPr>
          <p:cNvPr id="11" name="عنصر نائب لرقم الشريحة 4"/>
          <p:cNvSpPr>
            <a:spLocks noGrp="1"/>
          </p:cNvSpPr>
          <p:nvPr>
            <p:ph type="sldNum" sz="quarter" idx="5"/>
          </p:nvPr>
        </p:nvSpPr>
        <p:spPr>
          <a:xfrm>
            <a:off x="0" y="8685213"/>
            <a:ext cx="2971800" cy="457200"/>
          </a:xfrm>
          <a:prstGeom prst="rect">
            <a:avLst/>
          </a:prstGeom>
        </p:spPr>
        <p:txBody>
          <a:bodyPr vert="horz" lIns="91440" tIns="45720" rIns="91440" bIns="45720" rtlCol="1" anchor="b"/>
          <a:lstStyle>
            <a:lvl1pPr algn="r" rtl="1">
              <a:defRPr sz="1200">
                <a:cs typeface="+mj-cs"/>
              </a:defRPr>
            </a:lvl1pPr>
          </a:lstStyle>
          <a:p>
            <a:pPr algn="l"/>
            <a:fld id="{A850423A-8BCE-448E-A97B-03A88B2B12C1}" type="slidenum">
              <a:rPr lang="ar-SA" smtClean="0"/>
              <a:pPr algn="l"/>
              <a:t>‹#›</a:t>
            </a:fld>
            <a:endParaRPr lang="ar-SA"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j-cs"/>
      </a:defRPr>
    </a:lvl1pPr>
    <a:lvl2pPr marL="457200" algn="r" defTabSz="914400" rtl="1" eaLnBrk="1" latinLnBrk="0" hangingPunct="1">
      <a:defRPr sz="1200" kern="1200">
        <a:solidFill>
          <a:schemeClr val="tx1"/>
        </a:solidFill>
        <a:latin typeface="+mn-lt"/>
        <a:ea typeface="+mn-ea"/>
        <a:cs typeface="+mj-cs"/>
      </a:defRPr>
    </a:lvl2pPr>
    <a:lvl3pPr marL="914400" algn="r" defTabSz="914400" rtl="1" eaLnBrk="1" latinLnBrk="0" hangingPunct="1">
      <a:defRPr sz="1200" kern="1200">
        <a:solidFill>
          <a:schemeClr val="tx1"/>
        </a:solidFill>
        <a:latin typeface="+mn-lt"/>
        <a:ea typeface="+mn-ea"/>
        <a:cs typeface="+mj-cs"/>
      </a:defRPr>
    </a:lvl3pPr>
    <a:lvl4pPr marL="1371600" algn="r" defTabSz="914400" rtl="1" eaLnBrk="1" latinLnBrk="0" hangingPunct="1">
      <a:defRPr sz="1200" kern="1200">
        <a:solidFill>
          <a:schemeClr val="tx1"/>
        </a:solidFill>
        <a:latin typeface="+mn-lt"/>
        <a:ea typeface="+mn-ea"/>
        <a:cs typeface="+mj-cs"/>
      </a:defRPr>
    </a:lvl4pPr>
    <a:lvl5pPr marL="1828800" algn="r" defTabSz="914400" rtl="1" eaLnBrk="1" latinLnBrk="0" hangingPunct="1">
      <a:defRPr sz="1200" kern="1200">
        <a:solidFill>
          <a:schemeClr val="tx1"/>
        </a:solidFill>
        <a:latin typeface="+mn-lt"/>
        <a:ea typeface="+mn-ea"/>
        <a:cs typeface="+mj-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pPr algn="l"/>
            <a:fld id="{A850423A-8BCE-448E-A97B-03A88B2B12C1}" type="slidenum">
              <a:rPr lang="ar-SA" smtClean="0"/>
              <a:pPr algn="l"/>
              <a:t>1</a:t>
            </a:fld>
            <a:endParaRPr lang="ar-SA" dirty="0"/>
          </a:p>
        </p:txBody>
      </p:sp>
    </p:spTree>
    <p:extLst>
      <p:ext uri="{BB962C8B-B14F-4D97-AF65-F5344CB8AC3E}">
        <p14:creationId xmlns:p14="http://schemas.microsoft.com/office/powerpoint/2010/main" val="135269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1522413" y="1905000"/>
            <a:ext cx="9144000" cy="2667000"/>
          </a:xfrm>
        </p:spPr>
        <p:txBody>
          <a:bodyPr rtlCol="1">
            <a:noAutofit/>
          </a:bodyPr>
          <a:lstStyle>
            <a:lvl1pPr algn="r" rtl="1">
              <a:defRPr sz="5400">
                <a:cs typeface="+mj-cs"/>
              </a:defRPr>
            </a:lvl1pPr>
          </a:lstStyle>
          <a:p>
            <a:pPr rtl="1"/>
            <a:r>
              <a:rPr lang="ar-SA" smtClean="0"/>
              <a:t>انقر لتحرير نمط العنوان الرئيسي</a:t>
            </a:r>
            <a:endParaRPr lang="ar-SA" dirty="0"/>
          </a:p>
        </p:txBody>
      </p:sp>
      <p:sp>
        <p:nvSpPr>
          <p:cNvPr id="3" name="العنوان الفرعي 2"/>
          <p:cNvSpPr>
            <a:spLocks noGrp="1"/>
          </p:cNvSpPr>
          <p:nvPr>
            <p:ph type="subTitle" idx="1"/>
          </p:nvPr>
        </p:nvSpPr>
        <p:spPr>
          <a:xfrm>
            <a:off x="1522413" y="5105400"/>
            <a:ext cx="9143999" cy="1066800"/>
          </a:xfrm>
        </p:spPr>
        <p:txBody>
          <a:bodyPr rtlCol="1"/>
          <a:lstStyle>
            <a:lvl1pPr marL="0" indent="0" algn="r" rtl="1">
              <a:spcBef>
                <a:spcPts val="0"/>
              </a:spcBef>
              <a:buNone/>
              <a:defRPr>
                <a:solidFill>
                  <a:schemeClr val="tx1">
                    <a:tint val="75000"/>
                  </a:schemeClr>
                </a:solidFill>
                <a:cs typeface="+mj-cs"/>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ar-SA" smtClean="0"/>
              <a:t>انقر لتحرير نمط العنوان الثانوي الرئيسي</a:t>
            </a:r>
            <a:endParaRPr lang="ar-SA" dirty="0"/>
          </a:p>
        </p:txBody>
      </p:sp>
      <p:grpSp>
        <p:nvGrpSpPr>
          <p:cNvPr id="128" name="سطر" descr="رسم السطر"/>
          <p:cNvGrpSpPr/>
          <p:nvPr userDrawn="1"/>
        </p:nvGrpSpPr>
        <p:grpSpPr bwMode="invGray">
          <a:xfrm rot="10800000">
            <a:off x="1983914" y="4724400"/>
            <a:ext cx="8631936" cy="64008"/>
            <a:chOff x="-4110038" y="2703513"/>
            <a:chExt cx="17394239" cy="160336"/>
          </a:xfrm>
          <a:solidFill>
            <a:schemeClr val="accent1"/>
          </a:solidFill>
        </p:grpSpPr>
        <p:sp>
          <p:nvSpPr>
            <p:cNvPr id="129"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0"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1"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2"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3"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4"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5"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6"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7"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8"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39"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0"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1"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2"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3"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4"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5"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6"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7"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8"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49"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0"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1"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2"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3"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4"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5"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6"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7"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8"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59"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0"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1"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2"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3"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4"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5"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6"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7"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8"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69"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0"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1"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2"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3"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4"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5"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6"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7"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8"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79"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0"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1"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2"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3"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4"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5"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6"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7"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8"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89"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0"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1"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2"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3"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4"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5"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6"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7"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8"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199"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0"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1"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2"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3"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4"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5"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6"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7"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8"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09"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0"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1"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2"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3"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4"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5"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6"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7"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8"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19"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0"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1"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2"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3"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4"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5"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6"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7"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8"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29"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0"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1"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2"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3"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4"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5"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6"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7"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8"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39"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0"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1"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2"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3"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4"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5"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6"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7"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8"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49"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0"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1"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smtClean="0"/>
              <a:t>انقر لتحرير نمط العنوان الرئيسي</a:t>
            </a:r>
            <a:endParaRPr lang="ar-SA" dirty="0"/>
          </a:p>
        </p:txBody>
      </p:sp>
      <p:sp>
        <p:nvSpPr>
          <p:cNvPr id="3" name="العنصر النائب لنص عمودي 2"/>
          <p:cNvSpPr>
            <a:spLocks noGrp="1"/>
          </p:cNvSpPr>
          <p:nvPr>
            <p:ph type="body" orient="vert" idx="1"/>
          </p:nvPr>
        </p:nvSpPr>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956816" algn="r" rtl="1">
              <a:defRPr/>
            </a:lvl6pPr>
            <a:lvl7pPr marL="1956816" algn="r" rtl="1">
              <a:defRPr/>
            </a:lvl7pPr>
            <a:lvl8pPr marL="1956816" algn="r" rtl="1">
              <a:defRPr/>
            </a:lvl8pPr>
            <a:lvl9pPr marL="1956816" algn="r" rtl="1">
              <a:defRPr/>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ABD378C8-5E50-4A27-8DBA-AC01366ED29B}" type="datetime1">
              <a:rPr lang="ar-SA" smtClean="0"/>
              <a:pPr/>
              <a:t>07/03/1444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15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نص والعنوان ال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55612" y="274639"/>
            <a:ext cx="1371600" cy="5901747"/>
          </a:xfrm>
        </p:spPr>
        <p:txBody>
          <a:bodyPr vert="vert270" rtlCol="1"/>
          <a:lstStyle>
            <a:lvl1pPr>
              <a:defRPr>
                <a:cs typeface="+mj-cs"/>
              </a:defRPr>
            </a:lvl1pPr>
          </a:lstStyle>
          <a:p>
            <a:pPr rtl="1"/>
            <a:r>
              <a:rPr lang="ar-SA" smtClean="0"/>
              <a:t>انقر لتحرير نمط العنوان الرئيسي</a:t>
            </a:r>
            <a:endParaRPr lang="ar-SA" dirty="0"/>
          </a:p>
        </p:txBody>
      </p:sp>
      <p:grpSp>
        <p:nvGrpSpPr>
          <p:cNvPr id="7" name="سطر" descr="رسم السطر"/>
          <p:cNvGrpSpPr/>
          <p:nvPr/>
        </p:nvGrpSpPr>
        <p:grpSpPr bwMode="invGray">
          <a:xfrm rot="5400000">
            <a:off x="-1158304" y="3472598"/>
            <a:ext cx="6492240" cy="64008"/>
            <a:chOff x="1522413" y="1514475"/>
            <a:chExt cx="10569575" cy="64008"/>
          </a:xfrm>
        </p:grpSpPr>
        <p:sp>
          <p:nvSpPr>
            <p:cNvPr id="8"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4"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5"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6"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7"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8"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9"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0"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2"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3"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4"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5"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6"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7"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8"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9"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0"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1"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2"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3"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4"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5"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6"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7"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8"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79"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0"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1"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العنصر النائب لنص عمودي 2"/>
          <p:cNvSpPr>
            <a:spLocks noGrp="1"/>
          </p:cNvSpPr>
          <p:nvPr>
            <p:ph type="body" orient="vert" idx="1" hasCustomPrompt="1"/>
          </p:nvPr>
        </p:nvSpPr>
        <p:spPr>
          <a:xfrm>
            <a:off x="2436812" y="277813"/>
            <a:ext cx="9144001" cy="5898573"/>
          </a:xfrm>
        </p:spPr>
        <p:txBody>
          <a:bodyPr vert="vert270" rtlCol="1"/>
          <a:lstStyle>
            <a:lvl1pPr>
              <a:defRPr>
                <a:cs typeface="+mj-cs"/>
              </a:defRPr>
            </a:lvl1pPr>
            <a:lvl2pPr>
              <a:defRPr>
                <a:cs typeface="+mj-cs"/>
              </a:defRPr>
            </a:lvl2pPr>
            <a:lvl3pPr>
              <a:defRPr>
                <a:cs typeface="+mj-cs"/>
              </a:defRPr>
            </a:lvl3pPr>
            <a:lvl4pPr>
              <a:defRPr>
                <a:cs typeface="+mj-cs"/>
              </a:defRPr>
            </a:lvl4pPr>
            <a:lvl5pPr algn="r" rtl="1">
              <a:defRPr>
                <a:cs typeface="+mj-cs"/>
              </a:defRPr>
            </a:lvl5pPr>
            <a:lvl6pPr marL="1261872" indent="0" algn="r" rtl="1">
              <a:buNone/>
              <a:defRPr/>
            </a:lvl6pPr>
            <a:lvl7pPr algn="r" rtl="1">
              <a:defRPr/>
            </a:lvl7pPr>
            <a:lvl8pPr algn="r" rtl="1">
              <a:defRPr baseline="0"/>
            </a:lvl8pPr>
            <a:lvl9pPr algn="r" rtl="1">
              <a:defRPr baseline="0"/>
            </a:lvl9p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E6F00F05-F935-4859-AED3-0670711E3BA9}" type="datetime1">
              <a:rPr lang="ar-SA" smtClean="0"/>
              <a:pPr/>
              <a:t>07/03/1444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smtClean="0"/>
              <a:t>انقر لتحرير نمط العنوان الرئيسي</a:t>
            </a:r>
            <a:endParaRPr lang="ar-SA" dirty="0"/>
          </a:p>
        </p:txBody>
      </p:sp>
      <p:sp>
        <p:nvSpPr>
          <p:cNvPr id="3" name="عنصر نائب للمحتوى 2"/>
          <p:cNvSpPr>
            <a:spLocks noGrp="1"/>
          </p:cNvSpPr>
          <p:nvPr>
            <p:ph idx="1"/>
          </p:nvPr>
        </p:nvSpPr>
        <p:spPr/>
        <p:txBody>
          <a:bodyPr rtlCol="1"/>
          <a:lstStyle>
            <a:lvl1pPr>
              <a:defRPr>
                <a:cs typeface="+mj-cs"/>
              </a:defRPr>
            </a:lvl1pPr>
            <a:lvl2pPr marL="548640" algn="r" rtl="1">
              <a:defRPr>
                <a:cs typeface="+mj-cs"/>
              </a:defRPr>
            </a:lvl2pPr>
            <a:lvl3pPr marL="777240" algn="r" rtl="1">
              <a:defRPr>
                <a:cs typeface="+mj-cs"/>
              </a:defRPr>
            </a:lvl3pPr>
            <a:lvl4pPr marL="1005840" algn="r" rtl="1">
              <a:defRPr>
                <a:cs typeface="+mj-cs"/>
              </a:defRPr>
            </a:lvl4pPr>
            <a:lvl5pPr marL="1234440" algn="r" rtl="1">
              <a:defRPr>
                <a:cs typeface="+mj-cs"/>
              </a:defRPr>
            </a:lvl5pPr>
            <a:lvl6pPr marL="1463040" algn="r" rtl="1">
              <a:defRPr baseline="0"/>
            </a:lvl6pPr>
            <a:lvl7pPr marL="1691640" algn="r" rtl="1">
              <a:defRPr baseline="0"/>
            </a:lvl7pPr>
            <a:lvl8pPr marL="1920240" algn="r" rtl="1">
              <a:defRPr baseline="0"/>
            </a:lvl8pPr>
            <a:lvl9pPr marL="2148840" algn="r" rtl="1">
              <a:defRPr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D2B12421-3D80-4F59-813B-EB74348C3C81}" type="datetime1">
              <a:rPr lang="ar-SA" smtClean="0"/>
              <a:pPr/>
              <a:t>07/03/1444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2" name="سطر" descr="رسم السطر"/>
          <p:cNvGrpSpPr/>
          <p:nvPr userDrawn="1"/>
        </p:nvGrpSpPr>
        <p:grpSpPr bwMode="invGray">
          <a:xfrm rot="10800000">
            <a:off x="96837" y="1514475"/>
            <a:ext cx="10569575" cy="64008"/>
            <a:chOff x="1522413" y="1514475"/>
            <a:chExt cx="10569575" cy="64008"/>
          </a:xfrm>
        </p:grpSpPr>
        <p:sp>
          <p:nvSpPr>
            <p:cNvPr id="83"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6"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3" y="1905000"/>
            <a:ext cx="9144000" cy="2667000"/>
          </a:xfrm>
        </p:spPr>
        <p:txBody>
          <a:bodyPr rtlCol="1" anchor="b">
            <a:noAutofit/>
          </a:bodyPr>
          <a:lstStyle>
            <a:lvl1pPr algn="r" rtl="1">
              <a:defRPr sz="4400" b="0" cap="none" baseline="0">
                <a:cs typeface="+mj-cs"/>
              </a:defRPr>
            </a:lvl1pPr>
          </a:lstStyle>
          <a:p>
            <a:pPr rtl="1"/>
            <a:r>
              <a:rPr lang="ar-SA" smtClean="0"/>
              <a:t>انقر لتحرير نمط العنوان الرئيسي</a:t>
            </a:r>
            <a:endParaRPr lang="ar-SA" dirty="0"/>
          </a:p>
        </p:txBody>
      </p:sp>
      <p:grpSp>
        <p:nvGrpSpPr>
          <p:cNvPr id="255" name="سطر" descr="رسم السطر"/>
          <p:cNvGrpSpPr/>
          <p:nvPr/>
        </p:nvGrpSpPr>
        <p:grpSpPr bwMode="invGray">
          <a:xfrm rot="10800000">
            <a:off x="1983914" y="4724400"/>
            <a:ext cx="8631936" cy="64008"/>
            <a:chOff x="-4110038" y="2703513"/>
            <a:chExt cx="17394239" cy="160336"/>
          </a:xfrm>
          <a:solidFill>
            <a:schemeClr val="accent1"/>
          </a:solidFill>
        </p:grpSpPr>
        <p:sp>
          <p:nvSpPr>
            <p:cNvPr id="256" name="شكل حر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7" name="شكل حر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8" name="شكل حر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59" name="شكل حر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0" name="شكل حر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1" name="شكل حر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2" name="شكل حر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3" name="شكل حر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4" name="شكل حر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5" name="شكل حر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6" name="شكل حر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7" name="شكل حر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8" name="شكل حر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69" name="شكل حر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0" name="شكل حر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1" name="شكل حر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2" name="شكل حر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3" name="شكل حر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4" name="شكل حر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5" name="شكل حر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6" name="شكل حر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7" name="شكل حر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8" name="شكل حر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79" name="شكل حر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0" name="شكل حر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1" name="شكل حر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2" name="شكل حر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3" name="شكل حر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4" name="شكل حر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5" name="شكل حر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6" name="شكل حر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7" name="شكل حر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8" name="شكل حر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89" name="شكل حر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0" name="شكل حر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1" name="شكل حر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2" name="شكل حر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3" name="شكل حر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4" name="شكل حر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5" name="شكل حر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6" name="شكل حر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7" name="شكل حر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8" name="شكل حر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299" name="شكل حر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0" name="شكل حر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1" name="شكل حر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2" name="شكل حر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3" name="شكل حر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4" name="شكل حر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5" name="شكل حر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6" name="شكل حر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7" name="شكل حر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8" name="شكل حر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09" name="شكل حر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0" name="شكل حر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1" name="شكل حر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2" name="شكل حر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3" name="شكل حر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4" name="شكل حر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5" name="شكل حر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6" name="شكل حر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7" name="شكل حر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8" name="شكل حر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19" name="شكل حر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0" name="شكل حر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1" name="شكل حر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2" name="شكل حر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3" name="شكل حر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4" name="شكل حر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5" name="شكل حر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6" name="شكل حر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7" name="شكل حر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8" name="شكل حر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29" name="شكل حر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0" name="شكل حر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1" name="شكل حر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2" name="شكل حر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3" name="شكل حر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4" name="شكل حر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5" name="شكل حر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6" name="شكل حر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7" name="شكل حر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8" name="شكل حر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39" name="شكل حر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0" name="شكل حر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1" name="شكل حر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2" name="شكل حر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3" name="شكل حر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4" name="شكل حر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5" name="شكل حر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6" name="شكل حر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7" name="شكل حر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8" name="شكل حر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49" name="شكل حر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0" name="شكل حر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1" name="شكل حر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2" name="شكل حر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3" name="شكل حر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4" name="شكل حر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5" name="شكل حر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6" name="شكل حر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7" name="شكل حر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8" name="شكل حر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59" name="شكل حر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0" name="شكل حر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1" name="شكل حر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2" name="شكل حر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3" name="شكل حر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4" name="شكل حر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5" name="شكل حر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6" name="شكل حر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7" name="شكل حر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8" name="شكل حر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69" name="شكل حر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0" name="شكل حر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1" name="شكل حر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2" name="شكل حر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3" name="شكل حر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4" name="شكل حر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5" name="شكل حر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6" name="شكل حر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7" name="شكل حر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sp>
          <p:nvSpPr>
            <p:cNvPr id="378" name="شكل حر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cs typeface="+mj-cs"/>
              </a:endParaRPr>
            </a:p>
          </p:txBody>
        </p:sp>
      </p:grpSp>
      <p:sp>
        <p:nvSpPr>
          <p:cNvPr id="3" name="عنصر نائب للنص 2"/>
          <p:cNvSpPr>
            <a:spLocks noGrp="1"/>
          </p:cNvSpPr>
          <p:nvPr>
            <p:ph type="body" idx="1"/>
          </p:nvPr>
        </p:nvSpPr>
        <p:spPr>
          <a:xfrm>
            <a:off x="1522413" y="5102525"/>
            <a:ext cx="9143999" cy="1069675"/>
          </a:xfrm>
        </p:spPr>
        <p:txBody>
          <a:bodyPr rtlCol="1" anchor="t">
            <a:normAutofit/>
          </a:bodyPr>
          <a:lstStyle>
            <a:lvl1pPr marL="0" indent="0" algn="r" rtl="1">
              <a:spcBef>
                <a:spcPts val="0"/>
              </a:spcBef>
              <a:buNone/>
              <a:defRPr sz="2400">
                <a:solidFill>
                  <a:schemeClr val="tx1">
                    <a:tint val="75000"/>
                  </a:schemeClr>
                </a:solidFill>
                <a:cs typeface="+mj-cs"/>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smtClean="0"/>
              <a:t>تحرير أنماط النص الرئيسي</a:t>
            </a:r>
          </a:p>
        </p:txBody>
      </p:sp>
      <p:sp>
        <p:nvSpPr>
          <p:cNvPr id="5" name="عنصر نائب لتذييل الصفحة 4"/>
          <p:cNvSpPr>
            <a:spLocks noGrp="1"/>
          </p:cNvSpPr>
          <p:nvPr>
            <p:ph type="ftr" sz="quarter" idx="11"/>
          </p:nvPr>
        </p:nvSpPr>
        <p:spPr/>
        <p:txBody>
          <a:bodyPr rtlCol="1"/>
          <a:lstStyle>
            <a:lvl1pPr>
              <a:defRPr>
                <a:cs typeface="+mj-cs"/>
              </a:defRPr>
            </a:lvl1pPr>
          </a:lstStyle>
          <a:p>
            <a:endParaRPr lang="ar-SA" dirty="0"/>
          </a:p>
        </p:txBody>
      </p:sp>
      <p:sp>
        <p:nvSpPr>
          <p:cNvPr id="4" name="عنصر نائب للتاريخ 3"/>
          <p:cNvSpPr>
            <a:spLocks noGrp="1"/>
          </p:cNvSpPr>
          <p:nvPr>
            <p:ph type="dt" sz="half" idx="10"/>
          </p:nvPr>
        </p:nvSpPr>
        <p:spPr/>
        <p:txBody>
          <a:bodyPr rtlCol="1"/>
          <a:lstStyle>
            <a:lvl1pPr>
              <a:defRPr>
                <a:cs typeface="+mj-cs"/>
              </a:defRPr>
            </a:lvl1pPr>
          </a:lstStyle>
          <a:p>
            <a:fld id="{670E39E6-E7A4-4EF3-862C-28064A2B65CE}" type="datetime1">
              <a:rPr lang="ar-SA" smtClean="0"/>
              <a:pPr/>
              <a:t>07/03/1444</a:t>
            </a:fld>
            <a:endParaRPr lang="ar-SA" dirty="0"/>
          </a:p>
        </p:txBody>
      </p:sp>
      <p:sp>
        <p:nvSpPr>
          <p:cNvPr id="6" name="عنصر نائب لرقم الشريحة 5"/>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defRPr>
                <a:cs typeface="+mj-cs"/>
              </a:defRPr>
            </a:lvl1pPr>
          </a:lstStyle>
          <a:p>
            <a:pPr rtl="1"/>
            <a:r>
              <a:rPr lang="ar-SA" smtClean="0"/>
              <a:t>انقر لتحرير نمط العنوان الرئيسي</a:t>
            </a:r>
            <a:endParaRPr lang="ar-SA" dirty="0"/>
          </a:p>
        </p:txBody>
      </p:sp>
      <p:grpSp>
        <p:nvGrpSpPr>
          <p:cNvPr id="158" name="سطر" descr="رسم السطر"/>
          <p:cNvGrpSpPr/>
          <p:nvPr/>
        </p:nvGrpSpPr>
        <p:grpSpPr bwMode="invGray">
          <a:xfrm rot="10800000">
            <a:off x="96837" y="1514475"/>
            <a:ext cx="10569575" cy="64008"/>
            <a:chOff x="1522413" y="1514475"/>
            <a:chExt cx="10569575" cy="64008"/>
          </a:xfrm>
        </p:grpSpPr>
        <p:sp>
          <p:nvSpPr>
            <p:cNvPr id="159" name="شكل حر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0" name="شكل حر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1" name="شكل حر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محتوى 2"/>
          <p:cNvSpPr>
            <a:spLocks noGrp="1"/>
          </p:cNvSpPr>
          <p:nvPr>
            <p:ph sz="half" idx="1"/>
          </p:nvPr>
        </p:nvSpPr>
        <p:spPr>
          <a:xfrm>
            <a:off x="1522413" y="1905000"/>
            <a:ext cx="4419599"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4" name="عنصر نائب للمحتوى 3"/>
          <p:cNvSpPr>
            <a:spLocks noGrp="1"/>
          </p:cNvSpPr>
          <p:nvPr>
            <p:ph sz="half" idx="2"/>
          </p:nvPr>
        </p:nvSpPr>
        <p:spPr>
          <a:xfrm>
            <a:off x="6246815" y="1905000"/>
            <a:ext cx="4419598" cy="42672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CF81A6A6-A58D-456D-AC65-C04F3F2D7C4D}" type="datetime1">
              <a:rPr lang="ar-SA" smtClean="0"/>
              <a:pPr/>
              <a:t>07/03/1444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lstStyle>
            <a:lvl1pPr algn="r" rtl="1">
              <a:defRPr>
                <a:cs typeface="+mj-cs"/>
              </a:defRPr>
            </a:lvl1pPr>
          </a:lstStyle>
          <a:p>
            <a:pPr rtl="1"/>
            <a:r>
              <a:rPr lang="ar-SA" smtClean="0"/>
              <a:t>انقر لتحرير نمط العنوان الرئيسي</a:t>
            </a:r>
            <a:endParaRPr lang="ar-SA" dirty="0"/>
          </a:p>
        </p:txBody>
      </p:sp>
      <p:grpSp>
        <p:nvGrpSpPr>
          <p:cNvPr id="160" name="سطر" descr="رسم السطر"/>
          <p:cNvGrpSpPr/>
          <p:nvPr/>
        </p:nvGrpSpPr>
        <p:grpSpPr bwMode="invGray">
          <a:xfrm rot="10800000">
            <a:off x="96837" y="1514475"/>
            <a:ext cx="10569575" cy="64008"/>
            <a:chOff x="1522413" y="1514475"/>
            <a:chExt cx="10569575" cy="64008"/>
          </a:xfrm>
        </p:grpSpPr>
        <p:sp>
          <p:nvSpPr>
            <p:cNvPr id="161" name="شكل حر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2" name="شكل حر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3" name="شكل حر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4"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5"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6"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7"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8"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69"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0"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1"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2"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3"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4"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5"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6"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7"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8"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79"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0"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1"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2"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3"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4"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5"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6"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7"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8"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89"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0"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1"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2"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3"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4"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5"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6"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7"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8"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99"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0"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1"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2"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3"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4"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5"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6"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7"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8"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09"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0"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1"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2"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3"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4"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5"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6"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7"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8"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19"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0"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1"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2"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3"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4"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5"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6"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7"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8"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29"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0"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1"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2"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3"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234"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
        <p:nvSpPr>
          <p:cNvPr id="3" name="عنصر نائب للنص 2"/>
          <p:cNvSpPr>
            <a:spLocks noGrp="1"/>
          </p:cNvSpPr>
          <p:nvPr>
            <p:ph type="body" idx="1"/>
          </p:nvPr>
        </p:nvSpPr>
        <p:spPr>
          <a:xfrm>
            <a:off x="1522413"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smtClean="0"/>
              <a:t>تحرير أنماط النص الرئيسي</a:t>
            </a:r>
          </a:p>
        </p:txBody>
      </p:sp>
      <p:sp>
        <p:nvSpPr>
          <p:cNvPr id="4" name="عنصر نائب للمحتوى 3"/>
          <p:cNvSpPr>
            <a:spLocks noGrp="1"/>
          </p:cNvSpPr>
          <p:nvPr>
            <p:ph sz="half" idx="2"/>
          </p:nvPr>
        </p:nvSpPr>
        <p:spPr>
          <a:xfrm>
            <a:off x="1522413" y="2819399"/>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5" name="عنصر نائب للنص 4"/>
          <p:cNvSpPr>
            <a:spLocks noGrp="1"/>
          </p:cNvSpPr>
          <p:nvPr>
            <p:ph type="body" sz="quarter" idx="3"/>
          </p:nvPr>
        </p:nvSpPr>
        <p:spPr>
          <a:xfrm>
            <a:off x="6249860" y="1905000"/>
            <a:ext cx="4416552" cy="762000"/>
          </a:xfrm>
        </p:spPr>
        <p:txBody>
          <a:bodyPr rtlCol="1" anchor="ctr"/>
          <a:lstStyle>
            <a:lvl1pPr marL="0" indent="0" algn="r" rtl="1">
              <a:spcBef>
                <a:spcPts val="0"/>
              </a:spcBef>
              <a:buNone/>
              <a:defRPr sz="2400" b="0">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smtClean="0"/>
              <a:t>تحرير أنماط النص الرئيسي</a:t>
            </a:r>
          </a:p>
        </p:txBody>
      </p:sp>
      <p:sp>
        <p:nvSpPr>
          <p:cNvPr id="8" name="عنصر نائب لتذييل الصفحة 7"/>
          <p:cNvSpPr>
            <a:spLocks noGrp="1"/>
          </p:cNvSpPr>
          <p:nvPr>
            <p:ph type="ftr" sz="quarter" idx="11"/>
          </p:nvPr>
        </p:nvSpPr>
        <p:spPr/>
        <p:txBody>
          <a:bodyPr rtlCol="1"/>
          <a:lstStyle>
            <a:lvl1pPr>
              <a:defRPr>
                <a:cs typeface="+mj-cs"/>
              </a:defRPr>
            </a:lvl1pPr>
          </a:lstStyle>
          <a:p>
            <a:endParaRPr lang="ar-SA" dirty="0"/>
          </a:p>
        </p:txBody>
      </p:sp>
      <p:sp>
        <p:nvSpPr>
          <p:cNvPr id="7" name="عنصر نائب للتاريخ 6"/>
          <p:cNvSpPr>
            <a:spLocks noGrp="1"/>
          </p:cNvSpPr>
          <p:nvPr>
            <p:ph type="dt" sz="half" idx="10"/>
          </p:nvPr>
        </p:nvSpPr>
        <p:spPr/>
        <p:txBody>
          <a:bodyPr rtlCol="1"/>
          <a:lstStyle>
            <a:lvl1pPr>
              <a:defRPr>
                <a:cs typeface="+mj-cs"/>
              </a:defRPr>
            </a:lvl1pPr>
          </a:lstStyle>
          <a:p>
            <a:fld id="{8A7D873F-66E5-4F6D-A75B-0FD2167E7048}" type="datetime1">
              <a:rPr lang="ar-SA" smtClean="0"/>
              <a:pPr/>
              <a:t>07/03/1444</a:t>
            </a:fld>
            <a:endParaRPr lang="ar-SA" dirty="0"/>
          </a:p>
        </p:txBody>
      </p:sp>
      <p:sp>
        <p:nvSpPr>
          <p:cNvPr id="9" name="عنصر نائب لرقم الشريحة 8"/>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sp>
        <p:nvSpPr>
          <p:cNvPr id="85" name="عنصر نائب للمحتوى 3"/>
          <p:cNvSpPr>
            <a:spLocks noGrp="1"/>
          </p:cNvSpPr>
          <p:nvPr>
            <p:ph sz="half" idx="13"/>
          </p:nvPr>
        </p:nvSpPr>
        <p:spPr>
          <a:xfrm>
            <a:off x="6249860" y="2819400"/>
            <a:ext cx="4416552" cy="3352801"/>
          </a:xfrm>
        </p:spPr>
        <p:txBody>
          <a:bodyPr rtlCol="1"/>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marL="1956816" algn="r" rtl="1">
              <a:defRPr sz="1600"/>
            </a:lvl6pPr>
            <a:lvl7pPr marL="1956816" algn="r" rtl="1">
              <a:defRPr sz="1600" baseline="0"/>
            </a:lvl7pPr>
            <a:lvl8pPr marL="1956816" algn="r" rtl="1">
              <a:defRPr sz="1600" baseline="0"/>
            </a:lvl8pPr>
            <a:lvl9pPr marL="1956816"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defRPr>
                <a:cs typeface="+mj-cs"/>
              </a:defRPr>
            </a:lvl1pPr>
          </a:lstStyle>
          <a:p>
            <a:pPr rtl="1"/>
            <a:r>
              <a:rPr lang="ar-SA" smtClean="0"/>
              <a:t>انقر لتحرير نمط العنوان الرئيسي</a:t>
            </a:r>
            <a:endParaRPr lang="ar-SA" dirty="0"/>
          </a:p>
        </p:txBody>
      </p:sp>
      <p:sp>
        <p:nvSpPr>
          <p:cNvPr id="4" name="عنصر نائب لتذييل الصفحة 3"/>
          <p:cNvSpPr>
            <a:spLocks noGrp="1"/>
          </p:cNvSpPr>
          <p:nvPr>
            <p:ph type="ftr" sz="quarter" idx="11"/>
          </p:nvPr>
        </p:nvSpPr>
        <p:spPr/>
        <p:txBody>
          <a:bodyPr rtlCol="1"/>
          <a:lstStyle>
            <a:lvl1pPr>
              <a:defRPr>
                <a:cs typeface="+mj-cs"/>
              </a:defRPr>
            </a:lvl1pPr>
          </a:lstStyle>
          <a:p>
            <a:endParaRPr lang="ar-SA" dirty="0"/>
          </a:p>
        </p:txBody>
      </p:sp>
      <p:sp>
        <p:nvSpPr>
          <p:cNvPr id="3" name="عنصر نائب للتاريخ 2"/>
          <p:cNvSpPr>
            <a:spLocks noGrp="1"/>
          </p:cNvSpPr>
          <p:nvPr>
            <p:ph type="dt" sz="half" idx="10"/>
          </p:nvPr>
        </p:nvSpPr>
        <p:spPr/>
        <p:txBody>
          <a:bodyPr rtlCol="1"/>
          <a:lstStyle>
            <a:lvl1pPr>
              <a:defRPr>
                <a:cs typeface="+mj-cs"/>
              </a:defRPr>
            </a:lvl1pPr>
          </a:lstStyle>
          <a:p>
            <a:fld id="{E43F8A52-2EDB-47D1-A531-8650AA584388}" type="datetime1">
              <a:rPr lang="ar-SA" smtClean="0"/>
              <a:pPr/>
              <a:t>07/03/1444</a:t>
            </a:fld>
            <a:endParaRPr lang="ar-SA" dirty="0"/>
          </a:p>
        </p:txBody>
      </p:sp>
      <p:sp>
        <p:nvSpPr>
          <p:cNvPr id="5" name="عنصر نائب لرقم الشريحة 4"/>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81" name="سطر" descr="رسم السطر"/>
          <p:cNvGrpSpPr/>
          <p:nvPr userDrawn="1"/>
        </p:nvGrpSpPr>
        <p:grpSpPr bwMode="invGray">
          <a:xfrm rot="10800000">
            <a:off x="96837" y="1514475"/>
            <a:ext cx="10569575" cy="64008"/>
            <a:chOff x="1522413" y="1514475"/>
            <a:chExt cx="10569575" cy="64008"/>
          </a:xfrm>
        </p:grpSpPr>
        <p:sp>
          <p:nvSpPr>
            <p:cNvPr id="82" name="شكل حر 81"/>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3" name="شكل حر 82"/>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4" name="شكل حر 83"/>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5"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6"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7"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8"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89"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0"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1"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2"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3"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4"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5"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6"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7"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8"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99"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0"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1"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2"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3"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4"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5"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6"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7"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8"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09"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0"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1"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2"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3"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4"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5"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6"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7"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8"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19"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0"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1"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2"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3"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4"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5"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6"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7"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8"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29"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0"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1"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2"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3"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4"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5"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6"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7"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8"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39"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0"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1"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2"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3"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4"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5"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6"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7"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8"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49"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0"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1"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2"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3"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4"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155"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تذييل الصفحة 2"/>
          <p:cNvSpPr>
            <a:spLocks noGrp="1"/>
          </p:cNvSpPr>
          <p:nvPr>
            <p:ph type="ftr" sz="quarter" idx="11"/>
          </p:nvPr>
        </p:nvSpPr>
        <p:spPr/>
        <p:txBody>
          <a:bodyPr rtlCol="1"/>
          <a:lstStyle/>
          <a:p>
            <a:pPr rtl="1"/>
            <a:endParaRPr lang="ar-SA" dirty="0"/>
          </a:p>
        </p:txBody>
      </p:sp>
      <p:sp>
        <p:nvSpPr>
          <p:cNvPr id="2" name="عنصر نائب للتاريخ 1"/>
          <p:cNvSpPr>
            <a:spLocks noGrp="1"/>
          </p:cNvSpPr>
          <p:nvPr>
            <p:ph type="dt" sz="half" idx="10"/>
          </p:nvPr>
        </p:nvSpPr>
        <p:spPr/>
        <p:txBody>
          <a:bodyPr rtlCol="1"/>
          <a:lstStyle/>
          <a:p>
            <a:pPr rtl="1"/>
            <a:fld id="{3580EA26-87E2-41B5-B7B2-AC20B36AC55A}" type="datetime1">
              <a:rPr lang="ar-SA" smtClean="0"/>
              <a:t>07/03/1444</a:t>
            </a:fld>
            <a:endParaRPr lang="ar-SA" dirty="0"/>
          </a:p>
        </p:txBody>
      </p:sp>
      <p:sp>
        <p:nvSpPr>
          <p:cNvPr id="4" name="عنصر نائب لرقم الشريحة 3"/>
          <p:cNvSpPr>
            <a:spLocks noGrp="1"/>
          </p:cNvSpPr>
          <p:nvPr>
            <p:ph type="sldNum" sz="quarter" idx="12"/>
          </p:nvPr>
        </p:nvSpPr>
        <p:spPr/>
        <p:txBody>
          <a:bodyPr rtlCol="1"/>
          <a:lstStyle/>
          <a:p>
            <a:pPr rtl="1"/>
            <a:fld id="{25BA54BD-C84D-46CE-8B72-31BFB26ABA43}" type="slidenum">
              <a:rPr lang="ar-SA"/>
              <a:t>‹#›</a:t>
            </a:fld>
            <a:endParaRPr lang="ar-SA"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smtClean="0"/>
              <a:t>انقر لتحرير نمط العنوان الرئيسي</a:t>
            </a:r>
            <a:endParaRPr lang="ar-SA" dirty="0"/>
          </a:p>
        </p:txBody>
      </p:sp>
      <p:sp>
        <p:nvSpPr>
          <p:cNvPr id="4" name="عنصر نائب للنص 3"/>
          <p:cNvSpPr>
            <a:spLocks noGrp="1"/>
          </p:cNvSpPr>
          <p:nvPr>
            <p:ph type="body" sz="half" idx="2"/>
          </p:nvPr>
        </p:nvSpPr>
        <p:spPr>
          <a:xfrm>
            <a:off x="7914113" y="3429000"/>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smtClean="0"/>
              <a:t>تحرير أنماط النص الرئيسي</a:t>
            </a:r>
          </a:p>
        </p:txBody>
      </p:sp>
      <p:sp>
        <p:nvSpPr>
          <p:cNvPr id="3" name="عنصر نائب للمحتوى 2"/>
          <p:cNvSpPr>
            <a:spLocks noGrp="1"/>
          </p:cNvSpPr>
          <p:nvPr>
            <p:ph idx="1"/>
          </p:nvPr>
        </p:nvSpPr>
        <p:spPr>
          <a:xfrm>
            <a:off x="1771967" y="1905000"/>
            <a:ext cx="5669280" cy="4038600"/>
          </a:xfrm>
        </p:spPr>
        <p:txBody>
          <a:bodyPr rtlCol="1">
            <a:normAutofit/>
          </a:bodyPr>
          <a:lstStyle>
            <a:lvl1pPr algn="r" rtl="1">
              <a:defRPr sz="2400">
                <a:cs typeface="+mj-cs"/>
              </a:defRPr>
            </a:lvl1pPr>
            <a:lvl2pPr algn="r" rtl="1">
              <a:defRPr sz="2000">
                <a:cs typeface="+mj-cs"/>
              </a:defRPr>
            </a:lvl2pPr>
            <a:lvl3pPr algn="r" rtl="1">
              <a:defRPr sz="1800">
                <a:cs typeface="+mj-cs"/>
              </a:defRPr>
            </a:lvl3pPr>
            <a:lvl4pPr algn="r" rtl="1">
              <a:defRPr sz="1600">
                <a:cs typeface="+mj-cs"/>
              </a:defRPr>
            </a:lvl4pPr>
            <a:lvl5pPr algn="r" rtl="1">
              <a:defRPr sz="1600">
                <a:cs typeface="+mj-cs"/>
              </a:defRPr>
            </a:lvl5pPr>
            <a:lvl6pPr algn="r" rtl="1">
              <a:defRPr sz="1600"/>
            </a:lvl6pPr>
            <a:lvl7pPr algn="r" rtl="1">
              <a:defRPr sz="1600" baseline="0"/>
            </a:lvl7pPr>
            <a:lvl8pPr algn="r" rtl="1">
              <a:defRPr sz="1600" baseline="0"/>
            </a:lvl8pPr>
            <a:lvl9pPr algn="r" rtl="1">
              <a:defRPr sz="1600" baseline="0"/>
            </a:lvl9pPr>
          </a:lstStyle>
          <a:p>
            <a:pPr lvl="0" rtl="1"/>
            <a:r>
              <a:rPr lang="ar-SA" smtClean="0"/>
              <a:t>تحرير أنماط النص الرئيسي</a:t>
            </a:r>
          </a:p>
          <a:p>
            <a:pPr lvl="1" rtl="1"/>
            <a:r>
              <a:rPr lang="ar-SA" smtClean="0"/>
              <a:t>المستوى الثاني</a:t>
            </a:r>
          </a:p>
          <a:p>
            <a:pPr lvl="2" rtl="1"/>
            <a:r>
              <a:rPr lang="ar-SA" smtClean="0"/>
              <a:t>المستوى الثالث</a:t>
            </a:r>
          </a:p>
          <a:p>
            <a:pPr lvl="3" rtl="1"/>
            <a:r>
              <a:rPr lang="ar-SA" smtClean="0"/>
              <a:t>المستوى الرابع</a:t>
            </a:r>
          </a:p>
          <a:p>
            <a:pPr lvl="4" rtl="1"/>
            <a:r>
              <a:rPr lang="ar-SA" smtClean="0"/>
              <a:t>المستوى الخامس</a:t>
            </a:r>
            <a:endParaRPr lang="ar-SA" dirty="0"/>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6836ACE4-96FB-4243-98EA-BABFAB7983A1}" type="datetime1">
              <a:rPr lang="ar-SA" smtClean="0"/>
              <a:pPr/>
              <a:t>07/03/1444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flipH="1">
            <a:off x="1479784" y="1630821"/>
            <a:ext cx="6291028" cy="4575884"/>
            <a:chOff x="4417839" y="1630821"/>
            <a:chExt cx="6291028" cy="4575884"/>
          </a:xfrm>
        </p:grpSpPr>
        <p:grpSp>
          <p:nvGrpSpPr>
            <p:cNvPr id="312" name="المجموعة 614"/>
            <p:cNvGrpSpPr/>
            <p:nvPr/>
          </p:nvGrpSpPr>
          <p:grpSpPr bwMode="invGray">
            <a:xfrm>
              <a:off x="5414491" y="1630821"/>
              <a:ext cx="5294376" cy="4114800"/>
              <a:chOff x="3310555" y="716546"/>
              <a:chExt cx="5294376" cy="4114800"/>
            </a:xfrm>
          </p:grpSpPr>
          <p:grpSp>
            <p:nvGrpSpPr>
              <p:cNvPr id="464" name="المجموعة 766"/>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7"/>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5"/>
            <p:cNvGrpSpPr/>
            <p:nvPr/>
          </p:nvGrpSpPr>
          <p:grpSpPr bwMode="invGray">
            <a:xfrm rot="10800000">
              <a:off x="4417839" y="2091905"/>
              <a:ext cx="5294376" cy="4114800"/>
              <a:chOff x="3310555" y="716547"/>
              <a:chExt cx="5294376" cy="4114800"/>
            </a:xfrm>
          </p:grpSpPr>
          <p:grpSp>
            <p:nvGrpSpPr>
              <p:cNvPr id="314" name="المجموعة 616"/>
              <p:cNvGrpSpPr/>
              <p:nvPr/>
            </p:nvGrpSpPr>
            <p:grpSpPr bwMode="invGray">
              <a:xfrm flipH="1">
                <a:off x="3310555" y="737968"/>
                <a:ext cx="5294376" cy="54864"/>
                <a:chOff x="1522413" y="1514476"/>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rot="10800000">
                  <a:off x="1562101" y="1514476"/>
                  <a:ext cx="9563099"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7"/>
              <p:cNvGrpSpPr/>
              <p:nvPr/>
            </p:nvGrpSpPr>
            <p:grpSpPr bwMode="invGray">
              <a:xfrm rot="16200000" flipH="1">
                <a:off x="6492227" y="2755659"/>
                <a:ext cx="4114800" cy="36576"/>
                <a:chOff x="1522413" y="1514473"/>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318"/>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319"/>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320"/>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321"/>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322"/>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323"/>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324"/>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325"/>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326"/>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327"/>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328"/>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329"/>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330"/>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331"/>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332"/>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33"/>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34"/>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35"/>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6"/>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37"/>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38"/>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39"/>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40"/>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41"/>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42"/>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343"/>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344"/>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345"/>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346"/>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347"/>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348"/>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349"/>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350"/>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351"/>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352"/>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353"/>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354"/>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355"/>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356"/>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357"/>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358"/>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359"/>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360"/>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361"/>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362"/>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363"/>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364"/>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365"/>
                <p:cNvSpPr>
                  <a:spLocks noEditPoints="1"/>
                </p:cNvSpPr>
                <p:nvPr/>
              </p:nvSpPr>
              <p:spPr bwMode="invGray">
                <a:xfrm rot="10800000">
                  <a:off x="1562098" y="1514473"/>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366"/>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367"/>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368"/>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369"/>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370"/>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371"/>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372"/>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373"/>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374"/>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375"/>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376"/>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377"/>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378"/>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379"/>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380"/>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381"/>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382"/>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383"/>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384"/>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385"/>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386"/>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387"/>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388"/>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522414" y="274638"/>
            <a:ext cx="9143998" cy="1020762"/>
          </a:xfrm>
        </p:spPr>
        <p:txBody>
          <a:bodyPr rtlCol="1" anchor="b">
            <a:noAutofit/>
          </a:bodyPr>
          <a:lstStyle>
            <a:lvl1pPr algn="r" rtl="1">
              <a:defRPr sz="3200" b="0">
                <a:cs typeface="+mj-cs"/>
              </a:defRPr>
            </a:lvl1pPr>
          </a:lstStyle>
          <a:p>
            <a:pPr rtl="1"/>
            <a:r>
              <a:rPr lang="ar-SA" smtClean="0"/>
              <a:t>انقر لتحرير نمط العنوان الرئيسي</a:t>
            </a:r>
            <a:endParaRPr lang="ar-SA" dirty="0"/>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4640150" y="1884311"/>
            <a:ext cx="5669280" cy="4041648"/>
          </a:xfrm>
          <a:solidFill>
            <a:schemeClr val="bg1"/>
          </a:solidFill>
        </p:spPr>
        <p:txBody>
          <a:bodyPr tIns="914400" rtlCol="1">
            <a:normAutofit/>
          </a:bodyPr>
          <a:lstStyle>
            <a:lvl1pPr marL="0" indent="0" algn="ctr" rtl="1">
              <a:buNone/>
              <a:defRPr sz="2400">
                <a:cs typeface="+mj-cs"/>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smtClean="0"/>
              <a:t>انقر فوق الأيقونة لإضافة صورة</a:t>
            </a:r>
            <a:endParaRPr lang="ar-SA" dirty="0"/>
          </a:p>
        </p:txBody>
      </p:sp>
      <p:sp>
        <p:nvSpPr>
          <p:cNvPr id="4" name="عنصر نائب للنص 3"/>
          <p:cNvSpPr>
            <a:spLocks noGrp="1"/>
          </p:cNvSpPr>
          <p:nvPr>
            <p:ph type="body" sz="half" idx="2"/>
          </p:nvPr>
        </p:nvSpPr>
        <p:spPr>
          <a:xfrm>
            <a:off x="1471174" y="3411748"/>
            <a:ext cx="2743200" cy="2743200"/>
          </a:xfrm>
        </p:spPr>
        <p:txBody>
          <a:bodyPr rtlCol="1" anchor="b">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smtClean="0"/>
              <a:t>تحرير أنماط النص الرئيسي</a:t>
            </a:r>
          </a:p>
        </p:txBody>
      </p:sp>
      <p:sp>
        <p:nvSpPr>
          <p:cNvPr id="6" name="عنصر نائب لتذييل الصفحة 5"/>
          <p:cNvSpPr>
            <a:spLocks noGrp="1"/>
          </p:cNvSpPr>
          <p:nvPr>
            <p:ph type="ftr" sz="quarter" idx="11"/>
          </p:nvPr>
        </p:nvSpPr>
        <p:spPr/>
        <p:txBody>
          <a:bodyPr rtlCol="1"/>
          <a:lstStyle>
            <a:lvl1pPr>
              <a:defRPr>
                <a:cs typeface="+mj-cs"/>
              </a:defRPr>
            </a:lvl1pPr>
          </a:lstStyle>
          <a:p>
            <a:endParaRPr lang="ar-SA" dirty="0"/>
          </a:p>
        </p:txBody>
      </p:sp>
      <p:sp>
        <p:nvSpPr>
          <p:cNvPr id="5" name="عنصر نائب للتاريخ 4"/>
          <p:cNvSpPr>
            <a:spLocks noGrp="1"/>
          </p:cNvSpPr>
          <p:nvPr>
            <p:ph type="dt" sz="half" idx="10"/>
          </p:nvPr>
        </p:nvSpPr>
        <p:spPr/>
        <p:txBody>
          <a:bodyPr rtlCol="1"/>
          <a:lstStyle>
            <a:lvl1pPr>
              <a:defRPr>
                <a:cs typeface="+mj-cs"/>
              </a:defRPr>
            </a:lvl1pPr>
          </a:lstStyle>
          <a:p>
            <a:fld id="{A94A068B-38B5-41F1-A9DB-E53BE37309DB}" type="datetime1">
              <a:rPr lang="ar-SA" smtClean="0"/>
              <a:pPr/>
              <a:t>07/03/1444</a:t>
            </a:fld>
            <a:endParaRPr lang="ar-SA" dirty="0"/>
          </a:p>
        </p:txBody>
      </p:sp>
      <p:sp>
        <p:nvSpPr>
          <p:cNvPr id="7" name="عنصر نائب لرقم الشريحة 6"/>
          <p:cNvSpPr>
            <a:spLocks noGrp="1"/>
          </p:cNvSpPr>
          <p:nvPr>
            <p:ph type="sldNum" sz="quarter" idx="12"/>
          </p:nvPr>
        </p:nvSpPr>
        <p:spPr/>
        <p:txBody>
          <a:bodyPr rtlCol="1"/>
          <a:lstStyle>
            <a:lvl1pPr>
              <a:defRPr>
                <a:cs typeface="+mj-cs"/>
              </a:defRPr>
            </a:lvl1pPr>
          </a:lstStyle>
          <a:p>
            <a:fld id="{25BA54BD-C84D-46CE-8B72-31BFB26ABA43}" type="slidenum">
              <a:rPr lang="ar-SA" smtClean="0"/>
              <a:pPr/>
              <a:t>‹#›</a:t>
            </a:fld>
            <a:endParaRPr lang="ar-SA" dirty="0"/>
          </a:p>
        </p:txBody>
      </p:sp>
      <p:grpSp>
        <p:nvGrpSpPr>
          <p:cNvPr id="311" name="إطار" descr="رسم المربع"/>
          <p:cNvGrpSpPr/>
          <p:nvPr userDrawn="1"/>
        </p:nvGrpSpPr>
        <p:grpSpPr bwMode="invGray">
          <a:xfrm rot="10800000">
            <a:off x="4375384" y="1630821"/>
            <a:ext cx="6291028" cy="4575885"/>
            <a:chOff x="4417839" y="1630821"/>
            <a:chExt cx="6291028" cy="4575885"/>
          </a:xfrm>
        </p:grpSpPr>
        <p:grpSp>
          <p:nvGrpSpPr>
            <p:cNvPr id="312" name="المجموعة 615"/>
            <p:cNvGrpSpPr/>
            <p:nvPr/>
          </p:nvGrpSpPr>
          <p:grpSpPr bwMode="invGray">
            <a:xfrm>
              <a:off x="5414491" y="1630821"/>
              <a:ext cx="5294376" cy="4114800"/>
              <a:chOff x="3310555" y="716546"/>
              <a:chExt cx="5294376" cy="4114800"/>
            </a:xfrm>
          </p:grpSpPr>
          <p:grpSp>
            <p:nvGrpSpPr>
              <p:cNvPr id="464" name="المجموعة 767"/>
              <p:cNvGrpSpPr/>
              <p:nvPr/>
            </p:nvGrpSpPr>
            <p:grpSpPr bwMode="invGray">
              <a:xfrm flipH="1">
                <a:off x="3310555" y="737968"/>
                <a:ext cx="5294376" cy="54864"/>
                <a:chOff x="1522413" y="1514475"/>
                <a:chExt cx="10569575" cy="64008"/>
              </a:xfrm>
              <a:solidFill>
                <a:schemeClr val="accent1"/>
              </a:solidFill>
            </p:grpSpPr>
            <p:sp>
              <p:nvSpPr>
                <p:cNvPr id="540" name="شكل حر 53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1" name="شكل حر 54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2" name="شكل حر 54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4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5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6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7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8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9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0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61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465" name="المجموعة 768"/>
              <p:cNvGrpSpPr/>
              <p:nvPr/>
            </p:nvGrpSpPr>
            <p:grpSpPr bwMode="invGray">
              <a:xfrm rot="16200000" flipH="1">
                <a:off x="6492229" y="2755658"/>
                <a:ext cx="4114800" cy="36576"/>
                <a:chOff x="1522413" y="1514475"/>
                <a:chExt cx="10569575" cy="64008"/>
              </a:xfrm>
              <a:solidFill>
                <a:schemeClr val="accent1"/>
              </a:solidFill>
            </p:grpSpPr>
            <p:sp>
              <p:nvSpPr>
                <p:cNvPr id="466" name="شكل حر 46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7" name="شكل حر 46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8" name="شكل حر 46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7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8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9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0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1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2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53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nvGrpSpPr>
            <p:cNvPr id="313" name="المجموعة 616"/>
            <p:cNvGrpSpPr/>
            <p:nvPr/>
          </p:nvGrpSpPr>
          <p:grpSpPr bwMode="invGray">
            <a:xfrm rot="10800000">
              <a:off x="4417839" y="2091906"/>
              <a:ext cx="5294376" cy="4114800"/>
              <a:chOff x="3310555" y="716546"/>
              <a:chExt cx="5294376" cy="4114800"/>
            </a:xfrm>
          </p:grpSpPr>
          <p:grpSp>
            <p:nvGrpSpPr>
              <p:cNvPr id="314" name="المجموعة 617"/>
              <p:cNvGrpSpPr/>
              <p:nvPr/>
            </p:nvGrpSpPr>
            <p:grpSpPr bwMode="invGray">
              <a:xfrm flipH="1">
                <a:off x="3310555" y="737968"/>
                <a:ext cx="5294376" cy="54864"/>
                <a:chOff x="1522413" y="1514475"/>
                <a:chExt cx="10569575" cy="64008"/>
              </a:xfrm>
              <a:solidFill>
                <a:schemeClr val="accent1"/>
              </a:solidFill>
            </p:grpSpPr>
            <p:sp>
              <p:nvSpPr>
                <p:cNvPr id="390" name="شكل حر 38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1" name="شكل حر 39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2" name="شكل حر 39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3"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4"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5"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6"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7"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8"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99"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0"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1"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2"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3"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4"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5"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6"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7"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8"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09"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0"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1"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2"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3"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4"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5"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6"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7"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8"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19"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0"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1"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2"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3"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4"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5"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6"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7"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8"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29"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0"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1"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2"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3"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4"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5"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6"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7"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8"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39"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0"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1"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2"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3"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4"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5"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6"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7"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8"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49"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0"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1"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2"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3"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4"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5"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6"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7"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8"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59"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0"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1"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2"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463"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nvGrpSpPr>
              <p:cNvPr id="315" name="المجموعة 618"/>
              <p:cNvGrpSpPr/>
              <p:nvPr/>
            </p:nvGrpSpPr>
            <p:grpSpPr bwMode="invGray">
              <a:xfrm rot="16200000" flipH="1">
                <a:off x="6492229" y="2755658"/>
                <a:ext cx="4114800" cy="36576"/>
                <a:chOff x="1522413" y="1514475"/>
                <a:chExt cx="10569575" cy="64008"/>
              </a:xfrm>
              <a:solidFill>
                <a:schemeClr val="accent1"/>
              </a:solidFill>
            </p:grpSpPr>
            <p:sp>
              <p:nvSpPr>
                <p:cNvPr id="316" name="شكل حر 315"/>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7" name="شكل حر 316"/>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8" name="شكل حر 317"/>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19" name="شكل حر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0" name="شكل حر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1" name="شكل حر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2" name="شكل حر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3" name="شكل حر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4" name="شكل حر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5" name="شكل حر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6" name="شكل حر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7" name="شكل حر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8" name="شكل حر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29" name="شكل حر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0" name="شكل حر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1" name="شكل حر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2" name="شكل حر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3" name="شكل حر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4" name="شكل حر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5" name="شكل حر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6" name="شكل حر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7" name="شكل حر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8" name="شكل حر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39" name="شكل حر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0" name="شكل حر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1" name="شكل حر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2" name="شكل حر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3" name="شكل حر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4" name="شكل حر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5" name="شكل حر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6" name="شكل حر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7" name="شكل حر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8" name="شكل حر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49" name="شكل حر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0" name="شكل حر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1" name="شكل حر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2" name="شكل حر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3" name="شكل حر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4" name="شكل حر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5" name="شكل حر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6" name="شكل حر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7" name="شكل حر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8" name="شكل حر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59" name="شكل حر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0" name="شكل حر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1" name="شكل حر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2" name="شكل حر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3" name="شكل حر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4" name="شكل حر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5" name="شكل حر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6" name="شكل حر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7" name="شكل حر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8" name="شكل حر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69" name="شكل حر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0" name="شكل حر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1" name="شكل حر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2" name="شكل حر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3" name="شكل حر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4" name="شكل حر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5" name="شكل حر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6" name="شكل حر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7" name="شكل حر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8" name="شكل حر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79" name="شكل حر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0" name="شكل حر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1" name="شكل حر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2" name="شكل حر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3" name="شكل حر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4" name="شكل حر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5" name="شكل حر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6" name="شكل حر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7" name="شكل حر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8" name="شكل حر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sp>
              <p:nvSpPr>
                <p:cNvPr id="389" name="شكل حر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1" anchor="t" anchorCtr="0" compatLnSpc="1">
                  <a:prstTxWarp prst="textNoShape">
                    <a:avLst/>
                  </a:prstTxWarp>
                </a:bodyPr>
                <a:lstStyle/>
                <a:p>
                  <a:pPr rtl="1"/>
                  <a:endParaRPr lang="ar-SA" dirty="0">
                    <a:ln>
                      <a:noFill/>
                    </a:ln>
                    <a:cs typeface="+mj-cs"/>
                  </a:endParaRPr>
                </a:p>
              </p:txBody>
            </p:sp>
          </p:grpSp>
        </p:grpSp>
      </p:gr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522414" y="274638"/>
            <a:ext cx="9143998" cy="1020762"/>
          </a:xfrm>
          <a:prstGeom prst="rect">
            <a:avLst/>
          </a:prstGeom>
        </p:spPr>
        <p:txBody>
          <a:bodyPr vert="horz" lIns="91440" tIns="45720" rIns="91440" bIns="45720"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1522414" y="1905000"/>
            <a:ext cx="9144000" cy="4267200"/>
          </a:xfrm>
          <a:prstGeom prst="rect">
            <a:avLst/>
          </a:prstGeom>
        </p:spPr>
        <p:txBody>
          <a:bodyPr vert="horz" lIns="91440" tIns="45720" rIns="91440" bIns="45720" rtlCol="1">
            <a:normAutofit/>
          </a:bodyPr>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5" name="عنصر نائب لتذييل الصفحة 4"/>
          <p:cNvSpPr>
            <a:spLocks noGrp="1"/>
          </p:cNvSpPr>
          <p:nvPr>
            <p:ph type="ftr" sz="quarter" idx="3"/>
          </p:nvPr>
        </p:nvSpPr>
        <p:spPr>
          <a:xfrm>
            <a:off x="4341813" y="6400801"/>
            <a:ext cx="6324599" cy="276226"/>
          </a:xfrm>
          <a:prstGeom prst="rect">
            <a:avLst/>
          </a:prstGeom>
        </p:spPr>
        <p:txBody>
          <a:bodyPr vert="horz" lIns="91440" tIns="45720" rIns="91440" bIns="45720" rtlCol="1" anchor="ctr"/>
          <a:lstStyle>
            <a:lvl1pPr algn="r" rtl="1">
              <a:defRPr sz="1200">
                <a:solidFill>
                  <a:schemeClr val="tx1">
                    <a:tint val="75000"/>
                  </a:schemeClr>
                </a:solidFill>
                <a:cs typeface="+mj-cs"/>
              </a:defRPr>
            </a:lvl1pPr>
          </a:lstStyle>
          <a:p>
            <a:endParaRPr lang="ar-SA" dirty="0"/>
          </a:p>
        </p:txBody>
      </p:sp>
      <p:sp>
        <p:nvSpPr>
          <p:cNvPr id="4" name="عنصر نائب للتاريخ 3"/>
          <p:cNvSpPr>
            <a:spLocks noGrp="1"/>
          </p:cNvSpPr>
          <p:nvPr>
            <p:ph type="dt" sz="half" idx="2"/>
          </p:nvPr>
        </p:nvSpPr>
        <p:spPr>
          <a:xfrm>
            <a:off x="2869353" y="6400801"/>
            <a:ext cx="1243859"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6C974EF5-82F8-473F-89C6-45D4485E88C3}" type="datetime1">
              <a:rPr lang="ar-SA" smtClean="0"/>
              <a:pPr/>
              <a:t>07/03/1444</a:t>
            </a:fld>
            <a:endParaRPr lang="ar-SA" dirty="0"/>
          </a:p>
        </p:txBody>
      </p:sp>
      <p:sp>
        <p:nvSpPr>
          <p:cNvPr id="6" name="عنصر نائب لرقم الشريحة 5"/>
          <p:cNvSpPr>
            <a:spLocks noGrp="1"/>
          </p:cNvSpPr>
          <p:nvPr>
            <p:ph type="sldNum" sz="quarter" idx="4"/>
          </p:nvPr>
        </p:nvSpPr>
        <p:spPr>
          <a:xfrm>
            <a:off x="1522412" y="6400801"/>
            <a:ext cx="1143002" cy="276226"/>
          </a:xfrm>
          <a:prstGeom prst="rect">
            <a:avLst/>
          </a:prstGeom>
        </p:spPr>
        <p:txBody>
          <a:bodyPr vert="horz" lIns="91440" tIns="45720" rIns="91440" bIns="45720" rtlCol="1" anchor="ctr"/>
          <a:lstStyle>
            <a:lvl1pPr algn="l" rtl="1">
              <a:defRPr sz="1200">
                <a:solidFill>
                  <a:schemeClr val="tx1">
                    <a:tint val="75000"/>
                  </a:schemeClr>
                </a:solidFill>
                <a:cs typeface="+mj-cs"/>
              </a:defRPr>
            </a:lvl1pPr>
          </a:lstStyle>
          <a:p>
            <a:fld id="{25BA54BD-C84D-46CE-8B72-31BFB26ABA43}" type="slidenum">
              <a:rPr lang="ar-SA" smtClean="0"/>
              <a:pPr/>
              <a:t>‹#›</a:t>
            </a:fld>
            <a:endParaRPr lang="ar-SA"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r" defTabSz="914400" rtl="1"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j-cs"/>
        </a:defRPr>
      </a:lvl1pPr>
      <a:lvl2pPr marL="576072" indent="-274320" algn="r" defTabSz="914400" rtl="1"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j-cs"/>
        </a:defRPr>
      </a:lvl2pPr>
      <a:lvl3pPr marL="804672" indent="-228600" algn="r" defTabSz="914400" rtl="1"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j-cs"/>
        </a:defRPr>
      </a:lvl3pPr>
      <a:lvl4pPr marL="10332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j-cs"/>
        </a:defRPr>
      </a:lvl4pPr>
      <a:lvl5pPr marL="12618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j-cs"/>
        </a:defRPr>
      </a:lvl5pPr>
      <a:lvl6pPr marL="14904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r" defTabSz="914400" rtl="1"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r" defTabSz="914400" rtl="1"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rtlCol="1"/>
          <a:lstStyle/>
          <a:p>
            <a:pPr algn="ctr" rtl="1"/>
            <a:r>
              <a:rPr lang="ar-SA" dirty="0" smtClean="0">
                <a:latin typeface="Arial" panose="020B0604020202020204" pitchFamily="34" charset="0"/>
                <a:cs typeface="Arial" panose="020B0604020202020204" pitchFamily="34" charset="0"/>
              </a:rPr>
              <a:t>الشغل الميكانيكي و </a:t>
            </a:r>
            <a:r>
              <a:rPr lang="ar-SA" smtClean="0">
                <a:latin typeface="Arial" panose="020B0604020202020204" pitchFamily="34" charset="0"/>
                <a:cs typeface="Arial" panose="020B0604020202020204" pitchFamily="34" charset="0"/>
              </a:rPr>
              <a:t>بايوميكانيكا</a:t>
            </a:r>
            <a:r>
              <a:rPr lang="ar-SA"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الرياضة</a:t>
            </a:r>
            <a:br>
              <a:rPr lang="ar-SA" dirty="0" smtClean="0">
                <a:latin typeface="Arial" panose="020B0604020202020204" pitchFamily="34" charset="0"/>
                <a:cs typeface="Arial" panose="020B0604020202020204" pitchFamily="34" charset="0"/>
              </a:rPr>
            </a:br>
            <a:r>
              <a:rPr lang="ar-SA" sz="4000" dirty="0" smtClean="0">
                <a:latin typeface="Arial" panose="020B0604020202020204" pitchFamily="34" charset="0"/>
                <a:cs typeface="Arial" panose="020B0604020202020204" pitchFamily="34" charset="0"/>
              </a:rPr>
              <a:t>افكار للباحثين </a:t>
            </a:r>
            <a:endParaRPr lang="ar-SA" dirty="0">
              <a:latin typeface="Arial" panose="020B0604020202020204" pitchFamily="34" charset="0"/>
              <a:cs typeface="Arial" panose="020B0604020202020204" pitchFamily="34" charset="0"/>
            </a:endParaRPr>
          </a:p>
        </p:txBody>
      </p:sp>
      <p:sp>
        <p:nvSpPr>
          <p:cNvPr id="3" name="العنوان الفرعي 2"/>
          <p:cNvSpPr>
            <a:spLocks noGrp="1"/>
          </p:cNvSpPr>
          <p:nvPr>
            <p:ph type="subTitle" idx="1"/>
          </p:nvPr>
        </p:nvSpPr>
        <p:spPr/>
        <p:txBody>
          <a:bodyPr rtlCol="1"/>
          <a:lstStyle/>
          <a:p>
            <a:pPr algn="r" rtl="1"/>
            <a:r>
              <a:rPr lang="ar-SA" dirty="0" smtClean="0">
                <a:latin typeface="Arial" panose="020B0604020202020204" pitchFamily="34" charset="0"/>
                <a:cs typeface="Arial" panose="020B0604020202020204" pitchFamily="34" charset="0"/>
              </a:rPr>
              <a:t>اعداد و تقديم</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د. محمد مطلك بدر الحاج لازم</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استخدام مفاهيم الشغل في التعلم الحركي</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latin typeface="Arial" panose="020B0604020202020204" pitchFamily="34" charset="0"/>
                <a:cs typeface="Arial" panose="020B0604020202020204" pitchFamily="34" charset="0"/>
              </a:rPr>
              <a:t>يمكن تفسير بعض هذه العلاقات التي تخص النقل الحركي من خلال قانون نيوتن الثاني الذي يناقش الحركات الدورانية و الذي ينص على </a:t>
            </a:r>
            <a:r>
              <a:rPr lang="ar-IQ" dirty="0" smtClean="0">
                <a:solidFill>
                  <a:srgbClr val="FF0000"/>
                </a:solidFill>
                <a:latin typeface="Arial" panose="020B0604020202020204" pitchFamily="34" charset="0"/>
                <a:cs typeface="Arial" panose="020B0604020202020204" pitchFamily="34" charset="0"/>
              </a:rPr>
              <a:t>ان تغيير حركة الجسم الزاوية تتناسب مع العزم اللحظي المستخدم او المستغرق</a:t>
            </a:r>
            <a:r>
              <a:rPr lang="ar-IQ" dirty="0" smtClean="0">
                <a:solidFill>
                  <a:srgbClr val="FF0000"/>
                </a:solidFill>
                <a:latin typeface="Arial" panose="020B0604020202020204" pitchFamily="34" charset="0"/>
                <a:cs typeface="Arial" panose="020B0604020202020204" pitchFamily="34" charset="0"/>
              </a:rPr>
              <a:t>.</a:t>
            </a:r>
            <a:r>
              <a:rPr lang="ar-IQ" dirty="0" smtClean="0">
                <a:solidFill>
                  <a:srgbClr val="FF0000"/>
                </a:solidFill>
                <a:latin typeface="Arial" panose="020B0604020202020204" pitchFamily="34" charset="0"/>
                <a:cs typeface="Arial" panose="020B0604020202020204" pitchFamily="34" charset="0"/>
              </a:rPr>
              <a:t/>
            </a:r>
            <a:br>
              <a:rPr lang="ar-IQ" dirty="0" smtClean="0">
                <a:solidFill>
                  <a:srgbClr val="FF0000"/>
                </a:solidFill>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لذلك فان العزم اللحظي سيكون متغيرا على الدوام بما يلائم كل جزء من أجزاء الحركة و هو بطبيعة الحال متزامن مع هذه الأجزاء و مع طبيعة و قوة كل انقباض عضلي.</a:t>
            </a:r>
          </a:p>
          <a:p>
            <a:r>
              <a:rPr lang="ar-IQ" dirty="0" smtClean="0">
                <a:latin typeface="Arial" panose="020B0604020202020204" pitchFamily="34" charset="0"/>
                <a:cs typeface="Arial" panose="020B0604020202020204" pitchFamily="34" charset="0"/>
              </a:rPr>
              <a:t>ان زيادة السرعة الزاوية او السرعة الخطية تعني زيادة في تعجيل جزء من الجسم او الجسم ككل كما يجب ان لا نغفل أهمية ان لا يكون هناك أي توقف لا بل أي تباطؤ بل يجب ان تكون حركة الأجزاء متداخلة أي ان الحركة الثانية تبدا من حيثما انتهت الأولى و ليس من الصفر و هكذا دواليك.</a:t>
            </a:r>
          </a:p>
          <a:p>
            <a:r>
              <a:rPr lang="ar-IQ" dirty="0" smtClean="0">
                <a:latin typeface="Arial" panose="020B0604020202020204" pitchFamily="34" charset="0"/>
                <a:cs typeface="Arial" panose="020B0604020202020204" pitchFamily="34" charset="0"/>
              </a:rPr>
              <a:t>اذن يمكنن تعريف ظاهرة النقل الحركي </a:t>
            </a:r>
            <a:r>
              <a:rPr lang="ar-IQ" dirty="0" err="1" smtClean="0">
                <a:latin typeface="Arial" panose="020B0604020202020204" pitchFamily="34" charset="0"/>
                <a:cs typeface="Arial" panose="020B0604020202020204" pitchFamily="34" charset="0"/>
              </a:rPr>
              <a:t>بايوميكانيكيا</a:t>
            </a:r>
            <a:r>
              <a:rPr lang="ar-IQ" dirty="0" smtClean="0">
                <a:latin typeface="Arial" panose="020B0604020202020204" pitchFamily="34" charset="0"/>
                <a:cs typeface="Arial" panose="020B0604020202020204" pitchFamily="34" charset="0"/>
              </a:rPr>
              <a:t> بـ ظاهرة النقل الكفؤ للزخم سواء كان زخم خطي او زاوي.</a:t>
            </a:r>
            <a:r>
              <a:rPr lang="ar-IQ" dirty="0" smtClean="0">
                <a:solidFill>
                  <a:srgbClr val="FF0000"/>
                </a:solidFill>
                <a:latin typeface="Arial" panose="020B0604020202020204" pitchFamily="34" charset="0"/>
                <a:cs typeface="Arial" panose="020B0604020202020204" pitchFamily="34" charset="0"/>
              </a:rPr>
              <a:t/>
            </a:r>
            <a:br>
              <a:rPr lang="ar-IQ" dirty="0" smtClean="0">
                <a:solidFill>
                  <a:srgbClr val="FF0000"/>
                </a:solidFill>
                <a:latin typeface="Arial" panose="020B0604020202020204" pitchFamily="34" charset="0"/>
                <a:cs typeface="Arial" panose="020B0604020202020204" pitchFamily="34" charset="0"/>
              </a:rPr>
            </a:br>
            <a:endParaRPr lang="ar-IQ"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520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استخدام مفاهيم الشغل في التعلم الحركي</a:t>
            </a:r>
            <a:endParaRPr lang="ar-IQ" dirty="0"/>
          </a:p>
        </p:txBody>
      </p:sp>
      <p:sp>
        <p:nvSpPr>
          <p:cNvPr id="4" name="مستطيل 3"/>
          <p:cNvSpPr/>
          <p:nvPr/>
        </p:nvSpPr>
        <p:spPr>
          <a:xfrm>
            <a:off x="5086300" y="5085184"/>
            <a:ext cx="5184576" cy="720080"/>
          </a:xfrm>
          <a:prstGeom prst="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a:p>
        </p:txBody>
      </p:sp>
      <p:sp>
        <p:nvSpPr>
          <p:cNvPr id="3" name="عنصر نائب للمحتوى 2"/>
          <p:cNvSpPr>
            <a:spLocks noGrp="1"/>
          </p:cNvSpPr>
          <p:nvPr>
            <p:ph idx="1"/>
          </p:nvPr>
        </p:nvSpPr>
        <p:spPr/>
        <p:txBody>
          <a:bodyPr/>
          <a:lstStyle/>
          <a:p>
            <a:r>
              <a:rPr lang="ar-IQ" dirty="0" smtClean="0">
                <a:latin typeface="Arial" panose="020B0604020202020204" pitchFamily="34" charset="0"/>
                <a:cs typeface="Arial" panose="020B0604020202020204" pitchFamily="34" charset="0"/>
              </a:rPr>
              <a:t>الزخم الزاوي = عزم القصور الذاتي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السرعة الزاوية</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بما ان السرعة الزاوية = السرعة المحيطية / نصف القطر</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اذن يمكن ان يأخذ قانون الزخم الزاوي الصيغة التالية</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الزخم الزاوي = الكتلة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مربع نصف القطر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السرعة المحيطية / نصف القطر</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اذن الزخم الزاوي = الكتلة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السرعة المحيطية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نصف القطر</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لما كانت الكتلة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السرعة المحيطية = زخم خطي</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اذن الزخم الزاوي = الزخم الخطي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نصف القطر</a:t>
            </a:r>
            <a:br>
              <a:rPr lang="ar-IQ" dirty="0" smtClean="0">
                <a:latin typeface="Arial" panose="020B0604020202020204" pitchFamily="34" charset="0"/>
                <a:cs typeface="Arial" panose="020B0604020202020204" pitchFamily="34" charset="0"/>
              </a:rPr>
            </a:b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008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استخدام مفاهيم الشغل في التعلم الحركي</a:t>
            </a:r>
            <a:endParaRPr lang="ar-IQ" dirty="0"/>
          </a:p>
        </p:txBody>
      </p:sp>
      <p:sp>
        <p:nvSpPr>
          <p:cNvPr id="3" name="عنصر نائب للمحتوى 2"/>
          <p:cNvSpPr>
            <a:spLocks noGrp="1"/>
          </p:cNvSpPr>
          <p:nvPr>
            <p:ph idx="1"/>
          </p:nvPr>
        </p:nvSpPr>
        <p:spPr/>
        <p:txBody>
          <a:bodyPr/>
          <a:lstStyle/>
          <a:p>
            <a:r>
              <a:rPr lang="ar-IQ" dirty="0" smtClean="0">
                <a:latin typeface="Arial" panose="020B0604020202020204" pitchFamily="34" charset="0"/>
                <a:cs typeface="Arial" panose="020B0604020202020204" pitchFamily="34" charset="0"/>
              </a:rPr>
              <a:t>و هذا المبدأ (</a:t>
            </a:r>
            <a:r>
              <a:rPr lang="ar-IQ" dirty="0">
                <a:latin typeface="Arial" panose="020B0604020202020204" pitchFamily="34" charset="0"/>
                <a:cs typeface="Arial" panose="020B0604020202020204" pitchFamily="34" charset="0"/>
              </a:rPr>
              <a:t>الزخم الزاوي = الزخم الخطي </a:t>
            </a:r>
            <a:r>
              <a:rPr lang="en-US" dirty="0">
                <a:latin typeface="Arial" panose="020B0604020202020204" pitchFamily="34" charset="0"/>
                <a:cs typeface="Arial" panose="020B0604020202020204" pitchFamily="34" charset="0"/>
              </a:rPr>
              <a:t>x</a:t>
            </a:r>
            <a:r>
              <a:rPr lang="ar-IQ" dirty="0">
                <a:latin typeface="Arial" panose="020B0604020202020204" pitchFamily="34" charset="0"/>
                <a:cs typeface="Arial" panose="020B0604020202020204" pitchFamily="34" charset="0"/>
              </a:rPr>
              <a:t> نصف </a:t>
            </a:r>
            <a:r>
              <a:rPr lang="ar-IQ" dirty="0" smtClean="0">
                <a:latin typeface="Arial" panose="020B0604020202020204" pitchFamily="34" charset="0"/>
                <a:cs typeface="Arial" panose="020B0604020202020204" pitchFamily="34" charset="0"/>
              </a:rPr>
              <a:t>القطر) يمكن ان يكون مبدأ تعليمي حيث ان التحكم بأنصاف أقطار أجزاء الجسم يمكن ان يسبب زيادة في الزخم الزاوي او نقصانه حسب متطلبات المهارة المدروسة او المستهدفة.</a:t>
            </a:r>
          </a:p>
          <a:p>
            <a:r>
              <a:rPr lang="ar-IQ" dirty="0" smtClean="0">
                <a:latin typeface="Arial" panose="020B0604020202020204" pitchFamily="34" charset="0"/>
                <a:cs typeface="Arial" panose="020B0604020202020204" pitchFamily="34" charset="0"/>
              </a:rPr>
              <a:t>اذن يمكننا بواسطة هذه المفاهيم دراسة كفاءة أي أداء مهاري بحيث يمكننا تفسير الحركة ككل او ناتجها و أيضا يمكننا ان نتبين كفاءة مناهجنا التعليمية بنفس الطريقة فسواء كان الهدف للمهارة بحد ذاتها او ما ينتج منها مثل مؤشرات الدقة او المسافة او الشكل الجمالي بجميع الاحوال يمكننا أيضا وضع توصيفات متعلقة </a:t>
            </a:r>
            <a:r>
              <a:rPr lang="ar-IQ" dirty="0" err="1" smtClean="0">
                <a:latin typeface="Arial" panose="020B0604020202020204" pitchFamily="34" charset="0"/>
                <a:cs typeface="Arial" panose="020B0604020202020204" pitchFamily="34" charset="0"/>
              </a:rPr>
              <a:t>بالزخوم</a:t>
            </a:r>
            <a:r>
              <a:rPr lang="ar-IQ" dirty="0" smtClean="0">
                <a:latin typeface="Arial" panose="020B0604020202020204" pitchFamily="34" charset="0"/>
                <a:cs typeface="Arial" panose="020B0604020202020204" pitchFamily="34" charset="0"/>
              </a:rPr>
              <a:t> المختلفة لكل أداء من خلال توظيف مبدا الزخم الزاوي و هذا سنؤجله الى مناسبات أخرى.</a:t>
            </a:r>
          </a:p>
          <a:p>
            <a:pPr marL="0" indent="0">
              <a:buNone/>
            </a:pP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88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استخدام مفاهيم الشغل و</a:t>
            </a:r>
            <a:r>
              <a:rPr lang="ar-IQ" dirty="0" smtClean="0">
                <a:latin typeface="Arial" panose="020B0604020202020204" pitchFamily="34" charset="0"/>
                <a:cs typeface="Arial" panose="020B0604020202020204" pitchFamily="34" charset="0"/>
              </a:rPr>
              <a:t> المؤشرات </a:t>
            </a:r>
            <a:r>
              <a:rPr lang="ar-IQ" dirty="0" err="1" smtClean="0">
                <a:latin typeface="Arial" panose="020B0604020202020204" pitchFamily="34" charset="0"/>
                <a:cs typeface="Arial" panose="020B0604020202020204" pitchFamily="34" charset="0"/>
              </a:rPr>
              <a:t>الفسلجية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latin typeface="Arial" panose="020B0604020202020204" pitchFamily="34" charset="0"/>
                <a:cs typeface="Arial" panose="020B0604020202020204" pitchFamily="34" charset="0"/>
              </a:rPr>
              <a:t>ان وحد قياس الجهد البدني </a:t>
            </a:r>
            <a:r>
              <a:rPr lang="ar-IQ" dirty="0" err="1" smtClean="0">
                <a:latin typeface="Arial" panose="020B0604020202020204" pitchFamily="34" charset="0"/>
                <a:cs typeface="Arial" panose="020B0604020202020204" pitchFamily="34" charset="0"/>
              </a:rPr>
              <a:t>فسلجيا</a:t>
            </a:r>
            <a:r>
              <a:rPr lang="ar-IQ" dirty="0" smtClean="0">
                <a:latin typeface="Arial" panose="020B0604020202020204" pitchFamily="34" charset="0"/>
                <a:cs typeface="Arial" panose="020B0604020202020204" pitchFamily="34" charset="0"/>
              </a:rPr>
              <a:t> هي </a:t>
            </a:r>
            <a:r>
              <a:rPr lang="ar-IQ" dirty="0" smtClean="0">
                <a:latin typeface="Arial" panose="020B0604020202020204" pitchFamily="34" charset="0"/>
                <a:cs typeface="Arial" panose="020B0604020202020204" pitchFamily="34" charset="0"/>
              </a:rPr>
              <a:t>السعرة. </a:t>
            </a:r>
          </a:p>
          <a:p>
            <a:r>
              <a:rPr lang="ar-IQ" dirty="0" smtClean="0">
                <a:latin typeface="Arial" panose="020B0604020202020204" pitchFamily="34" charset="0"/>
                <a:cs typeface="Arial" panose="020B0604020202020204" pitchFamily="34" charset="0"/>
              </a:rPr>
              <a:t>و </a:t>
            </a:r>
            <a:r>
              <a:rPr lang="ar-IQ" dirty="0" smtClean="0">
                <a:latin typeface="Arial" panose="020B0604020202020204" pitchFamily="34" charset="0"/>
                <a:cs typeface="Arial" panose="020B0604020202020204" pitchFamily="34" charset="0"/>
              </a:rPr>
              <a:t>الجول يساوي (</a:t>
            </a:r>
            <a:r>
              <a:rPr lang="ar-IQ" dirty="0" err="1" smtClean="0">
                <a:latin typeface="Arial" panose="020B0604020202020204" pitchFamily="34" charset="0"/>
                <a:cs typeface="Arial" panose="020B0604020202020204" pitchFamily="34" charset="0"/>
              </a:rPr>
              <a:t>نيوتن.متر</a:t>
            </a:r>
            <a:r>
              <a:rPr lang="ar-IQ" dirty="0" smtClean="0">
                <a:latin typeface="Arial" panose="020B0604020202020204" pitchFamily="34" charset="0"/>
                <a:cs typeface="Arial" panose="020B0604020202020204" pitchFamily="34" charset="0"/>
              </a:rPr>
              <a:t>) و هو وحدة قياس الجهد الميكانيكي.</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كل 1 سعرة تعادل 4.2 جول كوحدة قياس ميكانيكي، أي ان كل سعرة تعمل على دعم شغل او بذل طاقة حركية تعادل 4.2 جول.</a:t>
            </a:r>
          </a:p>
          <a:p>
            <a:r>
              <a:rPr lang="ar-IQ" dirty="0" smtClean="0">
                <a:latin typeface="Arial" panose="020B0604020202020204" pitchFamily="34" charset="0"/>
                <a:cs typeface="Arial" panose="020B0604020202020204" pitchFamily="34" charset="0"/>
              </a:rPr>
              <a:t>اذن اذا بذل رياضي 300 جول عند أداء قفزة او جهد بدني معين فانه يستهلك 71.43 سعرة حرارية و بالمقابل اذا صرف رياضي 120 سعرة عند أدائه نشاط معين فانه يبذل 504 جول و فق معادلة التحويل أعلاه (تحويل السعرة الى جول).</a:t>
            </a:r>
          </a:p>
          <a:p>
            <a:r>
              <a:rPr lang="ar-IQ" dirty="0" smtClean="0">
                <a:latin typeface="Arial" panose="020B0604020202020204" pitchFamily="34" charset="0"/>
                <a:cs typeface="Arial" panose="020B0604020202020204" pitchFamily="34" charset="0"/>
              </a:rPr>
              <a:t>يعرف الشغل على انه العمل و ناتج القوة مضروبة بالمسافة اما القدرة فهي النسبة بين الشغل المبذول الى زمن الأداء.</a:t>
            </a:r>
          </a:p>
          <a:p>
            <a:r>
              <a:rPr lang="ar-IQ" dirty="0" smtClean="0">
                <a:latin typeface="Arial" panose="020B0604020202020204" pitchFamily="34" charset="0"/>
                <a:cs typeface="Arial" panose="020B0604020202020204" pitchFamily="34" charset="0"/>
              </a:rPr>
              <a:t>فعند بذل قوة 50 نيوتن (5 كغم) لقطع مسافة 2 متر بزمن 0.5 </a:t>
            </a:r>
            <a:r>
              <a:rPr lang="ar-IQ" dirty="0" err="1" smtClean="0">
                <a:latin typeface="Arial" panose="020B0604020202020204" pitchFamily="34" charset="0"/>
                <a:cs typeface="Arial" panose="020B0604020202020204" pitchFamily="34" charset="0"/>
              </a:rPr>
              <a:t>ثا</a:t>
            </a:r>
            <a:r>
              <a:rPr lang="ar-IQ" dirty="0" smtClean="0">
                <a:latin typeface="Arial" panose="020B0604020202020204" pitchFamily="34" charset="0"/>
                <a:cs typeface="Arial" panose="020B0604020202020204" pitchFamily="34" charset="0"/>
              </a:rPr>
              <a:t> فان الناتج 100 </a:t>
            </a:r>
            <a:r>
              <a:rPr lang="ar-IQ" dirty="0" err="1" smtClean="0">
                <a:latin typeface="Arial" panose="020B0604020202020204" pitchFamily="34" charset="0"/>
                <a:cs typeface="Arial" panose="020B0604020202020204" pitchFamily="34" charset="0"/>
              </a:rPr>
              <a:t>نت.ثا</a:t>
            </a:r>
            <a:r>
              <a:rPr lang="ar-IQ" dirty="0" smtClean="0">
                <a:latin typeface="Arial" panose="020B0604020202020204" pitchFamily="34" charset="0"/>
                <a:cs typeface="Arial" panose="020B0604020202020204" pitchFamily="34" charset="0"/>
              </a:rPr>
              <a:t> (جول) كشغل او 10 </a:t>
            </a:r>
            <a:r>
              <a:rPr lang="ar-IQ" dirty="0" err="1" smtClean="0">
                <a:latin typeface="Arial" panose="020B0604020202020204" pitchFamily="34" charset="0"/>
                <a:cs typeface="Arial" panose="020B0604020202020204" pitchFamily="34" charset="0"/>
              </a:rPr>
              <a:t>كغم.متر</a:t>
            </a:r>
            <a:r>
              <a:rPr lang="ar-IQ" dirty="0" smtClean="0">
                <a:latin typeface="Arial" panose="020B0604020202020204" pitchFamily="34" charset="0"/>
                <a:cs typeface="Arial" panose="020B0604020202020204" pitchFamily="34" charset="0"/>
              </a:rPr>
              <a:t> أي ما يعادل 23.80 سعرة.</a:t>
            </a:r>
          </a:p>
          <a:p>
            <a:r>
              <a:rPr lang="ar-IQ" dirty="0" smtClean="0">
                <a:latin typeface="Arial" panose="020B0604020202020204" pitchFamily="34" charset="0"/>
                <a:cs typeface="Arial" panose="020B0604020202020204" pitchFamily="34" charset="0"/>
              </a:rPr>
              <a:t>من ما تقدم يمكننا الانطلاق لحل الكثير من المشكلات البحثية سواء المتعلقة بالمؤشرات </a:t>
            </a:r>
            <a:r>
              <a:rPr lang="ar-IQ" dirty="0" err="1" smtClean="0">
                <a:latin typeface="Arial" panose="020B0604020202020204" pitchFamily="34" charset="0"/>
                <a:cs typeface="Arial" panose="020B0604020202020204" pitchFamily="34" charset="0"/>
              </a:rPr>
              <a:t>الفسجلية</a:t>
            </a:r>
            <a:r>
              <a:rPr lang="ar-IQ" dirty="0" smtClean="0">
                <a:latin typeface="Arial" panose="020B0604020202020204" pitchFamily="34" charset="0"/>
                <a:cs typeface="Arial" panose="020B0604020202020204" pitchFamily="34" charset="0"/>
              </a:rPr>
              <a:t> التدريبية او المتعلقة بالصحة العامة و يمكن اضا دمج مؤشرات النشاط القلبي كمحك مرجعي يثبت صحة الفرضيات المتعلقة بالنشاط البدني.</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97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b="1" dirty="0">
              <a:solidFill>
                <a:srgbClr val="FFFF00"/>
              </a:solidFill>
              <a:latin typeface="Arial" panose="020B0604020202020204" pitchFamily="34" charset="0"/>
              <a:cs typeface="Arial" panose="020B0604020202020204" pitchFamily="34" charset="0"/>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3892" y="2420888"/>
            <a:ext cx="6912768" cy="3960440"/>
          </a:xfrm>
        </p:spPr>
      </p:pic>
      <p:sp>
        <p:nvSpPr>
          <p:cNvPr id="5" name="مستطيل 4"/>
          <p:cNvSpPr/>
          <p:nvPr/>
        </p:nvSpPr>
        <p:spPr>
          <a:xfrm>
            <a:off x="6310436" y="1497558"/>
            <a:ext cx="5125121" cy="923330"/>
          </a:xfrm>
          <a:prstGeom prst="rect">
            <a:avLst/>
          </a:prstGeom>
          <a:noFill/>
        </p:spPr>
        <p:txBody>
          <a:bodyPr wrap="none" lIns="91440" tIns="45720" rIns="91440" bIns="45720">
            <a:spAutoFit/>
          </a:bodyPr>
          <a:lstStyle/>
          <a:p>
            <a:pPr algn="ctr"/>
            <a:r>
              <a:rPr lang="ar-IQ" sz="5400" b="1" dirty="0" smtClean="0">
                <a:solidFill>
                  <a:srgbClr val="FFFF00"/>
                </a:solidFill>
                <a:latin typeface="Arial" panose="020B0604020202020204" pitchFamily="34" charset="0"/>
                <a:cs typeface="Arial" panose="020B0604020202020204" pitchFamily="34" charset="0"/>
              </a:rPr>
              <a:t>شكرا </a:t>
            </a:r>
            <a:r>
              <a:rPr lang="ar-IQ" sz="5400" b="1" dirty="0">
                <a:solidFill>
                  <a:srgbClr val="FFFF00"/>
                </a:solidFill>
                <a:latin typeface="Arial" panose="020B0604020202020204" pitchFamily="34" charset="0"/>
                <a:cs typeface="Arial" panose="020B0604020202020204" pitchFamily="34" charset="0"/>
              </a:rPr>
              <a:t>لحسن </a:t>
            </a:r>
            <a:r>
              <a:rPr lang="ar-IQ" sz="5400" b="1" dirty="0" smtClean="0">
                <a:solidFill>
                  <a:srgbClr val="FFFF00"/>
                </a:solidFill>
                <a:latin typeface="Arial" panose="020B0604020202020204" pitchFamily="34" charset="0"/>
                <a:cs typeface="Arial" panose="020B0604020202020204" pitchFamily="34" charset="0"/>
              </a:rPr>
              <a:t>الاستماع</a:t>
            </a:r>
            <a:endParaRPr lang="ar-SA"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19394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Arial" panose="020B0604020202020204" pitchFamily="34" charset="0"/>
                <a:cs typeface="Arial" panose="020B0604020202020204" pitchFamily="34" charset="0"/>
              </a:rPr>
              <a:t> اساسيات و تعريفات فيزيائية...</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4006180" y="1700808"/>
            <a:ext cx="7920880" cy="4687416"/>
          </a:xfrm>
        </p:spPr>
        <p:txBody>
          <a:bodyPr>
            <a:normAutofit fontScale="70000" lnSpcReduction="20000"/>
          </a:bodyPr>
          <a:lstStyle/>
          <a:p>
            <a:r>
              <a:rPr lang="ar-IQ" b="1" dirty="0">
                <a:latin typeface="Arial" panose="020B0604020202020204" pitchFamily="34" charset="0"/>
                <a:cs typeface="Arial" panose="020B0604020202020204" pitchFamily="34" charset="0"/>
              </a:rPr>
              <a:t>كثيرا ما نستخدم كلمة الشغل في حياتنا اليومية ، فنحن نستخدم هذه المفردة لأي عمل نقوم به سواء كان جهدا بدنيا او عقليا .</a:t>
            </a:r>
          </a:p>
          <a:p>
            <a:r>
              <a:rPr lang="ar-IQ" b="1" dirty="0">
                <a:latin typeface="Arial" panose="020B0604020202020204" pitchFamily="34" charset="0"/>
                <a:cs typeface="Arial" panose="020B0604020202020204" pitchFamily="34" charset="0"/>
              </a:rPr>
              <a:t>فيزاويا يمثل الشغل وجهة نظر ميكانيكية صرفة </a:t>
            </a:r>
            <a:r>
              <a:rPr lang="ar-IQ" b="1" dirty="0" smtClean="0">
                <a:latin typeface="Arial" panose="020B0604020202020204" pitchFamily="34" charset="0"/>
                <a:cs typeface="Arial" panose="020B0604020202020204" pitchFamily="34" charset="0"/>
              </a:rPr>
              <a:t>و ما نعنيه من كلمة </a:t>
            </a:r>
            <a:r>
              <a:rPr lang="ar-IQ" b="1" dirty="0">
                <a:latin typeface="Arial" panose="020B0604020202020204" pitchFamily="34" charset="0"/>
                <a:cs typeface="Arial" panose="020B0604020202020204" pitchFamily="34" charset="0"/>
              </a:rPr>
              <a:t>م</a:t>
            </a:r>
            <a:r>
              <a:rPr lang="ar-IQ" b="1" dirty="0" smtClean="0">
                <a:latin typeface="Arial" panose="020B0604020202020204" pitchFamily="34" charset="0"/>
                <a:cs typeface="Arial" panose="020B0604020202020204" pitchFamily="34" charset="0"/>
              </a:rPr>
              <a:t>يكانيكية هو وجود حركة </a:t>
            </a:r>
            <a:endParaRPr lang="ar-IQ" b="1" dirty="0">
              <a:latin typeface="Arial" panose="020B0604020202020204" pitchFamily="34" charset="0"/>
              <a:cs typeface="Arial" panose="020B0604020202020204" pitchFamily="34" charset="0"/>
            </a:endParaRPr>
          </a:p>
          <a:p>
            <a:r>
              <a:rPr lang="ar-IQ" b="1" dirty="0">
                <a:latin typeface="Arial" panose="020B0604020202020204" pitchFamily="34" charset="0"/>
                <a:cs typeface="Arial" panose="020B0604020202020204" pitchFamily="34" charset="0"/>
              </a:rPr>
              <a:t>كما </a:t>
            </a:r>
            <a:r>
              <a:rPr lang="ar-IQ" b="1" dirty="0" smtClean="0">
                <a:latin typeface="Arial" panose="020B0604020202020204" pitchFamily="34" charset="0"/>
                <a:cs typeface="Arial" panose="020B0604020202020204" pitchFamily="34" charset="0"/>
              </a:rPr>
              <a:t>هو معلوم فان أي حركة ناتجة عن تأثير قوة فان مجموع عواملها و نتاجها يسمى بـ النظام الميكانيكي.</a:t>
            </a:r>
          </a:p>
          <a:p>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ان تأثير قوة معينة في جسم و تحرك بفعل تأثير القوة فأنها تكون قد أنجزت شغلا.</a:t>
            </a:r>
          </a:p>
          <a:p>
            <a:r>
              <a:rPr lang="ar-IQ" b="1" dirty="0" smtClean="0">
                <a:latin typeface="Arial" panose="020B0604020202020204" pitchFamily="34" charset="0"/>
                <a:cs typeface="Arial" panose="020B0604020202020204" pitchFamily="34" charset="0"/>
              </a:rPr>
              <a:t>اذن حركة الجسم مرتبطة </a:t>
            </a:r>
            <a:r>
              <a:rPr lang="ar-IQ" b="1" dirty="0">
                <a:latin typeface="Arial" panose="020B0604020202020204" pitchFamily="34" charset="0"/>
                <a:cs typeface="Arial" panose="020B0604020202020204" pitchFamily="34" charset="0"/>
              </a:rPr>
              <a:t>بمصطلحين أساسيين و هما (المسافة و الازاحة) و الشغل مرتبط بشكل مباشر بتحقيق إزاحة و مسافة  (عند حركة الجسم من نقطة ما و العودة الى نفس النقطة فأنه لا يحقق إزاحة وهو لا يحقق شغل ايضا).</a:t>
            </a:r>
          </a:p>
          <a:p>
            <a:r>
              <a:rPr lang="ar-IQ" b="1" dirty="0">
                <a:latin typeface="Arial" panose="020B0604020202020204" pitchFamily="34" charset="0"/>
                <a:cs typeface="Arial" panose="020B0604020202020204" pitchFamily="34" charset="0"/>
              </a:rPr>
              <a:t>و يمكننا الآن صياغة تعريف للشغل ( هو قوة تعمل ضد المقاومة مضروبة في مقدار الازاحة الناتجة عن هذه القوة التي تحققها المقومة في اتجاه عمل هذه القوة) او </a:t>
            </a:r>
            <a:r>
              <a:rPr lang="ar-IQ" b="1" dirty="0">
                <a:solidFill>
                  <a:srgbClr val="FF0000"/>
                </a:solidFill>
                <a:latin typeface="Arial" panose="020B0604020202020204" pitchFamily="34" charset="0"/>
                <a:cs typeface="Arial" panose="020B0604020202020204" pitchFamily="34" charset="0"/>
              </a:rPr>
              <a:t>اختصارا فأن الشغل هو مقدار الازاحة التي يحققها جسم ما نتيجة تأثره بقوة معينة.</a:t>
            </a:r>
          </a:p>
          <a:p>
            <a:r>
              <a:rPr lang="ar-IQ" b="1" dirty="0">
                <a:solidFill>
                  <a:srgbClr val="FFFF00"/>
                </a:solidFill>
                <a:latin typeface="Arial" panose="020B0604020202020204" pitchFamily="34" charset="0"/>
                <a:cs typeface="Arial" panose="020B0604020202020204" pitchFamily="34" charset="0"/>
              </a:rPr>
              <a:t>الشغل = القوة </a:t>
            </a:r>
            <a:r>
              <a:rPr lang="en-US" b="1" dirty="0">
                <a:solidFill>
                  <a:srgbClr val="FFFF00"/>
                </a:solidFill>
                <a:latin typeface="Arial" panose="020B0604020202020204" pitchFamily="34" charset="0"/>
                <a:cs typeface="Arial" panose="020B0604020202020204" pitchFamily="34" charset="0"/>
              </a:rPr>
              <a:t>X</a:t>
            </a:r>
            <a:r>
              <a:rPr lang="ar-SA" b="1" dirty="0">
                <a:solidFill>
                  <a:srgbClr val="FFFF00"/>
                </a:solidFill>
                <a:latin typeface="Arial" panose="020B0604020202020204" pitchFamily="34" charset="0"/>
                <a:cs typeface="Arial" panose="020B0604020202020204" pitchFamily="34" charset="0"/>
              </a:rPr>
              <a:t> الازاحة</a:t>
            </a:r>
            <a:r>
              <a:rPr lang="ar-SA" b="1" dirty="0">
                <a:latin typeface="Arial" panose="020B0604020202020204" pitchFamily="34" charset="0"/>
                <a:cs typeface="Arial" panose="020B0604020202020204" pitchFamily="34" charset="0"/>
              </a:rPr>
              <a:t/>
            </a:r>
            <a:br>
              <a:rPr lang="ar-SA" b="1" dirty="0">
                <a:latin typeface="Arial" panose="020B0604020202020204" pitchFamily="34" charset="0"/>
                <a:cs typeface="Arial" panose="020B0604020202020204" pitchFamily="34" charset="0"/>
              </a:rPr>
            </a:br>
            <a:r>
              <a:rPr lang="ar-SA" b="1" dirty="0">
                <a:solidFill>
                  <a:srgbClr val="FF0000"/>
                </a:solidFill>
                <a:latin typeface="Arial" panose="020B0604020202020204" pitchFamily="34" charset="0"/>
                <a:cs typeface="Arial" panose="020B0604020202020204" pitchFamily="34" charset="0"/>
              </a:rPr>
              <a:t>ش = ق </a:t>
            </a:r>
            <a:r>
              <a:rPr lang="en-US" b="1" dirty="0">
                <a:solidFill>
                  <a:srgbClr val="FF0000"/>
                </a:solidFill>
                <a:latin typeface="Arial" panose="020B0604020202020204" pitchFamily="34" charset="0"/>
                <a:cs typeface="Arial" panose="020B0604020202020204" pitchFamily="34" charset="0"/>
              </a:rPr>
              <a:t>x</a:t>
            </a:r>
            <a:r>
              <a:rPr lang="ar-SA" b="1" dirty="0">
                <a:solidFill>
                  <a:srgbClr val="FF0000"/>
                </a:solidFill>
                <a:latin typeface="Arial" panose="020B0604020202020204" pitchFamily="34" charset="0"/>
                <a:cs typeface="Arial" panose="020B0604020202020204" pitchFamily="34" charset="0"/>
              </a:rPr>
              <a:t> </a:t>
            </a:r>
            <a:r>
              <a:rPr lang="ar-SA" b="1" dirty="0" smtClean="0">
                <a:solidFill>
                  <a:srgbClr val="FF0000"/>
                </a:solidFill>
                <a:latin typeface="Arial" panose="020B0604020202020204" pitchFamily="34" charset="0"/>
                <a:cs typeface="Arial" panose="020B0604020202020204" pitchFamily="34" charset="0"/>
              </a:rPr>
              <a:t>ز</a:t>
            </a:r>
          </a:p>
          <a:p>
            <a:r>
              <a:rPr lang="ar-SA" b="1" dirty="0" smtClean="0">
                <a:solidFill>
                  <a:srgbClr val="FF0000"/>
                </a:solidFill>
                <a:latin typeface="Arial" panose="020B0604020202020204" pitchFamily="34" charset="0"/>
                <a:cs typeface="Arial" panose="020B0604020202020204" pitchFamily="34" charset="0"/>
              </a:rPr>
              <a:t>و هو يمثل وحدات القوة مضروبة بوحدات الطول (المسافة) او (</a:t>
            </a:r>
            <a:r>
              <a:rPr lang="ar-SA" b="1" dirty="0" err="1" smtClean="0">
                <a:solidFill>
                  <a:srgbClr val="FF0000"/>
                </a:solidFill>
                <a:latin typeface="Arial" panose="020B0604020202020204" pitchFamily="34" charset="0"/>
                <a:cs typeface="Arial" panose="020B0604020202020204" pitchFamily="34" charset="0"/>
              </a:rPr>
              <a:t>نيوتن.متر</a:t>
            </a:r>
            <a:r>
              <a:rPr lang="ar-SA" b="1" dirty="0" smtClean="0">
                <a:solidFill>
                  <a:srgbClr val="FF0000"/>
                </a:solidFill>
                <a:latin typeface="Arial" panose="020B0604020202020204" pitchFamily="34" charset="0"/>
                <a:cs typeface="Arial" panose="020B0604020202020204" pitchFamily="34" charset="0"/>
              </a:rPr>
              <a:t>) و تسمى جول.</a:t>
            </a:r>
            <a:endParaRPr lang="ar-IQ" b="1" dirty="0">
              <a:solidFill>
                <a:srgbClr val="FF0000"/>
              </a:solidFill>
              <a:latin typeface="Arial" panose="020B0604020202020204" pitchFamily="34" charset="0"/>
              <a:cs typeface="Arial" panose="020B0604020202020204" pitchFamily="34" charset="0"/>
            </a:endParaRPr>
          </a:p>
          <a:p>
            <a:endParaRPr lang="ar-IQ" b="1"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stretch>
            <a:fillRect/>
          </a:stretch>
        </p:blipFill>
        <p:spPr>
          <a:xfrm>
            <a:off x="405780" y="3140968"/>
            <a:ext cx="3200677" cy="2304256"/>
          </a:xfrm>
          <a:prstGeom prst="rect">
            <a:avLst/>
          </a:prstGeom>
        </p:spPr>
      </p:pic>
    </p:spTree>
    <p:extLst>
      <p:ext uri="{BB962C8B-B14F-4D97-AF65-F5344CB8AC3E}">
        <p14:creationId xmlns:p14="http://schemas.microsoft.com/office/powerpoint/2010/main" val="130643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ircle(in)">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ircle(in)">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circle(in)">
                                      <p:cBhvr>
                                        <p:cTn id="4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latin typeface="Arial" panose="020B0604020202020204" pitchFamily="34" charset="0"/>
                <a:cs typeface="Arial" panose="020B0604020202020204" pitchFamily="34" charset="0"/>
              </a:rPr>
              <a:t>من الملفت ان احد التعاريف التي تناولت الشغل قدمته على انه ( الوسيلة التي تنتقل بها الطاقة من جسم الى آخر او من نظام الى آخر).</a:t>
            </a:r>
          </a:p>
          <a:p>
            <a:r>
              <a:rPr lang="ar-IQ" dirty="0" smtClean="0">
                <a:latin typeface="Arial" panose="020B0604020202020204" pitchFamily="34" charset="0"/>
                <a:cs typeface="Arial" panose="020B0604020202020204" pitchFamily="34" charset="0"/>
              </a:rPr>
              <a:t>و لتفسير هذا التعريف لا بد لنا من العودة لمفاهيم </a:t>
            </a:r>
            <a:r>
              <a:rPr lang="ar-IQ" dirty="0" err="1" smtClean="0">
                <a:latin typeface="Arial" panose="020B0604020202020204" pitchFamily="34" charset="0"/>
                <a:cs typeface="Arial" panose="020B0604020202020204" pitchFamily="34" charset="0"/>
              </a:rPr>
              <a:t>كيناتيكا</a:t>
            </a:r>
            <a:r>
              <a:rPr lang="ar-IQ" dirty="0" smtClean="0">
                <a:latin typeface="Arial" panose="020B0604020202020204" pitchFamily="34" charset="0"/>
                <a:cs typeface="Arial" panose="020B0604020202020204" pitchFamily="34" charset="0"/>
              </a:rPr>
              <a:t> الحركة الخطية بغض النظر عن مسببات الحركة التي تشرحها قوانين نيوتن الثلاث لكن تعتمد عوضا عن ذلك على العلاقة بين الشغل و الطاقة و هنا نستطيع تقديم تفسيرات و تحليلات اكثر سهولة و واقعية اذا اعتمدنا على العلاقات بين الشغل و الطاقة.</a:t>
            </a:r>
          </a:p>
          <a:p>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39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بيوميكانيكا الشغل</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1197868" y="1988840"/>
            <a:ext cx="9144000" cy="4267200"/>
          </a:xfrm>
        </p:spPr>
        <p:txBody>
          <a:bodyPr/>
          <a:lstStyle/>
          <a:p>
            <a:r>
              <a:rPr lang="ar-IQ" dirty="0" err="1" smtClean="0">
                <a:latin typeface="Arial" panose="020B0604020202020204" pitchFamily="34" charset="0"/>
                <a:cs typeface="Arial" panose="020B0604020202020204" pitchFamily="34" charset="0"/>
              </a:rPr>
              <a:t>ضض</a:t>
            </a:r>
            <a:r>
              <a:rPr lang="ar-IQ" dirty="0" smtClean="0">
                <a:latin typeface="Arial" panose="020B0604020202020204" pitchFamily="34" charset="0"/>
                <a:cs typeface="Arial" panose="020B0604020202020204" pitchFamily="34" charset="0"/>
              </a:rPr>
              <a:t> </a:t>
            </a:r>
            <a:r>
              <a:rPr lang="ar-IQ" dirty="0" err="1" smtClean="0">
                <a:latin typeface="Arial" panose="020B0604020202020204" pitchFamily="34" charset="0"/>
                <a:cs typeface="Arial" panose="020B0604020202020204" pitchFamily="34" charset="0"/>
              </a:rPr>
              <a:t>لالالالالالالاى</a:t>
            </a:r>
            <a:r>
              <a:rPr lang="ar-IQ" dirty="0" smtClean="0">
                <a:latin typeface="Arial" panose="020B0604020202020204" pitchFamily="34" charset="0"/>
                <a:cs typeface="Arial" panose="020B0604020202020204" pitchFamily="34" charset="0"/>
              </a:rPr>
              <a:t> </a:t>
            </a:r>
            <a:r>
              <a:rPr lang="ar-IQ" dirty="0" err="1" smtClean="0">
                <a:latin typeface="Arial" panose="020B0604020202020204" pitchFamily="34" charset="0"/>
                <a:cs typeface="Arial" panose="020B0604020202020204" pitchFamily="34" charset="0"/>
              </a:rPr>
              <a:t>ىةةةةةةة</a:t>
            </a:r>
            <a:endParaRPr lang="ar-IQ" dirty="0" smtClean="0">
              <a:latin typeface="Arial" panose="020B0604020202020204" pitchFamily="34" charset="0"/>
              <a:cs typeface="Arial" panose="020B0604020202020204" pitchFamily="34" charset="0"/>
            </a:endParaRPr>
          </a:p>
          <a:p>
            <a:r>
              <a:rPr lang="ar-IQ" dirty="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من الأمثلة الأكثر شيوعا التي يمكن ان نناقشها هنا هو دفع كتاب على الطاولة فأننا فعليا لا نستطيع معرفة مقدار القوة التي استخدمت لكن بكل سهولة يمكننا معرفة مقدار الازاحة التي قطها الكتاب و سنوجد الشغل بكل سهولة و هذه لمحة جيدة نستطيع ان نبني عليها جملة من الأفكار.</a:t>
            </a:r>
          </a:p>
          <a:p>
            <a:r>
              <a:rPr lang="ar-IQ" dirty="0" smtClean="0">
                <a:latin typeface="Arial" panose="020B0604020202020204" pitchFamily="34" charset="0"/>
                <a:cs typeface="Arial" panose="020B0604020202020204" pitchFamily="34" charset="0"/>
              </a:rPr>
              <a:t>بما ان الشغل نظريا مرتبط </a:t>
            </a:r>
            <a:r>
              <a:rPr lang="ar-IQ" dirty="0" err="1" smtClean="0">
                <a:latin typeface="Arial" panose="020B0604020202020204" pitchFamily="34" charset="0"/>
                <a:cs typeface="Arial" panose="020B0604020202020204" pitchFamily="34" charset="0"/>
              </a:rPr>
              <a:t>بالازاحة</a:t>
            </a:r>
            <a:r>
              <a:rPr lang="ar-IQ" dirty="0" smtClean="0">
                <a:latin typeface="Arial" panose="020B0604020202020204" pitchFamily="34" charset="0"/>
                <a:cs typeface="Arial" panose="020B0604020202020204" pitchFamily="34" charset="0"/>
              </a:rPr>
              <a:t> فهذا يعني انه من الممكن ان يكون مقداره موجبا او سالبا حسب تأثير اتجاه القوة او حتى ممكن يكون مقداره صفرا اذا ما تحرك الجسم وعاد مرة أخرى الى موقعه الأصلي.</a:t>
            </a:r>
          </a:p>
          <a:p>
            <a:r>
              <a:rPr lang="ar-IQ" dirty="0" smtClean="0">
                <a:latin typeface="Arial" panose="020B0604020202020204" pitchFamily="34" charset="0"/>
                <a:cs typeface="Arial" panose="020B0604020202020204" pitchFamily="34" charset="0"/>
              </a:rPr>
              <a:t>لكن هذا الكلام غير دقيق اذا ما طبق على الجسم البشري فهل الشخص الذي يقوم بدفع الجدار ينجز شغلا ام لا؟</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7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بيوميكانيكا الشغل</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normAutofit fontScale="92500" lnSpcReduction="20000"/>
          </a:bodyPr>
          <a:lstStyle/>
          <a:p>
            <a:r>
              <a:rPr lang="ar-IQ" dirty="0" smtClean="0">
                <a:latin typeface="Arial" panose="020B0604020202020204" pitchFamily="34" charset="0"/>
                <a:cs typeface="Arial" panose="020B0604020202020204" pitchFamily="34" charset="0"/>
              </a:rPr>
              <a:t>و في المثال يتضح المقال..</a:t>
            </a:r>
          </a:p>
          <a:p>
            <a:r>
              <a:rPr lang="ar-IQ" dirty="0" smtClean="0">
                <a:latin typeface="Arial" panose="020B0604020202020204" pitchFamily="34" charset="0"/>
                <a:cs typeface="Arial" panose="020B0604020202020204" pitchFamily="34" charset="0"/>
              </a:rPr>
              <a:t>رياضي يقوم بدفع ثقل من الاستلقاء (</a:t>
            </a:r>
            <a:r>
              <a:rPr lang="en-US" dirty="0" smtClean="0">
                <a:latin typeface="Arial" panose="020B0604020202020204" pitchFamily="34" charset="0"/>
                <a:cs typeface="Arial" panose="020B0604020202020204" pitchFamily="34" charset="0"/>
              </a:rPr>
              <a:t>bench press</a:t>
            </a:r>
            <a:r>
              <a:rPr lang="ar-IQ" dirty="0" smtClean="0">
                <a:latin typeface="Arial" panose="020B0604020202020204" pitchFamily="34" charset="0"/>
                <a:cs typeface="Arial" panose="020B0604020202020204" pitchFamily="34" charset="0"/>
              </a:rPr>
              <a:t>) و كان الثقل بمقدار 1000 نيوتن، يبدأ الاعب بمقاومة الثقل بمد ذراعيه كاملا و كانت المسافة 75 سم ثم يخفض الثقل الى صدره حتى مسافة 5 سم ثم يعود لدفع الثقل بعيدا عن صدره و يعود مجددا الى موضعه الأصلي على بعد 75 سم.</a:t>
            </a:r>
          </a:p>
          <a:p>
            <a:r>
              <a:rPr lang="ar-IQ" dirty="0" smtClean="0">
                <a:latin typeface="Arial" panose="020B0604020202020204" pitchFamily="34" charset="0"/>
                <a:cs typeface="Arial" panose="020B0604020202020204" pitchFamily="34" charset="0"/>
              </a:rPr>
              <a:t>ملاحظة جانبية: هل نستطيع القول ان متوسط القوة هنا كانت 1000 نيوتن؟؟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هل يمكن استخراج معدل القوة بواسجة قوانين نيوتن؟؟</a:t>
            </a:r>
          </a:p>
          <a:p>
            <a:r>
              <a:rPr lang="ar-IQ" dirty="0" smtClean="0">
                <a:latin typeface="Arial" panose="020B0604020202020204" pitchFamily="34" charset="0"/>
                <a:cs typeface="Arial" panose="020B0604020202020204" pitchFamily="34" charset="0"/>
              </a:rPr>
              <a:t>نعود للمثال، ما مقدار الشغل الذي بذله الاعب من بداية التمرين حتى نهايته؟</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ما مقدار إزاحة الثقل (</a:t>
            </a:r>
            <a:r>
              <a:rPr lang="ar-IQ" dirty="0" err="1" smtClean="0">
                <a:latin typeface="Arial" panose="020B0604020202020204" pitchFamily="34" charset="0"/>
                <a:cs typeface="Arial" panose="020B0604020202020204" pitchFamily="34" charset="0"/>
              </a:rPr>
              <a:t>الشفت</a:t>
            </a:r>
            <a:r>
              <a:rPr lang="ar-IQ" dirty="0" smtClean="0">
                <a:latin typeface="Arial" panose="020B0604020202020204" pitchFamily="34" charset="0"/>
                <a:cs typeface="Arial" panose="020B0604020202020204" pitchFamily="34" charset="0"/>
              </a:rPr>
              <a:t> + الاوزان) خصوصا و انه بدأ و عاد الى نفس النقطة، أي ان الازاحة الخطية تساوي صفر.</a:t>
            </a:r>
          </a:p>
          <a:p>
            <a:r>
              <a:rPr lang="ar-IQ" dirty="0" smtClean="0">
                <a:latin typeface="Arial" panose="020B0604020202020204" pitchFamily="34" charset="0"/>
                <a:cs typeface="Arial" panose="020B0604020202020204" pitchFamily="34" charset="0"/>
              </a:rPr>
              <a:t>اذا كانت الازاحة صفر فهذا يعني ان الشغل المبذول أيضا يساوي صفر لكن هذا غير منطقي، فعلى المستوى الفسيولوجي خسر عدد من السعرات الحرارية و انجز شغلا فسيولوجيا و هذا ما يجب ان نفكر به دائما عند تعاملنا مع الشغل </a:t>
            </a:r>
            <a:r>
              <a:rPr lang="ar-IQ" dirty="0" err="1" smtClean="0">
                <a:latin typeface="Arial" panose="020B0604020202020204" pitchFamily="34" charset="0"/>
                <a:cs typeface="Arial" panose="020B0604020202020204" pitchFamily="34" charset="0"/>
              </a:rPr>
              <a:t>البايوميكانيكي</a:t>
            </a:r>
            <a:r>
              <a:rPr lang="ar-IQ" dirty="0" smtClean="0">
                <a:latin typeface="Arial" panose="020B0604020202020204" pitchFamily="34" charset="0"/>
                <a:cs typeface="Arial" panose="020B0604020202020204" pitchFamily="34" charset="0"/>
              </a:rPr>
              <a:t>. </a:t>
            </a:r>
          </a:p>
          <a:p>
            <a:endParaRPr lang="ar-IQ" dirty="0" smtClean="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812" y="274638"/>
            <a:ext cx="5040560" cy="1858218"/>
          </a:xfrm>
          <a:prstGeom prst="rect">
            <a:avLst/>
          </a:prstGeom>
        </p:spPr>
      </p:pic>
    </p:spTree>
    <p:extLst>
      <p:ext uri="{BB962C8B-B14F-4D97-AF65-F5344CB8AC3E}">
        <p14:creationId xmlns:p14="http://schemas.microsoft.com/office/powerpoint/2010/main" val="425910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بيوميكانيكا الشغل</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normAutofit fontScale="85000" lnSpcReduction="20000"/>
          </a:bodyPr>
          <a:lstStyle/>
          <a:p>
            <a:r>
              <a:rPr lang="ar-IQ" dirty="0" smtClean="0">
                <a:latin typeface="Arial" panose="020B0604020202020204" pitchFamily="34" charset="0"/>
                <a:cs typeface="Arial" panose="020B0604020202020204" pitchFamily="34" charset="0"/>
              </a:rPr>
              <a:t>اولا مرحلة الدفع المسافة الحقيقية للرفع = الموضع النهائي-الموضع الابتدائي</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75-5 ، = 70سم او 0.70 متر</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الشغل = القوة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الازاحة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1000</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0.7 = 700 نت او 700 جول </a:t>
            </a:r>
          </a:p>
          <a:p>
            <a:r>
              <a:rPr lang="ar-IQ" dirty="0" smtClean="0">
                <a:latin typeface="Arial" panose="020B0604020202020204" pitchFamily="34" charset="0"/>
                <a:cs typeface="Arial" panose="020B0604020202020204" pitchFamily="34" charset="0"/>
              </a:rPr>
              <a:t>ثانيا مرحلة الخفض ستكون العملية معكوسة</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5-75 = -70 او 0.7 او 0.7 الى الأسفل </a:t>
            </a:r>
            <a:br>
              <a:rPr lang="ar-IQ" dirty="0" smtClean="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الشغل = القوة </a:t>
            </a:r>
            <a:r>
              <a:rPr lang="en-US" dirty="0">
                <a:latin typeface="Arial" panose="020B0604020202020204" pitchFamily="34" charset="0"/>
                <a:cs typeface="Arial" panose="020B0604020202020204" pitchFamily="34" charset="0"/>
              </a:rPr>
              <a:t>x</a:t>
            </a:r>
            <a:r>
              <a:rPr lang="ar-IQ" dirty="0">
                <a:latin typeface="Arial" panose="020B0604020202020204" pitchFamily="34" charset="0"/>
                <a:cs typeface="Arial" panose="020B0604020202020204" pitchFamily="34" charset="0"/>
              </a:rPr>
              <a:t> الازاحة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1000</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-0.7 </a:t>
            </a:r>
            <a:r>
              <a:rPr lang="ar-IQ" dirty="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700- </a:t>
            </a:r>
            <a:r>
              <a:rPr lang="ar-IQ" dirty="0">
                <a:latin typeface="Arial" panose="020B0604020202020204" pitchFamily="34" charset="0"/>
                <a:cs typeface="Arial" panose="020B0604020202020204" pitchFamily="34" charset="0"/>
              </a:rPr>
              <a:t>نت او </a:t>
            </a:r>
            <a:r>
              <a:rPr lang="ar-IQ" dirty="0" smtClean="0">
                <a:latin typeface="Arial" panose="020B0604020202020204" pitchFamily="34" charset="0"/>
                <a:cs typeface="Arial" panose="020B0604020202020204" pitchFamily="34" charset="0"/>
              </a:rPr>
              <a:t>-700 جول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كيف يكون الشغل سالب؟</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يكون الشغل سالب عندما تكون القوة المؤثرة بالاتجاه المضاد لحركة الجسم او </a:t>
            </a:r>
            <a:r>
              <a:rPr lang="ar-IQ" dirty="0" err="1" smtClean="0">
                <a:latin typeface="Arial" panose="020B0604020202020204" pitchFamily="34" charset="0"/>
                <a:cs typeface="Arial" panose="020B0604020202020204" pitchFamily="34" charset="0"/>
              </a:rPr>
              <a:t>لازاحته</a:t>
            </a:r>
            <a:r>
              <a:rPr lang="ar-IQ" dirty="0" smtClean="0">
                <a:latin typeface="Arial" panose="020B0604020202020204" pitchFamily="34" charset="0"/>
                <a:cs typeface="Arial" panose="020B0604020202020204" pitchFamily="34" charset="0"/>
              </a:rPr>
              <a:t>.</a:t>
            </a:r>
          </a:p>
          <a:p>
            <a:r>
              <a:rPr lang="ar-IQ" dirty="0" smtClean="0">
                <a:latin typeface="Arial" panose="020B0604020202020204" pitchFamily="34" charset="0"/>
                <a:cs typeface="Arial" panose="020B0604020202020204" pitchFamily="34" charset="0"/>
              </a:rPr>
              <a:t> </a:t>
            </a:r>
            <a:r>
              <a:rPr lang="ar-IQ" dirty="0">
                <a:latin typeface="Arial" panose="020B0604020202020204" pitchFamily="34" charset="0"/>
                <a:cs typeface="Arial" panose="020B0604020202020204" pitchFamily="34" charset="0"/>
              </a:rPr>
              <a:t>ملاحظة: لقد كان اتجاه القوة المبذولة الى الأعلى لكن اتجاه الازاحة الى الأسفل و هذا ما يمكن وصفه </a:t>
            </a:r>
            <a:r>
              <a:rPr lang="ar-IQ" dirty="0" err="1">
                <a:latin typeface="Arial" panose="020B0604020202020204" pitchFamily="34" charset="0"/>
                <a:cs typeface="Arial" panose="020B0604020202020204" pitchFamily="34" charset="0"/>
              </a:rPr>
              <a:t>بأنتاج</a:t>
            </a:r>
            <a:r>
              <a:rPr lang="ar-IQ" dirty="0">
                <a:latin typeface="Arial" panose="020B0604020202020204" pitchFamily="34" charset="0"/>
                <a:cs typeface="Arial" panose="020B0604020202020204" pitchFamily="34" charset="0"/>
              </a:rPr>
              <a:t> القوة السالبة و هي مهمة لكثير من الرياضات</a:t>
            </a:r>
            <a:r>
              <a:rPr lang="ar-IQ" dirty="0" smtClean="0">
                <a:latin typeface="Arial" panose="020B0604020202020204" pitchFamily="34" charset="0"/>
                <a:cs typeface="Arial" panose="020B0604020202020204" pitchFamily="34" charset="0"/>
              </a:rPr>
              <a:t>.</a:t>
            </a:r>
          </a:p>
          <a:p>
            <a:r>
              <a:rPr lang="ar-IQ" dirty="0" smtClean="0">
                <a:latin typeface="Arial" panose="020B0604020202020204" pitchFamily="34" charset="0"/>
                <a:cs typeface="Arial" panose="020B0604020202020204" pitchFamily="34" charset="0"/>
              </a:rPr>
              <a:t>نظريا الشغل المبذول هنا اصبح ش للصعود + ش للنزول و هو فعلا في مثالنا يساوي صفر تبعا للإشارة الرياضية لكن لمعرفة الشغل في النشاط الرياضي علينا معرفة الهدف الحركي او الهدف من المهارة و اتجاه تأثير القوة المبذولة.</a:t>
            </a:r>
            <a:endParaRPr lang="ar-IQ" dirty="0">
              <a:latin typeface="Arial" panose="020B0604020202020204" pitchFamily="34" charset="0"/>
              <a:cs typeface="Arial" panose="020B0604020202020204" pitchFamily="34" charset="0"/>
            </a:endParaRPr>
          </a:p>
          <a:p>
            <a:endParaRPr lang="ar-IQ" dirty="0">
              <a:latin typeface="Arial" panose="020B0604020202020204" pitchFamily="34" charset="0"/>
              <a:cs typeface="Arial" panose="020B0604020202020204" pitchFamily="34" charset="0"/>
            </a:endParaRPr>
          </a:p>
          <a:p>
            <a:endParaRPr lang="ar-IQ" dirty="0" smtClean="0">
              <a:latin typeface="Arial" panose="020B0604020202020204" pitchFamily="34" charset="0"/>
              <a:cs typeface="Arial" panose="020B0604020202020204" pitchFamily="34" charset="0"/>
            </a:endParaRPr>
          </a:p>
          <a:p>
            <a:endParaRPr lang="ar-IQ" dirty="0" smtClean="0">
              <a:latin typeface="Arial" panose="020B0604020202020204" pitchFamily="34" charset="0"/>
              <a:cs typeface="Arial" panose="020B0604020202020204" pitchFamily="34" charset="0"/>
            </a:endParaRPr>
          </a:p>
          <a:p>
            <a:endParaRPr lang="ar-IQ"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60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بيوميكانيكا الشغل</a:t>
            </a:r>
            <a:endParaRPr lang="ar-IQ" dirty="0"/>
          </a:p>
        </p:txBody>
      </p:sp>
      <p:sp>
        <p:nvSpPr>
          <p:cNvPr id="3" name="عنصر نائب للمحتوى 2"/>
          <p:cNvSpPr>
            <a:spLocks noGrp="1"/>
          </p:cNvSpPr>
          <p:nvPr>
            <p:ph idx="1"/>
          </p:nvPr>
        </p:nvSpPr>
        <p:spPr/>
        <p:txBody>
          <a:bodyPr/>
          <a:lstStyle/>
          <a:p>
            <a:r>
              <a:rPr lang="ar-IQ" dirty="0" smtClean="0">
                <a:latin typeface="Arial" panose="020B0604020202020204" pitchFamily="34" charset="0"/>
                <a:cs typeface="Arial" panose="020B0604020202020204" pitchFamily="34" charset="0"/>
              </a:rPr>
              <a:t>فعاليات مثل التهديف او المناولة بكرة اليد و رفع الثقل من الأرض او حركة </a:t>
            </a:r>
            <a:r>
              <a:rPr lang="ar-IQ" dirty="0" err="1" smtClean="0">
                <a:latin typeface="Arial" panose="020B0604020202020204" pitchFamily="34" charset="0"/>
                <a:cs typeface="Arial" panose="020B0604020202020204" pitchFamily="34" charset="0"/>
              </a:rPr>
              <a:t>الكيب</a:t>
            </a:r>
            <a:r>
              <a:rPr lang="ar-IQ" dirty="0" smtClean="0">
                <a:latin typeface="Arial" panose="020B0604020202020204" pitchFamily="34" charset="0"/>
                <a:cs typeface="Arial" panose="020B0604020202020204" pitchFamily="34" charset="0"/>
              </a:rPr>
              <a:t> على العقلة او آخر خطوة و القفز الى الأعلى في حركة الوثب العالي كل هذه امثلة للشغل الموجب.</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بينما حركة امساك الكرة من قبل حارس المرمى في اليد او استقبال </a:t>
            </a:r>
            <a:r>
              <a:rPr lang="ar-IQ" dirty="0" smtClean="0">
                <a:latin typeface="Arial" panose="020B0604020202020204" pitchFamily="34" charset="0"/>
                <a:cs typeface="Arial" panose="020B0604020202020204" pitchFamily="34" charset="0"/>
              </a:rPr>
              <a:t>المناولة بكرة السلة  او </a:t>
            </a:r>
            <a:r>
              <a:rPr lang="ar-IQ" dirty="0" smtClean="0">
                <a:latin typeface="Arial" panose="020B0604020202020204" pitchFamily="34" charset="0"/>
                <a:cs typeface="Arial" panose="020B0604020202020204" pitchFamily="34" charset="0"/>
              </a:rPr>
              <a:t>لاعب الاثقال عند خفض الثقل و لاعب الجمباز عن الهبوط في نهاية الأداء كلها امثلة لشغل سالب  </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36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استخدام مفاهيم الشغل في التدريب الرياضي</a:t>
            </a:r>
            <a:endParaRPr lang="ar-IQ" dirty="0">
              <a:latin typeface="Arial" panose="020B0604020202020204" pitchFamily="34" charset="0"/>
              <a:cs typeface="Arial" panose="020B0604020202020204" pitchFamily="34" charset="0"/>
            </a:endParaRPr>
          </a:p>
        </p:txBody>
      </p:sp>
      <p:sp>
        <p:nvSpPr>
          <p:cNvPr id="4" name="مستطيل 3"/>
          <p:cNvSpPr/>
          <p:nvPr/>
        </p:nvSpPr>
        <p:spPr>
          <a:xfrm>
            <a:off x="5734372" y="3284984"/>
            <a:ext cx="4608512" cy="288032"/>
          </a:xfrm>
          <a:prstGeom prst="rect">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ln>
                <a:solidFill>
                  <a:schemeClr val="accent1"/>
                </a:solidFill>
              </a:ln>
            </p:spPr>
            <p:txBody>
              <a:bodyPr/>
              <a:lstStyle/>
              <a:p>
                <a:r>
                  <a:rPr lang="ar-IQ" dirty="0" smtClean="0">
                    <a:latin typeface="Arial" panose="020B0604020202020204" pitchFamily="34" charset="0"/>
                    <a:cs typeface="Arial" panose="020B0604020202020204" pitchFamily="34" charset="0"/>
                  </a:rPr>
                  <a:t>الشغل=القوة</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المسافة (الازاحة)</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بما ان القوة = </a:t>
                </a:r>
                <a:r>
                  <a:rPr lang="ar-IQ" dirty="0" err="1" smtClean="0">
                    <a:latin typeface="Arial" panose="020B0604020202020204" pitchFamily="34" charset="0"/>
                    <a:cs typeface="Arial" panose="020B0604020202020204" pitchFamily="34" charset="0"/>
                  </a:rPr>
                  <a:t>ك.س</a:t>
                </a:r>
                <a:r>
                  <a:rPr lang="ar-IQ" dirty="0" smtClean="0">
                    <a:latin typeface="Arial" panose="020B0604020202020204" pitchFamily="34" charset="0"/>
                    <a:cs typeface="Arial" panose="020B0604020202020204" pitchFamily="34" charset="0"/>
                  </a:rPr>
                  <a:t> / ن .. الزخم/الزمن بعبارة اصح دفع القوة يساوي التغير بكمية الحركة</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لذا الشغل = </a:t>
                </a:r>
                <a:r>
                  <a:rPr lang="ar-IQ" dirty="0" err="1" smtClean="0">
                    <a:latin typeface="Arial" panose="020B0604020202020204" pitchFamily="34" charset="0"/>
                    <a:cs typeface="Arial" panose="020B0604020202020204" pitchFamily="34" charset="0"/>
                  </a:rPr>
                  <a:t>ك.س</a:t>
                </a:r>
                <a:r>
                  <a:rPr lang="ar-IQ" dirty="0" smtClean="0">
                    <a:latin typeface="Arial" panose="020B0604020202020204" pitchFamily="34" charset="0"/>
                    <a:cs typeface="Arial" panose="020B0604020202020204" pitchFamily="34" charset="0"/>
                  </a:rPr>
                  <a:t> / </a:t>
                </a:r>
                <a:r>
                  <a:rPr lang="ar-IQ" dirty="0" err="1" smtClean="0">
                    <a:latin typeface="Arial" panose="020B0604020202020204" pitchFamily="34" charset="0"/>
                    <a:cs typeface="Arial" panose="020B0604020202020204" pitchFamily="34" charset="0"/>
                  </a:rPr>
                  <a:t>ن.م</a:t>
                </a: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اذن الشغل=الكتلة . مربع المسافة / مربع الزمن</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و أيضا: </a:t>
                </a:r>
                <a:r>
                  <a:rPr lang="ar-IQ" dirty="0" smtClean="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ن = الشدة المطلوبة  </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  </a:t>
                </a:r>
                <a14:m>
                  <m:oMath xmlns:m="http://schemas.openxmlformats.org/officeDocument/2006/math">
                    <m:rad>
                      <m:radPr>
                        <m:degHide m:val="on"/>
                        <m:ctrlPr>
                          <a:rPr lang="en-US" i="1" smtClean="0">
                            <a:latin typeface="Cambria Math" panose="02040503050406030204" pitchFamily="18" charset="0"/>
                            <a:cs typeface="Arial" panose="020B0604020202020204" pitchFamily="34" charset="0"/>
                          </a:rPr>
                        </m:ctrlPr>
                      </m:radPr>
                      <m:deg/>
                      <m:e>
                        <m:f>
                          <m:fPr>
                            <m:ctrlPr>
                              <a:rPr lang="en-US" i="1" smtClean="0">
                                <a:latin typeface="Cambria Math" panose="02040503050406030204" pitchFamily="18" charset="0"/>
                                <a:cs typeface="Arial" panose="020B0604020202020204" pitchFamily="34" charset="0"/>
                              </a:rPr>
                            </m:ctrlPr>
                          </m:fPr>
                          <m:num>
                            <m:r>
                              <a:rPr lang="ar-IQ" b="0" i="1" smtClean="0">
                                <a:latin typeface="Cambria Math" panose="02040503050406030204" pitchFamily="18" charset="0"/>
                                <a:cs typeface="Arial" panose="020B0604020202020204" pitchFamily="34" charset="0"/>
                              </a:rPr>
                              <m:t>المسافة</m:t>
                            </m:r>
                            <m:r>
                              <a:rPr lang="ar-IQ" b="0" i="1" smtClean="0">
                                <a:latin typeface="Cambria Math" panose="02040503050406030204" pitchFamily="18" charset="0"/>
                                <a:cs typeface="Arial" panose="020B0604020202020204" pitchFamily="34" charset="0"/>
                              </a:rPr>
                              <m:t> </m:t>
                            </m:r>
                            <m:r>
                              <a:rPr lang="ar-IQ" b="0" i="1" smtClean="0">
                                <a:latin typeface="Cambria Math" panose="02040503050406030204" pitchFamily="18" charset="0"/>
                                <a:cs typeface="Arial" panose="020B0604020202020204" pitchFamily="34" charset="0"/>
                              </a:rPr>
                              <m:t>مربع</m:t>
                            </m:r>
                            <m:r>
                              <a:rPr lang="ar-IQ" b="0" i="1" smtClean="0">
                                <a:latin typeface="Cambria Math" panose="02040503050406030204" pitchFamily="18" charset="0"/>
                                <a:cs typeface="Arial" panose="020B0604020202020204" pitchFamily="34" charset="0"/>
                              </a:rPr>
                              <m:t> . </m:t>
                            </m:r>
                            <m:r>
                              <a:rPr lang="ar-IQ" b="0" i="1" smtClean="0">
                                <a:latin typeface="Cambria Math" panose="02040503050406030204" pitchFamily="18" charset="0"/>
                                <a:cs typeface="Arial" panose="020B0604020202020204" pitchFamily="34" charset="0"/>
                              </a:rPr>
                              <m:t>ك</m:t>
                            </m:r>
                          </m:num>
                          <m:den>
                            <m:r>
                              <a:rPr lang="ar-IQ" b="0" i="1" smtClean="0">
                                <a:latin typeface="Cambria Math" panose="02040503050406030204" pitchFamily="18" charset="0"/>
                                <a:cs typeface="Arial" panose="020B0604020202020204" pitchFamily="34" charset="0"/>
                              </a:rPr>
                              <m:t>الشغل</m:t>
                            </m:r>
                          </m:den>
                        </m:f>
                      </m:e>
                    </m:rad>
                  </m:oMath>
                </a14:m>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endParaRPr lang="ar-IQ" dirty="0" smtClean="0">
                  <a:latin typeface="Arial" panose="020B0604020202020204" pitchFamily="34" charset="0"/>
                  <a:cs typeface="Arial" panose="020B0604020202020204" pitchFamily="34" charset="0"/>
                </a:endParaRP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t="-1709" r="-866"/>
                </a:stretch>
              </a:blipFill>
              <a:ln>
                <a:solidFill>
                  <a:schemeClr val="accent1"/>
                </a:solidFill>
              </a:ln>
            </p:spPr>
            <p:txBody>
              <a:bodyPr/>
              <a:lstStyle/>
              <a:p>
                <a:r>
                  <a:rPr lang="ar-IQ">
                    <a:noFill/>
                  </a:rPr>
                  <a:t> </a:t>
                </a:r>
              </a:p>
            </p:txBody>
          </p:sp>
        </mc:Fallback>
      </mc:AlternateContent>
    </p:spTree>
    <p:extLst>
      <p:ext uri="{BB962C8B-B14F-4D97-AF65-F5344CB8AC3E}">
        <p14:creationId xmlns:p14="http://schemas.microsoft.com/office/powerpoint/2010/main" val="117156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randombar(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panose="020B0604020202020204" pitchFamily="34" charset="0"/>
                <a:cs typeface="Arial" panose="020B0604020202020204" pitchFamily="34" charset="0"/>
              </a:rPr>
              <a:t>استخدام مفاهيم الشغل في </a:t>
            </a:r>
            <a:r>
              <a:rPr lang="ar-IQ" dirty="0" smtClean="0">
                <a:latin typeface="Arial" panose="020B0604020202020204" pitchFamily="34" charset="0"/>
                <a:cs typeface="Arial" panose="020B0604020202020204" pitchFamily="34" charset="0"/>
              </a:rPr>
              <a:t>التعلم الحركي</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latin typeface="Arial" panose="020B0604020202020204" pitchFamily="34" charset="0"/>
                <a:cs typeface="Arial" panose="020B0604020202020204" pitchFamily="34" charset="0"/>
              </a:rPr>
              <a:t>كثيرا ما يدور الجدل حول الأداء </a:t>
            </a:r>
            <a:r>
              <a:rPr lang="ar-IQ" dirty="0" err="1" smtClean="0">
                <a:latin typeface="Arial" panose="020B0604020202020204" pitchFamily="34" charset="0"/>
                <a:cs typeface="Arial" panose="020B0604020202020204" pitchFamily="34" charset="0"/>
              </a:rPr>
              <a:t>المهاري</a:t>
            </a:r>
            <a:r>
              <a:rPr lang="ar-IQ" dirty="0" smtClean="0">
                <a:latin typeface="Arial" panose="020B0604020202020204" pitchFamily="34" charset="0"/>
                <a:cs typeface="Arial" panose="020B0604020202020204" pitchFamily="34" charset="0"/>
              </a:rPr>
              <a:t> المثالي و هل هو مرتبط </a:t>
            </a:r>
            <a:r>
              <a:rPr lang="ar-IQ" dirty="0" err="1" smtClean="0">
                <a:latin typeface="Arial" panose="020B0604020202020204" pitchFamily="34" charset="0"/>
                <a:cs typeface="Arial" panose="020B0604020202020204" pitchFamily="34" charset="0"/>
              </a:rPr>
              <a:t>بالانجاز</a:t>
            </a:r>
            <a:r>
              <a:rPr lang="ar-IQ" dirty="0" smtClean="0">
                <a:latin typeface="Arial" panose="020B0604020202020204" pitchFamily="34" charset="0"/>
                <a:cs typeface="Arial" panose="020B0604020202020204" pitchFamily="34" charset="0"/>
              </a:rPr>
              <a:t> ام بالهدف الحركي او حتى بالجانب الجمالي و الظاهري، و على العموم و دون الخوض كثيرا بمتطلبات مختلف الفعاليات الرياضية الا ان مفاهيم نقل القوة العضلية من الممكن ان يعطينا فهما جيدا لمتطلبات الواجب الحركي نفسه و هذا بحد ذاته نقطة جيدة للشروع في الحل الكثير من المشاكل البحثية المتعلقة </a:t>
            </a:r>
            <a:r>
              <a:rPr lang="ar-IQ" dirty="0" err="1" smtClean="0">
                <a:latin typeface="Arial" panose="020B0604020202020204" pitchFamily="34" charset="0"/>
                <a:cs typeface="Arial" panose="020B0604020202020204" pitchFamily="34" charset="0"/>
              </a:rPr>
              <a:t>بالاداء</a:t>
            </a:r>
            <a:r>
              <a:rPr lang="ar-IQ" dirty="0" smtClean="0">
                <a:latin typeface="Arial" panose="020B0604020202020204" pitchFamily="34" charset="0"/>
                <a:cs typeface="Arial" panose="020B0604020202020204" pitchFamily="34" charset="0"/>
              </a:rPr>
              <a:t> </a:t>
            </a:r>
            <a:r>
              <a:rPr lang="ar-IQ" dirty="0" err="1" smtClean="0">
                <a:latin typeface="Arial" panose="020B0604020202020204" pitchFamily="34" charset="0"/>
                <a:cs typeface="Arial" panose="020B0604020202020204" pitchFamily="34" charset="0"/>
              </a:rPr>
              <a:t>المهاري</a:t>
            </a:r>
            <a:r>
              <a:rPr lang="ar-IQ" dirty="0" smtClean="0">
                <a:latin typeface="Arial" panose="020B0604020202020204" pitchFamily="34" charset="0"/>
                <a:cs typeface="Arial" panose="020B0604020202020204" pitchFamily="34" charset="0"/>
              </a:rPr>
              <a:t> سواء المتعلقة </a:t>
            </a:r>
            <a:r>
              <a:rPr lang="ar-IQ" dirty="0" err="1" smtClean="0">
                <a:latin typeface="Arial" panose="020B0604020202020204" pitchFamily="34" charset="0"/>
                <a:cs typeface="Arial" panose="020B0604020202020204" pitchFamily="34" charset="0"/>
              </a:rPr>
              <a:t>بالانجاز</a:t>
            </a:r>
            <a:r>
              <a:rPr lang="ar-IQ" dirty="0" smtClean="0">
                <a:latin typeface="Arial" panose="020B0604020202020204" pitchFamily="34" charset="0"/>
                <a:cs typeface="Arial" panose="020B0604020202020204" pitchFamily="34" charset="0"/>
              </a:rPr>
              <a:t> الصرف او المتعلقة </a:t>
            </a:r>
            <a:r>
              <a:rPr lang="ar-IQ" dirty="0" err="1" smtClean="0">
                <a:latin typeface="Arial" panose="020B0604020202020204" pitchFamily="34" charset="0"/>
                <a:cs typeface="Arial" panose="020B0604020202020204" pitchFamily="34" charset="0"/>
              </a:rPr>
              <a:t>بالاداء</a:t>
            </a:r>
            <a:r>
              <a:rPr lang="ar-IQ" dirty="0" smtClean="0">
                <a:latin typeface="Arial" panose="020B0604020202020204" pitchFamily="34" charset="0"/>
                <a:cs typeface="Arial" panose="020B0604020202020204" pitchFamily="34" charset="0"/>
              </a:rPr>
              <a:t>.</a:t>
            </a:r>
          </a:p>
          <a:p>
            <a:r>
              <a:rPr lang="ar-IQ" dirty="0" smtClean="0">
                <a:latin typeface="Arial" panose="020B0604020202020204" pitchFamily="34" charset="0"/>
                <a:cs typeface="Arial" panose="020B0604020202020204" pitchFamily="34" charset="0"/>
              </a:rPr>
              <a:t>اذا ما اخذنا مفهوم النقل الحركي (نقل القوة او نقل </a:t>
            </a:r>
            <a:r>
              <a:rPr lang="ar-IQ" dirty="0" err="1" smtClean="0">
                <a:latin typeface="Arial" panose="020B0604020202020204" pitchFamily="34" charset="0"/>
                <a:cs typeface="Arial" panose="020B0604020202020204" pitchFamily="34" charset="0"/>
              </a:rPr>
              <a:t>تاثيرها</a:t>
            </a:r>
            <a:r>
              <a:rPr lang="ar-IQ" dirty="0" smtClean="0">
                <a:latin typeface="Arial" panose="020B0604020202020204" pitchFamily="34" charset="0"/>
                <a:cs typeface="Arial" panose="020B0604020202020204" pitchFamily="34" charset="0"/>
              </a:rPr>
              <a:t>) بوصفه فعل يلجا اليه الجسم البشري لزيادة فعالية و كفاءة العمل او قوة و سرعة العضو العامل، هنا نستطيع القول ان النقل الحركي تعني انتقال القوة بين أجزاء الجسم المساهمة في أداء حركة معينة و هي مؤشر ممتاز للحركة الجيدة.</a:t>
            </a:r>
          </a:p>
          <a:p>
            <a:r>
              <a:rPr lang="ar-IQ" dirty="0" smtClean="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انتقال القوة هنا له علاقة بالقسم التحضيري و الرئيسي و ما يحدث </a:t>
            </a:r>
            <a:r>
              <a:rPr lang="ar-IQ" dirty="0" smtClean="0">
                <a:latin typeface="Arial" panose="020B0604020202020204" pitchFamily="34" charset="0"/>
                <a:cs typeface="Arial" panose="020B0604020202020204" pitchFamily="34" charset="0"/>
              </a:rPr>
              <a:t>فيهما </a:t>
            </a:r>
            <a:r>
              <a:rPr lang="ar-IQ" dirty="0" smtClean="0">
                <a:latin typeface="Arial" panose="020B0604020202020204" pitchFamily="34" charset="0"/>
                <a:cs typeface="Arial" panose="020B0604020202020204" pitchFamily="34" charset="0"/>
              </a:rPr>
              <a:t>من انقباضات عضلية و هي في الحقيقة عزوم للقوة و هي في النهاية قوى </a:t>
            </a:r>
            <a:r>
              <a:rPr lang="ar-IQ" dirty="0" err="1" smtClean="0">
                <a:latin typeface="Arial" panose="020B0604020202020204" pitchFamily="34" charset="0"/>
                <a:cs typeface="Arial" panose="020B0604020202020204" pitchFamily="34" charset="0"/>
              </a:rPr>
              <a:t>تدويرية</a:t>
            </a:r>
            <a:r>
              <a:rPr lang="ar-IQ" dirty="0" smtClean="0">
                <a:latin typeface="Arial" panose="020B0604020202020204" pitchFamily="34" charset="0"/>
                <a:cs typeface="Arial" panose="020B0604020202020204" pitchFamily="34" charset="0"/>
              </a:rPr>
              <a:t> تنتقل من جزء جسمي الى آخر و هذا الانتقال هو ما يحدد مستوى القوة المنتجة و بانسيابية عالية و بما يلائم الهدف </a:t>
            </a:r>
            <a:r>
              <a:rPr lang="ar-IQ" dirty="0" err="1" smtClean="0">
                <a:latin typeface="Arial" panose="020B0604020202020204" pitchFamily="34" charset="0"/>
                <a:cs typeface="Arial" panose="020B0604020202020204" pitchFamily="34" charset="0"/>
              </a:rPr>
              <a:t>المهاري</a:t>
            </a:r>
            <a:r>
              <a:rPr lang="ar-IQ" dirty="0" smtClean="0">
                <a:latin typeface="Arial" panose="020B0604020202020204" pitchFamily="34" charset="0"/>
                <a:cs typeface="Arial" panose="020B0604020202020204" pitchFamily="34" charset="0"/>
              </a:rPr>
              <a:t> و هو بالنتيجة مؤشر لنجاح المهارة و هذا طبعا يشمل أي مهارة بغض النظر عن هدفها أي انه مؤشر لنجاح الأداء الفني و يساعد الرياضي في تحقيق هدف المهارة.</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993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لوح الطباشير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62_TF02804846_TF02804846" id="{00783068-4C68-46AD-950A-F52339CBDEB2}" vid="{A1B39BF6-27C2-4CBA-A921-9E8935E20FDB}"/>
    </a:ext>
  </a:extLst>
</a:theme>
</file>

<file path=ppt/theme/theme2.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العرض التقديمي التعليمي على شكل لوحة طباشير (شاشة عريضة)</Template>
  <TotalTime>545</TotalTime>
  <Words>942</Words>
  <Application>Microsoft Office PowerPoint</Application>
  <PresentationFormat>مخصص</PresentationFormat>
  <Paragraphs>57</Paragraphs>
  <Slides>14</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14</vt:i4>
      </vt:variant>
    </vt:vector>
  </HeadingPairs>
  <TitlesOfParts>
    <vt:vector size="20" baseType="lpstr">
      <vt:lpstr>Arial</vt:lpstr>
      <vt:lpstr>Cambria Math</vt:lpstr>
      <vt:lpstr>Consolas</vt:lpstr>
      <vt:lpstr>Corbel</vt:lpstr>
      <vt:lpstr>Tahoma</vt:lpstr>
      <vt:lpstr>لوح الطباشير 16x9</vt:lpstr>
      <vt:lpstr>الشغل الميكانيكي و بايوميكانيكا الرياضة افكار للباحثين </vt:lpstr>
      <vt:lpstr> اساسيات و تعريفات فيزيائية...</vt:lpstr>
      <vt:lpstr>عرض تقديمي في PowerPoint</vt:lpstr>
      <vt:lpstr>بيوميكانيكا الشغل</vt:lpstr>
      <vt:lpstr>بيوميكانيكا الشغل</vt:lpstr>
      <vt:lpstr>بيوميكانيكا الشغل</vt:lpstr>
      <vt:lpstr>بيوميكانيكا الشغل</vt:lpstr>
      <vt:lpstr>استخدام مفاهيم الشغل في التدريب الرياضي</vt:lpstr>
      <vt:lpstr>استخدام مفاهيم الشغل في التعلم الحركي</vt:lpstr>
      <vt:lpstr>استخدام مفاهيم الشغل في التعلم الحركي</vt:lpstr>
      <vt:lpstr>استخدام مفاهيم الشغل في التعلم الحركي</vt:lpstr>
      <vt:lpstr>استخدام مفاهيم الشغل في التعلم الحركي</vt:lpstr>
      <vt:lpstr>استخدام مفاهيم الشغل و المؤشرات الفسلجية</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الشغل الميكانيكي و بيوميكانيكا الرياضة افكار للباحثين</dc:title>
  <dc:creator>hp</dc:creator>
  <cp:lastModifiedBy>hp</cp:lastModifiedBy>
  <cp:revision>37</cp:revision>
  <dcterms:created xsi:type="dcterms:W3CDTF">2021-12-13T17:46:24Z</dcterms:created>
  <dcterms:modified xsi:type="dcterms:W3CDTF">2022-10-02T04:15:34Z</dcterms:modified>
</cp:coreProperties>
</file>