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88825"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1107" autoAdjust="0"/>
  </p:normalViewPr>
  <p:slideViewPr>
    <p:cSldViewPr>
      <p:cViewPr>
        <p:scale>
          <a:sx n="66" d="100"/>
          <a:sy n="66" d="100"/>
        </p:scale>
        <p:origin x="900" y="66"/>
      </p:cViewPr>
      <p:guideLst>
        <p:guide pos="3839"/>
        <p:guide orient="horz" pos="2160"/>
      </p:guideLst>
    </p:cSldViewPr>
  </p:slideViewPr>
  <p:notesTextViewPr>
    <p:cViewPr>
      <p:scale>
        <a:sx n="1" d="1"/>
        <a:sy n="1" d="1"/>
      </p:scale>
      <p:origin x="0" y="0"/>
    </p:cViewPr>
  </p:notesTextViewPr>
  <p:notesViewPr>
    <p:cSldViewPr showGuides="1">
      <p:cViewPr varScale="1">
        <p:scale>
          <a:sx n="75" d="100"/>
          <a:sy n="75" d="100"/>
        </p:scale>
        <p:origin x="2094"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lvl1pPr>
          </a:lstStyle>
          <a:p>
            <a:pPr algn="l" rtl="1"/>
            <a:fld id="{7FFA56B5-E537-41A2-814F-DD2E80F92778}" type="datetime1">
              <a:rPr lang="ar-SA" smtClean="0"/>
              <a:pPr algn="l" rtl="1"/>
              <a:t>09/06/1443</a:t>
            </a:fld>
            <a:endParaRPr lang="ar-SA" dirty="0"/>
          </a:p>
        </p:txBody>
      </p:sp>
      <p:sp>
        <p:nvSpPr>
          <p:cNvPr id="4" name="عنصر نائب لتذييل الصفحة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1800" cy="457200"/>
          </a:xfrm>
          <a:prstGeom prst="rect">
            <a:avLst/>
          </a:prstGeom>
        </p:spPr>
        <p:txBody>
          <a:bodyPr vert="horz" lIns="91440" tIns="45720" rIns="91440" bIns="45720" rtlCol="1" anchor="b"/>
          <a:lstStyle>
            <a:lvl1pPr algn="r" rtl="1">
              <a:defRPr sz="1200"/>
            </a:lvl1pPr>
          </a:lstStyle>
          <a:p>
            <a:pPr algn="l" rtl="1"/>
            <a:fld id="{A850423A-8BCE-448E-A97B-03A88B2B12C1}" type="slidenum">
              <a:rPr lang="ar-SA"/>
              <a:pPr algn="l" rtl="1"/>
              <a:t>‹#›</a:t>
            </a:fld>
            <a:endParaRPr lang="ar-SA"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8"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cs typeface="+mj-cs"/>
              </a:defRPr>
            </a:lvl1pPr>
          </a:lstStyle>
          <a:p>
            <a:endParaRPr lang="ar-SA" dirty="0"/>
          </a:p>
        </p:txBody>
      </p:sp>
      <p:sp>
        <p:nvSpPr>
          <p:cNvPr id="9" name="عنصر نائب للتاريخ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cs typeface="+mj-cs"/>
              </a:defRPr>
            </a:lvl1pPr>
          </a:lstStyle>
          <a:p>
            <a:pPr algn="l"/>
            <a:fld id="{7FFA56B5-E537-41A2-814F-DD2E80F92778}" type="datetime1">
              <a:rPr lang="ar-SA" smtClean="0"/>
              <a:pPr algn="l"/>
              <a:t>09/06/1443</a:t>
            </a:fld>
            <a:endParaRPr lang="ar-SA" dirty="0"/>
          </a:p>
        </p:txBody>
      </p:sp>
      <p:sp>
        <p:nvSpPr>
          <p:cNvPr id="10" name="عنصر نائب لتذييل الصفحة 3"/>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a:defRPr sz="1200">
                <a:cs typeface="+mj-cs"/>
              </a:defRPr>
            </a:lvl1pPr>
          </a:lstStyle>
          <a:p>
            <a:endParaRPr lang="ar-SA" dirty="0"/>
          </a:p>
        </p:txBody>
      </p:sp>
      <p:sp>
        <p:nvSpPr>
          <p:cNvPr id="11" name="عنصر نائب لرقم الشريحة 4"/>
          <p:cNvSpPr>
            <a:spLocks noGrp="1"/>
          </p:cNvSpPr>
          <p:nvPr>
            <p:ph type="sldNum" sz="quarter" idx="5"/>
          </p:nvPr>
        </p:nvSpPr>
        <p:spPr>
          <a:xfrm>
            <a:off x="0" y="8685213"/>
            <a:ext cx="2971800" cy="457200"/>
          </a:xfrm>
          <a:prstGeom prst="rect">
            <a:avLst/>
          </a:prstGeom>
        </p:spPr>
        <p:txBody>
          <a:bodyPr vert="horz" lIns="91440" tIns="45720" rIns="91440" bIns="45720" rtlCol="1" anchor="b"/>
          <a:lstStyle>
            <a:lvl1pPr algn="r" rtl="1">
              <a:defRPr sz="1200">
                <a:cs typeface="+mj-cs"/>
              </a:defRPr>
            </a:lvl1pPr>
          </a:lstStyle>
          <a:p>
            <a:pPr algn="l"/>
            <a:fld id="{A850423A-8BCE-448E-A97B-03A88B2B12C1}" type="slidenum">
              <a:rPr lang="ar-SA" smtClean="0"/>
              <a:pPr algn="l"/>
              <a:t>‹#›</a:t>
            </a:fld>
            <a:endParaRPr lang="ar-SA"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j-cs"/>
      </a:defRPr>
    </a:lvl1pPr>
    <a:lvl2pPr marL="457200" algn="r" defTabSz="914400" rtl="1" eaLnBrk="1" latinLnBrk="0" hangingPunct="1">
      <a:defRPr sz="1200" kern="1200">
        <a:solidFill>
          <a:schemeClr val="tx1"/>
        </a:solidFill>
        <a:latin typeface="+mn-lt"/>
        <a:ea typeface="+mn-ea"/>
        <a:cs typeface="+mj-cs"/>
      </a:defRPr>
    </a:lvl2pPr>
    <a:lvl3pPr marL="914400" algn="r" defTabSz="914400" rtl="1" eaLnBrk="1" latinLnBrk="0" hangingPunct="1">
      <a:defRPr sz="1200" kern="1200">
        <a:solidFill>
          <a:schemeClr val="tx1"/>
        </a:solidFill>
        <a:latin typeface="+mn-lt"/>
        <a:ea typeface="+mn-ea"/>
        <a:cs typeface="+mj-cs"/>
      </a:defRPr>
    </a:lvl3pPr>
    <a:lvl4pPr marL="1371600" algn="r" defTabSz="914400" rtl="1" eaLnBrk="1" latinLnBrk="0" hangingPunct="1">
      <a:defRPr sz="1200" kern="1200">
        <a:solidFill>
          <a:schemeClr val="tx1"/>
        </a:solidFill>
        <a:latin typeface="+mn-lt"/>
        <a:ea typeface="+mn-ea"/>
        <a:cs typeface="+mj-cs"/>
      </a:defRPr>
    </a:lvl4pPr>
    <a:lvl5pPr marL="1828800" algn="r" defTabSz="914400" rtl="1" eaLnBrk="1" latinLnBrk="0" hangingPunct="1">
      <a:defRPr sz="1200" kern="1200">
        <a:solidFill>
          <a:schemeClr val="tx1"/>
        </a:solidFill>
        <a:latin typeface="+mn-lt"/>
        <a:ea typeface="+mn-ea"/>
        <a:cs typeface="+mj-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pPr algn="l"/>
            <a:fld id="{A850423A-8BCE-448E-A97B-03A88B2B12C1}" type="slidenum">
              <a:rPr lang="ar-SA" smtClean="0"/>
              <a:pPr algn="l"/>
              <a:t>1</a:t>
            </a:fld>
            <a:endParaRPr lang="ar-SA" dirty="0"/>
          </a:p>
        </p:txBody>
      </p:sp>
    </p:spTree>
    <p:extLst>
      <p:ext uri="{BB962C8B-B14F-4D97-AF65-F5344CB8AC3E}">
        <p14:creationId xmlns:p14="http://schemas.microsoft.com/office/powerpoint/2010/main" val="1352693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sp>
        <p:nvSpPr>
          <p:cNvPr id="2" name="العنوان 1"/>
          <p:cNvSpPr>
            <a:spLocks noGrp="1"/>
          </p:cNvSpPr>
          <p:nvPr>
            <p:ph type="ctrTitle"/>
          </p:nvPr>
        </p:nvSpPr>
        <p:spPr>
          <a:xfrm>
            <a:off x="1522413" y="1905000"/>
            <a:ext cx="9144000" cy="2667000"/>
          </a:xfrm>
        </p:spPr>
        <p:txBody>
          <a:bodyPr rtlCol="1">
            <a:noAutofit/>
          </a:bodyPr>
          <a:lstStyle>
            <a:lvl1pPr algn="r" rtl="1">
              <a:defRPr sz="5400">
                <a:cs typeface="+mj-cs"/>
              </a:defRPr>
            </a:lvl1pPr>
          </a:lstStyle>
          <a:p>
            <a:pPr rtl="1"/>
            <a:r>
              <a:rPr lang="ar-SA" smtClean="0"/>
              <a:t>انقر لتحرير نمط العنوان الرئيسي</a:t>
            </a:r>
            <a:endParaRPr lang="ar-SA" dirty="0"/>
          </a:p>
        </p:txBody>
      </p:sp>
      <p:sp>
        <p:nvSpPr>
          <p:cNvPr id="3" name="العنوان الفرعي 2"/>
          <p:cNvSpPr>
            <a:spLocks noGrp="1"/>
          </p:cNvSpPr>
          <p:nvPr>
            <p:ph type="subTitle" idx="1"/>
          </p:nvPr>
        </p:nvSpPr>
        <p:spPr>
          <a:xfrm>
            <a:off x="1522413" y="5105400"/>
            <a:ext cx="9143999" cy="1066800"/>
          </a:xfrm>
        </p:spPr>
        <p:txBody>
          <a:bodyPr rtlCol="1"/>
          <a:lstStyle>
            <a:lvl1pPr marL="0" indent="0" algn="r" rtl="1">
              <a:spcBef>
                <a:spcPts val="0"/>
              </a:spcBef>
              <a:buNone/>
              <a:defRPr>
                <a:solidFill>
                  <a:schemeClr val="tx1">
                    <a:tint val="75000"/>
                  </a:schemeClr>
                </a:solidFill>
                <a:cs typeface="+mj-cs"/>
              </a:defRPr>
            </a:lvl1pPr>
            <a:lvl2pPr marL="457200" indent="0" algn="ctr" rtl="1">
              <a:buNone/>
              <a:defRPr>
                <a:solidFill>
                  <a:schemeClr val="tx1">
                    <a:tint val="75000"/>
                  </a:schemeClr>
                </a:solidFill>
              </a:defRPr>
            </a:lvl2pPr>
            <a:lvl3pPr marL="914400" indent="0" algn="ctr" rtl="1">
              <a:buNone/>
              <a:defRPr>
                <a:solidFill>
                  <a:schemeClr val="tx1">
                    <a:tint val="75000"/>
                  </a:schemeClr>
                </a:solidFill>
              </a:defRPr>
            </a:lvl3pPr>
            <a:lvl4pPr marL="1371600" indent="0" algn="ctr" rtl="1">
              <a:buNone/>
              <a:defRPr>
                <a:solidFill>
                  <a:schemeClr val="tx1">
                    <a:tint val="75000"/>
                  </a:schemeClr>
                </a:solidFill>
              </a:defRPr>
            </a:lvl4pPr>
            <a:lvl5pPr marL="1828800" indent="0" algn="ctr" rtl="1">
              <a:buNone/>
              <a:defRPr>
                <a:solidFill>
                  <a:schemeClr val="tx1">
                    <a:tint val="75000"/>
                  </a:schemeClr>
                </a:solidFill>
              </a:defRPr>
            </a:lvl5pPr>
            <a:lvl6pPr marL="2286000" indent="0" algn="ctr" rtl="1">
              <a:buNone/>
              <a:defRPr>
                <a:solidFill>
                  <a:schemeClr val="tx1">
                    <a:tint val="75000"/>
                  </a:schemeClr>
                </a:solidFill>
              </a:defRPr>
            </a:lvl6pPr>
            <a:lvl7pPr marL="2743200" indent="0" algn="ctr" rtl="1">
              <a:buNone/>
              <a:defRPr>
                <a:solidFill>
                  <a:schemeClr val="tx1">
                    <a:tint val="75000"/>
                  </a:schemeClr>
                </a:solidFill>
              </a:defRPr>
            </a:lvl7pPr>
            <a:lvl8pPr marL="3200400" indent="0" algn="ctr" rtl="1">
              <a:buNone/>
              <a:defRPr>
                <a:solidFill>
                  <a:schemeClr val="tx1">
                    <a:tint val="75000"/>
                  </a:schemeClr>
                </a:solidFill>
              </a:defRPr>
            </a:lvl8pPr>
            <a:lvl9pPr marL="3657600" indent="0" algn="ctr" rtl="1">
              <a:buNone/>
              <a:defRPr>
                <a:solidFill>
                  <a:schemeClr val="tx1">
                    <a:tint val="75000"/>
                  </a:schemeClr>
                </a:solidFill>
              </a:defRPr>
            </a:lvl9pPr>
          </a:lstStyle>
          <a:p>
            <a:pPr rtl="1"/>
            <a:r>
              <a:rPr lang="ar-SA" smtClean="0"/>
              <a:t>انقر لتحرير نمط العنوان الثانوي الرئيسي</a:t>
            </a:r>
            <a:endParaRPr lang="ar-SA" dirty="0"/>
          </a:p>
        </p:txBody>
      </p:sp>
      <p:grpSp>
        <p:nvGrpSpPr>
          <p:cNvPr id="128" name="سطر" descr="رسم السطر"/>
          <p:cNvGrpSpPr/>
          <p:nvPr userDrawn="1"/>
        </p:nvGrpSpPr>
        <p:grpSpPr bwMode="invGray">
          <a:xfrm rot="10800000">
            <a:off x="1983914" y="4724400"/>
            <a:ext cx="8631936" cy="64008"/>
            <a:chOff x="-4110038" y="2703513"/>
            <a:chExt cx="17394239" cy="160336"/>
          </a:xfrm>
          <a:solidFill>
            <a:schemeClr val="accent1"/>
          </a:solidFill>
        </p:grpSpPr>
        <p:sp>
          <p:nvSpPr>
            <p:cNvPr id="129" name="شكل حر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0" name="شكل حر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1" name="شكل حر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2" name="شكل حر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3" name="شكل حر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4" name="شكل حر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5" name="شكل حر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6" name="شكل حر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7" name="شكل حر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8" name="شكل حر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9" name="شكل حر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0" name="شكل حر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1" name="شكل حر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2" name="شكل حر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3" name="شكل حر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4" name="شكل حر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5" name="شكل حر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6" name="شكل حر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7" name="شكل حر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8" name="شكل حر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9" name="شكل حر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0" name="شكل حر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1" name="شكل حر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2" name="شكل حر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3" name="شكل حر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4" name="شكل حر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5" name="شكل حر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6" name="شكل حر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7" name="شكل حر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8" name="شكل حر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9" name="شكل حر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0" name="شكل حر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1" name="شكل حر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2" name="شكل حر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3" name="شكل حر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4" name="شكل حر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5" name="شكل حر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6" name="شكل حر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7" name="شكل حر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8" name="شكل حر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9" name="شكل حر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0" name="شكل حر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1" name="شكل حر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2" name="شكل حر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3" name="شكل حر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4" name="شكل حر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5" name="شكل حر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6" name="شكل حر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7" name="شكل حر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8" name="شكل حر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9" name="شكل حر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0" name="شكل حر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1" name="شكل حر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2" name="شكل حر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3" name="شكل حر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4" name="شكل حر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5" name="شكل حر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6" name="شكل حر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7" name="شكل حر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8" name="شكل حر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9" name="شكل حر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0" name="شكل حر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1" name="شكل حر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2" name="شكل حر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3" name="شكل حر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4" name="شكل حر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5" name="شكل حر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6" name="شكل حر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7" name="شكل حر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8" name="شكل حر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9" name="شكل حر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0" name="شكل حر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1" name="شكل حر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2" name="شكل حر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3" name="شكل حر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4" name="شكل حر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5" name="شكل حر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6" name="شكل حر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7" name="شكل حر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8" name="شكل حر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9" name="شكل حر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0" name="شكل حر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1" name="شكل حر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2" name="شكل حر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3" name="شكل حر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4" name="شكل حر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5" name="شكل حر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6" name="شكل حر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7" name="شكل حر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8" name="شكل حر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9" name="شكل حر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0" name="شكل حر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1" name="شكل حر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2" name="شكل حر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3" name="شكل حر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4" name="شكل حر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5" name="شكل حر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6" name="شكل حر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7" name="شكل حر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8" name="شكل حر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9" name="شكل حر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0" name="شكل حر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1" name="شكل حر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2" name="شكل حر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3" name="شكل حر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4" name="شكل حر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5" name="شكل حر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6" name="شكل حر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7" name="شكل حر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8" name="شكل حر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9" name="شكل حر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0" name="شكل حر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1" name="شكل حر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2" name="شكل حر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3" name="شكل حر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4" name="شكل حر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5" name="شكل حر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6" name="شكل حر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7" name="شكل حر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8" name="شكل حر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9" name="شكل حر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0" name="شكل حر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1" name="شكل حر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defRPr>
                <a:cs typeface="+mj-cs"/>
              </a:defRPr>
            </a:lvl1pPr>
          </a:lstStyle>
          <a:p>
            <a:pPr rtl="1"/>
            <a:r>
              <a:rPr lang="ar-SA" smtClean="0"/>
              <a:t>انقر لتحرير نمط العنوان الرئيسي</a:t>
            </a:r>
            <a:endParaRPr lang="ar-SA" dirty="0"/>
          </a:p>
        </p:txBody>
      </p:sp>
      <p:sp>
        <p:nvSpPr>
          <p:cNvPr id="3" name="العنصر النائب لنص عمودي 2"/>
          <p:cNvSpPr>
            <a:spLocks noGrp="1"/>
          </p:cNvSpPr>
          <p:nvPr>
            <p:ph type="body" orient="vert" idx="1"/>
          </p:nvPr>
        </p:nvSpPr>
        <p:spPr/>
        <p:txBody>
          <a:bodyPr vert="vert270" rtlCol="1"/>
          <a:lstStyle>
            <a:lvl1pPr>
              <a:defRPr>
                <a:cs typeface="+mj-cs"/>
              </a:defRPr>
            </a:lvl1pPr>
            <a:lvl2pPr>
              <a:defRPr>
                <a:cs typeface="+mj-cs"/>
              </a:defRPr>
            </a:lvl2pPr>
            <a:lvl3pPr>
              <a:defRPr>
                <a:cs typeface="+mj-cs"/>
              </a:defRPr>
            </a:lvl3pPr>
            <a:lvl4pPr>
              <a:defRPr>
                <a:cs typeface="+mj-cs"/>
              </a:defRPr>
            </a:lvl4pPr>
            <a:lvl5pPr algn="r" rtl="1">
              <a:defRPr>
                <a:cs typeface="+mj-cs"/>
              </a:defRPr>
            </a:lvl5pPr>
            <a:lvl6pPr marL="1956816" algn="r" rtl="1">
              <a:defRPr/>
            </a:lvl6pPr>
            <a:lvl7pPr marL="1956816" algn="r" rtl="1">
              <a:defRPr/>
            </a:lvl7pPr>
            <a:lvl8pPr marL="1956816" algn="r" rtl="1">
              <a:defRPr/>
            </a:lvl8pPr>
            <a:lvl9pPr marL="1956816" algn="r" rtl="1">
              <a:defRPr/>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ABD378C8-5E50-4A27-8DBA-AC01366ED29B}" type="datetime1">
              <a:rPr lang="ar-SA" smtClean="0"/>
              <a:pPr/>
              <a:t>09/06/1443</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2" name="سطر" descr="رسم السطر"/>
          <p:cNvGrpSpPr/>
          <p:nvPr userDrawn="1"/>
        </p:nvGrpSpPr>
        <p:grpSpPr bwMode="invGray">
          <a:xfrm rot="10800000">
            <a:off x="96837" y="1514475"/>
            <a:ext cx="10569575" cy="64008"/>
            <a:chOff x="1522413" y="1514475"/>
            <a:chExt cx="10569575" cy="64008"/>
          </a:xfrm>
        </p:grpSpPr>
        <p:sp>
          <p:nvSpPr>
            <p:cNvPr id="158"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9"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0"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1"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نص والعنوان ال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55612" y="274639"/>
            <a:ext cx="1371600" cy="5901747"/>
          </a:xfrm>
        </p:spPr>
        <p:txBody>
          <a:bodyPr vert="vert270" rtlCol="1"/>
          <a:lstStyle>
            <a:lvl1pPr>
              <a:defRPr>
                <a:cs typeface="+mj-cs"/>
              </a:defRPr>
            </a:lvl1pPr>
          </a:lstStyle>
          <a:p>
            <a:pPr rtl="1"/>
            <a:r>
              <a:rPr lang="ar-SA" smtClean="0"/>
              <a:t>انقر لتحرير نمط العنوان الرئيسي</a:t>
            </a:r>
            <a:endParaRPr lang="ar-SA" dirty="0"/>
          </a:p>
        </p:txBody>
      </p:sp>
      <p:grpSp>
        <p:nvGrpSpPr>
          <p:cNvPr id="7" name="سطر" descr="رسم السطر"/>
          <p:cNvGrpSpPr/>
          <p:nvPr/>
        </p:nvGrpSpPr>
        <p:grpSpPr bwMode="invGray">
          <a:xfrm rot="5400000">
            <a:off x="-1158304" y="3472598"/>
            <a:ext cx="6492240" cy="64008"/>
            <a:chOff x="1522413" y="1514475"/>
            <a:chExt cx="10569575" cy="64008"/>
          </a:xfrm>
        </p:grpSpPr>
        <p:sp>
          <p:nvSpPr>
            <p:cNvPr id="8"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4"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5"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6"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7"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8"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9"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0"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2"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3"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4"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5"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6"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7"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8"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9"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0"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1"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2"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3"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4"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5"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6"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7"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8"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9"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0"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1"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العنصر النائب لنص عمودي 2"/>
          <p:cNvSpPr>
            <a:spLocks noGrp="1"/>
          </p:cNvSpPr>
          <p:nvPr>
            <p:ph type="body" orient="vert" idx="1" hasCustomPrompt="1"/>
          </p:nvPr>
        </p:nvSpPr>
        <p:spPr>
          <a:xfrm>
            <a:off x="2436812" y="277813"/>
            <a:ext cx="9144001" cy="5898573"/>
          </a:xfrm>
        </p:spPr>
        <p:txBody>
          <a:bodyPr vert="vert270" rtlCol="1"/>
          <a:lstStyle>
            <a:lvl1pPr>
              <a:defRPr>
                <a:cs typeface="+mj-cs"/>
              </a:defRPr>
            </a:lvl1pPr>
            <a:lvl2pPr>
              <a:defRPr>
                <a:cs typeface="+mj-cs"/>
              </a:defRPr>
            </a:lvl2pPr>
            <a:lvl3pPr>
              <a:defRPr>
                <a:cs typeface="+mj-cs"/>
              </a:defRPr>
            </a:lvl3pPr>
            <a:lvl4pPr>
              <a:defRPr>
                <a:cs typeface="+mj-cs"/>
              </a:defRPr>
            </a:lvl4pPr>
            <a:lvl5pPr algn="r" rtl="1">
              <a:defRPr>
                <a:cs typeface="+mj-cs"/>
              </a:defRPr>
            </a:lvl5pPr>
            <a:lvl6pPr marL="1261872" indent="0" algn="r" rtl="1">
              <a:buNone/>
              <a:defRPr/>
            </a:lvl6pPr>
            <a:lvl7pPr algn="r" rtl="1">
              <a:defRPr/>
            </a:lvl7pPr>
            <a:lvl8pPr algn="r" rtl="1">
              <a:defRPr baseline="0"/>
            </a:lvl8pPr>
            <a:lvl9pPr algn="r" rtl="1">
              <a:defRPr baseline="0"/>
            </a:lvl9pPr>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E6F00F05-F935-4859-AED3-0670711E3BA9}" type="datetime1">
              <a:rPr lang="ar-SA" smtClean="0"/>
              <a:pPr/>
              <a:t>09/06/1443</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defRPr>
                <a:cs typeface="+mj-cs"/>
              </a:defRPr>
            </a:lvl1pPr>
          </a:lstStyle>
          <a:p>
            <a:pPr rtl="1"/>
            <a:r>
              <a:rPr lang="ar-SA" smtClean="0"/>
              <a:t>انقر لتحرير نمط العنوان الرئيسي</a:t>
            </a:r>
            <a:endParaRPr lang="ar-SA" dirty="0"/>
          </a:p>
        </p:txBody>
      </p:sp>
      <p:sp>
        <p:nvSpPr>
          <p:cNvPr id="3" name="عنصر نائب للمحتوى 2"/>
          <p:cNvSpPr>
            <a:spLocks noGrp="1"/>
          </p:cNvSpPr>
          <p:nvPr>
            <p:ph idx="1"/>
          </p:nvPr>
        </p:nvSpPr>
        <p:spPr/>
        <p:txBody>
          <a:bodyPr rtlCol="1"/>
          <a:lstStyle>
            <a:lvl1pPr>
              <a:defRPr>
                <a:cs typeface="+mj-cs"/>
              </a:defRPr>
            </a:lvl1pPr>
            <a:lvl2pPr marL="548640" algn="r" rtl="1">
              <a:defRPr>
                <a:cs typeface="+mj-cs"/>
              </a:defRPr>
            </a:lvl2pPr>
            <a:lvl3pPr marL="777240" algn="r" rtl="1">
              <a:defRPr>
                <a:cs typeface="+mj-cs"/>
              </a:defRPr>
            </a:lvl3pPr>
            <a:lvl4pPr marL="1005840" algn="r" rtl="1">
              <a:defRPr>
                <a:cs typeface="+mj-cs"/>
              </a:defRPr>
            </a:lvl4pPr>
            <a:lvl5pPr marL="1234440" algn="r" rtl="1">
              <a:defRPr>
                <a:cs typeface="+mj-cs"/>
              </a:defRPr>
            </a:lvl5pPr>
            <a:lvl6pPr marL="1463040" algn="r" rtl="1">
              <a:defRPr baseline="0"/>
            </a:lvl6pPr>
            <a:lvl7pPr marL="1691640" algn="r" rtl="1">
              <a:defRPr baseline="0"/>
            </a:lvl7pPr>
            <a:lvl8pPr marL="1920240" algn="r" rtl="1">
              <a:defRPr baseline="0"/>
            </a:lvl8pPr>
            <a:lvl9pPr marL="2148840" algn="r" rtl="1">
              <a:defRPr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D2B12421-3D80-4F59-813B-EB74348C3C81}" type="datetime1">
              <a:rPr lang="ar-SA" smtClean="0"/>
              <a:pPr/>
              <a:t>09/06/1443</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2" name="سطر" descr="رسم السطر"/>
          <p:cNvGrpSpPr/>
          <p:nvPr userDrawn="1"/>
        </p:nvGrpSpPr>
        <p:grpSpPr bwMode="invGray">
          <a:xfrm rot="10800000">
            <a:off x="96837" y="1514475"/>
            <a:ext cx="10569575" cy="64008"/>
            <a:chOff x="1522413" y="1514475"/>
            <a:chExt cx="10569575" cy="64008"/>
          </a:xfrm>
        </p:grpSpPr>
        <p:sp>
          <p:nvSpPr>
            <p:cNvPr id="83"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4"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5"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6"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7"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8"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9"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0"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1"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2"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3"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4"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5"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6"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7"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8"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9"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0"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1"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2"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3"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4"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5"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6"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7"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8"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9"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0"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1"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2"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3"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4"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5"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6"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7"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8"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9"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0"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1"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2"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3"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4"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5"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6"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7"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8"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9"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0"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1"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2"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3"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4"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5"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6"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7"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8"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9"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0"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1"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2"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3"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4"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5"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6"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7"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8"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9"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0"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1"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2"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3"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4"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5"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6"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3" y="1905000"/>
            <a:ext cx="9144000" cy="2667000"/>
          </a:xfrm>
        </p:spPr>
        <p:txBody>
          <a:bodyPr rtlCol="1" anchor="b">
            <a:noAutofit/>
          </a:bodyPr>
          <a:lstStyle>
            <a:lvl1pPr algn="r" rtl="1">
              <a:defRPr sz="4400" b="0" cap="none" baseline="0">
                <a:cs typeface="+mj-cs"/>
              </a:defRPr>
            </a:lvl1pPr>
          </a:lstStyle>
          <a:p>
            <a:pPr rtl="1"/>
            <a:r>
              <a:rPr lang="ar-SA" smtClean="0"/>
              <a:t>انقر لتحرير نمط العنوان الرئيسي</a:t>
            </a:r>
            <a:endParaRPr lang="ar-SA" dirty="0"/>
          </a:p>
        </p:txBody>
      </p:sp>
      <p:grpSp>
        <p:nvGrpSpPr>
          <p:cNvPr id="255" name="سطر" descr="رسم السطر"/>
          <p:cNvGrpSpPr/>
          <p:nvPr/>
        </p:nvGrpSpPr>
        <p:grpSpPr bwMode="invGray">
          <a:xfrm rot="10800000">
            <a:off x="1983914" y="4724400"/>
            <a:ext cx="8631936" cy="64008"/>
            <a:chOff x="-4110038" y="2703513"/>
            <a:chExt cx="17394239" cy="160336"/>
          </a:xfrm>
          <a:solidFill>
            <a:schemeClr val="accent1"/>
          </a:solidFill>
        </p:grpSpPr>
        <p:sp>
          <p:nvSpPr>
            <p:cNvPr id="256" name="شكل حر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7" name="شكل حر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8" name="شكل حر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9" name="شكل حر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0" name="شكل حر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1" name="شكل حر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2" name="شكل حر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3" name="شكل حر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4" name="شكل حر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5" name="شكل حر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6" name="شكل حر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7" name="شكل حر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8" name="شكل حر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9" name="شكل حر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0" name="شكل حر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1" name="شكل حر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2" name="شكل حر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3" name="شكل حر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4" name="شكل حر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5" name="شكل حر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6" name="شكل حر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7" name="شكل حر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8" name="شكل حر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9" name="شكل حر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0" name="شكل حر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1" name="شكل حر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2" name="شكل حر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3" name="شكل حر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4" name="شكل حر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5" name="شكل حر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6" name="شكل حر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7" name="شكل حر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8" name="شكل حر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9" name="شكل حر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0" name="شكل حر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1" name="شكل حر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2" name="شكل حر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3" name="شكل حر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4" name="شكل حر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5" name="شكل حر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6" name="شكل حر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7" name="شكل حر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8" name="شكل حر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9" name="شكل حر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0" name="شكل حر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1" name="شكل حر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2" name="شكل حر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3" name="شكل حر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4" name="شكل حر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5" name="شكل حر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6" name="شكل حر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7" name="شكل حر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8" name="شكل حر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9" name="شكل حر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0" name="شكل حر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1" name="شكل حر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2" name="شكل حر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3" name="شكل حر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4" name="شكل حر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5" name="شكل حر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6" name="شكل حر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7" name="شكل حر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8" name="شكل حر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9" name="شكل حر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0" name="شكل حر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1" name="شكل حر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2" name="شكل حر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3" name="شكل حر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4" name="شكل حر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5" name="شكل حر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6" name="شكل حر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7" name="شكل حر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8" name="شكل حر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9" name="شكل حر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0" name="شكل حر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1" name="شكل حر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2" name="شكل حر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3" name="شكل حر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4" name="شكل حر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5" name="شكل حر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6" name="شكل حر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7" name="شكل حر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8" name="شكل حر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9" name="شكل حر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0" name="شكل حر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1" name="شكل حر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2" name="شكل حر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3" name="شكل حر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4" name="شكل حر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5" name="شكل حر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6" name="شكل حر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7" name="شكل حر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8" name="شكل حر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9" name="شكل حر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0" name="شكل حر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1" name="شكل حر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2" name="شكل حر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3" name="شكل حر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4" name="شكل حر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5" name="شكل حر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6" name="شكل حر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7" name="شكل حر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8" name="شكل حر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9" name="شكل حر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0" name="شكل حر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1" name="شكل حر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2" name="شكل حر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3" name="شكل حر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4" name="شكل حر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5" name="شكل حر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6" name="شكل حر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7" name="شكل حر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8" name="شكل حر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9" name="شكل حر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0" name="شكل حر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1" name="شكل حر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2" name="شكل حر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3" name="شكل حر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4" name="شكل حر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5" name="شكل حر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6" name="شكل حر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7" name="شكل حر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8" name="شكل حر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grpSp>
      <p:sp>
        <p:nvSpPr>
          <p:cNvPr id="3" name="عنصر نائب للنص 2"/>
          <p:cNvSpPr>
            <a:spLocks noGrp="1"/>
          </p:cNvSpPr>
          <p:nvPr>
            <p:ph type="body" idx="1"/>
          </p:nvPr>
        </p:nvSpPr>
        <p:spPr>
          <a:xfrm>
            <a:off x="1522413" y="5102525"/>
            <a:ext cx="9143999" cy="1069675"/>
          </a:xfrm>
        </p:spPr>
        <p:txBody>
          <a:bodyPr rtlCol="1" anchor="t">
            <a:normAutofit/>
          </a:bodyPr>
          <a:lstStyle>
            <a:lvl1pPr marL="0" indent="0" algn="r" rtl="1">
              <a:spcBef>
                <a:spcPts val="0"/>
              </a:spcBef>
              <a:buNone/>
              <a:defRPr sz="2400">
                <a:solidFill>
                  <a:schemeClr val="tx1">
                    <a:tint val="75000"/>
                  </a:schemeClr>
                </a:solidFill>
                <a:cs typeface="+mj-cs"/>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ar-SA" smtClean="0"/>
              <a:t>تحرير أنماط النص الرئيسي</a:t>
            </a:r>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670E39E6-E7A4-4EF3-862C-28064A2B65CE}" type="datetime1">
              <a:rPr lang="ar-SA" smtClean="0"/>
              <a:pPr/>
              <a:t>09/06/1443</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defRPr>
                <a:cs typeface="+mj-cs"/>
              </a:defRPr>
            </a:lvl1pPr>
          </a:lstStyle>
          <a:p>
            <a:pPr rtl="1"/>
            <a:r>
              <a:rPr lang="ar-SA" smtClean="0"/>
              <a:t>انقر لتحرير نمط العنوان الرئيسي</a:t>
            </a:r>
            <a:endParaRPr lang="ar-SA" dirty="0"/>
          </a:p>
        </p:txBody>
      </p:sp>
      <p:grpSp>
        <p:nvGrpSpPr>
          <p:cNvPr id="158" name="سطر" descr="رسم السطر"/>
          <p:cNvGrpSpPr/>
          <p:nvPr/>
        </p:nvGrpSpPr>
        <p:grpSpPr bwMode="invGray">
          <a:xfrm rot="10800000">
            <a:off x="96837" y="1514475"/>
            <a:ext cx="10569575" cy="64008"/>
            <a:chOff x="1522413" y="1514475"/>
            <a:chExt cx="10569575" cy="64008"/>
          </a:xfrm>
        </p:grpSpPr>
        <p:sp>
          <p:nvSpPr>
            <p:cNvPr id="159"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0"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1"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2"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عنصر نائب للمحتوى 2"/>
          <p:cNvSpPr>
            <a:spLocks noGrp="1"/>
          </p:cNvSpPr>
          <p:nvPr>
            <p:ph sz="half" idx="1"/>
          </p:nvPr>
        </p:nvSpPr>
        <p:spPr>
          <a:xfrm>
            <a:off x="1522413" y="1905000"/>
            <a:ext cx="4419599" cy="42672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4" name="عنصر نائب للمحتوى 3"/>
          <p:cNvSpPr>
            <a:spLocks noGrp="1"/>
          </p:cNvSpPr>
          <p:nvPr>
            <p:ph sz="half" idx="2"/>
          </p:nvPr>
        </p:nvSpPr>
        <p:spPr>
          <a:xfrm>
            <a:off x="6246815" y="1905000"/>
            <a:ext cx="4419598" cy="42672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CF81A6A6-A58D-456D-AC65-C04F3F2D7C4D}" type="datetime1">
              <a:rPr lang="ar-SA" smtClean="0"/>
              <a:pPr/>
              <a:t>09/06/1443</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lgn="r" rtl="1">
              <a:defRPr>
                <a:cs typeface="+mj-cs"/>
              </a:defRPr>
            </a:lvl1pPr>
          </a:lstStyle>
          <a:p>
            <a:pPr rtl="1"/>
            <a:r>
              <a:rPr lang="ar-SA" smtClean="0"/>
              <a:t>انقر لتحرير نمط العنوان الرئيسي</a:t>
            </a:r>
            <a:endParaRPr lang="ar-SA" dirty="0"/>
          </a:p>
        </p:txBody>
      </p:sp>
      <p:grpSp>
        <p:nvGrpSpPr>
          <p:cNvPr id="160" name="سطر" descr="رسم السطر"/>
          <p:cNvGrpSpPr/>
          <p:nvPr/>
        </p:nvGrpSpPr>
        <p:grpSpPr bwMode="invGray">
          <a:xfrm rot="10800000">
            <a:off x="96837" y="1514475"/>
            <a:ext cx="10569575" cy="64008"/>
            <a:chOff x="1522413" y="1514475"/>
            <a:chExt cx="10569575" cy="64008"/>
          </a:xfrm>
        </p:grpSpPr>
        <p:sp>
          <p:nvSpPr>
            <p:cNvPr id="161" name="شكل حر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2"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3"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4"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عنصر نائب للنص 2"/>
          <p:cNvSpPr>
            <a:spLocks noGrp="1"/>
          </p:cNvSpPr>
          <p:nvPr>
            <p:ph type="body" idx="1"/>
          </p:nvPr>
        </p:nvSpPr>
        <p:spPr>
          <a:xfrm>
            <a:off x="1522413" y="1905000"/>
            <a:ext cx="4416552" cy="762000"/>
          </a:xfrm>
        </p:spPr>
        <p:txBody>
          <a:bodyPr rtlCol="1" anchor="ctr"/>
          <a:lstStyle>
            <a:lvl1pPr marL="0" indent="0" algn="r" rtl="1">
              <a:spcBef>
                <a:spcPts val="0"/>
              </a:spcBef>
              <a:buNone/>
              <a:defRPr sz="2400" b="0">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smtClean="0"/>
              <a:t>تحرير أنماط النص الرئيسي</a:t>
            </a:r>
          </a:p>
        </p:txBody>
      </p:sp>
      <p:sp>
        <p:nvSpPr>
          <p:cNvPr id="4" name="عنصر نائب للمحتوى 3"/>
          <p:cNvSpPr>
            <a:spLocks noGrp="1"/>
          </p:cNvSpPr>
          <p:nvPr>
            <p:ph sz="half" idx="2"/>
          </p:nvPr>
        </p:nvSpPr>
        <p:spPr>
          <a:xfrm>
            <a:off x="1522413" y="2819399"/>
            <a:ext cx="4416552" cy="3352801"/>
          </a:xfrm>
        </p:spPr>
        <p:txBody>
          <a:bodyPr rtlCol="1"/>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5" name="عنصر نائب للنص 4"/>
          <p:cNvSpPr>
            <a:spLocks noGrp="1"/>
          </p:cNvSpPr>
          <p:nvPr>
            <p:ph type="body" sz="quarter" idx="3"/>
          </p:nvPr>
        </p:nvSpPr>
        <p:spPr>
          <a:xfrm>
            <a:off x="6249860" y="1905000"/>
            <a:ext cx="4416552" cy="762000"/>
          </a:xfrm>
        </p:spPr>
        <p:txBody>
          <a:bodyPr rtlCol="1" anchor="ctr"/>
          <a:lstStyle>
            <a:lvl1pPr marL="0" indent="0" algn="r" rtl="1">
              <a:spcBef>
                <a:spcPts val="0"/>
              </a:spcBef>
              <a:buNone/>
              <a:defRPr sz="2400" b="0">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smtClean="0"/>
              <a:t>تحرير أنماط النص الرئيسي</a:t>
            </a:r>
          </a:p>
        </p:txBody>
      </p:sp>
      <p:sp>
        <p:nvSpPr>
          <p:cNvPr id="8" name="عنصر نائب لتذييل الصفحة 7"/>
          <p:cNvSpPr>
            <a:spLocks noGrp="1"/>
          </p:cNvSpPr>
          <p:nvPr>
            <p:ph type="ftr" sz="quarter" idx="11"/>
          </p:nvPr>
        </p:nvSpPr>
        <p:spPr/>
        <p:txBody>
          <a:bodyPr rtlCol="1"/>
          <a:lstStyle>
            <a:lvl1pPr>
              <a:defRPr>
                <a:cs typeface="+mj-cs"/>
              </a:defRPr>
            </a:lvl1pPr>
          </a:lstStyle>
          <a:p>
            <a:endParaRPr lang="ar-SA" dirty="0"/>
          </a:p>
        </p:txBody>
      </p:sp>
      <p:sp>
        <p:nvSpPr>
          <p:cNvPr id="7" name="عنصر نائب للتاريخ 6"/>
          <p:cNvSpPr>
            <a:spLocks noGrp="1"/>
          </p:cNvSpPr>
          <p:nvPr>
            <p:ph type="dt" sz="half" idx="10"/>
          </p:nvPr>
        </p:nvSpPr>
        <p:spPr/>
        <p:txBody>
          <a:bodyPr rtlCol="1"/>
          <a:lstStyle>
            <a:lvl1pPr>
              <a:defRPr>
                <a:cs typeface="+mj-cs"/>
              </a:defRPr>
            </a:lvl1pPr>
          </a:lstStyle>
          <a:p>
            <a:fld id="{8A7D873F-66E5-4F6D-A75B-0FD2167E7048}" type="datetime1">
              <a:rPr lang="ar-SA" smtClean="0"/>
              <a:pPr/>
              <a:t>09/06/1443</a:t>
            </a:fld>
            <a:endParaRPr lang="ar-SA" dirty="0"/>
          </a:p>
        </p:txBody>
      </p:sp>
      <p:sp>
        <p:nvSpPr>
          <p:cNvPr id="9" name="عنصر نائب لرقم الشريحة 8"/>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
        <p:nvSpPr>
          <p:cNvPr id="85" name="عنصر نائب للمحتوى 3"/>
          <p:cNvSpPr>
            <a:spLocks noGrp="1"/>
          </p:cNvSpPr>
          <p:nvPr>
            <p:ph sz="half" idx="13"/>
          </p:nvPr>
        </p:nvSpPr>
        <p:spPr>
          <a:xfrm>
            <a:off x="6249860" y="2819400"/>
            <a:ext cx="4416552" cy="3352801"/>
          </a:xfrm>
        </p:spPr>
        <p:txBody>
          <a:bodyPr rtlCol="1"/>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defRPr>
                <a:cs typeface="+mj-cs"/>
              </a:defRPr>
            </a:lvl1pPr>
          </a:lstStyle>
          <a:p>
            <a:pPr rtl="1"/>
            <a:r>
              <a:rPr lang="ar-SA" smtClean="0"/>
              <a:t>انقر لتحرير نمط العنوان الرئيسي</a:t>
            </a:r>
            <a:endParaRPr lang="ar-SA" dirty="0"/>
          </a:p>
        </p:txBody>
      </p:sp>
      <p:sp>
        <p:nvSpPr>
          <p:cNvPr id="4" name="عنصر نائب لتذييل الصفحة 3"/>
          <p:cNvSpPr>
            <a:spLocks noGrp="1"/>
          </p:cNvSpPr>
          <p:nvPr>
            <p:ph type="ftr" sz="quarter" idx="11"/>
          </p:nvPr>
        </p:nvSpPr>
        <p:spPr/>
        <p:txBody>
          <a:bodyPr rtlCol="1"/>
          <a:lstStyle>
            <a:lvl1pPr>
              <a:defRPr>
                <a:cs typeface="+mj-cs"/>
              </a:defRPr>
            </a:lvl1pPr>
          </a:lstStyle>
          <a:p>
            <a:endParaRPr lang="ar-SA" dirty="0"/>
          </a:p>
        </p:txBody>
      </p:sp>
      <p:sp>
        <p:nvSpPr>
          <p:cNvPr id="3" name="عنصر نائب للتاريخ 2"/>
          <p:cNvSpPr>
            <a:spLocks noGrp="1"/>
          </p:cNvSpPr>
          <p:nvPr>
            <p:ph type="dt" sz="half" idx="10"/>
          </p:nvPr>
        </p:nvSpPr>
        <p:spPr/>
        <p:txBody>
          <a:bodyPr rtlCol="1"/>
          <a:lstStyle>
            <a:lvl1pPr>
              <a:defRPr>
                <a:cs typeface="+mj-cs"/>
              </a:defRPr>
            </a:lvl1pPr>
          </a:lstStyle>
          <a:p>
            <a:fld id="{E43F8A52-2EDB-47D1-A531-8650AA584388}" type="datetime1">
              <a:rPr lang="ar-SA" smtClean="0"/>
              <a:pPr/>
              <a:t>09/06/1443</a:t>
            </a:fld>
            <a:endParaRPr lang="ar-SA" dirty="0"/>
          </a:p>
        </p:txBody>
      </p:sp>
      <p:sp>
        <p:nvSpPr>
          <p:cNvPr id="5" name="عنصر نائب لرقم الشريحة 4"/>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1" name="سطر" descr="رسم السطر"/>
          <p:cNvGrpSpPr/>
          <p:nvPr userDrawn="1"/>
        </p:nvGrpSpPr>
        <p:grpSpPr bwMode="invGray">
          <a:xfrm rot="10800000">
            <a:off x="96837" y="1514475"/>
            <a:ext cx="10569575" cy="64008"/>
            <a:chOff x="1522413" y="1514475"/>
            <a:chExt cx="10569575" cy="64008"/>
          </a:xfrm>
        </p:grpSpPr>
        <p:sp>
          <p:nvSpPr>
            <p:cNvPr id="82" name="شكل حر 81"/>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3" name="شكل حر 82"/>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4" name="شكل حر 83"/>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5"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6"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7"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8"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9"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0"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1"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2"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3"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4"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5"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6"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7"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8"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9"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0"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1"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2"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3"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4"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5"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6"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7"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8"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9"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0"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1"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2"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3"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4"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5"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6"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7"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8"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9"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0"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1"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2"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3"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4"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5"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6"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7"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8"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9"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0"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1"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2"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3"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4"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5"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6"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7"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8"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9"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0"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1"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2"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3"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4"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5"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6"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7"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8"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9"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0"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1"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2"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3"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4"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5"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تذييل الصفحة 2"/>
          <p:cNvSpPr>
            <a:spLocks noGrp="1"/>
          </p:cNvSpPr>
          <p:nvPr>
            <p:ph type="ftr" sz="quarter" idx="11"/>
          </p:nvPr>
        </p:nvSpPr>
        <p:spPr/>
        <p:txBody>
          <a:bodyPr rtlCol="1"/>
          <a:lstStyle/>
          <a:p>
            <a:pPr rtl="1"/>
            <a:endParaRPr lang="ar-SA" dirty="0"/>
          </a:p>
        </p:txBody>
      </p:sp>
      <p:sp>
        <p:nvSpPr>
          <p:cNvPr id="2" name="عنصر نائب للتاريخ 1"/>
          <p:cNvSpPr>
            <a:spLocks noGrp="1"/>
          </p:cNvSpPr>
          <p:nvPr>
            <p:ph type="dt" sz="half" idx="10"/>
          </p:nvPr>
        </p:nvSpPr>
        <p:spPr/>
        <p:txBody>
          <a:bodyPr rtlCol="1"/>
          <a:lstStyle/>
          <a:p>
            <a:pPr rtl="1"/>
            <a:fld id="{3580EA26-87E2-41B5-B7B2-AC20B36AC55A}" type="datetime1">
              <a:rPr lang="ar-SA" smtClean="0"/>
              <a:t>09/06/1443</a:t>
            </a:fld>
            <a:endParaRPr lang="ar-SA" dirty="0"/>
          </a:p>
        </p:txBody>
      </p:sp>
      <p:sp>
        <p:nvSpPr>
          <p:cNvPr id="4" name="عنصر نائب لرقم الشريحة 3"/>
          <p:cNvSpPr>
            <a:spLocks noGrp="1"/>
          </p:cNvSpPr>
          <p:nvPr>
            <p:ph type="sldNum" sz="quarter" idx="12"/>
          </p:nvPr>
        </p:nvSpPr>
        <p:spPr/>
        <p:txBody>
          <a:bodyPr rtlCol="1"/>
          <a:lstStyle/>
          <a:p>
            <a:pPr rtl="1"/>
            <a:fld id="{25BA54BD-C84D-46CE-8B72-31BFB26ABA43}" type="slidenum">
              <a:rPr lang="ar-SA"/>
              <a:t>‹#›</a:t>
            </a:fld>
            <a:endParaRPr lang="ar-SA"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nchor="b">
            <a:noAutofit/>
          </a:bodyPr>
          <a:lstStyle>
            <a:lvl1pPr algn="r" rtl="1">
              <a:defRPr sz="3200" b="0">
                <a:cs typeface="+mj-cs"/>
              </a:defRPr>
            </a:lvl1pPr>
          </a:lstStyle>
          <a:p>
            <a:pPr rtl="1"/>
            <a:r>
              <a:rPr lang="ar-SA" smtClean="0"/>
              <a:t>انقر لتحرير نمط العنوان الرئيسي</a:t>
            </a:r>
            <a:endParaRPr lang="ar-SA" dirty="0"/>
          </a:p>
        </p:txBody>
      </p:sp>
      <p:sp>
        <p:nvSpPr>
          <p:cNvPr id="4" name="عنصر نائب للنص 3"/>
          <p:cNvSpPr>
            <a:spLocks noGrp="1"/>
          </p:cNvSpPr>
          <p:nvPr>
            <p:ph type="body" sz="half" idx="2"/>
          </p:nvPr>
        </p:nvSpPr>
        <p:spPr>
          <a:xfrm>
            <a:off x="7914113" y="3429000"/>
            <a:ext cx="2743200" cy="2743200"/>
          </a:xfrm>
        </p:spPr>
        <p:txBody>
          <a:bodyPr rtlCol="1" anchor="b">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smtClean="0"/>
              <a:t>تحرير أنماط النص الرئيسي</a:t>
            </a:r>
          </a:p>
        </p:txBody>
      </p:sp>
      <p:sp>
        <p:nvSpPr>
          <p:cNvPr id="3" name="عنصر نائب للمحتوى 2"/>
          <p:cNvSpPr>
            <a:spLocks noGrp="1"/>
          </p:cNvSpPr>
          <p:nvPr>
            <p:ph idx="1"/>
          </p:nvPr>
        </p:nvSpPr>
        <p:spPr>
          <a:xfrm>
            <a:off x="1771967" y="1905000"/>
            <a:ext cx="5669280" cy="40386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algn="r" rtl="1">
              <a:defRPr sz="1600"/>
            </a:lvl6pPr>
            <a:lvl7pPr algn="r" rtl="1">
              <a:defRPr sz="1600" baseline="0"/>
            </a:lvl7pPr>
            <a:lvl8pPr algn="r" rtl="1">
              <a:defRPr sz="1600" baseline="0"/>
            </a:lvl8pPr>
            <a:lvl9pPr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6836ACE4-96FB-4243-98EA-BABFAB7983A1}" type="datetime1">
              <a:rPr lang="ar-SA" smtClean="0"/>
              <a:pPr/>
              <a:t>09/06/1443</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311" name="إطار" descr="رسم المربع"/>
          <p:cNvGrpSpPr/>
          <p:nvPr userDrawn="1"/>
        </p:nvGrpSpPr>
        <p:grpSpPr bwMode="invGray">
          <a:xfrm flipH="1">
            <a:off x="1479784" y="1630821"/>
            <a:ext cx="6291028" cy="4575884"/>
            <a:chOff x="4417839" y="1630821"/>
            <a:chExt cx="6291028" cy="4575884"/>
          </a:xfrm>
        </p:grpSpPr>
        <p:grpSp>
          <p:nvGrpSpPr>
            <p:cNvPr id="312" name="المجموعة 614"/>
            <p:cNvGrpSpPr/>
            <p:nvPr/>
          </p:nvGrpSpPr>
          <p:grpSpPr bwMode="invGray">
            <a:xfrm>
              <a:off x="5414491" y="1630821"/>
              <a:ext cx="5294376" cy="4114800"/>
              <a:chOff x="3310555" y="716546"/>
              <a:chExt cx="5294376" cy="4114800"/>
            </a:xfrm>
          </p:grpSpPr>
          <p:grpSp>
            <p:nvGrpSpPr>
              <p:cNvPr id="464" name="المجموعة 766"/>
              <p:cNvGrpSpPr/>
              <p:nvPr/>
            </p:nvGrpSpPr>
            <p:grpSpPr bwMode="invGray">
              <a:xfrm flipH="1">
                <a:off x="3310555" y="737968"/>
                <a:ext cx="5294376" cy="54864"/>
                <a:chOff x="1522413" y="1514475"/>
                <a:chExt cx="10569575" cy="64008"/>
              </a:xfrm>
              <a:solidFill>
                <a:schemeClr val="accent1"/>
              </a:solidFill>
            </p:grpSpPr>
            <p:sp>
              <p:nvSpPr>
                <p:cNvPr id="540" name="شكل حر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1" name="شكل حر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2" name="شكل حر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465" name="المجموعة 767"/>
              <p:cNvGrpSpPr/>
              <p:nvPr/>
            </p:nvGrpSpPr>
            <p:grpSpPr bwMode="invGray">
              <a:xfrm rot="16200000" flipH="1">
                <a:off x="6492229" y="2755658"/>
                <a:ext cx="4114800" cy="36576"/>
                <a:chOff x="1522413" y="1514475"/>
                <a:chExt cx="10569575" cy="64008"/>
              </a:xfrm>
              <a:solidFill>
                <a:schemeClr val="accent1"/>
              </a:solidFill>
            </p:grpSpPr>
            <p:sp>
              <p:nvSpPr>
                <p:cNvPr id="466" name="شكل حر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7" name="شكل حر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8" name="شكل حر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nvGrpSpPr>
            <p:cNvPr id="313" name="المجموعة 615"/>
            <p:cNvGrpSpPr/>
            <p:nvPr/>
          </p:nvGrpSpPr>
          <p:grpSpPr bwMode="invGray">
            <a:xfrm rot="10800000">
              <a:off x="4417839" y="2091905"/>
              <a:ext cx="5294376" cy="4114800"/>
              <a:chOff x="3310555" y="716547"/>
              <a:chExt cx="5294376" cy="4114800"/>
            </a:xfrm>
          </p:grpSpPr>
          <p:grpSp>
            <p:nvGrpSpPr>
              <p:cNvPr id="314" name="المجموعة 616"/>
              <p:cNvGrpSpPr/>
              <p:nvPr/>
            </p:nvGrpSpPr>
            <p:grpSpPr bwMode="invGray">
              <a:xfrm flipH="1">
                <a:off x="3310555" y="737968"/>
                <a:ext cx="5294376" cy="54864"/>
                <a:chOff x="1522413" y="1514476"/>
                <a:chExt cx="10569575" cy="64008"/>
              </a:xfrm>
              <a:solidFill>
                <a:schemeClr val="accent1"/>
              </a:solidFill>
            </p:grpSpPr>
            <p:sp>
              <p:nvSpPr>
                <p:cNvPr id="390" name="شكل حر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1" name="شكل حر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2" name="شكل حر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0" name="شكل حر 62"/>
                <p:cNvSpPr>
                  <a:spLocks noEditPoints="1"/>
                </p:cNvSpPr>
                <p:nvPr/>
              </p:nvSpPr>
              <p:spPr bwMode="invGray">
                <a:xfrm rot="10800000">
                  <a:off x="1562101" y="1514476"/>
                  <a:ext cx="9563099"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315" name="المجموعة 617"/>
              <p:cNvGrpSpPr/>
              <p:nvPr/>
            </p:nvGrpSpPr>
            <p:grpSpPr bwMode="invGray">
              <a:xfrm rot="16200000" flipH="1">
                <a:off x="6492227" y="2755659"/>
                <a:ext cx="4114800" cy="36576"/>
                <a:chOff x="1522413" y="1514473"/>
                <a:chExt cx="10569575" cy="64008"/>
              </a:xfrm>
              <a:solidFill>
                <a:schemeClr val="accent1"/>
              </a:solidFill>
            </p:grpSpPr>
            <p:sp>
              <p:nvSpPr>
                <p:cNvPr id="316" name="شكل حر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7" name="شكل حر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8" name="شكل حر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9" name="شكل حر 318"/>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0" name="شكل حر 319"/>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1" name="شكل حر 320"/>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2" name="شكل حر 321"/>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3" name="شكل حر 322"/>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4" name="شكل حر 323"/>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5" name="شكل حر 324"/>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6" name="شكل حر 325"/>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7" name="شكل حر 326"/>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8" name="شكل حر 327"/>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9" name="شكل حر 328"/>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0" name="شكل حر 329"/>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1" name="شكل حر 330"/>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2" name="شكل حر 331"/>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3" name="شكل حر 332"/>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4" name="شكل حر 333"/>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5" name="شكل حر 334"/>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6" name="شكل حر 335"/>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7" name="شكل حر 336"/>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8" name="شكل حر 337"/>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9" name="شكل حر 338"/>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0" name="شكل حر 339"/>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1" name="شكل حر 340"/>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2" name="شكل حر 341"/>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3" name="شكل حر 342"/>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4" name="شكل حر 343"/>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5" name="شكل حر 344"/>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6" name="شكل حر 345"/>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7" name="شكل حر 346"/>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8" name="شكل حر 347"/>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9" name="شكل حر 348"/>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0" name="شكل حر 349"/>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1" name="شكل حر 350"/>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2" name="شكل حر 351"/>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3" name="شكل حر 352"/>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4" name="شكل حر 353"/>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5" name="شكل حر 354"/>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6" name="شكل حر 355"/>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7" name="شكل حر 356"/>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8" name="شكل حر 357"/>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9" name="شكل حر 358"/>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0" name="شكل حر 359"/>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1" name="شكل حر 360"/>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2" name="شكل حر 361"/>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3" name="شكل حر 362"/>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4" name="شكل حر 363"/>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5" name="شكل حر 364"/>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6" name="شكل حر 365"/>
                <p:cNvSpPr>
                  <a:spLocks noEditPoints="1"/>
                </p:cNvSpPr>
                <p:nvPr/>
              </p:nvSpPr>
              <p:spPr bwMode="invGray">
                <a:xfrm rot="10800000">
                  <a:off x="1562098" y="1514473"/>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7" name="شكل حر 366"/>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8" name="شكل حر 367"/>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9" name="شكل حر 368"/>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0" name="شكل حر 369"/>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1" name="شكل حر 370"/>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2" name="شكل حر 371"/>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3" name="شكل حر 372"/>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4" name="شكل حر 373"/>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5" name="شكل حر 374"/>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6" name="شكل حر 375"/>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7" name="شكل حر 376"/>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8" name="شكل حر 377"/>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9" name="شكل حر 378"/>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0" name="شكل حر 379"/>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1" name="شكل حر 380"/>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2" name="شكل حر 381"/>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3" name="شكل حر 382"/>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4" name="شكل حر 383"/>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5" name="شكل حر 384"/>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6" name="شكل حر 385"/>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7" name="شكل حر 386"/>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8" name="شكل حر 387"/>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9" name="شكل حر 388"/>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nchor="b">
            <a:noAutofit/>
          </a:bodyPr>
          <a:lstStyle>
            <a:lvl1pPr algn="r" rtl="1">
              <a:defRPr sz="3200" b="0">
                <a:cs typeface="+mj-cs"/>
              </a:defRPr>
            </a:lvl1pPr>
          </a:lstStyle>
          <a:p>
            <a:pPr rtl="1"/>
            <a:r>
              <a:rPr lang="ar-SA" smtClean="0"/>
              <a:t>انقر لتحرير نمط العنوان الرئيسي</a:t>
            </a:r>
            <a:endParaRPr lang="ar-SA" dirty="0"/>
          </a:p>
        </p:txBody>
      </p:sp>
      <p:sp>
        <p:nvSpPr>
          <p:cNvPr id="3" name="عنصر نائب للصورة 2" descr="عنصر نائب فارغ لإضافة صورة. انقر فوق العنصر النائب وقم بتحديد الصورة التي ترغب بإضافتها."/>
          <p:cNvSpPr>
            <a:spLocks noGrp="1"/>
          </p:cNvSpPr>
          <p:nvPr>
            <p:ph type="pic" idx="1"/>
          </p:nvPr>
        </p:nvSpPr>
        <p:spPr>
          <a:xfrm>
            <a:off x="4640150" y="1884311"/>
            <a:ext cx="5669280" cy="4041648"/>
          </a:xfrm>
          <a:solidFill>
            <a:schemeClr val="bg1"/>
          </a:solidFill>
        </p:spPr>
        <p:txBody>
          <a:bodyPr tIns="914400" rtlCol="1">
            <a:normAutofit/>
          </a:bodyPr>
          <a:lstStyle>
            <a:lvl1pPr marL="0" indent="0" algn="ctr" rtl="1">
              <a:buNone/>
              <a:defRPr sz="2400">
                <a:cs typeface="+mj-cs"/>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smtClean="0"/>
              <a:t>انقر فوق الأيقونة لإضافة صورة</a:t>
            </a:r>
            <a:endParaRPr lang="ar-SA" dirty="0"/>
          </a:p>
        </p:txBody>
      </p:sp>
      <p:sp>
        <p:nvSpPr>
          <p:cNvPr id="4" name="عنصر نائب للنص 3"/>
          <p:cNvSpPr>
            <a:spLocks noGrp="1"/>
          </p:cNvSpPr>
          <p:nvPr>
            <p:ph type="body" sz="half" idx="2"/>
          </p:nvPr>
        </p:nvSpPr>
        <p:spPr>
          <a:xfrm>
            <a:off x="1471174" y="3411748"/>
            <a:ext cx="2743200" cy="2743200"/>
          </a:xfrm>
        </p:spPr>
        <p:txBody>
          <a:bodyPr rtlCol="1" anchor="b">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smtClean="0"/>
              <a:t>تحرير أنماط النص الرئيسي</a:t>
            </a:r>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A94A068B-38B5-41F1-A9DB-E53BE37309DB}" type="datetime1">
              <a:rPr lang="ar-SA" smtClean="0"/>
              <a:pPr/>
              <a:t>09/06/1443</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311" name="إطار" descr="رسم المربع"/>
          <p:cNvGrpSpPr/>
          <p:nvPr userDrawn="1"/>
        </p:nvGrpSpPr>
        <p:grpSpPr bwMode="invGray">
          <a:xfrm rot="10800000">
            <a:off x="4375384" y="1630821"/>
            <a:ext cx="6291028" cy="4575885"/>
            <a:chOff x="4417839" y="1630821"/>
            <a:chExt cx="6291028" cy="4575885"/>
          </a:xfrm>
        </p:grpSpPr>
        <p:grpSp>
          <p:nvGrpSpPr>
            <p:cNvPr id="312" name="المجموعة 615"/>
            <p:cNvGrpSpPr/>
            <p:nvPr/>
          </p:nvGrpSpPr>
          <p:grpSpPr bwMode="invGray">
            <a:xfrm>
              <a:off x="5414491" y="1630821"/>
              <a:ext cx="5294376" cy="4114800"/>
              <a:chOff x="3310555" y="716546"/>
              <a:chExt cx="5294376" cy="4114800"/>
            </a:xfrm>
          </p:grpSpPr>
          <p:grpSp>
            <p:nvGrpSpPr>
              <p:cNvPr id="464" name="المجموعة 767"/>
              <p:cNvGrpSpPr/>
              <p:nvPr/>
            </p:nvGrpSpPr>
            <p:grpSpPr bwMode="invGray">
              <a:xfrm flipH="1">
                <a:off x="3310555" y="737968"/>
                <a:ext cx="5294376" cy="54864"/>
                <a:chOff x="1522413" y="1514475"/>
                <a:chExt cx="10569575" cy="64008"/>
              </a:xfrm>
              <a:solidFill>
                <a:schemeClr val="accent1"/>
              </a:solidFill>
            </p:grpSpPr>
            <p:sp>
              <p:nvSpPr>
                <p:cNvPr id="540" name="شكل حر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1" name="شكل حر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2" name="شكل حر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465" name="المجموعة 768"/>
              <p:cNvGrpSpPr/>
              <p:nvPr/>
            </p:nvGrpSpPr>
            <p:grpSpPr bwMode="invGray">
              <a:xfrm rot="16200000" flipH="1">
                <a:off x="6492229" y="2755658"/>
                <a:ext cx="4114800" cy="36576"/>
                <a:chOff x="1522413" y="1514475"/>
                <a:chExt cx="10569575" cy="64008"/>
              </a:xfrm>
              <a:solidFill>
                <a:schemeClr val="accent1"/>
              </a:solidFill>
            </p:grpSpPr>
            <p:sp>
              <p:nvSpPr>
                <p:cNvPr id="466" name="شكل حر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7" name="شكل حر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8" name="شكل حر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nvGrpSpPr>
            <p:cNvPr id="313" name="المجموعة 616"/>
            <p:cNvGrpSpPr/>
            <p:nvPr/>
          </p:nvGrpSpPr>
          <p:grpSpPr bwMode="invGray">
            <a:xfrm rot="10800000">
              <a:off x="4417839" y="2091906"/>
              <a:ext cx="5294376" cy="4114800"/>
              <a:chOff x="3310555" y="716546"/>
              <a:chExt cx="5294376" cy="4114800"/>
            </a:xfrm>
          </p:grpSpPr>
          <p:grpSp>
            <p:nvGrpSpPr>
              <p:cNvPr id="314" name="المجموعة 617"/>
              <p:cNvGrpSpPr/>
              <p:nvPr/>
            </p:nvGrpSpPr>
            <p:grpSpPr bwMode="invGray">
              <a:xfrm flipH="1">
                <a:off x="3310555" y="737968"/>
                <a:ext cx="5294376" cy="54864"/>
                <a:chOff x="1522413" y="1514475"/>
                <a:chExt cx="10569575" cy="64008"/>
              </a:xfrm>
              <a:solidFill>
                <a:schemeClr val="accent1"/>
              </a:solidFill>
            </p:grpSpPr>
            <p:sp>
              <p:nvSpPr>
                <p:cNvPr id="390" name="شكل حر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1" name="شكل حر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2" name="شكل حر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315" name="المجموعة 618"/>
              <p:cNvGrpSpPr/>
              <p:nvPr/>
            </p:nvGrpSpPr>
            <p:grpSpPr bwMode="invGray">
              <a:xfrm rot="16200000" flipH="1">
                <a:off x="6492229" y="2755658"/>
                <a:ext cx="4114800" cy="36576"/>
                <a:chOff x="1522413" y="1514475"/>
                <a:chExt cx="10569575" cy="64008"/>
              </a:xfrm>
              <a:solidFill>
                <a:schemeClr val="accent1"/>
              </a:solidFill>
            </p:grpSpPr>
            <p:sp>
              <p:nvSpPr>
                <p:cNvPr id="316" name="شكل حر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7" name="شكل حر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8" name="شكل حر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1522414" y="274638"/>
            <a:ext cx="9143998" cy="1020762"/>
          </a:xfrm>
          <a:prstGeom prst="rect">
            <a:avLst/>
          </a:prstGeom>
        </p:spPr>
        <p:txBody>
          <a:bodyPr vert="horz" lIns="91440" tIns="45720" rIns="91440" bIns="45720" rtlCol="1" anchor="b">
            <a:normAutofit/>
          </a:bodyPr>
          <a:lstStyle/>
          <a:p>
            <a:pPr rtl="1"/>
            <a:r>
              <a:rPr lang="ar-SA" dirty="0"/>
              <a:t>انقر لتحرير نمط العنوان الرئيسي</a:t>
            </a:r>
          </a:p>
        </p:txBody>
      </p:sp>
      <p:sp>
        <p:nvSpPr>
          <p:cNvPr id="3" name="عنصر نائب للنص 2"/>
          <p:cNvSpPr>
            <a:spLocks noGrp="1"/>
          </p:cNvSpPr>
          <p:nvPr>
            <p:ph type="body" idx="1"/>
          </p:nvPr>
        </p:nvSpPr>
        <p:spPr>
          <a:xfrm>
            <a:off x="1522414" y="1905000"/>
            <a:ext cx="9144000" cy="4267200"/>
          </a:xfrm>
          <a:prstGeom prst="rect">
            <a:avLst/>
          </a:prstGeom>
        </p:spPr>
        <p:txBody>
          <a:bodyPr vert="horz" lIns="91440" tIns="45720" rIns="91440" bIns="45720" rtlCol="1">
            <a:normAutofit/>
          </a:bodyPr>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5" name="عنصر نائب لتذييل الصفحة 4"/>
          <p:cNvSpPr>
            <a:spLocks noGrp="1"/>
          </p:cNvSpPr>
          <p:nvPr>
            <p:ph type="ftr" sz="quarter" idx="3"/>
          </p:nvPr>
        </p:nvSpPr>
        <p:spPr>
          <a:xfrm>
            <a:off x="4341813" y="6400801"/>
            <a:ext cx="6324599" cy="276226"/>
          </a:xfrm>
          <a:prstGeom prst="rect">
            <a:avLst/>
          </a:prstGeom>
        </p:spPr>
        <p:txBody>
          <a:bodyPr vert="horz" lIns="91440" tIns="45720" rIns="91440" bIns="45720" rtlCol="1" anchor="ctr"/>
          <a:lstStyle>
            <a:lvl1pPr algn="r" rtl="1">
              <a:defRPr sz="1200">
                <a:solidFill>
                  <a:schemeClr val="tx1">
                    <a:tint val="75000"/>
                  </a:schemeClr>
                </a:solidFill>
                <a:cs typeface="+mj-cs"/>
              </a:defRPr>
            </a:lvl1pPr>
          </a:lstStyle>
          <a:p>
            <a:endParaRPr lang="ar-SA" dirty="0"/>
          </a:p>
        </p:txBody>
      </p:sp>
      <p:sp>
        <p:nvSpPr>
          <p:cNvPr id="4" name="عنصر نائب للتاريخ 3"/>
          <p:cNvSpPr>
            <a:spLocks noGrp="1"/>
          </p:cNvSpPr>
          <p:nvPr>
            <p:ph type="dt" sz="half" idx="2"/>
          </p:nvPr>
        </p:nvSpPr>
        <p:spPr>
          <a:xfrm>
            <a:off x="2869353" y="6400801"/>
            <a:ext cx="1243859" cy="276226"/>
          </a:xfrm>
          <a:prstGeom prst="rect">
            <a:avLst/>
          </a:prstGeom>
        </p:spPr>
        <p:txBody>
          <a:bodyPr vert="horz" lIns="91440" tIns="45720" rIns="91440" bIns="45720" rtlCol="1" anchor="ctr"/>
          <a:lstStyle>
            <a:lvl1pPr algn="l" rtl="1">
              <a:defRPr sz="1200">
                <a:solidFill>
                  <a:schemeClr val="tx1">
                    <a:tint val="75000"/>
                  </a:schemeClr>
                </a:solidFill>
                <a:cs typeface="+mj-cs"/>
              </a:defRPr>
            </a:lvl1pPr>
          </a:lstStyle>
          <a:p>
            <a:fld id="{6C974EF5-82F8-473F-89C6-45D4485E88C3}" type="datetime1">
              <a:rPr lang="ar-SA" smtClean="0"/>
              <a:pPr/>
              <a:t>09/06/1443</a:t>
            </a:fld>
            <a:endParaRPr lang="ar-SA" dirty="0"/>
          </a:p>
        </p:txBody>
      </p:sp>
      <p:sp>
        <p:nvSpPr>
          <p:cNvPr id="6" name="عنصر نائب لرقم الشريحة 5"/>
          <p:cNvSpPr>
            <a:spLocks noGrp="1"/>
          </p:cNvSpPr>
          <p:nvPr>
            <p:ph type="sldNum" sz="quarter" idx="4"/>
          </p:nvPr>
        </p:nvSpPr>
        <p:spPr>
          <a:xfrm>
            <a:off x="1522412" y="6400801"/>
            <a:ext cx="1143002" cy="276226"/>
          </a:xfrm>
          <a:prstGeom prst="rect">
            <a:avLst/>
          </a:prstGeom>
        </p:spPr>
        <p:txBody>
          <a:bodyPr vert="horz" lIns="91440" tIns="45720" rIns="91440" bIns="45720" rtlCol="1" anchor="ctr"/>
          <a:lstStyle>
            <a:lvl1pPr algn="l" rtl="1">
              <a:defRPr sz="1200">
                <a:solidFill>
                  <a:schemeClr val="tx1">
                    <a:tint val="75000"/>
                  </a:schemeClr>
                </a:solidFill>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1"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r" defTabSz="914400" rtl="1"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j-cs"/>
        </a:defRPr>
      </a:lvl1pPr>
      <a:lvl2pPr marL="576072" indent="-274320" algn="r" defTabSz="914400" rtl="1"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j-cs"/>
        </a:defRPr>
      </a:lvl2pPr>
      <a:lvl3pPr marL="804672" indent="-228600" algn="r" defTabSz="914400" rtl="1"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j-cs"/>
        </a:defRPr>
      </a:lvl3pPr>
      <a:lvl4pPr marL="10332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j-cs"/>
        </a:defRPr>
      </a:lvl4pPr>
      <a:lvl5pPr marL="12618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j-cs"/>
        </a:defRPr>
      </a:lvl5pPr>
      <a:lvl6pPr marL="14904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4%D8%B7%D8%A7%D9%82%D8%A9" TargetMode="External"/><Relationship Id="rId7" Type="http://schemas.openxmlformats.org/officeDocument/2006/relationships/image" Target="../media/image4.jpg"/><Relationship Id="rId2" Type="http://schemas.openxmlformats.org/officeDocument/2006/relationships/hyperlink" Target="https://ar.wikipedia.org/wiki/%D8%B4%D8%BA%D9%84_(%D9%81%D9%8A%D8%B2%D9%8A%D8%A7%D8%A1)"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https://ar.wikipedia.org/wiki/%D8%B2%D9%85%D9%86"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p:txBody>
          <a:bodyPr rtlCol="1"/>
          <a:lstStyle/>
          <a:p>
            <a:pPr algn="ctr" rtl="1"/>
            <a:r>
              <a:rPr lang="ar-SA" b="1" dirty="0" smtClean="0">
                <a:latin typeface="Arial" panose="020B0604020202020204" pitchFamily="34" charset="0"/>
                <a:cs typeface="Arial" panose="020B0604020202020204" pitchFamily="34" charset="0"/>
              </a:rPr>
              <a:t>القدرة </a:t>
            </a:r>
            <a:r>
              <a:rPr lang="en-US" b="1" dirty="0" smtClean="0">
                <a:latin typeface="Arial" panose="020B0604020202020204" pitchFamily="34" charset="0"/>
                <a:cs typeface="Arial" panose="020B0604020202020204" pitchFamily="34" charset="0"/>
              </a:rPr>
              <a:t>Power</a:t>
            </a:r>
            <a:r>
              <a:rPr lang="ar-IQ" b="1" dirty="0" smtClean="0">
                <a:latin typeface="Arial" panose="020B0604020202020204" pitchFamily="34" charset="0"/>
                <a:cs typeface="Arial" panose="020B0604020202020204" pitchFamily="34" charset="0"/>
              </a:rPr>
              <a:t>: و </a:t>
            </a:r>
            <a:r>
              <a:rPr lang="ar-IQ" b="1" dirty="0" err="1" smtClean="0">
                <a:latin typeface="Arial" panose="020B0604020202020204" pitchFamily="34" charset="0"/>
                <a:cs typeface="Arial" panose="020B0604020202020204" pitchFamily="34" charset="0"/>
              </a:rPr>
              <a:t>بايوميكانيكا</a:t>
            </a:r>
            <a:r>
              <a:rPr lang="ar-IQ" b="1" dirty="0" smtClean="0">
                <a:latin typeface="Arial" panose="020B0604020202020204" pitchFamily="34" charset="0"/>
                <a:cs typeface="Arial" panose="020B0604020202020204" pitchFamily="34" charset="0"/>
              </a:rPr>
              <a:t> الرياضة</a:t>
            </a:r>
            <a:br>
              <a:rPr lang="ar-IQ" b="1" dirty="0" smtClean="0">
                <a:latin typeface="Arial" panose="020B0604020202020204" pitchFamily="34" charset="0"/>
                <a:cs typeface="Arial" panose="020B0604020202020204" pitchFamily="34" charset="0"/>
              </a:rPr>
            </a:br>
            <a:r>
              <a:rPr lang="ar-IQ" sz="4800" b="1" dirty="0" smtClean="0">
                <a:latin typeface="Arial" panose="020B0604020202020204" pitchFamily="34" charset="0"/>
                <a:cs typeface="Arial" panose="020B0604020202020204" pitchFamily="34" charset="0"/>
              </a:rPr>
              <a:t>أفكار للباحثين</a:t>
            </a:r>
            <a:endParaRPr lang="ar-SA" sz="4800" b="1" dirty="0">
              <a:latin typeface="Arial" panose="020B0604020202020204" pitchFamily="34" charset="0"/>
              <a:cs typeface="Arial" panose="020B0604020202020204" pitchFamily="34" charset="0"/>
            </a:endParaRPr>
          </a:p>
        </p:txBody>
      </p:sp>
      <p:sp>
        <p:nvSpPr>
          <p:cNvPr id="3" name="العنوان الفرعي 2"/>
          <p:cNvSpPr>
            <a:spLocks noGrp="1"/>
          </p:cNvSpPr>
          <p:nvPr>
            <p:ph type="subTitle" idx="1"/>
          </p:nvPr>
        </p:nvSpPr>
        <p:spPr/>
        <p:txBody>
          <a:bodyPr rtlCol="1"/>
          <a:lstStyle/>
          <a:p>
            <a:pPr algn="r" rtl="1"/>
            <a:r>
              <a:rPr lang="ar-SA" dirty="0" smtClean="0">
                <a:latin typeface="Arial" panose="020B0604020202020204" pitchFamily="34" charset="0"/>
                <a:cs typeface="Arial" panose="020B0604020202020204" pitchFamily="34" charset="0"/>
              </a:rPr>
              <a:t>اعداد و تقديم:</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د. محمد مطلك بدر الحاج لازم</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تطبيقات القدرة في </a:t>
            </a:r>
            <a:r>
              <a:rPr lang="ar-SA" dirty="0" smtClean="0">
                <a:latin typeface="Arial" panose="020B0604020202020204" pitchFamily="34" charset="0"/>
                <a:cs typeface="Arial" panose="020B0604020202020204" pitchFamily="34" charset="0"/>
              </a:rPr>
              <a:t>التعلم الحركي:</a:t>
            </a:r>
            <a:endParaRPr lang="ar-IQ" dirty="0"/>
          </a:p>
        </p:txBody>
      </p:sp>
      <p:sp>
        <p:nvSpPr>
          <p:cNvPr id="3" name="عنصر نائب للمحتوى 2"/>
          <p:cNvSpPr>
            <a:spLocks noGrp="1"/>
          </p:cNvSpPr>
          <p:nvPr>
            <p:ph idx="1"/>
          </p:nvPr>
        </p:nvSpPr>
        <p:spPr/>
        <p:txBody>
          <a:bodyPr>
            <a:normAutofit/>
          </a:bodyPr>
          <a:lstStyle/>
          <a:p>
            <a:pPr lvl="1">
              <a:buFont typeface="Wingdings" panose="05000000000000000000" pitchFamily="2" charset="2"/>
              <a:buChar char="§"/>
            </a:pPr>
            <a:r>
              <a:rPr lang="ar-SA" sz="2400" dirty="0" smtClean="0">
                <a:latin typeface="Arial" panose="020B0604020202020204" pitchFamily="34" charset="0"/>
                <a:cs typeface="Arial" panose="020B0604020202020204" pitchFamily="34" charset="0"/>
              </a:rPr>
              <a:t>في مجال الميكانيكا الحيوية تقسم الحركات الى نوعين اساسين الحركات الوحيدة (المنفصلة</a:t>
            </a:r>
            <a:r>
              <a:rPr lang="ar-SA" sz="2400" dirty="0" smtClean="0">
                <a:latin typeface="Arial" panose="020B0604020202020204" pitchFamily="34" charset="0"/>
                <a:cs typeface="Arial" panose="020B0604020202020204" pitchFamily="34" charset="0"/>
              </a:rPr>
              <a:t>) و </a:t>
            </a:r>
            <a:r>
              <a:rPr lang="ar-SA" sz="2400" dirty="0" smtClean="0">
                <a:latin typeface="Arial" panose="020B0604020202020204" pitchFamily="34" charset="0"/>
                <a:cs typeface="Arial" panose="020B0604020202020204" pitchFamily="34" charset="0"/>
              </a:rPr>
              <a:t>هي الحركات التي تظهر فيه اجزاء الحركة الثلاث التحضيري و الرئيسي و الختامي بشكل واضح و لمرة واحدة، و الحركات المستمرة (المتصلة) التي تمثل مهارة متكررة الاداء بحيث يكون الجزء الختامي هو الجزء التحضيري للحركة التالية.</a:t>
            </a:r>
          </a:p>
          <a:p>
            <a:pPr lvl="1">
              <a:buFont typeface="Wingdings" panose="05000000000000000000" pitchFamily="2" charset="2"/>
              <a:buChar char="§"/>
            </a:pPr>
            <a:r>
              <a:rPr lang="ar-SA" sz="2400" dirty="0" smtClean="0">
                <a:latin typeface="Arial" panose="020B0604020202020204" pitchFamily="34" charset="0"/>
                <a:cs typeface="Arial" panose="020B0604020202020204" pitchFamily="34" charset="0"/>
              </a:rPr>
              <a:t>و طبعا هناك حركات مركبة تجمع بين النموذجين.</a:t>
            </a:r>
          </a:p>
          <a:p>
            <a:pPr lvl="1">
              <a:buFont typeface="Wingdings" panose="05000000000000000000" pitchFamily="2" charset="2"/>
              <a:buChar char="§"/>
            </a:pPr>
            <a:r>
              <a:rPr lang="ar-SA" sz="2400" dirty="0" smtClean="0">
                <a:latin typeface="Arial" panose="020B0604020202020204" pitchFamily="34" charset="0"/>
                <a:cs typeface="Arial" panose="020B0604020202020204" pitchFamily="34" charset="0"/>
              </a:rPr>
              <a:t>و انطلاقا من ان مفهوم القدرة مرتبط بشكل اساسي بعامل الزمن او بعامل انتاج القوة اللحظية فيمكننا من خلال برامج التحليل الحركي </a:t>
            </a:r>
            <a:r>
              <a:rPr lang="ar-SA" sz="2400" dirty="0" smtClean="0">
                <a:latin typeface="Arial" panose="020B0604020202020204" pitchFamily="34" charset="0"/>
                <a:cs typeface="Arial" panose="020B0604020202020204" pitchFamily="34" charset="0"/>
              </a:rPr>
              <a:t>الحاسوبية دراسة </a:t>
            </a:r>
            <a:r>
              <a:rPr lang="ar-SA" sz="2400" dirty="0" smtClean="0">
                <a:latin typeface="Arial" panose="020B0604020202020204" pitchFamily="34" charset="0"/>
                <a:cs typeface="Arial" panose="020B0604020202020204" pitchFamily="34" charset="0"/>
              </a:rPr>
              <a:t>سرعة الانتقال بين اجزاء المهارة او اجزاء الجملة الحركية و يمكن هنا اعتبار القدرة مؤشرا للزمن او بالعكس فالحقيقة الاساسية ان كلما كانت المهارة تؤدى بسرعة مناسبة للهدف كلما تحقق هذا الهدف بفعالية اكبر او على الاقل سيصبح لدينا مؤشر رقمي للأداء </a:t>
            </a:r>
            <a:r>
              <a:rPr lang="ar-SA" sz="2400" dirty="0" err="1" smtClean="0">
                <a:latin typeface="Arial" panose="020B0604020202020204" pitchFamily="34" charset="0"/>
                <a:cs typeface="Arial" panose="020B0604020202020204" pitchFamily="34" charset="0"/>
              </a:rPr>
              <a:t>المهاري</a:t>
            </a:r>
            <a:r>
              <a:rPr lang="ar-SA" sz="2400" dirty="0" smtClean="0">
                <a:latin typeface="Arial" panose="020B0604020202020204" pitchFamily="34" charset="0"/>
                <a:cs typeface="Arial" panose="020B0604020202020204" pitchFamily="34" charset="0"/>
              </a:rPr>
              <a:t> يمكن تفسيره تبعا لأهداف مختلفة مرتبطة بعملية التعلم.</a:t>
            </a:r>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9382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atin typeface="Arial" panose="020B0604020202020204" pitchFamily="34" charset="0"/>
                <a:cs typeface="Arial" panose="020B0604020202020204" pitchFamily="34" charset="0"/>
              </a:rPr>
              <a:t>ملخص لأهمية دراسة القدرة:</a:t>
            </a:r>
            <a:endParaRPr lang="ar-IQ" b="1"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4150196" y="1905000"/>
            <a:ext cx="7560840" cy="4267200"/>
          </a:xfrm>
        </p:spPr>
        <p:txBody>
          <a:bodyPr>
            <a:normAutofit fontScale="92500" lnSpcReduction="20000"/>
          </a:bodyPr>
          <a:lstStyle/>
          <a:p>
            <a:r>
              <a:rPr lang="ar-IQ" dirty="0" smtClean="0">
                <a:latin typeface="Arial" panose="020B0604020202020204" pitchFamily="34" charset="0"/>
                <a:cs typeface="Arial" panose="020B0604020202020204" pitchFamily="34" charset="0"/>
              </a:rPr>
              <a:t>دعونا نفكر بلاعب رفع الاثقال و هو يؤدي حركة النتر حيث ان القوة المسلطة على البار و الحركة السريعة تشير الى قدرة عالية لكن لفترة وجيزة جدا.</a:t>
            </a:r>
          </a:p>
          <a:p>
            <a:r>
              <a:rPr lang="ar-IQ" dirty="0" smtClean="0">
                <a:latin typeface="Arial" panose="020B0604020202020204" pitchFamily="34" charset="0"/>
                <a:cs typeface="Arial" panose="020B0604020202020204" pitchFamily="34" charset="0"/>
              </a:rPr>
              <a:t>ماذا لو كانت المدة الزمنية أطول بأجزاء من الثانية؟</a:t>
            </a:r>
          </a:p>
          <a:p>
            <a:r>
              <a:rPr lang="ar-IQ" dirty="0" smtClean="0">
                <a:latin typeface="Arial" panose="020B0604020202020204" pitchFamily="34" charset="0"/>
                <a:cs typeface="Arial" panose="020B0604020202020204" pitchFamily="34" charset="0"/>
              </a:rPr>
              <a:t>هل سيتمكن الاعب من انتاج القدرة نفسها؟</a:t>
            </a:r>
          </a:p>
          <a:p>
            <a:r>
              <a:rPr lang="ar-IQ" dirty="0" smtClean="0">
                <a:latin typeface="Arial" panose="020B0604020202020204" pitchFamily="34" charset="0"/>
                <a:cs typeface="Arial" panose="020B0604020202020204" pitchFamily="34" charset="0"/>
              </a:rPr>
              <a:t>الاستنتاج الذي يجب ان نأخذه بالاعتبار سواء كنا نناقش الفكرة تحت معطى التدريب او </a:t>
            </a:r>
            <a:r>
              <a:rPr lang="ar-IQ" dirty="0" err="1" smtClean="0">
                <a:latin typeface="Arial" panose="020B0604020202020204" pitchFamily="34" charset="0"/>
                <a:cs typeface="Arial" panose="020B0604020202020204" pitchFamily="34" charset="0"/>
              </a:rPr>
              <a:t>الفسلجة</a:t>
            </a:r>
            <a:r>
              <a:rPr lang="ar-IQ" dirty="0" smtClean="0">
                <a:latin typeface="Arial" panose="020B0604020202020204" pitchFamily="34" charset="0"/>
                <a:cs typeface="Arial" panose="020B0604020202020204" pitchFamily="34" charset="0"/>
              </a:rPr>
              <a:t> او التعلم فأننا يجب وضع عامل الزمن في الحسبان دائما فأن مقدار القدرة مرتبط ارتباط مباشر بعامل القوة (القوة اللحظية) و الزمن لا بل نجاح الأداء مرتبط بالقدرة و زمن انتاج القدرة و هي في الحقيقة معدل انتاج القوة اللحظية و عليه نستطيع ان نتناقش كثيرا انطلاقا من هذه النقطة الجوهرية. </a:t>
            </a:r>
          </a:p>
          <a:p>
            <a:r>
              <a:rPr lang="ar-IQ" dirty="0" smtClean="0">
                <a:latin typeface="Arial" panose="020B0604020202020204" pitchFamily="34" charset="0"/>
                <a:cs typeface="Arial" panose="020B0604020202020204" pitchFamily="34" charset="0"/>
              </a:rPr>
              <a:t>و يوضح المخطط البياني العلاقة النظرية بين ناتج القدرة القصوى و المدة الزمنية (القوة القصوى لمرة واحدة او القوة اللحظية لمختلف المهارات الأخرى) و نستطيع </a:t>
            </a:r>
            <a:r>
              <a:rPr lang="ar-IQ" dirty="0" err="1" smtClean="0">
                <a:latin typeface="Arial" panose="020B0604020202020204" pitchFamily="34" charset="0"/>
                <a:cs typeface="Arial" panose="020B0604020202020204" pitchFamily="34" charset="0"/>
              </a:rPr>
              <a:t>الىن</a:t>
            </a:r>
            <a:r>
              <a:rPr lang="ar-IQ" dirty="0" smtClean="0">
                <a:latin typeface="Arial" panose="020B0604020202020204" pitchFamily="34" charset="0"/>
                <a:cs typeface="Arial" panose="020B0604020202020204" pitchFamily="34" charset="0"/>
              </a:rPr>
              <a:t> القول انه هو القيد الميكانيكي على الجسم البشري بفعل توليد القدرة لديه (نظام الايض).</a:t>
            </a:r>
            <a:endParaRPr lang="ar-IQ"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47170"/>
          <a:stretch/>
        </p:blipFill>
        <p:spPr>
          <a:xfrm>
            <a:off x="405780" y="1556792"/>
            <a:ext cx="3744416" cy="4464496"/>
          </a:xfrm>
          <a:prstGeom prst="rect">
            <a:avLst/>
          </a:prstGeom>
        </p:spPr>
      </p:pic>
    </p:spTree>
    <p:extLst>
      <p:ext uri="{BB962C8B-B14F-4D97-AF65-F5344CB8AC3E}">
        <p14:creationId xmlns:p14="http://schemas.microsoft.com/office/powerpoint/2010/main" val="2871214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heel(1)">
                                      <p:cBhvr>
                                        <p:cTn id="3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800" b="1" i="1" dirty="0" smtClean="0">
                <a:solidFill>
                  <a:srgbClr val="FFFF00"/>
                </a:solidFill>
                <a:latin typeface="Arial" panose="020B0604020202020204" pitchFamily="34" charset="0"/>
                <a:cs typeface="Arial" panose="020B0604020202020204" pitchFamily="34" charset="0"/>
              </a:rPr>
              <a:t>شكرا لحسن الاستماع </a:t>
            </a:r>
            <a:endParaRPr lang="ar-IQ" sz="4800" b="1" i="1" dirty="0">
              <a:solidFill>
                <a:srgbClr val="FFFF00"/>
              </a:solidFill>
              <a:latin typeface="Arial" panose="020B0604020202020204" pitchFamily="34" charset="0"/>
              <a:cs typeface="Arial" panose="020B0604020202020204" pitchFamily="34" charset="0"/>
            </a:endParaRPr>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772" y="1926932"/>
            <a:ext cx="4392488" cy="4454396"/>
          </a:xfrm>
        </p:spPr>
      </p:pic>
      <p:sp>
        <p:nvSpPr>
          <p:cNvPr id="4" name="مستطيل 3"/>
          <p:cNvSpPr/>
          <p:nvPr/>
        </p:nvSpPr>
        <p:spPr>
          <a:xfrm>
            <a:off x="5230315" y="1926932"/>
            <a:ext cx="6480721" cy="5078313"/>
          </a:xfrm>
          <a:prstGeom prst="rect">
            <a:avLst/>
          </a:prstGeom>
          <a:noFill/>
        </p:spPr>
        <p:txBody>
          <a:bodyPr wrap="square" lIns="91440" tIns="45720" rIns="91440" bIns="45720">
            <a:spAutoFit/>
          </a:bodyPr>
          <a:lstStyle/>
          <a:p>
            <a:pPr algn="ctr"/>
            <a:r>
              <a:rPr lang="ar-SA"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انتظركم الاسبوع المقبل ان شاء الله </a:t>
            </a:r>
            <a:br>
              <a:rPr lang="ar-SA"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br>
            <a:r>
              <a:rPr lang="ar-SA"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في</a:t>
            </a:r>
            <a:br>
              <a:rPr lang="ar-SA"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br>
            <a:r>
              <a:rPr lang="ar-SA"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 محاضرة نجمع عدد من المعطيات </a:t>
            </a:r>
            <a:br>
              <a:rPr lang="ar-SA"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br>
            <a:r>
              <a:rPr lang="ar-SA" sz="5400" b="1" dirty="0" err="1">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البايوميكانيكية</a:t>
            </a:r>
            <a:r>
              <a:rPr lang="ar-SA"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 </a:t>
            </a:r>
            <a:endParaRPr lang="ar-IQ" sz="54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458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latin typeface="Arial" panose="020B0604020202020204" pitchFamily="34" charset="0"/>
                <a:cs typeface="Arial" panose="020B0604020202020204" pitchFamily="34" charset="0"/>
              </a:rPr>
              <a:t>القدرة..... </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مفاهيم </a:t>
            </a:r>
            <a:r>
              <a:rPr lang="ar-SA" dirty="0" smtClean="0">
                <a:latin typeface="Arial" panose="020B0604020202020204" pitchFamily="34" charset="0"/>
                <a:cs typeface="Arial" panose="020B0604020202020204" pitchFamily="34" charset="0"/>
              </a:rPr>
              <a:t>عامة:</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4366220" y="1772816"/>
            <a:ext cx="7524330" cy="4608512"/>
          </a:xfrm>
        </p:spPr>
        <p:txBody>
          <a:bodyPr>
            <a:normAutofit/>
          </a:bodyPr>
          <a:lstStyle/>
          <a:p>
            <a:r>
              <a:rPr lang="ar-SA" dirty="0" smtClean="0">
                <a:latin typeface="Arial" panose="020B0604020202020204" pitchFamily="34" charset="0"/>
                <a:cs typeface="Arial" panose="020B0604020202020204" pitchFamily="34" charset="0"/>
              </a:rPr>
              <a:t>القدرة كمفهوم عام مرتبطة بالشغل، </a:t>
            </a:r>
            <a:r>
              <a:rPr lang="ar-IQ" dirty="0" smtClean="0">
                <a:latin typeface="Arial" panose="020B0604020202020204" pitchFamily="34" charset="0"/>
                <a:cs typeface="Arial" panose="020B0604020202020204" pitchFamily="34" charset="0"/>
              </a:rPr>
              <a:t>و تعرف</a:t>
            </a:r>
            <a:r>
              <a:rPr lang="ar-IQ" dirty="0">
                <a:latin typeface="Arial" panose="020B0604020202020204" pitchFamily="34" charset="0"/>
                <a:cs typeface="Arial" panose="020B0604020202020204" pitchFamily="34" charset="0"/>
              </a:rPr>
              <a:t> القدرة أو الاستطاعة بأنّها معدل بذل </a:t>
            </a:r>
            <a:r>
              <a:rPr lang="ar-IQ" dirty="0">
                <a:latin typeface="Arial" panose="020B0604020202020204" pitchFamily="34" charset="0"/>
                <a:cs typeface="Arial" panose="020B0604020202020204" pitchFamily="34" charset="0"/>
                <a:hlinkClick r:id="rId2" tooltip="شغل (فيزياء)"/>
              </a:rPr>
              <a:t>الشغل</a:t>
            </a:r>
            <a:r>
              <a:rPr lang="ar-IQ" dirty="0">
                <a:latin typeface="Arial" panose="020B0604020202020204" pitchFamily="34" charset="0"/>
                <a:cs typeface="Arial" panose="020B0604020202020204" pitchFamily="34" charset="0"/>
              </a:rPr>
              <a:t> وتساوي كمية </a:t>
            </a:r>
            <a:r>
              <a:rPr lang="ar-IQ" dirty="0">
                <a:latin typeface="Arial" panose="020B0604020202020204" pitchFamily="34" charset="0"/>
                <a:cs typeface="Arial" panose="020B0604020202020204" pitchFamily="34" charset="0"/>
                <a:hlinkClick r:id="rId3" tooltip="الطاقة"/>
              </a:rPr>
              <a:t>الطاقة</a:t>
            </a:r>
            <a:r>
              <a:rPr lang="ar-IQ" dirty="0">
                <a:latin typeface="Arial" panose="020B0604020202020204" pitchFamily="34" charset="0"/>
                <a:cs typeface="Arial" panose="020B0604020202020204" pitchFamily="34" charset="0"/>
              </a:rPr>
              <a:t> المستهلكة خلال وحدة </a:t>
            </a:r>
            <a:r>
              <a:rPr lang="ar-IQ" dirty="0">
                <a:latin typeface="Arial" panose="020B0604020202020204" pitchFamily="34" charset="0"/>
                <a:cs typeface="Arial" panose="020B0604020202020204" pitchFamily="34" charset="0"/>
                <a:hlinkClick r:id="rId4" tooltip="زمن"/>
              </a:rPr>
              <a:t>الزمن</a:t>
            </a:r>
            <a:r>
              <a:rPr lang="ar-IQ" dirty="0" smtClean="0">
                <a:latin typeface="Arial" panose="020B0604020202020204" pitchFamily="34" charset="0"/>
                <a:cs typeface="Arial" panose="020B0604020202020204" pitchFamily="34" charset="0"/>
              </a:rPr>
              <a:t>.</a:t>
            </a:r>
          </a:p>
          <a:p>
            <a:r>
              <a:rPr lang="ar-IQ" dirty="0" smtClean="0">
                <a:latin typeface="Arial" panose="020B0604020202020204" pitchFamily="34" charset="0"/>
                <a:cs typeface="Arial" panose="020B0604020202020204" pitchFamily="34" charset="0"/>
              </a:rPr>
              <a:t>تقاس </a:t>
            </a:r>
            <a:r>
              <a:rPr lang="ar-IQ" dirty="0">
                <a:latin typeface="Arial" panose="020B0604020202020204" pitchFamily="34" charset="0"/>
                <a:cs typeface="Arial" panose="020B0604020202020204" pitchFamily="34" charset="0"/>
              </a:rPr>
              <a:t>القدرة تبعا لنظام القياس العالمي بوحدة </a:t>
            </a:r>
            <a:r>
              <a:rPr lang="ar-IQ" dirty="0" smtClean="0">
                <a:latin typeface="Arial" panose="020B0604020202020204" pitchFamily="34" charset="0"/>
                <a:cs typeface="Arial" panose="020B0604020202020204" pitchFamily="34" charset="0"/>
              </a:rPr>
              <a:t>الواط</a:t>
            </a:r>
            <a:r>
              <a:rPr lang="ar-IQ"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watt </a:t>
            </a:r>
            <a:r>
              <a:rPr lang="en-US" dirty="0" smtClean="0">
                <a:latin typeface="Arial" panose="020B0604020202020204" pitchFamily="34" charset="0"/>
                <a:cs typeface="Arial" panose="020B0604020202020204" pitchFamily="34" charset="0"/>
              </a:rPr>
              <a:t> )</a:t>
            </a:r>
            <a:r>
              <a:rPr lang="ar-IQ" dirty="0" smtClean="0">
                <a:latin typeface="Arial" panose="020B0604020202020204" pitchFamily="34" charset="0"/>
                <a:cs typeface="Arial" panose="020B0604020202020204" pitchFamily="34" charset="0"/>
              </a:rPr>
              <a:t>جول/ثانية</a:t>
            </a:r>
            <a:r>
              <a:rPr lang="ar-IQ" dirty="0">
                <a:latin typeface="Arial" panose="020B0604020202020204" pitchFamily="34" charset="0"/>
                <a:cs typeface="Arial" panose="020B0604020202020204" pitchFamily="34" charset="0"/>
              </a:rPr>
              <a:t>) نسبة إلي العالم جيمس </a:t>
            </a:r>
            <a:r>
              <a:rPr lang="ar-IQ" dirty="0" smtClean="0">
                <a:latin typeface="Arial" panose="020B0604020202020204" pitchFamily="34" charset="0"/>
                <a:cs typeface="Arial" panose="020B0604020202020204" pitchFamily="34" charset="0"/>
              </a:rPr>
              <a:t>واط</a:t>
            </a:r>
            <a:r>
              <a:rPr lang="ar-IQ" dirty="0">
                <a:latin typeface="Arial" panose="020B0604020202020204" pitchFamily="34" charset="0"/>
                <a:cs typeface="Arial" panose="020B0604020202020204" pitchFamily="34" charset="0"/>
              </a:rPr>
              <a:t> مخترع المحرك البخاري في القرن الثامن عشر وتعتبر كمية </a:t>
            </a:r>
            <a:r>
              <a:rPr lang="ar-IQ" dirty="0" smtClean="0">
                <a:latin typeface="Arial" panose="020B0604020202020204" pitchFamily="34" charset="0"/>
                <a:cs typeface="Arial" panose="020B0604020202020204" pitchFamily="34" charset="0"/>
              </a:rPr>
              <a:t>قياسية</a:t>
            </a:r>
            <a:r>
              <a:rPr lang="ar-IQ" dirty="0">
                <a:latin typeface="Arial" panose="020B0604020202020204" pitchFamily="34" charset="0"/>
                <a:cs typeface="Arial" panose="020B0604020202020204" pitchFamily="34" charset="0"/>
              </a:rPr>
              <a:t> </a:t>
            </a:r>
            <a:r>
              <a:rPr lang="ar-IQ" dirty="0" smtClean="0">
                <a:latin typeface="Arial" panose="020B0604020202020204" pitchFamily="34" charset="0"/>
                <a:cs typeface="Arial" panose="020B0604020202020204" pitchFamily="34" charset="0"/>
              </a:rPr>
              <a:t>(عددية).</a:t>
            </a:r>
          </a:p>
          <a:p>
            <a:r>
              <a:rPr lang="ar-IQ" dirty="0" smtClean="0">
                <a:latin typeface="Arial" panose="020B0604020202020204" pitchFamily="34" charset="0"/>
                <a:cs typeface="Arial" panose="020B0604020202020204" pitchFamily="34" charset="0"/>
              </a:rPr>
              <a:t>ان الأمثلة على القدرة كثيرة و يمكن تقريبها مثلا بالجرار الزراعي الذي يقطر عربة محملة بوزن قدره 1 طن و نفس الجرار عندما يقوم بحراثة الأرض بالمحراث المتعدد بسرعة بطيئة فانه في الحالتين ينجز نفس الشغل لكن القدرة في الحالة الأولى اكبر </a:t>
            </a:r>
            <a:r>
              <a:rPr lang="ar-IQ" dirty="0" err="1" smtClean="0">
                <a:latin typeface="Arial" panose="020B0604020202020204" pitchFamily="34" charset="0"/>
                <a:cs typeface="Arial" panose="020B0604020202020204" pitchFamily="34" charset="0"/>
              </a:rPr>
              <a:t>لانه</a:t>
            </a:r>
            <a:r>
              <a:rPr lang="ar-IQ" dirty="0" smtClean="0">
                <a:latin typeface="Arial" panose="020B0604020202020204" pitchFamily="34" charset="0"/>
                <a:cs typeface="Arial" panose="020B0604020202020204" pitchFamily="34" charset="0"/>
              </a:rPr>
              <a:t> ينجز نفس الشغل في وقت اقل و يمكن اخذ مؤشر نفاذ الوقود اسرع مؤشرا لذلك!</a:t>
            </a:r>
          </a:p>
        </p:txBody>
      </p:sp>
      <p:pic>
        <p:nvPicPr>
          <p:cNvPr id="5" name="صورة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8298" y="972716"/>
            <a:ext cx="2857500" cy="1600200"/>
          </a:xfrm>
          <a:prstGeom prst="rect">
            <a:avLst/>
          </a:prstGeom>
        </p:spPr>
      </p:pic>
      <p:pic>
        <p:nvPicPr>
          <p:cNvPr id="6" name="صورة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141" y="2852936"/>
            <a:ext cx="2647950" cy="1724025"/>
          </a:xfrm>
          <a:prstGeom prst="rect">
            <a:avLst/>
          </a:prstGeom>
        </p:spPr>
      </p:pic>
      <p:pic>
        <p:nvPicPr>
          <p:cNvPr id="7" name="صورة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6578" y="4831233"/>
            <a:ext cx="2505075" cy="1828800"/>
          </a:xfrm>
          <a:prstGeom prst="rect">
            <a:avLst/>
          </a:prstGeom>
        </p:spPr>
      </p:pic>
    </p:spTree>
    <p:extLst>
      <p:ext uri="{BB962C8B-B14F-4D97-AF65-F5344CB8AC3E}">
        <p14:creationId xmlns:p14="http://schemas.microsoft.com/office/powerpoint/2010/main" val="44685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latin typeface="Arial" panose="020B0604020202020204" pitchFamily="34" charset="0"/>
                <a:cs typeface="Arial" panose="020B0604020202020204" pitchFamily="34" charset="0"/>
              </a:rPr>
              <a:t>القدرة و </a:t>
            </a:r>
            <a:r>
              <a:rPr lang="ar-SA" dirty="0" err="1" smtClean="0">
                <a:latin typeface="Arial" panose="020B0604020202020204" pitchFamily="34" charset="0"/>
                <a:cs typeface="Arial" panose="020B0604020202020204" pitchFamily="34" charset="0"/>
              </a:rPr>
              <a:t>بيوميكانيكا</a:t>
            </a:r>
            <a:r>
              <a:rPr lang="ar-SA" dirty="0" smtClean="0">
                <a:latin typeface="Arial" panose="020B0604020202020204" pitchFamily="34" charset="0"/>
                <a:cs typeface="Arial" panose="020B0604020202020204" pitchFamily="34" charset="0"/>
              </a:rPr>
              <a:t> الجسم البشري:</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3934172" y="1772816"/>
            <a:ext cx="7596338" cy="4752528"/>
          </a:xfrm>
        </p:spPr>
        <p:txBody>
          <a:bodyPr>
            <a:normAutofit fontScale="85000" lnSpcReduction="10000"/>
          </a:bodyPr>
          <a:lstStyle/>
          <a:p>
            <a:r>
              <a:rPr lang="ar-IQ" b="1" dirty="0">
                <a:solidFill>
                  <a:srgbClr val="FFFF00"/>
                </a:solidFill>
                <a:latin typeface="Arial" panose="020B0604020202020204" pitchFamily="34" charset="0"/>
                <a:cs typeface="Arial" panose="020B0604020202020204" pitchFamily="34" charset="0"/>
              </a:rPr>
              <a:t>الشغل هو مقدار المسافة (الازاحة) التي يقطعها الجسم بفعل تأثير قوة </a:t>
            </a:r>
            <a:r>
              <a:rPr lang="ar-IQ" b="1" dirty="0" smtClean="0">
                <a:solidFill>
                  <a:srgbClr val="FFFF00"/>
                </a:solidFill>
                <a:latin typeface="Arial" panose="020B0604020202020204" pitchFamily="34" charset="0"/>
                <a:cs typeface="Arial" panose="020B0604020202020204" pitchFamily="34" charset="0"/>
              </a:rPr>
              <a:t>معينة.</a:t>
            </a:r>
          </a:p>
          <a:p>
            <a:r>
              <a:rPr lang="ar-IQ" dirty="0" smtClean="0">
                <a:latin typeface="Arial" panose="020B0604020202020204" pitchFamily="34" charset="0"/>
                <a:cs typeface="Arial" panose="020B0604020202020204" pitchFamily="34" charset="0"/>
              </a:rPr>
              <a:t>تتطلب </a:t>
            </a:r>
            <a:r>
              <a:rPr lang="ar-IQ" dirty="0">
                <a:latin typeface="Arial" panose="020B0604020202020204" pitchFamily="34" charset="0"/>
                <a:cs typeface="Arial" panose="020B0604020202020204" pitchFamily="34" charset="0"/>
              </a:rPr>
              <a:t>القدرة حدوث تغير لوسط فيزيائي </a:t>
            </a:r>
            <a:r>
              <a:rPr lang="ar-IQ" dirty="0" smtClean="0">
                <a:latin typeface="Arial" panose="020B0604020202020204" pitchFamily="34" charset="0"/>
                <a:cs typeface="Arial" panose="020B0604020202020204" pitchFamily="34" charset="0"/>
              </a:rPr>
              <a:t>(النظام الميكانيكي) بالنسبة </a:t>
            </a:r>
            <a:r>
              <a:rPr lang="ar-IQ" dirty="0">
                <a:latin typeface="Arial" panose="020B0604020202020204" pitchFamily="34" charset="0"/>
                <a:cs typeface="Arial" panose="020B0604020202020204" pitchFamily="34" charset="0"/>
              </a:rPr>
              <a:t>للزمن </a:t>
            </a:r>
            <a:r>
              <a:rPr lang="ar-IQ" dirty="0" smtClean="0">
                <a:latin typeface="Arial" panose="020B0604020202020204" pitchFamily="34" charset="0"/>
                <a:cs typeface="Arial" panose="020B0604020202020204" pitchFamily="34" charset="0"/>
              </a:rPr>
              <a:t>على </a:t>
            </a:r>
            <a:r>
              <a:rPr lang="ar-IQ" dirty="0">
                <a:latin typeface="Arial" panose="020B0604020202020204" pitchFamily="34" charset="0"/>
                <a:cs typeface="Arial" panose="020B0604020202020204" pitchFamily="34" charset="0"/>
              </a:rPr>
              <a:t>عكس الشغل الذي يساوي مقدار التغير الكلي في حالة الوسط الفيزيائي دون أخذ الزمن في الاعتبار. </a:t>
            </a:r>
            <a:endParaRPr lang="ar-IQ" dirty="0" smtClean="0">
              <a:latin typeface="Arial" panose="020B0604020202020204" pitchFamily="34" charset="0"/>
              <a:cs typeface="Arial" panose="020B0604020202020204" pitchFamily="34" charset="0"/>
            </a:endParaRPr>
          </a:p>
          <a:p>
            <a:r>
              <a:rPr lang="ar-IQ" dirty="0" smtClean="0">
                <a:latin typeface="Arial" panose="020B0604020202020204" pitchFamily="34" charset="0"/>
                <a:cs typeface="Arial" panose="020B0604020202020204" pitchFamily="34" charset="0"/>
              </a:rPr>
              <a:t>و </a:t>
            </a:r>
            <a:r>
              <a:rPr lang="ar-IQ" dirty="0">
                <a:latin typeface="Arial" panose="020B0604020202020204" pitchFamily="34" charset="0"/>
                <a:cs typeface="Arial" panose="020B0604020202020204" pitchFamily="34" charset="0"/>
              </a:rPr>
              <a:t>للتوضيح نفرض أن شخصا يحمل وزن معين ويصعد به سلالم واخر يحمل نفس الوزن ويجري به يكون الشغل المبذول في الحالتين متساوي بينما القدرة أكبر في الحالة الثانية (الجري) حيث يتم بذل نفس الشغل في زمن أقل مما يحتاج لاستهلاك معدل طاقة أكبر بالنسبة لوحدة الزمن</a:t>
            </a:r>
            <a:r>
              <a:rPr lang="ar-IQ" dirty="0" smtClean="0">
                <a:latin typeface="Arial" panose="020B0604020202020204" pitchFamily="34" charset="0"/>
                <a:cs typeface="Arial" panose="020B0604020202020204" pitchFamily="34" charset="0"/>
              </a:rPr>
              <a:t>.</a:t>
            </a:r>
          </a:p>
          <a:p>
            <a:r>
              <a:rPr lang="ar-IQ" dirty="0">
                <a:latin typeface="Arial" panose="020B0604020202020204" pitchFamily="34" charset="0"/>
                <a:cs typeface="Arial" panose="020B0604020202020204" pitchFamily="34" charset="0"/>
              </a:rPr>
              <a:t>في العديد من الأنشطة الرياضية كالرمي و الوثب و الركض و رفع الاثقال تقاس إمكانية الرياضي من خلال بذل قوة لتحقيق الهدف او بمعنى آخر بذل قدرة ميكانيكية </a:t>
            </a:r>
            <a:r>
              <a:rPr lang="ar-IQ" dirty="0" smtClean="0">
                <a:latin typeface="Arial" panose="020B0604020202020204" pitchFamily="34" charset="0"/>
                <a:cs typeface="Arial" panose="020B0604020202020204" pitchFamily="34" charset="0"/>
              </a:rPr>
              <a:t>.</a:t>
            </a:r>
          </a:p>
          <a:p>
            <a:r>
              <a:rPr lang="ar-IQ" dirty="0" smtClean="0">
                <a:latin typeface="Arial" panose="020B0604020202020204" pitchFamily="34" charset="0"/>
                <a:cs typeface="Arial" panose="020B0604020202020204" pitchFamily="34" charset="0"/>
              </a:rPr>
              <a:t>و بطبيعة </a:t>
            </a:r>
            <a:r>
              <a:rPr lang="ar-IQ" dirty="0">
                <a:latin typeface="Arial" panose="020B0604020202020204" pitchFamily="34" charset="0"/>
                <a:cs typeface="Arial" panose="020B0604020202020204" pitchFamily="34" charset="0"/>
              </a:rPr>
              <a:t>الحال لو تأملنا الفعاليات الرياضية في الأمثلة أعلاه فان الرياضي يستغرق مدة زمنية محددة و لا يمكن تجاوزها تبعا للمهارة كونه سيفقد استمرارية انتاج القوة أي ان الرياضي ينتج قوة تتميز بالسرعة او انقباضات عضلية سريعة و هي العامل الأكثر أهمية في نجاح الأداء حيث ان اقصى قدرة ترتبط بالقوة الثابتة القصوى.</a:t>
            </a:r>
          </a:p>
          <a:p>
            <a:endParaRPr lang="ar-IQ" dirty="0">
              <a:latin typeface="Arial" panose="020B0604020202020204" pitchFamily="34" charset="0"/>
              <a:cs typeface="Arial" panose="020B0604020202020204" pitchFamily="34" charset="0"/>
            </a:endParaRPr>
          </a:p>
          <a:p>
            <a:endParaRPr lang="ar-IQ"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804" y="1628800"/>
            <a:ext cx="3096344" cy="2319139"/>
          </a:xfrm>
          <a:prstGeom prst="rect">
            <a:avLst/>
          </a:prstGeom>
        </p:spPr>
      </p:pic>
    </p:spTree>
    <p:extLst>
      <p:ext uri="{BB962C8B-B14F-4D97-AF65-F5344CB8AC3E}">
        <p14:creationId xmlns:p14="http://schemas.microsoft.com/office/powerpoint/2010/main" val="146696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latin typeface="Arial" panose="020B0604020202020204" pitchFamily="34" charset="0"/>
                <a:cs typeface="Arial" panose="020B0604020202020204" pitchFamily="34" charset="0"/>
              </a:rPr>
              <a:t>القدرة </a:t>
            </a:r>
            <a:r>
              <a:rPr lang="ar-IQ" dirty="0" err="1" smtClean="0">
                <a:latin typeface="Arial" panose="020B0604020202020204" pitchFamily="34" charset="0"/>
                <a:cs typeface="Arial" panose="020B0604020202020204" pitchFamily="34" charset="0"/>
              </a:rPr>
              <a:t>البايوميكانيكية</a:t>
            </a:r>
            <a:r>
              <a:rPr lang="ar-IQ" dirty="0" smtClean="0">
                <a:latin typeface="Arial" panose="020B0604020202020204" pitchFamily="34" charset="0"/>
                <a:cs typeface="Arial" panose="020B0604020202020204" pitchFamily="34" charset="0"/>
              </a:rPr>
              <a:t> و النشاط البدني و الرياضي:</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p:txBody>
          <a:bodyPr/>
          <a:lstStyle/>
          <a:p>
            <a:r>
              <a:rPr lang="ar-SA" dirty="0" smtClean="0">
                <a:latin typeface="Arial" panose="020B0604020202020204" pitchFamily="34" charset="0"/>
                <a:cs typeface="Arial" panose="020B0604020202020204" pitchFamily="34" charset="0"/>
              </a:rPr>
              <a:t>اذا ما فكرنا في أي مهارة رياضية او أي فعالية حركية بشرية بصفة عامة فأننا سنجد ان الانسان او الرياضي ان يزيح كتلة الجسم او جزء منه من خلال بذل القوة او بعبارة اكثر دقة من خلال عملية الانقباض العضلي.</a:t>
            </a:r>
          </a:p>
          <a:p>
            <a:r>
              <a:rPr lang="ar-SA" dirty="0" smtClean="0">
                <a:latin typeface="Arial" panose="020B0604020202020204" pitchFamily="34" charset="0"/>
                <a:cs typeface="Arial" panose="020B0604020202020204" pitchFamily="34" charset="0"/>
              </a:rPr>
              <a:t>من ما تقدم يمكننا الجزم بان الرياضي يقوم ببذل مقدار من الشغل لتحقيق هذا الهدف.</a:t>
            </a:r>
          </a:p>
          <a:p>
            <a:r>
              <a:rPr lang="ar-SA" dirty="0" smtClean="0">
                <a:latin typeface="Arial" panose="020B0604020202020204" pitchFamily="34" charset="0"/>
                <a:cs typeface="Arial" panose="020B0604020202020204" pitchFamily="34" charset="0"/>
              </a:rPr>
              <a:t>الفارق الاساسي بين بذل الشغل للإنسان الاعتيادي و بين الرياضي او اثناء انتاج المهارة هو ان الشغل المبذول كبير نسبيا و مقرون بفترة زمنية قصيرة او قصيرة جدا.</a:t>
            </a:r>
          </a:p>
          <a:p>
            <a:r>
              <a:rPr lang="ar-SA" b="1" dirty="0" smtClean="0">
                <a:solidFill>
                  <a:srgbClr val="FFFF00"/>
                </a:solidFill>
                <a:latin typeface="Arial" panose="020B0604020202020204" pitchFamily="34" charset="0"/>
                <a:cs typeface="Arial" panose="020B0604020202020204" pitchFamily="34" charset="0"/>
              </a:rPr>
              <a:t>القدرة هي المفهوم الميكانيكي الذي يصف </a:t>
            </a:r>
            <a:r>
              <a:rPr lang="ar-SA" b="1" dirty="0" smtClean="0">
                <a:solidFill>
                  <a:srgbClr val="FFFF00"/>
                </a:solidFill>
                <a:latin typeface="Arial" panose="020B0604020202020204" pitchFamily="34" charset="0"/>
                <a:cs typeface="Arial" panose="020B0604020202020204" pitchFamily="34" charset="0"/>
              </a:rPr>
              <a:t>او </a:t>
            </a:r>
            <a:r>
              <a:rPr lang="ar-SA" b="1" dirty="0" smtClean="0">
                <a:solidFill>
                  <a:srgbClr val="FFFF00"/>
                </a:solidFill>
                <a:latin typeface="Arial" panose="020B0604020202020204" pitchFamily="34" charset="0"/>
                <a:cs typeface="Arial" panose="020B0604020202020204" pitchFamily="34" charset="0"/>
              </a:rPr>
              <a:t>يعرف هذه المقدرة، و اذا كانت هذه المفردة مألوفة بالنسبة لنا و نستخدمها في كثير من حديثنا الا انها في عالم </a:t>
            </a:r>
            <a:r>
              <a:rPr lang="ar-SA" b="1" dirty="0" err="1" smtClean="0">
                <a:solidFill>
                  <a:srgbClr val="FFFF00"/>
                </a:solidFill>
                <a:latin typeface="Arial" panose="020B0604020202020204" pitchFamily="34" charset="0"/>
                <a:cs typeface="Arial" panose="020B0604020202020204" pitchFamily="34" charset="0"/>
              </a:rPr>
              <a:t>البايوميكانيك</a:t>
            </a:r>
            <a:r>
              <a:rPr lang="ar-SA" b="1" dirty="0" smtClean="0">
                <a:solidFill>
                  <a:srgbClr val="FFFF00"/>
                </a:solidFill>
                <a:latin typeface="Arial" panose="020B0604020202020204" pitchFamily="34" charset="0"/>
                <a:cs typeface="Arial" panose="020B0604020202020204" pitchFamily="34" charset="0"/>
              </a:rPr>
              <a:t> تعرف على انها </a:t>
            </a:r>
            <a:r>
              <a:rPr lang="ar-SA" b="1" dirty="0" smtClean="0">
                <a:solidFill>
                  <a:srgbClr val="FFFF00"/>
                </a:solidFill>
                <a:latin typeface="Arial" panose="020B0604020202020204" pitchFamily="34" charset="0"/>
                <a:cs typeface="Arial" panose="020B0604020202020204" pitchFamily="34" charset="0"/>
              </a:rPr>
              <a:t>معدل </a:t>
            </a:r>
            <a:r>
              <a:rPr lang="ar-SA" b="1" dirty="0" smtClean="0">
                <a:solidFill>
                  <a:srgbClr val="FFFF00"/>
                </a:solidFill>
                <a:latin typeface="Arial" panose="020B0604020202020204" pitchFamily="34" charset="0"/>
                <a:cs typeface="Arial" panose="020B0604020202020204" pitchFamily="34" charset="0"/>
              </a:rPr>
              <a:t>بذل الشغل او مقدار الشغل المبذول خلال فترة زمنية محددة:</a:t>
            </a:r>
            <a:br>
              <a:rPr lang="ar-SA" b="1" dirty="0" smtClean="0">
                <a:solidFill>
                  <a:srgbClr val="FFFF00"/>
                </a:solidFill>
                <a:latin typeface="Arial" panose="020B0604020202020204" pitchFamily="34" charset="0"/>
                <a:cs typeface="Arial" panose="020B0604020202020204" pitchFamily="34" charset="0"/>
              </a:rPr>
            </a:br>
            <a:r>
              <a:rPr lang="ar-SA" b="1" dirty="0" smtClean="0">
                <a:solidFill>
                  <a:srgbClr val="FFFF00"/>
                </a:solidFill>
                <a:latin typeface="Arial" panose="020B0604020202020204" pitchFamily="34" charset="0"/>
                <a:cs typeface="Arial" panose="020B0604020202020204" pitchFamily="34" charset="0"/>
              </a:rPr>
              <a:t>القدرة= الشغل / الزمن او بصورة اكثر دقة القدرة = الشغل / التغير في الزمن. </a:t>
            </a:r>
            <a:endParaRPr lang="ar-IQ"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2286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القدرة </a:t>
            </a:r>
            <a:r>
              <a:rPr lang="ar-IQ" dirty="0" err="1">
                <a:latin typeface="Arial" panose="020B0604020202020204" pitchFamily="34" charset="0"/>
                <a:cs typeface="Arial" panose="020B0604020202020204" pitchFamily="34" charset="0"/>
              </a:rPr>
              <a:t>البايوميكانيكية</a:t>
            </a:r>
            <a:r>
              <a:rPr lang="ar-IQ" dirty="0">
                <a:latin typeface="Arial" panose="020B0604020202020204" pitchFamily="34" charset="0"/>
                <a:cs typeface="Arial" panose="020B0604020202020204" pitchFamily="34" charset="0"/>
              </a:rPr>
              <a:t> و النشاط البدني و الرياضي:</a:t>
            </a:r>
            <a:endParaRPr lang="ar-IQ" dirty="0"/>
          </a:p>
        </p:txBody>
      </p:sp>
      <p:sp>
        <p:nvSpPr>
          <p:cNvPr id="3" name="عنصر نائب للمحتوى 2"/>
          <p:cNvSpPr>
            <a:spLocks noGrp="1"/>
          </p:cNvSpPr>
          <p:nvPr>
            <p:ph idx="1"/>
          </p:nvPr>
        </p:nvSpPr>
        <p:spPr/>
        <p:txBody>
          <a:bodyPr>
            <a:normAutofit lnSpcReduction="10000"/>
          </a:bodyPr>
          <a:lstStyle/>
          <a:p>
            <a:r>
              <a:rPr lang="ar-SA" b="1" dirty="0">
                <a:solidFill>
                  <a:srgbClr val="FFFF00"/>
                </a:solidFill>
                <a:latin typeface="Arial" panose="020B0604020202020204" pitchFamily="34" charset="0"/>
                <a:cs typeface="Arial" panose="020B0604020202020204" pitchFamily="34" charset="0"/>
              </a:rPr>
              <a:t>القدرة = الشغل / التغير في </a:t>
            </a:r>
            <a:r>
              <a:rPr lang="ar-SA" b="1" dirty="0" smtClean="0">
                <a:solidFill>
                  <a:srgbClr val="FFFF00"/>
                </a:solidFill>
                <a:latin typeface="Arial" panose="020B0604020202020204" pitchFamily="34" charset="0"/>
                <a:cs typeface="Arial" panose="020B0604020202020204" pitchFamily="34" charset="0"/>
              </a:rPr>
              <a:t>الزمن </a:t>
            </a:r>
            <a:r>
              <a:rPr lang="ar-SA" dirty="0" smtClean="0">
                <a:latin typeface="Arial" panose="020B0604020202020204" pitchFamily="34" charset="0"/>
                <a:cs typeface="Arial" panose="020B0604020202020204" pitchFamily="34" charset="0"/>
              </a:rPr>
              <a:t>و معنى التغير في الزمن يشير من زاوية اخرى لمفهوم القوة اللحظية او منحنى القوة على الزمن و هذا الامر سأحاول تقديمه في مناسبات مقبلة ان شاء الله تعالى.</a:t>
            </a:r>
          </a:p>
          <a:p>
            <a:r>
              <a:rPr lang="ar-SA" dirty="0" smtClean="0">
                <a:latin typeface="Arial" panose="020B0604020202020204" pitchFamily="34" charset="0"/>
                <a:cs typeface="Arial" panose="020B0604020202020204" pitchFamily="34" charset="0"/>
              </a:rPr>
              <a:t>الان نستطيع التفكير بالقدرة على انه مقدار سرعة او بطئ الشغل، و بالتالي يمكننا التفكير بالكثير من المقاربات الرقمية التي من شانها ان تستخدم لحل مختلف المشاكل البحثية كما سنرى </a:t>
            </a:r>
            <a:r>
              <a:rPr lang="ar-SA" dirty="0" smtClean="0">
                <a:latin typeface="Arial" panose="020B0604020202020204" pitchFamily="34" charset="0"/>
                <a:cs typeface="Arial" panose="020B0604020202020204" pitchFamily="34" charset="0"/>
              </a:rPr>
              <a:t>لاحقا</a:t>
            </a:r>
            <a:r>
              <a:rPr lang="ar-SA" dirty="0">
                <a:latin typeface="Arial" panose="020B0604020202020204" pitchFamily="34" charset="0"/>
                <a:cs typeface="Arial" panose="020B0604020202020204" pitchFamily="34" charset="0"/>
              </a:rPr>
              <a:t>.</a:t>
            </a:r>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هناك اشتقاق آخر لقانون القدرة قد يكون اكثر عملية خصوصا اذا ما اخذنا مؤشرات القوة التي من الممكن استخلاصها من منصات القوة المختلفة و كالتالي:</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القدرة= الشغل/التغير في الزمن</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القدرة = القوة المتجهة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المسافة / التغير في الزمن</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القوة المتجهة = المسافة / التغير في الزمن</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فالقدرة = القوة المتجهة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السرعة </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66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القدرة </a:t>
            </a:r>
            <a:r>
              <a:rPr lang="ar-IQ" dirty="0" err="1">
                <a:latin typeface="Arial" panose="020B0604020202020204" pitchFamily="34" charset="0"/>
                <a:cs typeface="Arial" panose="020B0604020202020204" pitchFamily="34" charset="0"/>
              </a:rPr>
              <a:t>البايوميكانيكية</a:t>
            </a:r>
            <a:r>
              <a:rPr lang="ar-IQ" dirty="0">
                <a:latin typeface="Arial" panose="020B0604020202020204" pitchFamily="34" charset="0"/>
                <a:cs typeface="Arial" panose="020B0604020202020204" pitchFamily="34" charset="0"/>
              </a:rPr>
              <a:t> و النشاط البدني و الرياضي:</a:t>
            </a:r>
            <a:endParaRPr lang="ar-IQ"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4222204" y="1905000"/>
                <a:ext cx="7632848" cy="4620344"/>
              </a:xfrm>
            </p:spPr>
            <p:txBody>
              <a:bodyPr>
                <a:normAutofit fontScale="92500" lnSpcReduction="10000"/>
              </a:bodyPr>
              <a:lstStyle/>
              <a:p>
                <a:r>
                  <a:rPr lang="ar-SA" dirty="0" smtClean="0">
                    <a:latin typeface="Arial" panose="020B0604020202020204" pitchFamily="34" charset="0"/>
                    <a:cs typeface="Arial" panose="020B0604020202020204" pitchFamily="34" charset="0"/>
                  </a:rPr>
                  <a:t>من ما تقدم يمكن ان نستنتج تعريف للقدرة وفق المعرفات الرياضية السابقة:</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فالقدرة هي متوسط القوة (معدل القوة) مضروبة بمتوسط السرعة المتجهة على امتداد خط عمل هذه القوة (القوة المتجهة اكيد).</a:t>
                </a:r>
              </a:p>
              <a:p>
                <a:r>
                  <a:rPr lang="ar-SA" dirty="0" smtClean="0">
                    <a:latin typeface="Arial" panose="020B0604020202020204" pitchFamily="34" charset="0"/>
                    <a:cs typeface="Arial" panose="020B0604020202020204" pitchFamily="34" charset="0"/>
                  </a:rPr>
                  <a:t>مرة اخرى نؤكد ان مفهوم ان القدرة تمثل حقيقة ان السرعة هنا لم يعد مؤشر مطلق فهنا الرياضي يحاول ان ينقل كتلة جسمه من نقطة الى اخرى (ازاحة) خلال هذا الاطار الزمني.</a:t>
                </a:r>
              </a:p>
              <a:p>
                <a:r>
                  <a:rPr lang="ar-SA" dirty="0" smtClean="0">
                    <a:latin typeface="Arial" panose="020B0604020202020204" pitchFamily="34" charset="0"/>
                    <a:cs typeface="Arial" panose="020B0604020202020204" pitchFamily="34" charset="0"/>
                  </a:rPr>
                  <a:t>هناك قانون رياضي للقدرة قدمه احد الاساتذة الغربيين كحل للتعامل مع الحركات العمودية كالقفزات و حركات الارتقاء المختلفة او الهبوط و هو:</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القدرة العمودية = </a:t>
                </a:r>
                <a14:m>
                  <m:oMath xmlns:m="http://schemas.openxmlformats.org/officeDocument/2006/math">
                    <m:rad>
                      <m:radPr>
                        <m:degHide m:val="on"/>
                        <m:ctrlPr>
                          <a:rPr lang="ar-SA" i="1" smtClean="0">
                            <a:latin typeface="Cambria Math" panose="02040503050406030204" pitchFamily="18" charset="0"/>
                            <a:cs typeface="Arial" panose="020B0604020202020204" pitchFamily="34" charset="0"/>
                          </a:rPr>
                        </m:ctrlPr>
                      </m:radPr>
                      <m:deg/>
                      <m:e>
                        <m:r>
                          <a:rPr lang="ar-SA" b="0" i="1" smtClean="0">
                            <a:latin typeface="Cambria Math" panose="02040503050406030204" pitchFamily="18" charset="0"/>
                            <a:cs typeface="Arial" panose="020B0604020202020204" pitchFamily="34" charset="0"/>
                          </a:rPr>
                          <m:t>2</m:t>
                        </m:r>
                        <m:r>
                          <a:rPr lang="en-US" b="0" i="1" smtClean="0">
                            <a:latin typeface="Cambria Math" panose="02040503050406030204" pitchFamily="18" charset="0"/>
                            <a:cs typeface="Arial" panose="020B0604020202020204" pitchFamily="34" charset="0"/>
                          </a:rPr>
                          <m:t>𝑥</m:t>
                        </m:r>
                        <m:r>
                          <a:rPr lang="ar-IQ" b="0" i="1" smtClean="0">
                            <a:latin typeface="Cambria Math" panose="02040503050406030204" pitchFamily="18" charset="0"/>
                            <a:cs typeface="Arial" panose="020B0604020202020204" pitchFamily="34" charset="0"/>
                          </a:rPr>
                          <m:t>ج</m:t>
                        </m:r>
                        <m:r>
                          <a:rPr lang="en-US" b="0" i="1" smtClean="0">
                            <a:latin typeface="Cambria Math" panose="02040503050406030204" pitchFamily="18" charset="0"/>
                            <a:cs typeface="Arial" panose="020B0604020202020204" pitchFamily="34" charset="0"/>
                          </a:rPr>
                          <m:t>𝑥</m:t>
                        </m:r>
                        <m:r>
                          <a:rPr lang="ar-IQ" b="0" i="1" smtClean="0">
                            <a:latin typeface="Cambria Math" panose="02040503050406030204" pitchFamily="18" charset="0"/>
                            <a:cs typeface="Arial" panose="020B0604020202020204" pitchFamily="34" charset="0"/>
                          </a:rPr>
                          <m:t>ع</m:t>
                        </m:r>
                        <m:r>
                          <a:rPr lang="ar-IQ" b="0" i="1" smtClean="0">
                            <a:latin typeface="Cambria Math" panose="02040503050406030204" pitchFamily="18" charset="0"/>
                            <a:cs typeface="Arial" panose="020B0604020202020204" pitchFamily="34" charset="0"/>
                          </a:rPr>
                          <m:t> </m:t>
                        </m:r>
                      </m:e>
                    </m:rad>
                  </m:oMath>
                </a14:m>
                <a:r>
                  <a:rPr lang="ar-SA" dirty="0" smtClean="0">
                    <a:latin typeface="Arial" panose="020B0604020202020204" pitchFamily="34" charset="0"/>
                    <a:cs typeface="Arial" panose="020B0604020202020204" pitchFamily="34" charset="0"/>
                  </a:rPr>
                  <a:t>   </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حيث ان ج يمثل ثابت الجاذبية الارضية و ع يمثل ارتفاع مركز ثقل الجسم </a:t>
                </a:r>
              </a:p>
              <a:p>
                <a:r>
                  <a:rPr lang="ar-SA" dirty="0" smtClean="0">
                    <a:latin typeface="Arial" panose="020B0604020202020204" pitchFamily="34" charset="0"/>
                    <a:cs typeface="Arial" panose="020B0604020202020204" pitchFamily="34" charset="0"/>
                  </a:rPr>
                  <a:t>و لا بد ايضا ان لا نغفل حقيقة ان القدرة تخضع لنفس قانون حفظ الطاقة و باختصار يمكن الاخذ بالحسبان ان هناك قدرات مختلفة لنفس الرياضي تخضع لمبدا النقل الحركي.</a:t>
                </a:r>
                <a:endParaRPr lang="ar-IQ" dirty="0">
                  <a:latin typeface="Arial" panose="020B0604020202020204" pitchFamily="34" charset="0"/>
                  <a:cs typeface="Arial" panose="020B0604020202020204" pitchFamily="34" charset="0"/>
                </a:endParaRPr>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4222204" y="1905000"/>
                <a:ext cx="7632848" cy="4620344"/>
              </a:xfrm>
              <a:blipFill>
                <a:blip r:embed="rId2"/>
                <a:stretch>
                  <a:fillRect l="-1837" t="-2246" r="-958" b="-1189"/>
                </a:stretch>
              </a:blipFill>
            </p:spPr>
            <p:txBody>
              <a:bodyPr/>
              <a:lstStyle/>
              <a:p>
                <a:r>
                  <a:rPr lang="ar-IQ">
                    <a:noFill/>
                  </a:rPr>
                  <a:t> </a:t>
                </a:r>
              </a:p>
            </p:txBody>
          </p:sp>
        </mc:Fallback>
      </mc:AlternateContent>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772" y="1326257"/>
            <a:ext cx="3384376" cy="4149824"/>
          </a:xfrm>
          <a:prstGeom prst="rect">
            <a:avLst/>
          </a:prstGeom>
        </p:spPr>
      </p:pic>
    </p:spTree>
    <p:extLst>
      <p:ext uri="{BB962C8B-B14F-4D97-AF65-F5344CB8AC3E}">
        <p14:creationId xmlns:p14="http://schemas.microsoft.com/office/powerpoint/2010/main" val="361633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latin typeface="Arial" panose="020B0604020202020204" pitchFamily="34" charset="0"/>
                <a:cs typeface="Arial" panose="020B0604020202020204" pitchFamily="34" charset="0"/>
              </a:rPr>
              <a:t>تطبيقات القدرة في التدريب الرياضي:</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p:txBody>
          <a:bodyPr>
            <a:normAutofit fontScale="92500" lnSpcReduction="10000"/>
          </a:bodyPr>
          <a:lstStyle/>
          <a:p>
            <a:r>
              <a:rPr lang="ar-SA" dirty="0" smtClean="0">
                <a:latin typeface="Arial" panose="020B0604020202020204" pitchFamily="34" charset="0"/>
                <a:cs typeface="Arial" panose="020B0604020202020204" pitchFamily="34" charset="0"/>
              </a:rPr>
              <a:t>في محاضرة سابقة تحدثنا عن مفهوم الشغل و استخدامه في مجال التدريب الرياضي لغرض تحديد الشدة بدلالة الزمن بوصفه المنجز </a:t>
            </a:r>
            <a:r>
              <a:rPr lang="ar-SA" dirty="0" err="1" smtClean="0">
                <a:latin typeface="Arial" panose="020B0604020202020204" pitchFamily="34" charset="0"/>
                <a:cs typeface="Arial" panose="020B0604020202020204" pitchFamily="34" charset="0"/>
              </a:rPr>
              <a:t>القصوي</a:t>
            </a:r>
            <a:r>
              <a:rPr lang="ar-SA" dirty="0" smtClean="0">
                <a:latin typeface="Arial" panose="020B0604020202020204" pitchFamily="34" charset="0"/>
                <a:cs typeface="Arial" panose="020B0604020202020204" pitchFamily="34" charset="0"/>
              </a:rPr>
              <a:t> خصوصا في </a:t>
            </a:r>
            <a:r>
              <a:rPr lang="ar-SA" dirty="0" err="1" smtClean="0">
                <a:latin typeface="Arial" panose="020B0604020202020204" pitchFamily="34" charset="0"/>
                <a:cs typeface="Arial" panose="020B0604020202020204" pitchFamily="34" charset="0"/>
              </a:rPr>
              <a:t>الاركاض</a:t>
            </a:r>
            <a:r>
              <a:rPr lang="ar-SA" dirty="0" smtClean="0">
                <a:latin typeface="Arial" panose="020B0604020202020204" pitchFamily="34" charset="0"/>
                <a:cs typeface="Arial" panose="020B0604020202020204" pitchFamily="34" charset="0"/>
              </a:rPr>
              <a:t> .</a:t>
            </a:r>
          </a:p>
          <a:p>
            <a:r>
              <a:rPr lang="ar-SA" dirty="0" smtClean="0">
                <a:latin typeface="Arial" panose="020B0604020202020204" pitchFamily="34" charset="0"/>
                <a:cs typeface="Arial" panose="020B0604020202020204" pitchFamily="34" charset="0"/>
              </a:rPr>
              <a:t>بنفس المقاربة يمكن اعتماد مؤشري المسافة و الزمن لغرض تحديد القدرة لكل رياضي و بشكل فردي و كالتالي:</a:t>
            </a:r>
            <a:br>
              <a:rPr lang="ar-SA" dirty="0" smtClean="0">
                <a:latin typeface="Arial" panose="020B0604020202020204" pitchFamily="34" charset="0"/>
                <a:cs typeface="Arial" panose="020B0604020202020204" pitchFamily="34" charset="0"/>
              </a:rPr>
            </a:br>
            <a:r>
              <a:rPr lang="ar-SA" dirty="0" smtClean="0">
                <a:solidFill>
                  <a:srgbClr val="FFFF00"/>
                </a:solidFill>
                <a:latin typeface="Arial" panose="020B0604020202020204" pitchFamily="34" charset="0"/>
                <a:cs typeface="Arial" panose="020B0604020202020204" pitchFamily="34" charset="0"/>
              </a:rPr>
              <a:t>القدرة=الوزن</a:t>
            </a:r>
            <a:r>
              <a:rPr lang="en-US" dirty="0" smtClean="0">
                <a:solidFill>
                  <a:srgbClr val="FFFF00"/>
                </a:solidFill>
                <a:latin typeface="Arial" panose="020B0604020202020204" pitchFamily="34" charset="0"/>
                <a:cs typeface="Arial" panose="020B0604020202020204" pitchFamily="34" charset="0"/>
              </a:rPr>
              <a:t>x</a:t>
            </a:r>
            <a:r>
              <a:rPr lang="ar-IQ" dirty="0" smtClean="0">
                <a:solidFill>
                  <a:srgbClr val="FFFF00"/>
                </a:solidFill>
                <a:latin typeface="Arial" panose="020B0604020202020204" pitchFamily="34" charset="0"/>
                <a:cs typeface="Arial" panose="020B0604020202020204" pitchFamily="34" charset="0"/>
              </a:rPr>
              <a:t>مربع </a:t>
            </a:r>
            <a:r>
              <a:rPr lang="ar-IQ" dirty="0" smtClean="0">
                <a:solidFill>
                  <a:srgbClr val="FFFF00"/>
                </a:solidFill>
                <a:latin typeface="Arial" panose="020B0604020202020204" pitchFamily="34" charset="0"/>
                <a:cs typeface="Arial" panose="020B0604020202020204" pitchFamily="34" charset="0"/>
              </a:rPr>
              <a:t>المسافة</a:t>
            </a:r>
            <a:r>
              <a:rPr lang="ar-IQ" dirty="0">
                <a:solidFill>
                  <a:srgbClr val="FFFF00"/>
                </a:solidFill>
                <a:latin typeface="Arial" panose="020B0604020202020204" pitchFamily="34" charset="0"/>
                <a:cs typeface="Arial" panose="020B0604020202020204" pitchFamily="34" charset="0"/>
              </a:rPr>
              <a:t>/</a:t>
            </a:r>
            <a:r>
              <a:rPr lang="ar-IQ" dirty="0" smtClean="0">
                <a:solidFill>
                  <a:srgbClr val="FFFF00"/>
                </a:solidFill>
                <a:latin typeface="Arial" panose="020B0604020202020204" pitchFamily="34" charset="0"/>
                <a:cs typeface="Arial" panose="020B0604020202020204" pitchFamily="34" charset="0"/>
              </a:rPr>
              <a:t>مكعب الزمن </a:t>
            </a: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بما ان القدرة= ق</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المسافة/الزمن...............(1)</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بما ان القوة = الكتلة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التعجيل</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نعوض القوة في المعادلة 1</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القدرة=الكتلة</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التعجيل</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المسافة/الزمن............(2)</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بما ان التعجيل = السرعة/الزمن</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بتعويض التعجيل في معادلة 2</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القدرة = (الكتلة</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السرعة/الزمن</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المسافة)/الزمن.........(3)</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القدرة = الكتلة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مربع المسافة / مكعب الزمن...........(4)</a:t>
            </a:r>
            <a:br>
              <a:rPr lang="ar-IQ" dirty="0" smtClean="0">
                <a:latin typeface="Arial" panose="020B0604020202020204" pitchFamily="34" charset="0"/>
                <a:cs typeface="Arial" panose="020B0604020202020204" pitchFamily="34" charset="0"/>
              </a:rPr>
            </a:b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64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تطبيقات القدرة في التدريب الرياضي:</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p:txBody>
          <a:bodyPr/>
          <a:lstStyle/>
          <a:p>
            <a:r>
              <a:rPr lang="ar-IQ" b="1" dirty="0" smtClean="0">
                <a:solidFill>
                  <a:srgbClr val="FF0000"/>
                </a:solidFill>
                <a:latin typeface="Arial" panose="020B0604020202020204" pitchFamily="34" charset="0"/>
                <a:cs typeface="Arial" panose="020B0604020202020204" pitchFamily="34" charset="0"/>
              </a:rPr>
              <a:t>القدرة </a:t>
            </a:r>
            <a:r>
              <a:rPr lang="ar-IQ" b="1" dirty="0">
                <a:solidFill>
                  <a:srgbClr val="FF0000"/>
                </a:solidFill>
                <a:latin typeface="Arial" panose="020B0604020202020204" pitchFamily="34" charset="0"/>
                <a:cs typeface="Arial" panose="020B0604020202020204" pitchFamily="34" charset="0"/>
              </a:rPr>
              <a:t>= الكتلة </a:t>
            </a:r>
            <a:r>
              <a:rPr lang="en-US" b="1" dirty="0">
                <a:solidFill>
                  <a:srgbClr val="FF0000"/>
                </a:solidFill>
                <a:latin typeface="Arial" panose="020B0604020202020204" pitchFamily="34" charset="0"/>
                <a:cs typeface="Arial" panose="020B0604020202020204" pitchFamily="34" charset="0"/>
              </a:rPr>
              <a:t>x</a:t>
            </a:r>
            <a:r>
              <a:rPr lang="ar-IQ" b="1" dirty="0">
                <a:solidFill>
                  <a:srgbClr val="FF0000"/>
                </a:solidFill>
                <a:latin typeface="Arial" panose="020B0604020202020204" pitchFamily="34" charset="0"/>
                <a:cs typeface="Arial" panose="020B0604020202020204" pitchFamily="34" charset="0"/>
              </a:rPr>
              <a:t> مربع المسافة / مكعب الزمن </a:t>
            </a:r>
            <a:r>
              <a:rPr lang="ar-SA" dirty="0" smtClean="0">
                <a:latin typeface="Arial" panose="020B0604020202020204" pitchFamily="34" charset="0"/>
                <a:cs typeface="Arial" panose="020B0604020202020204" pitchFamily="34" charset="0"/>
              </a:rPr>
              <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ان </a:t>
            </a:r>
            <a:r>
              <a:rPr lang="ar-SA" dirty="0">
                <a:latin typeface="Arial" panose="020B0604020202020204" pitchFamily="34" charset="0"/>
                <a:cs typeface="Arial" panose="020B0604020202020204" pitchFamily="34" charset="0"/>
              </a:rPr>
              <a:t>تحديد شدة التمرين بواسطة هذه المعادلة </a:t>
            </a:r>
            <a:r>
              <a:rPr lang="ar-SA" dirty="0" smtClean="0">
                <a:latin typeface="Arial" panose="020B0604020202020204" pitchFamily="34" charset="0"/>
                <a:cs typeface="Arial" panose="020B0604020202020204" pitchFamily="34" charset="0"/>
              </a:rPr>
              <a:t>يتيح للباحثين رؤيا اكثر دقة من الطرق التقليدية و كذلك افضل في تحديد الشدة بنظرية القوة اللحظية او الطاقة الحركية (النقل الحركي) كون ان هذه المعادلة تراعي مبدا انتاج القدرة السريعة التي تمثل بصمة تميز كل رياضي عن الاخر </a:t>
            </a:r>
            <a:r>
              <a:rPr lang="ar-SA" dirty="0" err="1" smtClean="0">
                <a:latin typeface="Arial" panose="020B0604020202020204" pitchFamily="34" charset="0"/>
                <a:cs typeface="Arial" panose="020B0604020202020204" pitchFamily="34" charset="0"/>
              </a:rPr>
              <a:t>بالاضافة</a:t>
            </a:r>
            <a:r>
              <a:rPr lang="ar-SA"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الى فروقات الكتلة الجسمية.</a:t>
            </a:r>
          </a:p>
          <a:p>
            <a:r>
              <a:rPr lang="ar-SA" dirty="0" smtClean="0">
                <a:latin typeface="Arial" panose="020B0604020202020204" pitchFamily="34" charset="0"/>
                <a:cs typeface="Arial" panose="020B0604020202020204" pitchFamily="34" charset="0"/>
              </a:rPr>
              <a:t>الى ذلك ايضا و من خلال ما تقدم يمكننا بناء معادلات تنبؤيه بالاستناد على هذه المعادلة و ستمكننا هذه المعادلات من توصيف مقدرة الرياضي بعينه و بالتالي نستطيع ان نحدد نوعية التدريب المستهدف فضلا عن امكانية التنبؤ بمستوى تطوره.</a:t>
            </a:r>
            <a:endParaRPr lang="ar-SA" dirty="0">
              <a:latin typeface="Arial" panose="020B060402020202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360775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تطبيقات القدرة في </a:t>
            </a:r>
            <a:r>
              <a:rPr lang="ar-SA" dirty="0" err="1" smtClean="0">
                <a:latin typeface="Arial" panose="020B0604020202020204" pitchFamily="34" charset="0"/>
                <a:cs typeface="Arial" panose="020B0604020202020204" pitchFamily="34" charset="0"/>
              </a:rPr>
              <a:t>الفسلجة</a:t>
            </a:r>
            <a:r>
              <a:rPr lang="ar-SA" dirty="0" smtClean="0">
                <a:latin typeface="Arial" panose="020B0604020202020204" pitchFamily="34" charset="0"/>
                <a:cs typeface="Arial" panose="020B0604020202020204" pitchFamily="34" charset="0"/>
              </a:rPr>
              <a:t> الرياضية:</a:t>
            </a:r>
            <a:endParaRPr lang="ar-IQ" dirty="0"/>
          </a:p>
        </p:txBody>
      </p:sp>
      <p:sp>
        <p:nvSpPr>
          <p:cNvPr id="3" name="عنصر نائب للمحتوى 2"/>
          <p:cNvSpPr>
            <a:spLocks noGrp="1"/>
          </p:cNvSpPr>
          <p:nvPr>
            <p:ph idx="1"/>
          </p:nvPr>
        </p:nvSpPr>
        <p:spPr/>
        <p:txBody>
          <a:bodyPr/>
          <a:lstStyle/>
          <a:p>
            <a:r>
              <a:rPr lang="ar-SA" dirty="0" smtClean="0">
                <a:latin typeface="Arial" panose="020B0604020202020204" pitchFamily="34" charset="0"/>
                <a:cs typeface="Arial" panose="020B0604020202020204" pitchFamily="34" charset="0"/>
              </a:rPr>
              <a:t>اختبار مؤشر التعب (الركض السريع </a:t>
            </a:r>
            <a:r>
              <a:rPr lang="ar-SA" dirty="0" err="1" smtClean="0">
                <a:latin typeface="Arial" panose="020B0604020202020204" pitchFamily="34" charset="0"/>
                <a:cs typeface="Arial" panose="020B0604020202020204" pitchFamily="34" charset="0"/>
              </a:rPr>
              <a:t>الاهوائي</a:t>
            </a:r>
            <a:r>
              <a:rPr lang="ar-SA" dirty="0" smtClean="0">
                <a:latin typeface="Arial" panose="020B0604020202020204" pitchFamily="34" charset="0"/>
                <a:cs typeface="Arial" panose="020B0604020202020204" pitchFamily="34" charset="0"/>
              </a:rPr>
              <a:t>):</a:t>
            </a:r>
          </a:p>
          <a:p>
            <a:r>
              <a:rPr lang="ar-SA" dirty="0" smtClean="0">
                <a:latin typeface="Arial" panose="020B0604020202020204" pitchFamily="34" charset="0"/>
                <a:cs typeface="Arial" panose="020B0604020202020204" pitchFamily="34" charset="0"/>
              </a:rPr>
              <a:t>انطلاقا من فكرة ان المؤشر المرافق لكل نشاط بدني هو التعب، فضلا عن ان هذا التعب مرتبط بشكل مباشر مع زمن التمرين او زمن دوام الجهد تم بناء القانون التالي:</a:t>
            </a:r>
          </a:p>
          <a:p>
            <a:r>
              <a:rPr lang="ar-SA" dirty="0" smtClean="0">
                <a:latin typeface="Arial" panose="020B0604020202020204" pitchFamily="34" charset="0"/>
                <a:cs typeface="Arial" panose="020B0604020202020204" pitchFamily="34" charset="0"/>
              </a:rPr>
              <a:t>مؤشر التعب = (اقصى قدرة-اقل قدرة) / مجموع الازمان</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و نستخرج القدرة من خلال </a:t>
            </a:r>
            <a:r>
              <a:rPr lang="ar-IQ" dirty="0">
                <a:latin typeface="Arial" panose="020B0604020202020204" pitchFamily="34" charset="0"/>
                <a:cs typeface="Arial" panose="020B0604020202020204" pitchFamily="34" charset="0"/>
              </a:rPr>
              <a:t>القدرة = الكتلة </a:t>
            </a:r>
            <a:r>
              <a:rPr lang="en-US" dirty="0">
                <a:latin typeface="Arial" panose="020B0604020202020204" pitchFamily="34" charset="0"/>
                <a:cs typeface="Arial" panose="020B0604020202020204" pitchFamily="34" charset="0"/>
              </a:rPr>
              <a:t>x</a:t>
            </a:r>
            <a:r>
              <a:rPr lang="ar-IQ" dirty="0">
                <a:latin typeface="Arial" panose="020B0604020202020204" pitchFamily="34" charset="0"/>
                <a:cs typeface="Arial" panose="020B0604020202020204" pitchFamily="34" charset="0"/>
              </a:rPr>
              <a:t> مربع المسافة / مكعب </a:t>
            </a:r>
            <a:r>
              <a:rPr lang="ar-IQ" dirty="0" smtClean="0">
                <a:latin typeface="Arial" panose="020B0604020202020204" pitchFamily="34" charset="0"/>
                <a:cs typeface="Arial" panose="020B0604020202020204" pitchFamily="34" charset="0"/>
              </a:rPr>
              <a:t>الزمن</a:t>
            </a:r>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و يمكننا كخطوة لاحقة ربط ناتج مؤشر التعب هذا بمستوى الانجاز الرقمي او ربطها بتحقيق الهدف سواء كان مرتبط بالقدرة او بمعدل الانجاز مثل الدقة او الاستمرار بالأداء (خطة لعب من خلال جملة </a:t>
            </a:r>
            <a:r>
              <a:rPr lang="ar-SA" dirty="0" err="1" smtClean="0">
                <a:latin typeface="Arial" panose="020B0604020202020204" pitchFamily="34" charset="0"/>
                <a:cs typeface="Arial" panose="020B0604020202020204" pitchFamily="34" charset="0"/>
              </a:rPr>
              <a:t>خططية</a:t>
            </a:r>
            <a:r>
              <a:rPr lang="ar-SA" dirty="0" smtClean="0">
                <a:latin typeface="Arial" panose="020B0604020202020204" pitchFamily="34" charset="0"/>
                <a:cs typeface="Arial" panose="020B0604020202020204" pitchFamily="34" charset="0"/>
              </a:rPr>
              <a:t>) او كما في فعاليات الجمباز مثلا مرتبط بسلسلة حركية تامة.</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389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لوح الطباشير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62_TF02804846_TF02804846" id="{00783068-4C68-46AD-950A-F52339CBDEB2}" vid="{A1B39BF6-27C2-4CBA-A921-9E8935E20FDB}"/>
    </a:ext>
  </a:extLst>
</a:theme>
</file>

<file path=ppt/theme/theme2.xml><?xml version="1.0" encoding="utf-8"?>
<a:theme xmlns:a="http://schemas.openxmlformats.org/drawingml/2006/main" name="نسق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العرض التقديمي التعليمي على شكل لوحة طباشير (شاشة عريضة)</Template>
  <TotalTime>446</TotalTime>
  <Words>761</Words>
  <Application>Microsoft Office PowerPoint</Application>
  <PresentationFormat>مخصص</PresentationFormat>
  <Paragraphs>50</Paragraphs>
  <Slides>12</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12</vt:i4>
      </vt:variant>
    </vt:vector>
  </HeadingPairs>
  <TitlesOfParts>
    <vt:vector size="19" baseType="lpstr">
      <vt:lpstr>Arial</vt:lpstr>
      <vt:lpstr>Cambria Math</vt:lpstr>
      <vt:lpstr>Consolas</vt:lpstr>
      <vt:lpstr>Corbel</vt:lpstr>
      <vt:lpstr>Tahoma</vt:lpstr>
      <vt:lpstr>Wingdings</vt:lpstr>
      <vt:lpstr>لوح الطباشير 16x9</vt:lpstr>
      <vt:lpstr>القدرة Power: و بايوميكانيكا الرياضة أفكار للباحثين</vt:lpstr>
      <vt:lpstr>القدرة.....  مفاهيم عامة:</vt:lpstr>
      <vt:lpstr>القدرة و بيوميكانيكا الجسم البشري:</vt:lpstr>
      <vt:lpstr>القدرة البايوميكانيكية و النشاط البدني و الرياضي:</vt:lpstr>
      <vt:lpstr>القدرة البايوميكانيكية و النشاط البدني و الرياضي:</vt:lpstr>
      <vt:lpstr>القدرة البايوميكانيكية و النشاط البدني و الرياضي:</vt:lpstr>
      <vt:lpstr>تطبيقات القدرة في التدريب الرياضي:</vt:lpstr>
      <vt:lpstr>تطبيقات القدرة في التدريب الرياضي:</vt:lpstr>
      <vt:lpstr>تطبيقات القدرة في الفسلجة الرياضية:</vt:lpstr>
      <vt:lpstr>تطبيقات القدرة في التعلم الحركي:</vt:lpstr>
      <vt:lpstr>ملخص لأهمية دراسة القدرة:</vt:lpstr>
      <vt:lpstr>شكرا لحسن الاستماع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القدرة Power: و بايوميكانيكا الرياضة أفكار للباحثين</dc:title>
  <dc:creator>hp</dc:creator>
  <cp:lastModifiedBy>hp</cp:lastModifiedBy>
  <cp:revision>28</cp:revision>
  <dcterms:created xsi:type="dcterms:W3CDTF">2022-01-08T16:24:54Z</dcterms:created>
  <dcterms:modified xsi:type="dcterms:W3CDTF">2022-01-12T07:59:10Z</dcterms:modified>
</cp:coreProperties>
</file>