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62"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01/08/1442</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2" Type="http://schemas.openxmlformats.org/officeDocument/2006/relationships/image" Target="../media/image10.PNG"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6">
              <a:lumMod val="60000"/>
              <a:lumOff val="40000"/>
            </a:schemeClr>
          </a:solidFill>
        </p:spPr>
        <p:txBody>
          <a:bodyPr>
            <a:normAutofit/>
          </a:bodyPr>
          <a:lstStyle/>
          <a:p>
            <a:r>
              <a:rPr lang="ar-IQ" sz="6600" b="1" dirty="0">
                <a:solidFill>
                  <a:srgbClr val="FF0000"/>
                </a:solidFill>
              </a:rPr>
              <a:t>استمارة التسجيل </a:t>
            </a:r>
            <a:endParaRPr lang="en-US" sz="6600" b="1" dirty="0">
              <a:solidFill>
                <a:srgbClr val="FF0000"/>
              </a:solidFill>
            </a:endParaRPr>
          </a:p>
        </p:txBody>
      </p:sp>
    </p:spTree>
    <p:extLst>
      <p:ext uri="{BB962C8B-B14F-4D97-AF65-F5344CB8AC3E}">
        <p14:creationId xmlns:p14="http://schemas.microsoft.com/office/powerpoint/2010/main" val="888582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648072"/>
          </a:xfrm>
          <a:solidFill>
            <a:schemeClr val="accent6">
              <a:lumMod val="40000"/>
              <a:lumOff val="60000"/>
            </a:schemeClr>
          </a:solidFill>
        </p:spPr>
        <p:txBody>
          <a:bodyPr>
            <a:normAutofit fontScale="90000"/>
          </a:bodyPr>
          <a:lstStyle/>
          <a:p>
            <a:r>
              <a:rPr lang="ar-IQ" dirty="0"/>
              <a:t>اسماء اللاعبين</a:t>
            </a:r>
            <a:endParaRPr lang="en-US" dirty="0"/>
          </a:p>
        </p:txBody>
      </p:sp>
      <p:sp>
        <p:nvSpPr>
          <p:cNvPr id="4" name="عنصر نائب للمحتوى 3"/>
          <p:cNvSpPr>
            <a:spLocks noGrp="1"/>
          </p:cNvSpPr>
          <p:nvPr>
            <p:ph sz="half" idx="2"/>
          </p:nvPr>
        </p:nvSpPr>
        <p:spPr>
          <a:xfrm>
            <a:off x="4499992" y="1268760"/>
            <a:ext cx="4392488" cy="5328592"/>
          </a:xfrm>
          <a:solidFill>
            <a:schemeClr val="accent6">
              <a:lumMod val="40000"/>
              <a:lumOff val="60000"/>
            </a:schemeClr>
          </a:solidFill>
        </p:spPr>
        <p:txBody>
          <a:bodyPr>
            <a:normAutofit fontScale="92500" lnSpcReduction="10000"/>
          </a:bodyPr>
          <a:lstStyle/>
          <a:p>
            <a:pPr marL="0" indent="0" algn="justLow">
              <a:buNone/>
            </a:pPr>
            <a:r>
              <a:rPr lang="ar-IQ" dirty="0"/>
              <a:t>على المسجل تسجيل اسماء لاعبين الفريقين قبل 40 دقيقة من بداية المباراة حيث يقدم مدربي الفريقين قائمة بأسماء الوفد تتضمن اللاعبين والإداريين وقبل 10 من المباراة ينادي المسجل على مدربي كلا الفريقين لتسجيل التشكيلة الاساسية و ذلك بوضع </a:t>
            </a:r>
            <a:r>
              <a:rPr lang="en-US" dirty="0"/>
              <a:t>X</a:t>
            </a:r>
            <a:r>
              <a:rPr lang="ar-IQ" dirty="0"/>
              <a:t> و دائرة امام اللاعبين الاساسين الذين يبادون المباراة كما موضح في الصورة واللاعب البديل نضع فقط </a:t>
            </a:r>
            <a:r>
              <a:rPr lang="en-US" dirty="0"/>
              <a:t>X</a:t>
            </a:r>
            <a:r>
              <a:rPr lang="ar-IQ" dirty="0"/>
              <a:t> بدون دائرة وبعد تسجيل التشكيلة الاساسية للفريق يطلب من المدرب التوقيع امام اسمه اسفل اسماء اللاعبين وكل لاعب اسمه مسجل في الاستمارة يكون مؤهل للعب </a:t>
            </a:r>
            <a:endParaRPr lang="en-US" dirty="0"/>
          </a:p>
        </p:txBody>
      </p:sp>
      <p:pic>
        <p:nvPicPr>
          <p:cNvPr id="8" name="عنصر نائب للمحتوى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528" y="1340768"/>
            <a:ext cx="4032448" cy="4566954"/>
          </a:xfrm>
        </p:spPr>
      </p:pic>
    </p:spTree>
    <p:extLst>
      <p:ext uri="{BB962C8B-B14F-4D97-AF65-F5344CB8AC3E}">
        <p14:creationId xmlns:p14="http://schemas.microsoft.com/office/powerpoint/2010/main" val="48492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4330824" cy="562074"/>
          </a:xfrm>
          <a:solidFill>
            <a:schemeClr val="accent6">
              <a:lumMod val="40000"/>
              <a:lumOff val="60000"/>
            </a:schemeClr>
          </a:solidFill>
        </p:spPr>
        <p:txBody>
          <a:bodyPr>
            <a:normAutofit fontScale="90000"/>
          </a:bodyPr>
          <a:lstStyle/>
          <a:p>
            <a:r>
              <a:rPr lang="ar-IQ" dirty="0"/>
              <a:t>كتابة رموز الاخطاء </a:t>
            </a:r>
            <a:endParaRPr lang="en-US" dirty="0"/>
          </a:p>
        </p:txBody>
      </p:sp>
      <p:sp>
        <p:nvSpPr>
          <p:cNvPr id="4" name="عنصر نائب للمحتوى 3"/>
          <p:cNvSpPr>
            <a:spLocks noGrp="1"/>
          </p:cNvSpPr>
          <p:nvPr>
            <p:ph sz="half" idx="2"/>
          </p:nvPr>
        </p:nvSpPr>
        <p:spPr>
          <a:xfrm>
            <a:off x="4355976" y="764704"/>
            <a:ext cx="4326632" cy="5328592"/>
          </a:xfrm>
          <a:solidFill>
            <a:schemeClr val="accent6">
              <a:lumMod val="40000"/>
              <a:lumOff val="60000"/>
            </a:schemeClr>
          </a:solidFill>
        </p:spPr>
        <p:txBody>
          <a:bodyPr>
            <a:noAutofit/>
          </a:bodyPr>
          <a:lstStyle/>
          <a:p>
            <a:pPr algn="justLow"/>
            <a:r>
              <a:rPr lang="ar-IQ" sz="1600" b="1" dirty="0"/>
              <a:t>الخطأ الشخصي رمزه </a:t>
            </a:r>
            <a:r>
              <a:rPr lang="en-US" sz="1600" b="1" dirty="0"/>
              <a:t>P</a:t>
            </a:r>
            <a:r>
              <a:rPr lang="ar-IQ" sz="1600" b="1" dirty="0"/>
              <a:t> </a:t>
            </a:r>
          </a:p>
          <a:p>
            <a:pPr algn="justLow"/>
            <a:r>
              <a:rPr lang="en-US" sz="1600" b="1" dirty="0"/>
              <a:t>P1</a:t>
            </a:r>
            <a:r>
              <a:rPr lang="ar-IQ" sz="1600" b="1" dirty="0"/>
              <a:t> خطأ شخصي مصحوب برمية واحدة </a:t>
            </a:r>
          </a:p>
          <a:p>
            <a:pPr algn="justLow"/>
            <a:r>
              <a:rPr lang="en-US" sz="1600" b="1" dirty="0"/>
              <a:t>P2</a:t>
            </a:r>
            <a:r>
              <a:rPr lang="ar-IQ" sz="1600" b="1" dirty="0"/>
              <a:t> خطأ شخصي مصحوب برميتين </a:t>
            </a:r>
          </a:p>
          <a:p>
            <a:pPr algn="justLow"/>
            <a:r>
              <a:rPr lang="en-US" sz="1600" b="1" dirty="0"/>
              <a:t>P3</a:t>
            </a:r>
            <a:r>
              <a:rPr lang="ar-IQ" sz="1600" b="1" dirty="0"/>
              <a:t> خطأ شخصي مصحوب بثلاث رميات </a:t>
            </a:r>
          </a:p>
          <a:p>
            <a:pPr algn="justLow"/>
            <a:r>
              <a:rPr lang="ar-IQ" sz="1600" b="1" dirty="0"/>
              <a:t>الخطأ الفني رمزه </a:t>
            </a:r>
            <a:r>
              <a:rPr lang="en-US" sz="1600" b="1" dirty="0"/>
              <a:t>T1</a:t>
            </a:r>
            <a:r>
              <a:rPr lang="ar-IQ" sz="1600" b="1" dirty="0"/>
              <a:t> </a:t>
            </a:r>
          </a:p>
          <a:p>
            <a:pPr algn="justLow"/>
            <a:r>
              <a:rPr lang="ar-IQ" sz="1600" b="1" dirty="0"/>
              <a:t>الخطأ المتعمد رمزه </a:t>
            </a:r>
            <a:r>
              <a:rPr lang="en-US" sz="1600" b="1" dirty="0"/>
              <a:t>U2</a:t>
            </a:r>
            <a:r>
              <a:rPr lang="ar-IQ" sz="1600" b="1" dirty="0"/>
              <a:t> </a:t>
            </a:r>
          </a:p>
          <a:p>
            <a:pPr algn="justLow"/>
            <a:r>
              <a:rPr lang="ar-IQ" sz="1600" b="1" dirty="0"/>
              <a:t>الخطأ العدم اهلية رمزه </a:t>
            </a:r>
            <a:r>
              <a:rPr lang="en-US" sz="1600" b="1" dirty="0"/>
              <a:t>D2</a:t>
            </a:r>
            <a:r>
              <a:rPr lang="ar-IQ" sz="1600" b="1" dirty="0"/>
              <a:t> </a:t>
            </a:r>
          </a:p>
          <a:p>
            <a:pPr algn="justLow"/>
            <a:r>
              <a:rPr lang="ar-IQ" sz="1600" b="1" dirty="0"/>
              <a:t>الخطأ الفني على المدرب بسببه هو </a:t>
            </a:r>
            <a:r>
              <a:rPr lang="en-US" sz="1600" b="1" dirty="0"/>
              <a:t>C1</a:t>
            </a:r>
            <a:r>
              <a:rPr lang="ar-IQ" sz="1600" b="1" dirty="0"/>
              <a:t> </a:t>
            </a:r>
          </a:p>
          <a:p>
            <a:pPr algn="justLow"/>
            <a:r>
              <a:rPr lang="ar-IQ" sz="1600" b="1" dirty="0"/>
              <a:t>الخطأ الفني على المدرب بسبب غيره اي بسبب اللاعبين الاحتياط ومساعد المدرب او اي شخص جالس على مصطبة الفريق </a:t>
            </a:r>
            <a:r>
              <a:rPr lang="en-US" sz="1600" b="1" dirty="0"/>
              <a:t>B1 </a:t>
            </a:r>
            <a:r>
              <a:rPr lang="ar-IQ" sz="1600" b="1" dirty="0"/>
              <a:t> يجب على المسجل ان يحفظ الرموز والصورة المرفقة توضح طريقة كتابة رموز الاخطاء في الاستمارة كل لاعب مسموح له ارتكاب خمسة اخطاء شخصية ويستبعد وفي حال ارتكب اللاعب خطأين فنيين يطرد ويكتب في المربع الذي يليها </a:t>
            </a:r>
            <a:r>
              <a:rPr lang="en-US" sz="1600" b="1" dirty="0"/>
              <a:t>GD </a:t>
            </a:r>
            <a:r>
              <a:rPr lang="ar-IQ" sz="1600" b="1" dirty="0"/>
              <a:t> وكذلك في حال ارتكب اللاعب خطأين  متعمدين او خطأ فني وخطأ متعمد في المباراة او خطأ عدم اهلية يكتب بعدها </a:t>
            </a:r>
            <a:r>
              <a:rPr lang="en-US" sz="1600" b="1" dirty="0"/>
              <a:t>GD</a:t>
            </a:r>
            <a:r>
              <a:rPr lang="ar-IQ" sz="1600" b="1" dirty="0"/>
              <a:t> لكي يبين ان اللاعب طرد من المباراة </a:t>
            </a:r>
            <a:endParaRPr lang="en-US" sz="1600" b="1" dirty="0"/>
          </a:p>
        </p:txBody>
      </p:sp>
      <p:pic>
        <p:nvPicPr>
          <p:cNvPr id="9" name="عنصر نائب للمحتوى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1" y="1484784"/>
            <a:ext cx="3816424" cy="4608512"/>
          </a:xfrm>
        </p:spPr>
      </p:pic>
    </p:spTree>
    <p:extLst>
      <p:ext uri="{BB962C8B-B14F-4D97-AF65-F5344CB8AC3E}">
        <p14:creationId xmlns:p14="http://schemas.microsoft.com/office/powerpoint/2010/main" val="67475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40000"/>
              <a:lumOff val="60000"/>
            </a:schemeClr>
          </a:solidFill>
        </p:spPr>
        <p:txBody>
          <a:bodyPr>
            <a:normAutofit/>
          </a:bodyPr>
          <a:lstStyle/>
          <a:p>
            <a:r>
              <a:rPr lang="ar-IQ" dirty="0"/>
              <a:t>اخطاء المدرب</a:t>
            </a:r>
            <a:endParaRPr lang="en-US"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2924945"/>
            <a:ext cx="3240360" cy="1414554"/>
          </a:xfrm>
        </p:spPr>
      </p:pic>
      <p:sp>
        <p:nvSpPr>
          <p:cNvPr id="4" name="عنصر نائب للمحتوى 3"/>
          <p:cNvSpPr>
            <a:spLocks noGrp="1"/>
          </p:cNvSpPr>
          <p:nvPr>
            <p:ph sz="half" idx="2"/>
          </p:nvPr>
        </p:nvSpPr>
        <p:spPr>
          <a:xfrm>
            <a:off x="4139952" y="1412776"/>
            <a:ext cx="4536504" cy="4741987"/>
          </a:xfrm>
          <a:solidFill>
            <a:schemeClr val="accent6">
              <a:lumMod val="40000"/>
              <a:lumOff val="60000"/>
            </a:schemeClr>
          </a:solidFill>
        </p:spPr>
        <p:txBody>
          <a:bodyPr>
            <a:normAutofit fontScale="92500" lnSpcReduction="10000"/>
          </a:bodyPr>
          <a:lstStyle/>
          <a:p>
            <a:pPr marL="0" indent="0" algn="justLow">
              <a:buNone/>
            </a:pPr>
            <a:r>
              <a:rPr lang="ar-IQ" dirty="0"/>
              <a:t>اما الاخطاء التي تشمل المدرب ومساعد المدرب والاشخاص المتواجدين على مصطبة الاحتياط هي اخطاء سوء السلوك وهي الخطأ الفني والخطأ العدم اهلية المدرب اذا ارتكب خطأين فنين بسببه هو يطرد ويكون رمزه </a:t>
            </a:r>
            <a:r>
              <a:rPr lang="en-US" dirty="0"/>
              <a:t>C1</a:t>
            </a:r>
            <a:r>
              <a:rPr lang="ar-IQ" dirty="0"/>
              <a:t> اما بسبب غيره ثلاث اخطاء ويطرد ويكون رمزه </a:t>
            </a:r>
            <a:r>
              <a:rPr lang="en-US" dirty="0"/>
              <a:t>B1</a:t>
            </a:r>
            <a:r>
              <a:rPr lang="ar-IQ" dirty="0"/>
              <a:t> وفي حال ارتكابه خطأين بسبب غيره وخطأ بسببه هو ايضا يطرد اما خطأ العدم اهلية فيكون خطأ واحد ويطرد و رمزه </a:t>
            </a:r>
            <a:r>
              <a:rPr lang="en-US" dirty="0"/>
              <a:t>D2</a:t>
            </a:r>
            <a:r>
              <a:rPr lang="ar-IQ" dirty="0"/>
              <a:t> ثم نكتب </a:t>
            </a:r>
            <a:r>
              <a:rPr lang="en-US" dirty="0"/>
              <a:t>GD</a:t>
            </a:r>
            <a:r>
              <a:rPr lang="ar-IQ" dirty="0"/>
              <a:t> بعد رموز الاخطاء وكما موضح في الصورة </a:t>
            </a:r>
            <a:endParaRPr lang="en-US" dirty="0"/>
          </a:p>
        </p:txBody>
      </p:sp>
    </p:spTree>
    <p:extLst>
      <p:ext uri="{BB962C8B-B14F-4D97-AF65-F5344CB8AC3E}">
        <p14:creationId xmlns:p14="http://schemas.microsoft.com/office/powerpoint/2010/main" val="141026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6">
              <a:lumMod val="40000"/>
              <a:lumOff val="60000"/>
            </a:schemeClr>
          </a:solidFill>
        </p:spPr>
        <p:txBody>
          <a:bodyPr/>
          <a:lstStyle/>
          <a:p>
            <a:r>
              <a:rPr lang="ar-IQ" dirty="0"/>
              <a:t>كتابة النقاط</a:t>
            </a:r>
            <a:endParaRPr lang="en-US"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1124744"/>
            <a:ext cx="1872208" cy="5001419"/>
          </a:xfrm>
        </p:spPr>
      </p:pic>
      <p:sp>
        <p:nvSpPr>
          <p:cNvPr id="4" name="عنصر نائب للمحتوى 3"/>
          <p:cNvSpPr>
            <a:spLocks noGrp="1"/>
          </p:cNvSpPr>
          <p:nvPr>
            <p:ph sz="half" idx="2"/>
          </p:nvPr>
        </p:nvSpPr>
        <p:spPr>
          <a:xfrm>
            <a:off x="3995936" y="1340768"/>
            <a:ext cx="4608512" cy="4741987"/>
          </a:xfrm>
          <a:solidFill>
            <a:schemeClr val="accent6">
              <a:lumMod val="40000"/>
              <a:lumOff val="60000"/>
            </a:schemeClr>
          </a:solidFill>
        </p:spPr>
        <p:txBody>
          <a:bodyPr>
            <a:normAutofit fontScale="85000" lnSpcReduction="20000"/>
          </a:bodyPr>
          <a:lstStyle/>
          <a:p>
            <a:pPr algn="just"/>
            <a:r>
              <a:rPr lang="ar-IQ" dirty="0"/>
              <a:t>في كرة السلة هناك نقطة ونقطتان وثلاث نقاط </a:t>
            </a:r>
          </a:p>
          <a:p>
            <a:pPr algn="just"/>
            <a:r>
              <a:rPr lang="ar-IQ" dirty="0"/>
              <a:t>تأتي النقطة الواحدة من الرمية الحرة وتكتب بشكل نقطة معتمة فوق الرقم الذي وصل اليه الفريق من النقاط بالإضافة الى رقم اللاعب </a:t>
            </a:r>
          </a:p>
          <a:p>
            <a:pPr algn="just"/>
            <a:r>
              <a:rPr lang="ar-IQ" dirty="0"/>
              <a:t>اما النقطتين تكتب / خط مائل على عدد النقاط الذي وصل اليه الفريق مع كتابة رقم اللاعب وتأتي النقطتين من التصويبة السلمية او التصويب من داخل القوس </a:t>
            </a:r>
          </a:p>
          <a:p>
            <a:pPr algn="just"/>
            <a:r>
              <a:rPr lang="ar-IQ" dirty="0"/>
              <a:t>الثلاث النقاط تكتب / خط مائل ودائرة حول رقم اللاعب الذي سجل النقاط الثلاثة وتأتي من خلال التصويب من خارج القوس والصورة توضح طريقة تسجيل النقاط</a:t>
            </a:r>
            <a:endParaRPr lang="en-US" dirty="0"/>
          </a:p>
        </p:txBody>
      </p:sp>
    </p:spTree>
    <p:extLst>
      <p:ext uri="{BB962C8B-B14F-4D97-AF65-F5344CB8AC3E}">
        <p14:creationId xmlns:p14="http://schemas.microsoft.com/office/powerpoint/2010/main" val="148717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95536" y="980728"/>
            <a:ext cx="2036693" cy="3960439"/>
          </a:xfrm>
        </p:spPr>
      </p:pic>
      <p:sp>
        <p:nvSpPr>
          <p:cNvPr id="4" name="عنصر نائب للمحتوى 3"/>
          <p:cNvSpPr>
            <a:spLocks noGrp="1"/>
          </p:cNvSpPr>
          <p:nvPr>
            <p:ph sz="half" idx="2"/>
          </p:nvPr>
        </p:nvSpPr>
        <p:spPr>
          <a:xfrm>
            <a:off x="2915816" y="764704"/>
            <a:ext cx="5770984" cy="5361459"/>
          </a:xfrm>
          <a:solidFill>
            <a:schemeClr val="accent6">
              <a:lumMod val="40000"/>
              <a:lumOff val="60000"/>
            </a:schemeClr>
          </a:solidFill>
        </p:spPr>
        <p:txBody>
          <a:bodyPr>
            <a:normAutofit lnSpcReduction="10000"/>
          </a:bodyPr>
          <a:lstStyle/>
          <a:p>
            <a:pPr marL="0" indent="0" algn="just">
              <a:buNone/>
            </a:pPr>
            <a:r>
              <a:rPr lang="ar-IQ" dirty="0"/>
              <a:t>عند نهاية الربع الاول يوضع خط اسفل اخر عدد من النقاط وصل اليه الفريق و رسم دائرة حول هذا الرقم و حساب النقاط في كرة السلة يكون في كل ربع ولكي نحسب نقاط الربع الثاني يتم من خلال طرح العدد الذي وصل اليه الفريق في الربع الثاني من الربع الاول مثال اذا انتهى الربع الاول لفريق </a:t>
            </a:r>
            <a:r>
              <a:rPr lang="en-US" dirty="0"/>
              <a:t>A </a:t>
            </a:r>
            <a:r>
              <a:rPr lang="ar-IQ" dirty="0"/>
              <a:t> 15 نقطة وفي نهاية الربع الثاني وصل عدد النقاط الى 30 نقطة نطرح 30 من 15 يظهر لنا العدد 15 هو عدد النقاط التي سجلها فريق </a:t>
            </a:r>
            <a:r>
              <a:rPr lang="en-US" dirty="0"/>
              <a:t>A</a:t>
            </a:r>
            <a:r>
              <a:rPr lang="ar-IQ" dirty="0"/>
              <a:t> في الربع الثاني وكذلك الحال لباقي الارباع حيث يتم طرح الربع الثالث من الربع الثاني والربع الرابع من الربع الثالث وكذلك الحال لفريق </a:t>
            </a:r>
            <a:r>
              <a:rPr lang="en-US" dirty="0"/>
              <a:t>B </a:t>
            </a:r>
            <a:r>
              <a:rPr lang="ar-IQ" dirty="0"/>
              <a:t> يتم حساب النقاط بنفس الطريقة </a:t>
            </a:r>
          </a:p>
        </p:txBody>
      </p:sp>
    </p:spTree>
    <p:extLst>
      <p:ext uri="{BB962C8B-B14F-4D97-AF65-F5344CB8AC3E}">
        <p14:creationId xmlns:p14="http://schemas.microsoft.com/office/powerpoint/2010/main" val="369183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40000"/>
              <a:lumOff val="60000"/>
            </a:schemeClr>
          </a:solidFill>
        </p:spPr>
        <p:txBody>
          <a:bodyPr/>
          <a:lstStyle/>
          <a:p>
            <a:r>
              <a:rPr lang="ar-IQ" dirty="0"/>
              <a:t>نهاية المباراة </a:t>
            </a:r>
            <a:endParaRPr lang="en-US"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60" y="1412776"/>
            <a:ext cx="1581371" cy="4096322"/>
          </a:xfrm>
        </p:spPr>
      </p:pic>
      <p:sp>
        <p:nvSpPr>
          <p:cNvPr id="4" name="عنصر نائب للمحتوى 3"/>
          <p:cNvSpPr>
            <a:spLocks noGrp="1"/>
          </p:cNvSpPr>
          <p:nvPr>
            <p:ph sz="half" idx="2"/>
          </p:nvPr>
        </p:nvSpPr>
        <p:spPr>
          <a:xfrm>
            <a:off x="3779912" y="1600200"/>
            <a:ext cx="4906888" cy="4525963"/>
          </a:xfrm>
          <a:solidFill>
            <a:schemeClr val="accent6">
              <a:lumMod val="40000"/>
              <a:lumOff val="60000"/>
            </a:schemeClr>
          </a:solidFill>
        </p:spPr>
        <p:txBody>
          <a:bodyPr/>
          <a:lstStyle/>
          <a:p>
            <a:pPr algn="justLow"/>
            <a:r>
              <a:rPr lang="ar-IQ" dirty="0"/>
              <a:t>اما في نهاية المباراة يتم عمل نفس الطريقة في نهاية الارباع نضع خط و دائرة حول العدد الاخير من النقاط مع رسم خط مائل للاسفل لكي لا يتم التلاعب بعدد النقاط التي سجلت في المباراة كما في الصورة المرفقة</a:t>
            </a:r>
            <a:endParaRPr lang="en-US" dirty="0"/>
          </a:p>
        </p:txBody>
      </p:sp>
    </p:spTree>
    <p:extLst>
      <p:ext uri="{BB962C8B-B14F-4D97-AF65-F5344CB8AC3E}">
        <p14:creationId xmlns:p14="http://schemas.microsoft.com/office/powerpoint/2010/main" val="12339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4648200" y="836712"/>
            <a:ext cx="4038600" cy="5289451"/>
          </a:xfrm>
          <a:solidFill>
            <a:schemeClr val="accent6">
              <a:lumMod val="40000"/>
              <a:lumOff val="60000"/>
            </a:schemeClr>
          </a:solidFill>
        </p:spPr>
        <p:txBody>
          <a:bodyPr/>
          <a:lstStyle/>
          <a:p>
            <a:pPr marL="0" indent="0" algn="justLow">
              <a:buNone/>
            </a:pPr>
            <a:r>
              <a:rPr lang="ar-IQ" dirty="0"/>
              <a:t>الصورة هي توضيح لكيفية تسجيل النقاط لكل ربع في المكان المخصص لها في الاستمارة و وكذلك الحال في الوقت الإضافي والنتيجة النهائية للمباراة مع كتابة اسم الفريق الفائز وكذلك وقت انتهاء المباراة بنظام توقيت الـ 24  </a:t>
            </a:r>
            <a:endParaRPr lang="en-US" dirty="0"/>
          </a:p>
        </p:txBody>
      </p:sp>
      <p:pic>
        <p:nvPicPr>
          <p:cNvPr id="7" name="عنصر نائب للمحتوى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2420888"/>
            <a:ext cx="3857311" cy="2448272"/>
          </a:xfrm>
        </p:spPr>
      </p:pic>
    </p:spTree>
    <p:extLst>
      <p:ext uri="{BB962C8B-B14F-4D97-AF65-F5344CB8AC3E}">
        <p14:creationId xmlns:p14="http://schemas.microsoft.com/office/powerpoint/2010/main" val="139189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3851920" y="692696"/>
            <a:ext cx="4834880" cy="5433467"/>
          </a:xfrm>
          <a:solidFill>
            <a:schemeClr val="accent6">
              <a:lumMod val="40000"/>
              <a:lumOff val="60000"/>
            </a:schemeClr>
          </a:solidFill>
        </p:spPr>
        <p:txBody>
          <a:bodyPr>
            <a:normAutofit/>
          </a:bodyPr>
          <a:lstStyle/>
          <a:p>
            <a:pPr algn="justLow"/>
            <a:r>
              <a:rPr lang="ar-IQ" dirty="0"/>
              <a:t>الصورة توضح اسماء حكام طاولة التسجيل بالإضافة الى توقيع كل شخص منهم </a:t>
            </a:r>
          </a:p>
          <a:p>
            <a:pPr algn="justLow"/>
            <a:r>
              <a:rPr lang="ar-IQ" dirty="0"/>
              <a:t>ملاحظة مهمة بعد كتابة النقاط والاخطاء لكلا الفريقين من قبل المسجل وتسجيل اسماء اللاعبين والحكام في نهاية المباراة يتم تدقيق الاستمارة من قبل المسجل ويوقع حكام الطاولة والحكم المساعد الثاني والحكم المساعد الاول وفي الختام يوقع رئيس الطاقم وبعد توقيع الاخير لا يمكن كتابة اي شيء بعده على الاستمارة </a:t>
            </a:r>
            <a:endParaRPr lang="en-US" dirty="0"/>
          </a:p>
        </p:txBody>
      </p:sp>
      <p:pic>
        <p:nvPicPr>
          <p:cNvPr id="9" name="عنصر نائب للمحتوى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2348880"/>
            <a:ext cx="3384376" cy="2160240"/>
          </a:xfrm>
        </p:spPr>
      </p:pic>
    </p:spTree>
    <p:extLst>
      <p:ext uri="{BB962C8B-B14F-4D97-AF65-F5344CB8AC3E}">
        <p14:creationId xmlns:p14="http://schemas.microsoft.com/office/powerpoint/2010/main" val="159009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60648"/>
            <a:ext cx="4824536" cy="6408712"/>
          </a:xfrm>
        </p:spPr>
      </p:pic>
    </p:spTree>
    <p:extLst>
      <p:ext uri="{BB962C8B-B14F-4D97-AF65-F5344CB8AC3E}">
        <p14:creationId xmlns:p14="http://schemas.microsoft.com/office/powerpoint/2010/main" val="4688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a:solidFill>
            <a:schemeClr val="bg1">
              <a:lumMod val="85000"/>
            </a:schemeClr>
          </a:solidFill>
        </p:spPr>
        <p:txBody>
          <a:bodyPr>
            <a:normAutofit fontScale="90000"/>
          </a:bodyPr>
          <a:lstStyle/>
          <a:p>
            <a:r>
              <a:rPr lang="ar-IQ" dirty="0">
                <a:solidFill>
                  <a:srgbClr val="FF0000"/>
                </a:solidFill>
              </a:rPr>
              <a:t>من خلال قراءة استمارة التسجيل يمكنك التعرف على :</a:t>
            </a:r>
            <a:endParaRPr lang="en-US" dirty="0">
              <a:solidFill>
                <a:srgbClr val="FF0000"/>
              </a:solidFill>
            </a:endParaRPr>
          </a:p>
        </p:txBody>
      </p:sp>
      <p:sp>
        <p:nvSpPr>
          <p:cNvPr id="3" name="عنصر نائب للمحتوى 2"/>
          <p:cNvSpPr>
            <a:spLocks noGrp="1"/>
          </p:cNvSpPr>
          <p:nvPr>
            <p:ph idx="1"/>
          </p:nvPr>
        </p:nvSpPr>
        <p:spPr>
          <a:solidFill>
            <a:schemeClr val="bg1">
              <a:lumMod val="85000"/>
            </a:schemeClr>
          </a:solidFill>
        </p:spPr>
        <p:txBody>
          <a:bodyPr>
            <a:normAutofit fontScale="85000" lnSpcReduction="10000"/>
          </a:bodyPr>
          <a:lstStyle/>
          <a:p>
            <a:r>
              <a:rPr lang="ar-IQ" dirty="0"/>
              <a:t>استمارة التسجيل هي شريط مصور للمباراة من خلالها نستطيع ان نتعرف على :</a:t>
            </a:r>
          </a:p>
          <a:p>
            <a:pPr marL="0" indent="0">
              <a:buNone/>
            </a:pPr>
            <a:r>
              <a:rPr lang="ar-IQ" dirty="0"/>
              <a:t>•	اسماء الفريقين الذين ستجري المباراة بينهما </a:t>
            </a:r>
          </a:p>
          <a:p>
            <a:pPr marL="0" indent="0">
              <a:buNone/>
            </a:pPr>
            <a:r>
              <a:rPr lang="ar-IQ" dirty="0"/>
              <a:t>•	اسم البطولة </a:t>
            </a:r>
          </a:p>
          <a:p>
            <a:pPr marL="0" indent="0">
              <a:buNone/>
            </a:pPr>
            <a:r>
              <a:rPr lang="ar-IQ" dirty="0"/>
              <a:t>•	وقت المباراة </a:t>
            </a:r>
          </a:p>
          <a:p>
            <a:pPr marL="0" indent="0">
              <a:buNone/>
            </a:pPr>
            <a:r>
              <a:rPr lang="ar-IQ" dirty="0"/>
              <a:t>•	المكان الذي ستجري به المباراة ( الملعب )</a:t>
            </a:r>
          </a:p>
          <a:p>
            <a:pPr marL="0" indent="0">
              <a:buNone/>
            </a:pPr>
            <a:r>
              <a:rPr lang="ar-IQ" dirty="0"/>
              <a:t>•	تاريخ المباراة </a:t>
            </a:r>
          </a:p>
          <a:p>
            <a:pPr marL="0" indent="0">
              <a:buNone/>
            </a:pPr>
            <a:r>
              <a:rPr lang="ar-IQ" dirty="0"/>
              <a:t>•	تسلسل المباراة </a:t>
            </a:r>
          </a:p>
          <a:p>
            <a:pPr marL="0" indent="0">
              <a:buNone/>
            </a:pPr>
            <a:r>
              <a:rPr lang="ar-IQ" dirty="0"/>
              <a:t>•	اسماء الحكام الذين يقودون المباراة وكذلك اسماء حكام الطاولة </a:t>
            </a:r>
          </a:p>
          <a:p>
            <a:pPr marL="0" indent="0">
              <a:buNone/>
            </a:pPr>
            <a:r>
              <a:rPr lang="ar-IQ" dirty="0"/>
              <a:t>•	اسماء اللاعبين الذين شاركوا في المباراة </a:t>
            </a:r>
          </a:p>
          <a:p>
            <a:endParaRPr lang="en-US" dirty="0"/>
          </a:p>
        </p:txBody>
      </p:sp>
    </p:spTree>
    <p:extLst>
      <p:ext uri="{BB962C8B-B14F-4D97-AF65-F5344CB8AC3E}">
        <p14:creationId xmlns:p14="http://schemas.microsoft.com/office/powerpoint/2010/main" val="114464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a:solidFill>
            <a:schemeClr val="accent6">
              <a:lumMod val="40000"/>
              <a:lumOff val="60000"/>
            </a:schemeClr>
          </a:solidFill>
        </p:spPr>
        <p:txBody>
          <a:bodyPr>
            <a:normAutofit fontScale="92500" lnSpcReduction="10000"/>
          </a:bodyPr>
          <a:lstStyle/>
          <a:p>
            <a:pPr marL="0" indent="0">
              <a:buNone/>
            </a:pPr>
            <a:r>
              <a:rPr lang="ar-IQ" dirty="0"/>
              <a:t>•	اسماء التشكيلة الاساسية لكل فريق اي اللاعبين الخمسة الذين بدأوا المباراة</a:t>
            </a:r>
          </a:p>
          <a:p>
            <a:pPr marL="0" indent="0">
              <a:buNone/>
            </a:pPr>
            <a:r>
              <a:rPr lang="ar-IQ" dirty="0"/>
              <a:t>•	اسم قائد الفريق (الكابتن) لكلا الفريقين</a:t>
            </a:r>
          </a:p>
          <a:p>
            <a:pPr marL="0" indent="0">
              <a:buNone/>
            </a:pPr>
            <a:r>
              <a:rPr lang="ar-IQ" dirty="0"/>
              <a:t>•	اسم المدرب ومساعد المدرب لكل فريق</a:t>
            </a:r>
          </a:p>
          <a:p>
            <a:pPr marL="0" indent="0">
              <a:buNone/>
            </a:pPr>
            <a:r>
              <a:rPr lang="ar-IQ" dirty="0"/>
              <a:t>•	معرفة عدد النقاط التي سجلها كل لاعب في المباراة </a:t>
            </a:r>
          </a:p>
          <a:p>
            <a:pPr marL="0" indent="0">
              <a:buNone/>
            </a:pPr>
            <a:r>
              <a:rPr lang="ar-IQ" dirty="0"/>
              <a:t>•	عدد الاخطاء التي ارتكبها كل لاعب في المباراة </a:t>
            </a:r>
          </a:p>
          <a:p>
            <a:pPr marL="0" indent="0">
              <a:buNone/>
            </a:pPr>
            <a:r>
              <a:rPr lang="ar-IQ" dirty="0"/>
              <a:t>•	معرفة عدد النقاط التي سجلها كلا الفريقين في كل ربع وكذلك في كل المباراة </a:t>
            </a:r>
          </a:p>
          <a:p>
            <a:pPr marL="0" indent="0">
              <a:buNone/>
            </a:pPr>
            <a:r>
              <a:rPr lang="ar-IQ" dirty="0"/>
              <a:t>•	عدد الاوقات المستقطعة التي طلبها مدرب كل فريق وفي اي وقت طلبها من المباراة</a:t>
            </a:r>
          </a:p>
          <a:p>
            <a:pPr marL="0" indent="0">
              <a:buNone/>
            </a:pPr>
            <a:r>
              <a:rPr lang="ar-IQ" dirty="0"/>
              <a:t>•	معرفة اسم الفريق الفائز في المباراة و وقت انتهاء المباراة</a:t>
            </a:r>
          </a:p>
          <a:p>
            <a:endParaRPr lang="en-US" dirty="0"/>
          </a:p>
        </p:txBody>
      </p:sp>
    </p:spTree>
    <p:extLst>
      <p:ext uri="{BB962C8B-B14F-4D97-AF65-F5344CB8AC3E}">
        <p14:creationId xmlns:p14="http://schemas.microsoft.com/office/powerpoint/2010/main" val="176894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a:solidFill>
            <a:schemeClr val="accent6">
              <a:lumMod val="40000"/>
              <a:lumOff val="60000"/>
            </a:schemeClr>
          </a:solidFill>
        </p:spPr>
        <p:txBody>
          <a:bodyPr>
            <a:normAutofit/>
          </a:bodyPr>
          <a:lstStyle/>
          <a:p>
            <a:pPr algn="just"/>
            <a:r>
              <a:rPr lang="ar-IQ" dirty="0"/>
              <a:t>من خلال النظر الى  الاستمارة يستطيع القارئ معرفة كل شيء عن المباراة ومعرفة ما دار خلالها </a:t>
            </a:r>
          </a:p>
          <a:p>
            <a:pPr algn="just"/>
            <a:r>
              <a:rPr lang="ar-IQ" dirty="0"/>
              <a:t>وتكون استمارة التسجيل مكونة من اربعة نسخ مكربنة وكل نسخة لها لون مغاير عن الاخر وتكون النسخة الاصلية باللون الابيض وتذهب هذه النسخة الى اللجنة المنظمة للبطولة او الاتحاد المركزي  والنسخة الثانية باللون الوردي (الزهري) تذهب للفريق الفائز والنسخة الثالثة باللون الاصفر للفريق الخاسر والنسخة الرابعة باللون الازرق تذهب للصحافة ويجب ان تملئ الاستمارة بلونين الأزرق والاحمر , اللون الاحمر للربع الاول والثالث والازرق للربع الثاني والرابع لكي يتم ختم استمارة المباراة باللون الازرق . </a:t>
            </a:r>
          </a:p>
          <a:p>
            <a:endParaRPr lang="en-US" dirty="0"/>
          </a:p>
        </p:txBody>
      </p:sp>
    </p:spTree>
    <p:extLst>
      <p:ext uri="{BB962C8B-B14F-4D97-AF65-F5344CB8AC3E}">
        <p14:creationId xmlns:p14="http://schemas.microsoft.com/office/powerpoint/2010/main" val="90291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4648200" y="332656"/>
            <a:ext cx="4038600" cy="5793507"/>
          </a:xfrm>
          <a:solidFill>
            <a:schemeClr val="accent6">
              <a:lumMod val="40000"/>
              <a:lumOff val="60000"/>
            </a:schemeClr>
          </a:solidFill>
        </p:spPr>
        <p:txBody>
          <a:bodyPr>
            <a:noAutofit/>
          </a:bodyPr>
          <a:lstStyle/>
          <a:p>
            <a:r>
              <a:rPr lang="ar-IQ" sz="1600" b="1" dirty="0"/>
              <a:t>نحن نعلم ان مباراة كرة السلة تكون بين فريقين الاول هو فريق </a:t>
            </a:r>
            <a:r>
              <a:rPr lang="en-US" sz="1600" b="1" dirty="0"/>
              <a:t>A </a:t>
            </a:r>
            <a:r>
              <a:rPr lang="ar-IQ" sz="1600" b="1" dirty="0"/>
              <a:t>والثاني هو فريق </a:t>
            </a:r>
            <a:r>
              <a:rPr lang="en-US" sz="1600" b="1" dirty="0"/>
              <a:t>B </a:t>
            </a:r>
            <a:endParaRPr lang="ar-IQ" sz="1600" b="1" dirty="0"/>
          </a:p>
          <a:p>
            <a:r>
              <a:rPr lang="ar-IQ" sz="1600" b="1" dirty="0"/>
              <a:t>ولمعرفة من الفريق الذي يكون </a:t>
            </a:r>
            <a:r>
              <a:rPr lang="en-US" sz="1600" b="1" dirty="0"/>
              <a:t>A </a:t>
            </a:r>
            <a:r>
              <a:rPr lang="ar-IQ" sz="1600" b="1" dirty="0"/>
              <a:t>و الفريق </a:t>
            </a:r>
            <a:r>
              <a:rPr lang="en-US" sz="1600" b="1" dirty="0"/>
              <a:t>B </a:t>
            </a:r>
            <a:endParaRPr lang="ar-IQ" sz="1600" b="1" dirty="0"/>
          </a:p>
          <a:p>
            <a:r>
              <a:rPr lang="ar-IQ" sz="1600" b="1" dirty="0"/>
              <a:t>هناك طريقتان نعرف من خلالها من الفريق الاول والفريق الثاني </a:t>
            </a:r>
          </a:p>
          <a:p>
            <a:r>
              <a:rPr lang="ar-IQ" sz="1600" b="1" dirty="0"/>
              <a:t>اولا دائما الفريق صاحب الارض يكون هو الفريق </a:t>
            </a:r>
            <a:r>
              <a:rPr lang="en-US" sz="1600" b="1" dirty="0"/>
              <a:t>A </a:t>
            </a:r>
            <a:r>
              <a:rPr lang="ar-IQ" sz="1600" b="1" dirty="0"/>
              <a:t> </a:t>
            </a:r>
          </a:p>
          <a:p>
            <a:r>
              <a:rPr lang="ar-IQ" sz="1600" b="1" dirty="0"/>
              <a:t>مثال جرت مباراة بين فريقي الكرخ والشرطة على ملعب الكرخ سيكون فريق الكرخ هو الاول ويسجل اسمه في الاستمارة في حقل </a:t>
            </a:r>
            <a:r>
              <a:rPr lang="en-US" sz="1600" b="1" dirty="0"/>
              <a:t>A</a:t>
            </a:r>
            <a:r>
              <a:rPr lang="ar-IQ" sz="1600" b="1" dirty="0"/>
              <a:t> اما الشرطة سيكون اسمه الثاني ويسجل في حقل </a:t>
            </a:r>
            <a:r>
              <a:rPr lang="en-US" sz="1600" b="1" dirty="0"/>
              <a:t>B </a:t>
            </a:r>
            <a:endParaRPr lang="ar-IQ" sz="1600" b="1" dirty="0"/>
          </a:p>
          <a:p>
            <a:r>
              <a:rPr lang="ar-IQ" sz="1600" b="1" dirty="0"/>
              <a:t>ثانيا اما اذا لعب الفريقان على ارض محايدة سيكون الفريق الذي يرد اسمه اول في سحبة الدوري  هو الاول </a:t>
            </a:r>
            <a:r>
              <a:rPr lang="en-US" sz="1600" b="1" dirty="0"/>
              <a:t>A </a:t>
            </a:r>
            <a:r>
              <a:rPr lang="ar-IQ" sz="1600" b="1" dirty="0"/>
              <a:t> والفريق الثاني هو </a:t>
            </a:r>
            <a:r>
              <a:rPr lang="en-US" sz="1600" b="1" dirty="0"/>
              <a:t>B</a:t>
            </a:r>
            <a:r>
              <a:rPr lang="ar-IQ" sz="1600" b="1" dirty="0"/>
              <a:t> </a:t>
            </a:r>
          </a:p>
          <a:p>
            <a:r>
              <a:rPr lang="ar-IQ" sz="1600" b="1" dirty="0"/>
              <a:t>مثال جرت مباراة بين فريقي الكهرباء والنفط على ملعب قاعة الشعب سيكون فريق الكهرباء هو </a:t>
            </a:r>
            <a:r>
              <a:rPr lang="en-US" sz="1600" b="1" dirty="0"/>
              <a:t>A </a:t>
            </a:r>
            <a:r>
              <a:rPr lang="ar-IQ" sz="1600" b="1" dirty="0"/>
              <a:t> وفريق النفط هو </a:t>
            </a:r>
            <a:r>
              <a:rPr lang="en-US" sz="1600" b="1" dirty="0"/>
              <a:t>B </a:t>
            </a:r>
            <a:r>
              <a:rPr lang="ar-IQ" sz="1600" b="1" dirty="0"/>
              <a:t> </a:t>
            </a:r>
          </a:p>
          <a:p>
            <a:r>
              <a:rPr lang="ar-IQ" sz="1600" b="1" dirty="0"/>
              <a:t>وفريق </a:t>
            </a:r>
            <a:r>
              <a:rPr lang="en-US" sz="1600" b="1" dirty="0"/>
              <a:t>A </a:t>
            </a:r>
            <a:r>
              <a:rPr lang="ar-IQ" sz="1600" b="1" dirty="0"/>
              <a:t> اي الفريق الاول يجلس على يسار طاولة التسجيل والفريق الثاني </a:t>
            </a:r>
            <a:r>
              <a:rPr lang="en-US" sz="1600" b="1" dirty="0"/>
              <a:t>B </a:t>
            </a:r>
            <a:r>
              <a:rPr lang="ar-IQ" sz="1600" b="1" dirty="0"/>
              <a:t> يجلس على اليمين </a:t>
            </a:r>
          </a:p>
        </p:txBody>
      </p:sp>
      <p:pic>
        <p:nvPicPr>
          <p:cNvPr id="6" name="عنصر نائب للمحتوى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51520" y="2420888"/>
            <a:ext cx="4244280" cy="2232248"/>
          </a:xfrm>
        </p:spPr>
      </p:pic>
    </p:spTree>
    <p:extLst>
      <p:ext uri="{BB962C8B-B14F-4D97-AF65-F5344CB8AC3E}">
        <p14:creationId xmlns:p14="http://schemas.microsoft.com/office/powerpoint/2010/main" val="251172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4"/>
          <p:cNvSpPr>
            <a:spLocks noGrp="1"/>
          </p:cNvSpPr>
          <p:nvPr>
            <p:ph type="body" sz="quarter" idx="3"/>
          </p:nvPr>
        </p:nvSpPr>
        <p:spPr>
          <a:xfrm>
            <a:off x="4645025" y="404664"/>
            <a:ext cx="4041775" cy="864095"/>
          </a:xfrm>
          <a:solidFill>
            <a:schemeClr val="accent6">
              <a:lumMod val="40000"/>
              <a:lumOff val="60000"/>
            </a:schemeClr>
          </a:solidFill>
        </p:spPr>
        <p:txBody>
          <a:bodyPr>
            <a:normAutofit fontScale="85000" lnSpcReduction="20000"/>
          </a:bodyPr>
          <a:lstStyle/>
          <a:p>
            <a:pPr algn="just"/>
            <a:r>
              <a:rPr lang="ar-IQ" dirty="0"/>
              <a:t>بعد معرفة اسماء الفريقين ومعرفة من هو الفريق </a:t>
            </a:r>
            <a:r>
              <a:rPr lang="en-US" dirty="0"/>
              <a:t>A </a:t>
            </a:r>
            <a:r>
              <a:rPr lang="ar-IQ" dirty="0"/>
              <a:t> والفريق </a:t>
            </a:r>
            <a:r>
              <a:rPr lang="en-US" dirty="0"/>
              <a:t>B</a:t>
            </a:r>
            <a:r>
              <a:rPr lang="ar-IQ" dirty="0"/>
              <a:t> سنتطرق الى المعلومات الاخرى</a:t>
            </a:r>
            <a:endParaRPr lang="en-US" dirty="0"/>
          </a:p>
        </p:txBody>
      </p:sp>
      <p:sp>
        <p:nvSpPr>
          <p:cNvPr id="6" name="عنصر نائب للمحتوى 5"/>
          <p:cNvSpPr>
            <a:spLocks noGrp="1"/>
          </p:cNvSpPr>
          <p:nvPr>
            <p:ph sz="quarter" idx="4"/>
          </p:nvPr>
        </p:nvSpPr>
        <p:spPr>
          <a:xfrm>
            <a:off x="4645025" y="1412776"/>
            <a:ext cx="4041775" cy="4713387"/>
          </a:xfrm>
          <a:solidFill>
            <a:schemeClr val="accent6">
              <a:lumMod val="40000"/>
              <a:lumOff val="60000"/>
            </a:schemeClr>
          </a:solidFill>
        </p:spPr>
        <p:txBody>
          <a:bodyPr>
            <a:normAutofit fontScale="92500" lnSpcReduction="20000"/>
          </a:bodyPr>
          <a:lstStyle/>
          <a:p>
            <a:r>
              <a:rPr lang="ar-IQ" dirty="0"/>
              <a:t>الحقل الاول من اليسار </a:t>
            </a:r>
            <a:r>
              <a:rPr lang="en-US" dirty="0"/>
              <a:t>competition </a:t>
            </a:r>
            <a:r>
              <a:rPr lang="ar-IQ" dirty="0"/>
              <a:t>وتعني اسم البطولة او المنافسة مثال الدوري الممتاز لكرة السلة</a:t>
            </a:r>
          </a:p>
          <a:p>
            <a:r>
              <a:rPr lang="en-US" dirty="0"/>
              <a:t>Date</a:t>
            </a:r>
            <a:r>
              <a:rPr lang="ar-IQ" dirty="0"/>
              <a:t> تاريخ المباراة ويكتب اليوم والشهر </a:t>
            </a:r>
          </a:p>
          <a:p>
            <a:r>
              <a:rPr lang="en-US" dirty="0"/>
              <a:t>Time </a:t>
            </a:r>
            <a:r>
              <a:rPr lang="ar-IQ" dirty="0"/>
              <a:t> وقت المباراة </a:t>
            </a:r>
          </a:p>
          <a:p>
            <a:r>
              <a:rPr lang="en-US" dirty="0"/>
              <a:t>Crew chief </a:t>
            </a:r>
            <a:r>
              <a:rPr lang="ar-IQ" dirty="0"/>
              <a:t> رئيس الطاقم التحكيم للمباراة </a:t>
            </a:r>
          </a:p>
          <a:p>
            <a:r>
              <a:rPr lang="en-US" dirty="0"/>
              <a:t>Umpire 1</a:t>
            </a:r>
            <a:r>
              <a:rPr lang="ar-IQ" dirty="0"/>
              <a:t> الحكم المساعد الاول </a:t>
            </a:r>
          </a:p>
          <a:p>
            <a:r>
              <a:rPr lang="en-US" dirty="0"/>
              <a:t>Umpire 2</a:t>
            </a:r>
            <a:r>
              <a:rPr lang="ar-IQ" dirty="0"/>
              <a:t> الحكم المساعد الثاني </a:t>
            </a:r>
          </a:p>
          <a:p>
            <a:r>
              <a:rPr lang="en-US" dirty="0"/>
              <a:t>Game No</a:t>
            </a:r>
            <a:r>
              <a:rPr lang="ar-IQ" dirty="0"/>
              <a:t> تسلسل المباراة في البطولة او الدوري </a:t>
            </a:r>
          </a:p>
          <a:p>
            <a:r>
              <a:rPr lang="en-US" dirty="0"/>
              <a:t>Place </a:t>
            </a:r>
            <a:r>
              <a:rPr lang="ar-IQ" dirty="0"/>
              <a:t> مكان المباراة على اي ملعب ستكون </a:t>
            </a:r>
          </a:p>
        </p:txBody>
      </p:sp>
      <p:pic>
        <p:nvPicPr>
          <p:cNvPr id="8" name="عنصر نائب للمحتوى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51520" y="2492896"/>
            <a:ext cx="4245868" cy="2232248"/>
          </a:xfrm>
        </p:spPr>
      </p:pic>
    </p:spTree>
    <p:extLst>
      <p:ext uri="{BB962C8B-B14F-4D97-AF65-F5344CB8AC3E}">
        <p14:creationId xmlns:p14="http://schemas.microsoft.com/office/powerpoint/2010/main" val="158969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a:solidFill>
            <a:schemeClr val="accent6">
              <a:lumMod val="40000"/>
              <a:lumOff val="60000"/>
            </a:schemeClr>
          </a:solidFill>
        </p:spPr>
        <p:txBody>
          <a:bodyPr>
            <a:normAutofit fontScale="90000"/>
          </a:bodyPr>
          <a:lstStyle/>
          <a:p>
            <a:r>
              <a:rPr lang="ar-IQ" dirty="0"/>
              <a:t>الاوقات المستقطعة في المباراة </a:t>
            </a:r>
            <a:endParaRPr lang="en-US"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1916832"/>
            <a:ext cx="2232248" cy="2952328"/>
          </a:xfrm>
        </p:spPr>
      </p:pic>
      <p:sp>
        <p:nvSpPr>
          <p:cNvPr id="4" name="عنصر نائب للمحتوى 3"/>
          <p:cNvSpPr>
            <a:spLocks noGrp="1"/>
          </p:cNvSpPr>
          <p:nvPr>
            <p:ph sz="half" idx="2"/>
          </p:nvPr>
        </p:nvSpPr>
        <p:spPr>
          <a:xfrm>
            <a:off x="3563888" y="1196752"/>
            <a:ext cx="5122912" cy="5040560"/>
          </a:xfrm>
          <a:solidFill>
            <a:schemeClr val="accent6">
              <a:lumMod val="40000"/>
              <a:lumOff val="60000"/>
            </a:schemeClr>
          </a:solidFill>
        </p:spPr>
        <p:txBody>
          <a:bodyPr>
            <a:normAutofit fontScale="92500" lnSpcReduction="20000"/>
          </a:bodyPr>
          <a:lstStyle/>
          <a:p>
            <a:pPr marL="0" indent="0" algn="just">
              <a:buNone/>
            </a:pPr>
            <a:r>
              <a:rPr lang="ar-IQ" dirty="0"/>
              <a:t>هناك لكل فريق خمسة اوقات مستقطعة في المباراة اثنان في الشوط الاول وثلاثة في الشوط الثاني لا يمكن ترحيل اوقات الشوط الاول الى الثاني وفي حال انتهت المباراة بالتعادل يمنح كل فريق وقت مستقطع واحد في كل ربع اضافي وفي حال طلب مدرب احد الفريقين وقت مستقطع يتم كتابة رقم الدقيقة التي منح فيها الفريق الوقت المستقطع كما في الصورة المرفقة فمن خلال هذه الصورة نعلم ان مدرب فريق </a:t>
            </a:r>
            <a:r>
              <a:rPr lang="en-US" dirty="0"/>
              <a:t>A</a:t>
            </a:r>
            <a:r>
              <a:rPr lang="ar-IQ" dirty="0"/>
              <a:t> طلب وقت مستقطع في الدقيقة 7 من الربع الاول وفي الدقيقة 7 من الربع الثالث والدقيقة 3 و 10 من الربع الرابع ونستطيع معرفة ذلك من خلال اللون المستخدم في مليء الاستمارة  </a:t>
            </a:r>
            <a:endParaRPr lang="en-US" dirty="0"/>
          </a:p>
        </p:txBody>
      </p:sp>
    </p:spTree>
    <p:extLst>
      <p:ext uri="{BB962C8B-B14F-4D97-AF65-F5344CB8AC3E}">
        <p14:creationId xmlns:p14="http://schemas.microsoft.com/office/powerpoint/2010/main" val="3666350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40000"/>
              <a:lumOff val="60000"/>
            </a:schemeClr>
          </a:solidFill>
        </p:spPr>
        <p:txBody>
          <a:bodyPr/>
          <a:lstStyle/>
          <a:p>
            <a:r>
              <a:rPr lang="ar-IQ" dirty="0"/>
              <a:t>اخطاء الفريق </a:t>
            </a:r>
            <a:endParaRPr lang="en-US" dirty="0"/>
          </a:p>
        </p:txBody>
      </p:sp>
      <p:pic>
        <p:nvPicPr>
          <p:cNvPr id="5" name="عنصر نائب للمحتوى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2852936"/>
            <a:ext cx="3485537" cy="1448456"/>
          </a:xfrm>
        </p:spPr>
      </p:pic>
      <p:sp>
        <p:nvSpPr>
          <p:cNvPr id="4" name="عنصر نائب للمحتوى 3"/>
          <p:cNvSpPr>
            <a:spLocks noGrp="1"/>
          </p:cNvSpPr>
          <p:nvPr>
            <p:ph sz="half" idx="2"/>
          </p:nvPr>
        </p:nvSpPr>
        <p:spPr>
          <a:xfrm>
            <a:off x="4211960" y="1600200"/>
            <a:ext cx="4474840" cy="4525963"/>
          </a:xfrm>
          <a:solidFill>
            <a:schemeClr val="accent6">
              <a:lumMod val="40000"/>
              <a:lumOff val="60000"/>
            </a:schemeClr>
          </a:solidFill>
        </p:spPr>
        <p:txBody>
          <a:bodyPr>
            <a:normAutofit/>
          </a:bodyPr>
          <a:lstStyle/>
          <a:p>
            <a:pPr marL="0" indent="0" algn="just">
              <a:buNone/>
            </a:pPr>
            <a:r>
              <a:rPr lang="ar-IQ" sz="2400" dirty="0"/>
              <a:t>ملاحظة كل خطا يرتكبه اللاعب يسجل عليه وعلى الفريق ونصيب الفريق في كل ربع اربعة اخطاء بعدها يكون جزاء الاخطاء الشخصية التي لم يكن اللاعب في وضع تصويب اثناء الخطأ رميتان حرتان وفي حال انتهاء الربع الاول يتم احتساب اربع اخطاء جديدة للفريق في الربع الثاني وهكذا لباقي الارباع الاخرى وفي حال انتهت المباراة بالتعادل تحول اخطاء الربع الاخير من المباراة اي الربع الرابع الى الفترات الاضافية الى ان تنتهي المباراة بفوز احد الفريقين</a:t>
            </a:r>
            <a:endParaRPr lang="en-US" sz="2400" dirty="0"/>
          </a:p>
        </p:txBody>
      </p:sp>
    </p:spTree>
    <p:extLst>
      <p:ext uri="{BB962C8B-B14F-4D97-AF65-F5344CB8AC3E}">
        <p14:creationId xmlns:p14="http://schemas.microsoft.com/office/powerpoint/2010/main" val="41897349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1131</Words>
  <Application>Microsoft Office PowerPoint</Application>
  <PresentationFormat>عرض على الشاشة (4:3)</PresentationFormat>
  <Paragraphs>67</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استمارة التسجيل </vt:lpstr>
      <vt:lpstr>عرض تقديمي في PowerPoint</vt:lpstr>
      <vt:lpstr>من خلال قراءة استمارة التسجيل يمكنك التعرف على :</vt:lpstr>
      <vt:lpstr>عرض تقديمي في PowerPoint</vt:lpstr>
      <vt:lpstr>عرض تقديمي في PowerPoint</vt:lpstr>
      <vt:lpstr>عرض تقديمي في PowerPoint</vt:lpstr>
      <vt:lpstr>عرض تقديمي في PowerPoint</vt:lpstr>
      <vt:lpstr>الاوقات المستقطعة في المباراة </vt:lpstr>
      <vt:lpstr>اخطاء الفريق </vt:lpstr>
      <vt:lpstr>اسماء اللاعبين</vt:lpstr>
      <vt:lpstr>كتابة رموز الاخطاء </vt:lpstr>
      <vt:lpstr>اخطاء المدرب</vt:lpstr>
      <vt:lpstr>كتابة النقاط</vt:lpstr>
      <vt:lpstr>عرض تقديمي في PowerPoint</vt:lpstr>
      <vt:lpstr>نهاية المباراة </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استمارة التسجيل </dc:title>
  <dc:creator>hp</dc:creator>
  <cp:lastModifiedBy>مستخدم غير معروف</cp:lastModifiedBy>
  <cp:revision>27</cp:revision>
  <dcterms:created xsi:type="dcterms:W3CDTF">2021-02-18T19:34:05Z</dcterms:created>
  <dcterms:modified xsi:type="dcterms:W3CDTF">2021-03-14T07:23:28Z</dcterms:modified>
</cp:coreProperties>
</file>