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8" r:id="rId1"/>
  </p:sldMasterIdLst>
  <p:sldIdLst>
    <p:sldId id="257" r:id="rId2"/>
    <p:sldId id="256" r:id="rId3"/>
    <p:sldId id="260" r:id="rId4"/>
    <p:sldId id="261" r:id="rId5"/>
    <p:sldId id="262"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5591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E9C00F1C-57CD-4441-B093-978E9B06EEC1}" type="datetimeFigureOut">
              <a:rPr lang="ar-IQ" smtClean="0"/>
              <a:t>22/06/1444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1658466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332991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9644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78379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20352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790427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30058908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1026193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391621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E9C00F1C-57CD-4441-B093-978E9B06EEC1}" type="datetimeFigureOut">
              <a:rPr lang="ar-IQ" smtClean="0"/>
              <a:t>22/06/1444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59681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9C00F1C-57CD-4441-B093-978E9B06EEC1}" type="datetimeFigureOut">
              <a:rPr lang="ar-IQ" smtClean="0"/>
              <a:t>22/06/1444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260619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9C00F1C-57CD-4441-B093-978E9B06EEC1}" type="datetimeFigureOut">
              <a:rPr lang="ar-IQ" smtClean="0"/>
              <a:t>22/06/1444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12647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E9C00F1C-57CD-4441-B093-978E9B06EEC1}" type="datetimeFigureOut">
              <a:rPr lang="ar-IQ" smtClean="0"/>
              <a:t>22/06/1444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1535769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C00F1C-57CD-4441-B093-978E9B06EEC1}" type="datetimeFigureOut">
              <a:rPr lang="ar-IQ" smtClean="0"/>
              <a:t>22/06/1444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375518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E9C00F1C-57CD-4441-B093-978E9B06EEC1}" type="datetimeFigureOut">
              <a:rPr lang="ar-IQ" smtClean="0"/>
              <a:t>22/06/1444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37241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E9C00F1C-57CD-4441-B093-978E9B06EEC1}" type="datetimeFigureOut">
              <a:rPr lang="ar-IQ" smtClean="0"/>
              <a:t>22/06/1444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D464075-E032-4DE4-881F-9C40AC4C6598}" type="slidenum">
              <a:rPr lang="ar-IQ" smtClean="0"/>
              <a:t>‹#›</a:t>
            </a:fld>
            <a:endParaRPr lang="ar-IQ"/>
          </a:p>
        </p:txBody>
      </p:sp>
    </p:spTree>
    <p:extLst>
      <p:ext uri="{BB962C8B-B14F-4D97-AF65-F5344CB8AC3E}">
        <p14:creationId xmlns:p14="http://schemas.microsoft.com/office/powerpoint/2010/main" val="209491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C00F1C-57CD-4441-B093-978E9B06EEC1}" type="datetimeFigureOut">
              <a:rPr lang="ar-IQ" smtClean="0"/>
              <a:t>22/06/1444</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D464075-E032-4DE4-881F-9C40AC4C6598}" type="slidenum">
              <a:rPr lang="ar-IQ" smtClean="0"/>
              <a:t>‹#›</a:t>
            </a:fld>
            <a:endParaRPr lang="ar-IQ"/>
          </a:p>
        </p:txBody>
      </p:sp>
    </p:spTree>
    <p:extLst>
      <p:ext uri="{BB962C8B-B14F-4D97-AF65-F5344CB8AC3E}">
        <p14:creationId xmlns:p14="http://schemas.microsoft.com/office/powerpoint/2010/main" val="1248832863"/>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17829" cy="6858000"/>
          </a:xfrm>
          <a:prstGeom prst="rect">
            <a:avLst/>
          </a:prstGeom>
        </p:spPr>
      </p:pic>
    </p:spTree>
    <p:extLst>
      <p:ext uri="{BB962C8B-B14F-4D97-AF65-F5344CB8AC3E}">
        <p14:creationId xmlns:p14="http://schemas.microsoft.com/office/powerpoint/2010/main" val="3954336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1175738" flipV="1">
            <a:off x="1628751" y="-1670784"/>
            <a:ext cx="5826211" cy="806789"/>
          </a:xfrm>
        </p:spPr>
        <p:txBody>
          <a:bodyPr>
            <a:normAutofit fontScale="90000"/>
          </a:bodyPr>
          <a:lstStyle/>
          <a:p>
            <a:endParaRPr lang="ar-IQ" dirty="0"/>
          </a:p>
        </p:txBody>
      </p:sp>
      <p:sp>
        <p:nvSpPr>
          <p:cNvPr id="3" name="عنوان فرعي 2"/>
          <p:cNvSpPr>
            <a:spLocks noGrp="1"/>
          </p:cNvSpPr>
          <p:nvPr>
            <p:ph type="subTitle" idx="1"/>
          </p:nvPr>
        </p:nvSpPr>
        <p:spPr>
          <a:xfrm>
            <a:off x="431074" y="457200"/>
            <a:ext cx="11273246" cy="5852160"/>
          </a:xfrm>
        </p:spPr>
        <p:txBody>
          <a:bodyPr>
            <a:normAutofit fontScale="85000" lnSpcReduction="10000"/>
          </a:bodyPr>
          <a:lstStyle/>
          <a:p>
            <a:pPr algn="r"/>
            <a:r>
              <a:rPr lang="ar-IQ" sz="3200" b="1" i="1" u="sng" dirty="0" smtClean="0">
                <a:solidFill>
                  <a:srgbClr val="FF0000"/>
                </a:solidFill>
              </a:rPr>
              <a:t>مقدمة :- </a:t>
            </a:r>
          </a:p>
          <a:p>
            <a:pPr algn="just"/>
            <a:r>
              <a:rPr lang="ar-IQ" sz="3200" b="1" dirty="0" smtClean="0">
                <a:solidFill>
                  <a:srgbClr val="7030A0"/>
                </a:solidFill>
              </a:rPr>
              <a:t>ان المتعارف عليها منذ سنوات طوال اهتم الباحثين والمختصين في مختلف الألعاب بالبحث عن اختبارات تناسب مهارات العابهم فكان كل جهودهم تنصب على المهارات الأساسية في هذه الألعاب ونتيجة للتطور الحاصل في بناء المهارات لهذه الألعاب وشعورهم بان هذه الاختبارات للمهارات الأساسية لم تعد تستوعب البناء الحديث للمهارات أي ان قياس الرشاقة بشكل حر وبدون أداة لم يعد يلبي الوصف المطلوب لرشاقة الأداء نحن نحتاج لاعب كرة قدم مثال على </a:t>
            </a:r>
            <a:r>
              <a:rPr lang="ar-IQ" sz="3200" b="1" dirty="0" err="1" smtClean="0">
                <a:solidFill>
                  <a:srgbClr val="7030A0"/>
                </a:solidFill>
              </a:rPr>
              <a:t>ذالك</a:t>
            </a:r>
            <a:r>
              <a:rPr lang="ar-IQ" sz="3200" b="1" dirty="0" smtClean="0">
                <a:solidFill>
                  <a:srgbClr val="7030A0"/>
                </a:solidFill>
              </a:rPr>
              <a:t> يكون رشيق مع الأداة لا ان يكون رشيقا بشكل الحر ( بدون أداة ) </a:t>
            </a:r>
          </a:p>
          <a:p>
            <a:pPr algn="just"/>
            <a:r>
              <a:rPr lang="ar-IQ" sz="3200" b="1" dirty="0" smtClean="0">
                <a:solidFill>
                  <a:srgbClr val="7030A0"/>
                </a:solidFill>
              </a:rPr>
              <a:t>ان الاختبارات </a:t>
            </a:r>
            <a:r>
              <a:rPr lang="ar-IQ" sz="3200" b="1" dirty="0" err="1" smtClean="0">
                <a:solidFill>
                  <a:srgbClr val="7030A0"/>
                </a:solidFill>
              </a:rPr>
              <a:t>المهارية</a:t>
            </a:r>
            <a:r>
              <a:rPr lang="ar-IQ" sz="3200" b="1" dirty="0" smtClean="0">
                <a:solidFill>
                  <a:srgbClr val="7030A0"/>
                </a:solidFill>
              </a:rPr>
              <a:t> التي تم طرحها  في هذا الكتاب تبين مراعاتها  وبشكل واضح ان تكون اقرب </a:t>
            </a:r>
            <a:r>
              <a:rPr lang="ar-IQ" sz="3200" b="1" dirty="0" err="1" smtClean="0">
                <a:solidFill>
                  <a:srgbClr val="7030A0"/>
                </a:solidFill>
              </a:rPr>
              <a:t>مايكون</a:t>
            </a:r>
            <a:r>
              <a:rPr lang="ar-IQ" sz="3200" b="1" dirty="0" smtClean="0">
                <a:solidFill>
                  <a:srgbClr val="7030A0"/>
                </a:solidFill>
              </a:rPr>
              <a:t> الى اللعب الحقيقي وهي لم تكن مصممه من قبل المؤلفين بل هي موجودة ولكن حرصنا على اعدادها وتبويبها طبقا للألعاب وهذا الامر يختصر الزمن والجهد للباحثين والمختصين والله من وراه القصد </a:t>
            </a:r>
            <a:endParaRPr lang="ar-IQ" sz="3200" b="1" dirty="0">
              <a:solidFill>
                <a:srgbClr val="7030A0"/>
              </a:solidFill>
            </a:endParaRPr>
          </a:p>
        </p:txBody>
      </p:sp>
    </p:spTree>
    <p:extLst>
      <p:ext uri="{BB962C8B-B14F-4D97-AF65-F5344CB8AC3E}">
        <p14:creationId xmlns:p14="http://schemas.microsoft.com/office/powerpoint/2010/main" val="3152377192"/>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06029"/>
          </a:xfrm>
        </p:spPr>
        <p:txBody>
          <a:bodyPr/>
          <a:lstStyle/>
          <a:p>
            <a:pPr algn="r"/>
            <a:r>
              <a:rPr lang="ar-IQ" b="1" dirty="0" smtClean="0">
                <a:solidFill>
                  <a:schemeClr val="accent4"/>
                </a:solidFill>
              </a:rPr>
              <a:t>اختبارات الكرة الطائرة </a:t>
            </a:r>
            <a:endParaRPr lang="ar-IQ" b="1" dirty="0">
              <a:solidFill>
                <a:schemeClr val="accent4"/>
              </a:solidFill>
            </a:endParaRPr>
          </a:p>
        </p:txBody>
      </p:sp>
      <p:sp>
        <p:nvSpPr>
          <p:cNvPr id="3" name="عنصر نائب للمحتوى 2"/>
          <p:cNvSpPr>
            <a:spLocks noGrp="1"/>
          </p:cNvSpPr>
          <p:nvPr>
            <p:ph idx="1"/>
          </p:nvPr>
        </p:nvSpPr>
        <p:spPr>
          <a:xfrm>
            <a:off x="838200" y="1071154"/>
            <a:ext cx="10515600" cy="5381897"/>
          </a:xfrm>
        </p:spPr>
        <p:txBody>
          <a:bodyPr>
            <a:normAutofit/>
          </a:bodyPr>
          <a:lstStyle/>
          <a:p>
            <a:r>
              <a:rPr lang="ar-IQ" b="1" dirty="0" smtClean="0">
                <a:solidFill>
                  <a:srgbClr val="FF0000"/>
                </a:solidFill>
              </a:rPr>
              <a:t>الاختبار الأول دقة الارسال للنقاط الصعبة .</a:t>
            </a:r>
          </a:p>
          <a:p>
            <a:r>
              <a:rPr lang="ar-IQ" b="1" dirty="0" smtClean="0">
                <a:solidFill>
                  <a:srgbClr val="FF0000"/>
                </a:solidFill>
              </a:rPr>
              <a:t>الاختبار الثاني دقة توجيه الارسال لمناطق محددة .</a:t>
            </a:r>
          </a:p>
          <a:p>
            <a:r>
              <a:rPr lang="ar-IQ" b="1" dirty="0" smtClean="0">
                <a:solidFill>
                  <a:srgbClr val="FF0000"/>
                </a:solidFill>
              </a:rPr>
              <a:t>الاختبار الثالث الارسال من الأعلى ومن الأسفل .</a:t>
            </a:r>
          </a:p>
          <a:p>
            <a:r>
              <a:rPr lang="ar-IQ" b="1" dirty="0" smtClean="0">
                <a:solidFill>
                  <a:srgbClr val="FF0000"/>
                </a:solidFill>
              </a:rPr>
              <a:t>الاختبار الرابع دقة الاستقبال من الارسال .</a:t>
            </a:r>
          </a:p>
          <a:p>
            <a:r>
              <a:rPr lang="ar-IQ" b="1" dirty="0" smtClean="0">
                <a:solidFill>
                  <a:srgbClr val="FF0000"/>
                </a:solidFill>
              </a:rPr>
              <a:t>الاختبار الخامس اختبار مهارة الاستقبال .</a:t>
            </a:r>
          </a:p>
          <a:p>
            <a:r>
              <a:rPr lang="ar-IQ" b="1" dirty="0" smtClean="0">
                <a:solidFill>
                  <a:srgbClr val="FF0000"/>
                </a:solidFill>
              </a:rPr>
              <a:t>الاختبار السادس اختبار الاعداد القريب من الشبكة .</a:t>
            </a:r>
          </a:p>
          <a:p>
            <a:pPr marL="0" indent="0">
              <a:buNone/>
            </a:pPr>
            <a:r>
              <a:rPr lang="ar-IQ" b="1" dirty="0" smtClean="0">
                <a:solidFill>
                  <a:srgbClr val="FF0000"/>
                </a:solidFill>
              </a:rPr>
              <a:t>وتعد لعبة كرة الطائرة من الألعاب </a:t>
            </a:r>
            <a:r>
              <a:rPr lang="ar-IQ" b="1" dirty="0" err="1" smtClean="0">
                <a:solidFill>
                  <a:srgbClr val="FF0000"/>
                </a:solidFill>
              </a:rPr>
              <a:t>الفرقية</a:t>
            </a:r>
            <a:r>
              <a:rPr lang="ar-IQ" b="1" dirty="0" smtClean="0">
                <a:solidFill>
                  <a:srgbClr val="FF0000"/>
                </a:solidFill>
              </a:rPr>
              <a:t> المختلفة في الأداء عن باقي الألعاب </a:t>
            </a:r>
            <a:r>
              <a:rPr lang="ar-IQ" b="1" dirty="0" err="1" smtClean="0">
                <a:solidFill>
                  <a:srgbClr val="FF0000"/>
                </a:solidFill>
              </a:rPr>
              <a:t>لانها</a:t>
            </a:r>
            <a:r>
              <a:rPr lang="ar-IQ" b="1" dirty="0" smtClean="0">
                <a:solidFill>
                  <a:srgbClr val="FF0000"/>
                </a:solidFill>
              </a:rPr>
              <a:t> لا يوجد التحام بين الفريقين وبهذا ينعكس على اختباراتها التي تنقسم الى قسمين </a:t>
            </a:r>
          </a:p>
          <a:p>
            <a:pPr marL="0" indent="0">
              <a:buNone/>
            </a:pPr>
            <a:r>
              <a:rPr lang="ar-IQ" b="1" dirty="0" smtClean="0">
                <a:solidFill>
                  <a:srgbClr val="FF0000"/>
                </a:solidFill>
              </a:rPr>
              <a:t>الأول اختبارات مركبة </a:t>
            </a:r>
          </a:p>
          <a:p>
            <a:pPr marL="0" indent="0">
              <a:buNone/>
            </a:pPr>
            <a:r>
              <a:rPr lang="ar-IQ" b="1" dirty="0" smtClean="0">
                <a:solidFill>
                  <a:srgbClr val="FF0000"/>
                </a:solidFill>
              </a:rPr>
              <a:t>الثاني اختبارات المهارات الأساسية </a:t>
            </a:r>
          </a:p>
          <a:p>
            <a:pPr marL="0" indent="0">
              <a:buNone/>
            </a:pPr>
            <a:r>
              <a:rPr lang="ar-IQ" b="1" dirty="0" smtClean="0">
                <a:solidFill>
                  <a:srgbClr val="FF0000"/>
                </a:solidFill>
              </a:rPr>
              <a:t>وان اغلب هذه الاختبارات ترتبط بموضوع الدقة .</a:t>
            </a:r>
            <a:endParaRPr lang="ar-IQ" b="1" dirty="0">
              <a:solidFill>
                <a:srgbClr val="FF0000"/>
              </a:solidFill>
            </a:endParaRPr>
          </a:p>
        </p:txBody>
      </p:sp>
    </p:spTree>
    <p:extLst>
      <p:ext uri="{BB962C8B-B14F-4D97-AF65-F5344CB8AC3E}">
        <p14:creationId xmlns:p14="http://schemas.microsoft.com/office/powerpoint/2010/main" val="24895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679904"/>
          </a:xfrm>
        </p:spPr>
        <p:txBody>
          <a:bodyPr>
            <a:normAutofit/>
          </a:bodyPr>
          <a:lstStyle/>
          <a:p>
            <a:pPr algn="ctr"/>
            <a:r>
              <a:rPr lang="ar-IQ" b="1" dirty="0" smtClean="0">
                <a:solidFill>
                  <a:srgbClr val="FF0000"/>
                </a:solidFill>
              </a:rPr>
              <a:t>اختبارات كرة السلة </a:t>
            </a:r>
            <a:endParaRPr lang="ar-IQ" b="1" dirty="0">
              <a:solidFill>
                <a:srgbClr val="FF0000"/>
              </a:solidFill>
            </a:endParaRPr>
          </a:p>
        </p:txBody>
      </p:sp>
      <p:sp>
        <p:nvSpPr>
          <p:cNvPr id="3" name="عنصر نائب للمحتوى 2"/>
          <p:cNvSpPr>
            <a:spLocks noGrp="1"/>
          </p:cNvSpPr>
          <p:nvPr>
            <p:ph idx="1"/>
          </p:nvPr>
        </p:nvSpPr>
        <p:spPr>
          <a:xfrm>
            <a:off x="838200" y="1045030"/>
            <a:ext cx="10515600" cy="5131933"/>
          </a:xfrm>
        </p:spPr>
        <p:txBody>
          <a:bodyPr/>
          <a:lstStyle/>
          <a:p>
            <a:r>
              <a:rPr lang="ar-IQ" b="1" dirty="0" smtClean="0">
                <a:solidFill>
                  <a:srgbClr val="C00000"/>
                </a:solidFill>
              </a:rPr>
              <a:t>الاختبار الأول اختبارات الطبطبة بين الحواجز والتهديف بالقفز من مسافة (10م).</a:t>
            </a:r>
          </a:p>
          <a:p>
            <a:r>
              <a:rPr lang="ar-IQ" b="1" dirty="0" smtClean="0">
                <a:solidFill>
                  <a:srgbClr val="C00000"/>
                </a:solidFill>
              </a:rPr>
              <a:t>الاختبار الثاني سحب الكرة من تحت الهدف خلال (10ثا)</a:t>
            </a:r>
          </a:p>
          <a:p>
            <a:r>
              <a:rPr lang="ar-IQ" b="1" dirty="0" smtClean="0">
                <a:solidFill>
                  <a:srgbClr val="C00000"/>
                </a:solidFill>
              </a:rPr>
              <a:t>الاختبار الثالث اختبار التهديف بالقفز من داخل منطقة الرمية الحرة خلال (15)</a:t>
            </a:r>
            <a:r>
              <a:rPr lang="ar-IQ" b="1" dirty="0" err="1" smtClean="0">
                <a:solidFill>
                  <a:srgbClr val="C00000"/>
                </a:solidFill>
              </a:rPr>
              <a:t>ثا</a:t>
            </a:r>
            <a:r>
              <a:rPr lang="ar-IQ" b="1" dirty="0" smtClean="0">
                <a:solidFill>
                  <a:srgbClr val="C00000"/>
                </a:solidFill>
              </a:rPr>
              <a:t>.</a:t>
            </a:r>
          </a:p>
          <a:p>
            <a:r>
              <a:rPr lang="ar-IQ" b="1" dirty="0" smtClean="0">
                <a:solidFill>
                  <a:srgbClr val="C00000"/>
                </a:solidFill>
              </a:rPr>
              <a:t>الاختبار الرابع اختبار المناولة الصدرية من مسافة (3م) وخلال (7ثا).</a:t>
            </a:r>
          </a:p>
          <a:p>
            <a:r>
              <a:rPr lang="ar-IQ" b="1" dirty="0" smtClean="0">
                <a:solidFill>
                  <a:srgbClr val="C00000"/>
                </a:solidFill>
              </a:rPr>
              <a:t>الاختبار الخامس اختبار التهديف من منطقة الرمية الحرة خلال (10ثا)</a:t>
            </a:r>
          </a:p>
          <a:p>
            <a:r>
              <a:rPr lang="ar-IQ" b="1" dirty="0" smtClean="0">
                <a:solidFill>
                  <a:srgbClr val="C00000"/>
                </a:solidFill>
              </a:rPr>
              <a:t>الاختبار السادس اختبار الدوران والتهديف بالقفز من منطقة الرمية الحرة خلال (15ثا) </a:t>
            </a:r>
          </a:p>
          <a:p>
            <a:r>
              <a:rPr lang="ar-IQ" b="1" dirty="0" smtClean="0">
                <a:solidFill>
                  <a:srgbClr val="C00000"/>
                </a:solidFill>
              </a:rPr>
              <a:t>الاختبار السابع اختبار المهارات الهجومية ( الاستلام + المناولة الصدرية باليدين )</a:t>
            </a:r>
          </a:p>
          <a:p>
            <a:r>
              <a:rPr lang="ar-IQ" b="1" dirty="0" smtClean="0">
                <a:solidFill>
                  <a:srgbClr val="C00000"/>
                </a:solidFill>
              </a:rPr>
              <a:t>ان من مميزاتها ان اختباراتها المركبة تدخل في تصميمها أدوات مساعدة او عناصر بشرية مساعدة وهذا يصعب من عملية تصميم الاختبارات </a:t>
            </a:r>
          </a:p>
          <a:p>
            <a:r>
              <a:rPr lang="ar-IQ" b="1" dirty="0" smtClean="0">
                <a:solidFill>
                  <a:srgbClr val="C00000"/>
                </a:solidFill>
              </a:rPr>
              <a:t>اما مهاراتها الأساسية فهيه تخضع الى </a:t>
            </a:r>
            <a:r>
              <a:rPr lang="ar-IQ" b="1" dirty="0" err="1" smtClean="0">
                <a:solidFill>
                  <a:srgbClr val="C00000"/>
                </a:solidFill>
              </a:rPr>
              <a:t>استايل</a:t>
            </a:r>
            <a:r>
              <a:rPr lang="ar-IQ" b="1" dirty="0" smtClean="0">
                <a:solidFill>
                  <a:srgbClr val="C00000"/>
                </a:solidFill>
              </a:rPr>
              <a:t> اللاعب في كثير من الأحيان </a:t>
            </a:r>
            <a:r>
              <a:rPr lang="ar-IQ" dirty="0" smtClean="0"/>
              <a:t>.</a:t>
            </a:r>
            <a:endParaRPr lang="ar-IQ" dirty="0"/>
          </a:p>
        </p:txBody>
      </p:sp>
    </p:spTree>
    <p:extLst>
      <p:ext uri="{BB962C8B-B14F-4D97-AF65-F5344CB8AC3E}">
        <p14:creationId xmlns:p14="http://schemas.microsoft.com/office/powerpoint/2010/main" val="3099872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85995" y="-1"/>
            <a:ext cx="8534400" cy="1972491"/>
          </a:xfrm>
        </p:spPr>
        <p:txBody>
          <a:bodyPr/>
          <a:lstStyle/>
          <a:p>
            <a:pPr algn="ctr"/>
            <a:r>
              <a:rPr lang="ar-IQ" b="1" dirty="0" smtClean="0">
                <a:solidFill>
                  <a:srgbClr val="FF0000"/>
                </a:solidFill>
              </a:rPr>
              <a:t>اختبارات كرة اليد </a:t>
            </a:r>
            <a:endParaRPr lang="ar-IQ" b="1" dirty="0">
              <a:solidFill>
                <a:srgbClr val="FF0000"/>
              </a:solidFill>
            </a:endParaRPr>
          </a:p>
        </p:txBody>
      </p:sp>
      <p:sp>
        <p:nvSpPr>
          <p:cNvPr id="3" name="عنصر نائب للمحتوى 2"/>
          <p:cNvSpPr>
            <a:spLocks noGrp="1"/>
          </p:cNvSpPr>
          <p:nvPr>
            <p:ph idx="1"/>
          </p:nvPr>
        </p:nvSpPr>
        <p:spPr>
          <a:xfrm>
            <a:off x="195943" y="1972491"/>
            <a:ext cx="11547566" cy="4572000"/>
          </a:xfrm>
        </p:spPr>
        <p:txBody>
          <a:bodyPr>
            <a:normAutofit/>
          </a:bodyPr>
          <a:lstStyle/>
          <a:p>
            <a:r>
              <a:rPr lang="ar-IQ" b="1" dirty="0" smtClean="0">
                <a:solidFill>
                  <a:srgbClr val="002060"/>
                </a:solidFill>
              </a:rPr>
              <a:t>الاختبار الأول اختبار التصويب الثابت .</a:t>
            </a:r>
          </a:p>
          <a:p>
            <a:r>
              <a:rPr lang="ar-IQ" b="1" dirty="0" smtClean="0">
                <a:solidFill>
                  <a:srgbClr val="002060"/>
                </a:solidFill>
              </a:rPr>
              <a:t>الاختبار الثاني اختبار دقة التصويب من القفز عاليا .</a:t>
            </a:r>
          </a:p>
          <a:p>
            <a:r>
              <a:rPr lang="ar-IQ" b="1" dirty="0" smtClean="0">
                <a:solidFill>
                  <a:srgbClr val="002060"/>
                </a:solidFill>
              </a:rPr>
              <a:t>الاختبار الثالث اختبار التصويب من القفز اماما .</a:t>
            </a:r>
          </a:p>
          <a:p>
            <a:r>
              <a:rPr lang="ar-IQ" b="1" dirty="0" smtClean="0">
                <a:solidFill>
                  <a:srgbClr val="002060"/>
                </a:solidFill>
              </a:rPr>
              <a:t>الاختبار الرابع اختبار التمرير على الحدود الخارجية لخط الرمية الحرة .</a:t>
            </a:r>
          </a:p>
          <a:p>
            <a:r>
              <a:rPr lang="ar-IQ" b="1" dirty="0" smtClean="0">
                <a:solidFill>
                  <a:srgbClr val="002060"/>
                </a:solidFill>
              </a:rPr>
              <a:t>الاختبار الخامس اختبار التوافق وسرعة التمرير .</a:t>
            </a:r>
          </a:p>
          <a:p>
            <a:r>
              <a:rPr lang="ar-IQ" b="1" dirty="0" smtClean="0">
                <a:solidFill>
                  <a:srgbClr val="002060"/>
                </a:solidFill>
              </a:rPr>
              <a:t>الاختبار السادس اختبار </a:t>
            </a:r>
            <a:r>
              <a:rPr lang="ar-IQ" b="1" dirty="0" err="1" smtClean="0">
                <a:solidFill>
                  <a:srgbClr val="002060"/>
                </a:solidFill>
              </a:rPr>
              <a:t>التنطيط</a:t>
            </a:r>
            <a:r>
              <a:rPr lang="ar-IQ" b="1" dirty="0" smtClean="0">
                <a:solidFill>
                  <a:srgbClr val="002060"/>
                </a:solidFill>
              </a:rPr>
              <a:t> المستمر في اتجاه متعرج (30م) و(4)م </a:t>
            </a:r>
          </a:p>
          <a:p>
            <a:r>
              <a:rPr lang="ar-IQ" b="1" dirty="0" smtClean="0">
                <a:solidFill>
                  <a:srgbClr val="002060"/>
                </a:solidFill>
              </a:rPr>
              <a:t>الاختبار السابع اختبار التحركات الدفاعية القصيرة المدى (الامامية الخلفية الجانبية ) </a:t>
            </a:r>
          </a:p>
          <a:p>
            <a:r>
              <a:rPr lang="ar-IQ" b="1" dirty="0" smtClean="0">
                <a:solidFill>
                  <a:srgbClr val="002060"/>
                </a:solidFill>
              </a:rPr>
              <a:t>الاختبار الثامن اختبار التصويب من السقوط .</a:t>
            </a:r>
          </a:p>
        </p:txBody>
      </p:sp>
    </p:spTree>
    <p:extLst>
      <p:ext uri="{BB962C8B-B14F-4D97-AF65-F5344CB8AC3E}">
        <p14:creationId xmlns:p14="http://schemas.microsoft.com/office/powerpoint/2010/main" val="9046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1" end="1"/>
                                            </p:txEl>
                                          </p:spTgt>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par>
                                <p:cTn id="20" presetID="4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anim calcmode="lin" valueType="num">
                                      <p:cBhvr>
                                        <p:cTn id="28"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9" dur="2000" fill="hold"/>
                                        <p:tgtEl>
                                          <p:spTgt spid="3">
                                            <p:txEl>
                                              <p:pRg st="4" end="4"/>
                                            </p:txEl>
                                          </p:spTgt>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anim calcmode="lin" valueType="num">
                                      <p:cBhvr>
                                        <p:cTn id="3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5" end="5"/>
                                            </p:txEl>
                                          </p:spTgt>
                                        </p:tgtEl>
                                        <p:attrNameLst>
                                          <p:attrName>ppt_h</p:attrName>
                                        </p:attrNameLst>
                                      </p:cBhvr>
                                      <p:tavLst>
                                        <p:tav tm="0">
                                          <p:val>
                                            <p:strVal val="#ppt_h"/>
                                          </p:val>
                                        </p:tav>
                                        <p:tav tm="100000">
                                          <p:val>
                                            <p:strVal val="#ppt_h"/>
                                          </p:val>
                                        </p:tav>
                                      </p:tavLst>
                                    </p:anim>
                                  </p:childTnLst>
                                </p:cTn>
                              </p:par>
                              <p:par>
                                <p:cTn id="35" presetID="45"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9" dur="2000" fill="hold"/>
                                        <p:tgtEl>
                                          <p:spTgt spid="3">
                                            <p:txEl>
                                              <p:pRg st="6" end="6"/>
                                            </p:txEl>
                                          </p:spTgt>
                                        </p:tgtEl>
                                        <p:attrNameLst>
                                          <p:attrName>ppt_h</p:attrName>
                                        </p:attrNameLst>
                                      </p:cBhvr>
                                      <p:tavLst>
                                        <p:tav tm="0">
                                          <p:val>
                                            <p:strVal val="#ppt_h"/>
                                          </p:val>
                                        </p:tav>
                                        <p:tav tm="100000">
                                          <p:val>
                                            <p:strVal val="#ppt_h"/>
                                          </p:val>
                                        </p:tav>
                                      </p:tavLst>
                                    </p:anim>
                                  </p:childTnLst>
                                </p:cTn>
                              </p:par>
                              <p:par>
                                <p:cTn id="40" presetID="45" presetClass="entr" presetSubtype="0"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05789" y="548640"/>
            <a:ext cx="6826931" cy="847633"/>
          </a:xfrm>
        </p:spPr>
        <p:txBody>
          <a:bodyPr/>
          <a:lstStyle/>
          <a:p>
            <a:pPr algn="ctr"/>
            <a:r>
              <a:rPr lang="ar-IQ" b="1" dirty="0" smtClean="0">
                <a:solidFill>
                  <a:schemeClr val="bg1">
                    <a:lumMod val="75000"/>
                    <a:lumOff val="25000"/>
                  </a:schemeClr>
                </a:solidFill>
              </a:rPr>
              <a:t>اختبارات كرة القدم </a:t>
            </a:r>
            <a:endParaRPr lang="ar-IQ" b="1" dirty="0">
              <a:solidFill>
                <a:schemeClr val="bg1">
                  <a:lumMod val="75000"/>
                  <a:lumOff val="25000"/>
                </a:schemeClr>
              </a:solidFill>
            </a:endParaRPr>
          </a:p>
        </p:txBody>
      </p:sp>
      <p:sp>
        <p:nvSpPr>
          <p:cNvPr id="3" name="عنصر نائب للمحتوى 2"/>
          <p:cNvSpPr>
            <a:spLocks noGrp="1"/>
          </p:cNvSpPr>
          <p:nvPr>
            <p:ph idx="1"/>
          </p:nvPr>
        </p:nvSpPr>
        <p:spPr>
          <a:xfrm>
            <a:off x="684211" y="1396272"/>
            <a:ext cx="11150737" cy="5161281"/>
          </a:xfrm>
        </p:spPr>
        <p:txBody>
          <a:bodyPr>
            <a:normAutofit/>
          </a:bodyPr>
          <a:lstStyle/>
          <a:p>
            <a:r>
              <a:rPr lang="ar-IQ" sz="2400" b="1" dirty="0" smtClean="0">
                <a:solidFill>
                  <a:srgbClr val="C00000"/>
                </a:solidFill>
              </a:rPr>
              <a:t>الاختبار الأول اختبار ركل الكرة الثابتة </a:t>
            </a:r>
            <a:r>
              <a:rPr lang="ar-IQ" sz="2400" b="1" dirty="0" err="1" smtClean="0">
                <a:solidFill>
                  <a:srgbClr val="C00000"/>
                </a:solidFill>
              </a:rPr>
              <a:t>لابعد</a:t>
            </a:r>
            <a:r>
              <a:rPr lang="ar-IQ" sz="2400" b="1" dirty="0" smtClean="0">
                <a:solidFill>
                  <a:srgbClr val="C00000"/>
                </a:solidFill>
              </a:rPr>
              <a:t> مسافة .</a:t>
            </a:r>
          </a:p>
          <a:p>
            <a:r>
              <a:rPr lang="ar-IQ" sz="2400" b="1" dirty="0" smtClean="0">
                <a:solidFill>
                  <a:srgbClr val="C00000"/>
                </a:solidFill>
              </a:rPr>
              <a:t>الاختبار الثاني اختبار السيطرة والاحساس بالكرة .</a:t>
            </a:r>
          </a:p>
          <a:p>
            <a:r>
              <a:rPr lang="ar-IQ" sz="2400" b="1" dirty="0" smtClean="0">
                <a:solidFill>
                  <a:srgbClr val="C00000"/>
                </a:solidFill>
              </a:rPr>
              <a:t>الاختبار الثالث اختبار تهديف الكرات .</a:t>
            </a:r>
          </a:p>
          <a:p>
            <a:r>
              <a:rPr lang="ar-IQ" sz="2400" b="1" dirty="0" smtClean="0">
                <a:solidFill>
                  <a:srgbClr val="C00000"/>
                </a:solidFill>
              </a:rPr>
              <a:t>الاختبار الرابع اختبار المناولة نحو هدف صغير يبعد مسافة (20م).</a:t>
            </a:r>
          </a:p>
          <a:p>
            <a:r>
              <a:rPr lang="ar-IQ" sz="2400" b="1" dirty="0" smtClean="0">
                <a:solidFill>
                  <a:srgbClr val="C00000"/>
                </a:solidFill>
              </a:rPr>
              <a:t>الاختبار الخامس اختبار الدحرجة في خط مفتوح بين القوائم .</a:t>
            </a:r>
          </a:p>
          <a:p>
            <a:r>
              <a:rPr lang="ar-IQ" sz="2400" b="1" dirty="0" smtClean="0">
                <a:solidFill>
                  <a:srgbClr val="C00000"/>
                </a:solidFill>
              </a:rPr>
              <a:t>الاختبار السادس اختبار الدحرجة (30م) والتهديف لخمس مرات باستمرار .</a:t>
            </a:r>
          </a:p>
          <a:p>
            <a:r>
              <a:rPr lang="ar-IQ" sz="2400" b="1" dirty="0" smtClean="0">
                <a:solidFill>
                  <a:srgbClr val="C00000"/>
                </a:solidFill>
              </a:rPr>
              <a:t>الاختبار السابع اختبار السيطرة على الكرة من مسافه محدد ( الاخماد ) .</a:t>
            </a:r>
          </a:p>
          <a:p>
            <a:endParaRPr lang="ar-IQ" dirty="0"/>
          </a:p>
        </p:txBody>
      </p:sp>
    </p:spTree>
    <p:extLst>
      <p:ext uri="{BB962C8B-B14F-4D97-AF65-F5344CB8AC3E}">
        <p14:creationId xmlns:p14="http://schemas.microsoft.com/office/powerpoint/2010/main" val="4474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915035"/>
          </a:xfrm>
        </p:spPr>
        <p:txBody>
          <a:bodyPr/>
          <a:lstStyle/>
          <a:p>
            <a:pPr algn="ctr"/>
            <a:r>
              <a:rPr lang="ar-IQ" b="1" dirty="0" smtClean="0">
                <a:solidFill>
                  <a:srgbClr val="C00000"/>
                </a:solidFill>
              </a:rPr>
              <a:t>اختبارات العاب المضرب </a:t>
            </a:r>
            <a:endParaRPr lang="ar-IQ" b="1" dirty="0">
              <a:solidFill>
                <a:srgbClr val="C00000"/>
              </a:solidFill>
            </a:endParaRPr>
          </a:p>
        </p:txBody>
      </p:sp>
      <p:sp>
        <p:nvSpPr>
          <p:cNvPr id="3" name="عنصر نائب للمحتوى 2"/>
          <p:cNvSpPr>
            <a:spLocks noGrp="1"/>
          </p:cNvSpPr>
          <p:nvPr>
            <p:ph idx="1"/>
          </p:nvPr>
        </p:nvSpPr>
        <p:spPr>
          <a:xfrm>
            <a:off x="838200" y="1280160"/>
            <a:ext cx="10515600" cy="4896803"/>
          </a:xfrm>
        </p:spPr>
        <p:txBody>
          <a:bodyPr>
            <a:normAutofit/>
          </a:bodyPr>
          <a:lstStyle/>
          <a:p>
            <a:r>
              <a:rPr lang="ar-IQ" b="1" dirty="0" smtClean="0">
                <a:solidFill>
                  <a:srgbClr val="002060"/>
                </a:solidFill>
              </a:rPr>
              <a:t>الاختبار الأول اختبار الارسال الطويل .</a:t>
            </a:r>
          </a:p>
          <a:p>
            <a:r>
              <a:rPr lang="ar-IQ" b="1" dirty="0" smtClean="0">
                <a:solidFill>
                  <a:srgbClr val="002060"/>
                </a:solidFill>
              </a:rPr>
              <a:t>الاختبار الثاني اختبار ضربة الابعاد الامامية .</a:t>
            </a:r>
          </a:p>
          <a:p>
            <a:r>
              <a:rPr lang="ar-IQ" b="1" dirty="0" smtClean="0">
                <a:solidFill>
                  <a:srgbClr val="002060"/>
                </a:solidFill>
              </a:rPr>
              <a:t>الاختبار الثالث اختبار الارسال القصير .</a:t>
            </a:r>
          </a:p>
          <a:p>
            <a:r>
              <a:rPr lang="ar-IQ" b="1" dirty="0" smtClean="0">
                <a:solidFill>
                  <a:srgbClr val="002060"/>
                </a:solidFill>
              </a:rPr>
              <a:t>الاختبار الرابع اختبار الضربة الساحقة .</a:t>
            </a:r>
          </a:p>
          <a:p>
            <a:r>
              <a:rPr lang="ar-IQ" b="1" dirty="0" smtClean="0">
                <a:solidFill>
                  <a:srgbClr val="002060"/>
                </a:solidFill>
              </a:rPr>
              <a:t>الاختبار الخامس اختبار الضربات الطائرة .</a:t>
            </a:r>
          </a:p>
          <a:p>
            <a:r>
              <a:rPr lang="ar-IQ" b="1" dirty="0" smtClean="0">
                <a:solidFill>
                  <a:srgbClr val="002060"/>
                </a:solidFill>
              </a:rPr>
              <a:t>الاختبار السادس اختبار تقييم الارسال .</a:t>
            </a:r>
          </a:p>
          <a:p>
            <a:r>
              <a:rPr lang="ar-IQ" b="1" dirty="0" smtClean="0">
                <a:solidFill>
                  <a:srgbClr val="002060"/>
                </a:solidFill>
              </a:rPr>
              <a:t>الاختبار السابع اختبار الضربتان الامامية والخلفية .</a:t>
            </a:r>
          </a:p>
          <a:p>
            <a:r>
              <a:rPr lang="ar-IQ" b="1" dirty="0" smtClean="0">
                <a:solidFill>
                  <a:srgbClr val="002060"/>
                </a:solidFill>
              </a:rPr>
              <a:t>الاختبار الثامن اختبار القدرة </a:t>
            </a:r>
            <a:r>
              <a:rPr lang="ar-IQ" b="1" dirty="0" err="1" smtClean="0">
                <a:solidFill>
                  <a:srgbClr val="002060"/>
                </a:solidFill>
              </a:rPr>
              <a:t>المهارية</a:t>
            </a:r>
            <a:r>
              <a:rPr lang="ar-IQ" b="1" dirty="0" smtClean="0">
                <a:solidFill>
                  <a:srgbClr val="002060"/>
                </a:solidFill>
              </a:rPr>
              <a:t> لعمق الضربات الامامية والخلفية .</a:t>
            </a:r>
          </a:p>
          <a:p>
            <a:r>
              <a:rPr lang="ar-IQ" b="1" dirty="0" smtClean="0">
                <a:solidFill>
                  <a:srgbClr val="002060"/>
                </a:solidFill>
              </a:rPr>
              <a:t>الاختبار التاسع اختبار القدرة </a:t>
            </a:r>
            <a:r>
              <a:rPr lang="ar-IQ" b="1" dirty="0" err="1" smtClean="0">
                <a:solidFill>
                  <a:srgbClr val="002060"/>
                </a:solidFill>
              </a:rPr>
              <a:t>المهارية</a:t>
            </a:r>
            <a:r>
              <a:rPr lang="ar-IQ" b="1" dirty="0" smtClean="0">
                <a:solidFill>
                  <a:srgbClr val="002060"/>
                </a:solidFill>
              </a:rPr>
              <a:t> لقياس دقة الضربة الساحق (الكبس).</a:t>
            </a:r>
            <a:endParaRPr lang="ar-IQ" b="1" dirty="0">
              <a:solidFill>
                <a:srgbClr val="002060"/>
              </a:solidFill>
            </a:endParaRPr>
          </a:p>
        </p:txBody>
      </p:sp>
    </p:spTree>
    <p:extLst>
      <p:ext uri="{BB962C8B-B14F-4D97-AF65-F5344CB8AC3E}">
        <p14:creationId xmlns:p14="http://schemas.microsoft.com/office/powerpoint/2010/main" val="23459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78</TotalTime>
  <Words>567</Words>
  <Application>Microsoft Office PowerPoint</Application>
  <PresentationFormat>مخصص</PresentationFormat>
  <Paragraphs>51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شريحة</vt:lpstr>
      <vt:lpstr>عرض تقديمي في PowerPoint</vt:lpstr>
      <vt:lpstr>عرض تقديمي في PowerPoint</vt:lpstr>
      <vt:lpstr>اختبارات الكرة الطائرة </vt:lpstr>
      <vt:lpstr>اختبارات كرة السلة </vt:lpstr>
      <vt:lpstr>اختبارات كرة اليد </vt:lpstr>
      <vt:lpstr>اختبارات كرة القدم </vt:lpstr>
      <vt:lpstr>اختبارات العاب المضرب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ali</dc:creator>
  <cp:lastModifiedBy>Maher</cp:lastModifiedBy>
  <cp:revision>18</cp:revision>
  <dcterms:created xsi:type="dcterms:W3CDTF">2022-02-07T16:58:52Z</dcterms:created>
  <dcterms:modified xsi:type="dcterms:W3CDTF">2023-01-14T16:35:17Z</dcterms:modified>
</cp:coreProperties>
</file>