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9"/>
  </p:notesMasterIdLst>
  <p:handoutMasterIdLst>
    <p:handoutMasterId r:id="rId30"/>
  </p:handoutMasterIdLst>
  <p:sldIdLst>
    <p:sldId id="256" r:id="rId3"/>
    <p:sldId id="257" r:id="rId4"/>
    <p:sldId id="259" r:id="rId5"/>
    <p:sldId id="260" r:id="rId6"/>
    <p:sldId id="278" r:id="rId7"/>
    <p:sldId id="261" r:id="rId8"/>
    <p:sldId id="262" r:id="rId9"/>
    <p:sldId id="263" r:id="rId10"/>
    <p:sldId id="279" r:id="rId11"/>
    <p:sldId id="264" r:id="rId12"/>
    <p:sldId id="265" r:id="rId13"/>
    <p:sldId id="280" r:id="rId14"/>
    <p:sldId id="266" r:id="rId15"/>
    <p:sldId id="281" r:id="rId16"/>
    <p:sldId id="267" r:id="rId17"/>
    <p:sldId id="268" r:id="rId18"/>
    <p:sldId id="269" r:id="rId19"/>
    <p:sldId id="270" r:id="rId20"/>
    <p:sldId id="282" r:id="rId21"/>
    <p:sldId id="271" r:id="rId22"/>
    <p:sldId id="272" r:id="rId23"/>
    <p:sldId id="273" r:id="rId24"/>
    <p:sldId id="283" r:id="rId25"/>
    <p:sldId id="274" r:id="rId26"/>
    <p:sldId id="275" r:id="rId27"/>
    <p:sldId id="277" r:id="rId28"/>
  </p:sldIdLst>
  <p:sldSz cx="12192000" cy="6858000"/>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0FE"/>
    <a:srgbClr val="000000"/>
    <a:srgbClr val="00499F"/>
    <a:srgbClr val="5E9215"/>
    <a:srgbClr val="C75806"/>
    <a:srgbClr val="65482B"/>
    <a:srgbClr val="0CC1E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94648" autoAdjust="0"/>
  </p:normalViewPr>
  <p:slideViewPr>
    <p:cSldViewPr>
      <p:cViewPr varScale="1">
        <p:scale>
          <a:sx n="69" d="100"/>
          <a:sy n="69" d="100"/>
        </p:scale>
        <p:origin x="954" y="48"/>
      </p:cViewPr>
      <p:guideLst>
        <p:guide orient="horz" pos="2160"/>
        <p:guide pos="384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ru-RU"/>
          </a:p>
        </p:txBody>
      </p:sp>
      <p:sp>
        <p:nvSpPr>
          <p:cNvPr id="6963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2E519609-11FD-42BB-BF94-C07C4069FE83}"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2E519609-11FD-42BB-BF94-C07C4069FE83}" type="slidenum">
              <a:rPr lang="ru-RU" smtClean="0"/>
              <a:pPr/>
              <a:t>2</a:t>
            </a:fld>
            <a:endParaRPr lang="ru-RU"/>
          </a:p>
        </p:txBody>
      </p:sp>
    </p:spTree>
    <p:extLst>
      <p:ext uri="{BB962C8B-B14F-4D97-AF65-F5344CB8AC3E}">
        <p14:creationId xmlns:p14="http://schemas.microsoft.com/office/powerpoint/2010/main" val="132940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2E519609-11FD-42BB-BF94-C07C4069FE83}" type="slidenum">
              <a:rPr lang="ru-RU" smtClean="0"/>
              <a:pPr/>
              <a:t>20</a:t>
            </a:fld>
            <a:endParaRPr lang="ru-RU"/>
          </a:p>
        </p:txBody>
      </p:sp>
    </p:spTree>
    <p:extLst>
      <p:ext uri="{BB962C8B-B14F-4D97-AF65-F5344CB8AC3E}">
        <p14:creationId xmlns:p14="http://schemas.microsoft.com/office/powerpoint/2010/main" val="1948461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31801" y="5278438"/>
            <a:ext cx="7871884" cy="1109662"/>
          </a:xfrm>
          <a:effectLst>
            <a:outerShdw dist="17961" dir="2700000" algn="ctr" rotWithShape="0">
              <a:schemeClr val="bg2"/>
            </a:outerShdw>
          </a:effectLst>
        </p:spPr>
        <p:txBody>
          <a:bodyPr/>
          <a:lstStyle>
            <a:lvl1pPr>
              <a:defRPr sz="3200" b="0"/>
            </a:lvl1pPr>
          </a:lstStyle>
          <a:p>
            <a:r>
              <a:rPr lang="ru-RU"/>
              <a:t>Click to edit Master title style</a:t>
            </a:r>
          </a:p>
        </p:txBody>
      </p:sp>
      <p:sp>
        <p:nvSpPr>
          <p:cNvPr id="5123" name="Rectangle 3"/>
          <p:cNvSpPr>
            <a:spLocks noGrp="1" noChangeArrowheads="1"/>
          </p:cNvSpPr>
          <p:nvPr>
            <p:ph type="subTitle" idx="1"/>
          </p:nvPr>
        </p:nvSpPr>
        <p:spPr>
          <a:xfrm>
            <a:off x="431801" y="5949951"/>
            <a:ext cx="7871884" cy="696913"/>
          </a:xfrm>
          <a:effectLst>
            <a:outerShdw dist="17961" dir="2700000" algn="ctr" rotWithShape="0">
              <a:schemeClr val="bg2"/>
            </a:outerShdw>
          </a:effectLst>
        </p:spPr>
        <p:txBody>
          <a:bodyPr/>
          <a:lstStyle>
            <a:lvl1pPr marL="0" indent="0">
              <a:buFontTx/>
              <a:buNone/>
              <a:defRPr sz="2400"/>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00067" y="261938"/>
            <a:ext cx="2472267" cy="64071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583267" y="261938"/>
            <a:ext cx="7213600" cy="64071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315BE36-9D5F-4ED8-9CAB-E2F2775ED4B7}"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CB5A969-09D8-42F0-97DA-14563B12546D}"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7C16C3C-8929-47CC-A891-29A35BCFDE82}"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2544234" y="1600201"/>
            <a:ext cx="4417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7164917" y="1600201"/>
            <a:ext cx="44174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52CB708-0231-4107-BB4C-DC35FBE025A9}"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60C7D1B-022A-40A7-8747-72C8051DD3D7}"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C7373005-8A1E-4F3C-975C-4CD46DE93CD2}"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E919DC1-B790-4CF7-835C-D1F3F323AEAF}"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2FAB8F6-6D02-42A0-B1AB-C6CC67B54C88}"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22A5262-3863-4B55-A71D-9ECC26D729EF}"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5B3CA76-3C9E-4BAC-A47A-FEDEA5CE5DCF}"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23917" y="274639"/>
            <a:ext cx="2258483"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544234" y="274639"/>
            <a:ext cx="6576484"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7998C72-6F13-4073-B404-135E024B88C4}"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583267" y="1773238"/>
            <a:ext cx="484293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629400" y="1773238"/>
            <a:ext cx="484293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83267" y="261938"/>
            <a:ext cx="9889067"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1583267" y="1773238"/>
            <a:ext cx="9889067"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rgbClr val="5E9215"/>
          </a:solidFill>
          <a:latin typeface="+mj-lt"/>
          <a:ea typeface="+mj-ea"/>
          <a:cs typeface="+mj-cs"/>
        </a:defRPr>
      </a:lvl1pPr>
      <a:lvl2pPr algn="l" rtl="0" fontAlgn="base">
        <a:spcBef>
          <a:spcPct val="0"/>
        </a:spcBef>
        <a:spcAft>
          <a:spcPct val="0"/>
        </a:spcAft>
        <a:defRPr sz="3600" b="1">
          <a:solidFill>
            <a:srgbClr val="5E9215"/>
          </a:solidFill>
          <a:latin typeface="HelveticaNeueLT Pro 33 ThEx" pitchFamily="34" charset="0"/>
        </a:defRPr>
      </a:lvl2pPr>
      <a:lvl3pPr algn="l" rtl="0" fontAlgn="base">
        <a:spcBef>
          <a:spcPct val="0"/>
        </a:spcBef>
        <a:spcAft>
          <a:spcPct val="0"/>
        </a:spcAft>
        <a:defRPr sz="3600" b="1">
          <a:solidFill>
            <a:srgbClr val="5E9215"/>
          </a:solidFill>
          <a:latin typeface="HelveticaNeueLT Pro 33 ThEx" pitchFamily="34" charset="0"/>
        </a:defRPr>
      </a:lvl3pPr>
      <a:lvl4pPr algn="l" rtl="0" fontAlgn="base">
        <a:spcBef>
          <a:spcPct val="0"/>
        </a:spcBef>
        <a:spcAft>
          <a:spcPct val="0"/>
        </a:spcAft>
        <a:defRPr sz="3600" b="1">
          <a:solidFill>
            <a:srgbClr val="5E9215"/>
          </a:solidFill>
          <a:latin typeface="HelveticaNeueLT Pro 33 ThEx" pitchFamily="34" charset="0"/>
        </a:defRPr>
      </a:lvl4pPr>
      <a:lvl5pPr algn="l" rtl="0" fontAlgn="base">
        <a:spcBef>
          <a:spcPct val="0"/>
        </a:spcBef>
        <a:spcAft>
          <a:spcPct val="0"/>
        </a:spcAft>
        <a:defRPr sz="3600" b="1">
          <a:solidFill>
            <a:srgbClr val="5E9215"/>
          </a:solidFill>
          <a:latin typeface="HelveticaNeueLT Pro 33 ThEx" pitchFamily="34" charset="0"/>
        </a:defRPr>
      </a:lvl5pPr>
      <a:lvl6pPr marL="457200" algn="l" rtl="0" fontAlgn="base">
        <a:spcBef>
          <a:spcPct val="0"/>
        </a:spcBef>
        <a:spcAft>
          <a:spcPct val="0"/>
        </a:spcAft>
        <a:defRPr sz="3600" b="1">
          <a:solidFill>
            <a:srgbClr val="5E9215"/>
          </a:solidFill>
          <a:latin typeface="HelveticaNeueLT Pro 33 ThEx" pitchFamily="34" charset="0"/>
        </a:defRPr>
      </a:lvl6pPr>
      <a:lvl7pPr marL="914400" algn="l" rtl="0" fontAlgn="base">
        <a:spcBef>
          <a:spcPct val="0"/>
        </a:spcBef>
        <a:spcAft>
          <a:spcPct val="0"/>
        </a:spcAft>
        <a:defRPr sz="3600" b="1">
          <a:solidFill>
            <a:srgbClr val="5E9215"/>
          </a:solidFill>
          <a:latin typeface="HelveticaNeueLT Pro 33 ThEx" pitchFamily="34" charset="0"/>
        </a:defRPr>
      </a:lvl7pPr>
      <a:lvl8pPr marL="1371600" algn="l" rtl="0" fontAlgn="base">
        <a:spcBef>
          <a:spcPct val="0"/>
        </a:spcBef>
        <a:spcAft>
          <a:spcPct val="0"/>
        </a:spcAft>
        <a:defRPr sz="3600" b="1">
          <a:solidFill>
            <a:srgbClr val="5E9215"/>
          </a:solidFill>
          <a:latin typeface="HelveticaNeueLT Pro 33 ThEx" pitchFamily="34" charset="0"/>
        </a:defRPr>
      </a:lvl8pPr>
      <a:lvl9pPr marL="1828800" algn="l" rtl="0" fontAlgn="base">
        <a:spcBef>
          <a:spcPct val="0"/>
        </a:spcBef>
        <a:spcAft>
          <a:spcPct val="0"/>
        </a:spcAft>
        <a:defRPr sz="3600" b="1">
          <a:solidFill>
            <a:srgbClr val="5E9215"/>
          </a:solidFill>
          <a:latin typeface="HelveticaNeueLT Pro 33 ThEx" pitchFamily="34" charset="0"/>
        </a:defRPr>
      </a:lvl9pPr>
    </p:titleStyle>
    <p:bodyStyle>
      <a:lvl1pPr marL="342900" indent="-342900" algn="l" rtl="0" fontAlgn="base">
        <a:spcBef>
          <a:spcPct val="20000"/>
        </a:spcBef>
        <a:spcAft>
          <a:spcPct val="0"/>
        </a:spcAft>
        <a:buChar char="•"/>
        <a:defRPr sz="2800">
          <a:solidFill>
            <a:srgbClr val="5E9215"/>
          </a:solidFill>
          <a:latin typeface="+mn-lt"/>
          <a:ea typeface="+mn-ea"/>
          <a:cs typeface="+mn-cs"/>
        </a:defRPr>
      </a:lvl1pPr>
      <a:lvl2pPr marL="742950" indent="-285750" algn="l" rtl="0" fontAlgn="base">
        <a:spcBef>
          <a:spcPct val="20000"/>
        </a:spcBef>
        <a:spcAft>
          <a:spcPct val="0"/>
        </a:spcAft>
        <a:buChar char="–"/>
        <a:defRPr sz="2400">
          <a:solidFill>
            <a:srgbClr val="5E9215"/>
          </a:solidFill>
          <a:latin typeface="+mn-lt"/>
        </a:defRPr>
      </a:lvl2pPr>
      <a:lvl3pPr marL="1143000" indent="-228600" algn="l" rtl="0" fontAlgn="base">
        <a:spcBef>
          <a:spcPct val="20000"/>
        </a:spcBef>
        <a:spcAft>
          <a:spcPct val="0"/>
        </a:spcAft>
        <a:buChar char="•"/>
        <a:defRPr sz="2400">
          <a:solidFill>
            <a:srgbClr val="5E9215"/>
          </a:solidFill>
          <a:latin typeface="+mn-lt"/>
        </a:defRPr>
      </a:lvl3pPr>
      <a:lvl4pPr marL="1600200" indent="-228600" algn="l" rtl="0" fontAlgn="base">
        <a:spcBef>
          <a:spcPct val="20000"/>
        </a:spcBef>
        <a:spcAft>
          <a:spcPct val="0"/>
        </a:spcAft>
        <a:buChar char="–"/>
        <a:defRPr sz="2000">
          <a:solidFill>
            <a:srgbClr val="5E9215"/>
          </a:solidFill>
          <a:latin typeface="+mn-lt"/>
        </a:defRPr>
      </a:lvl4pPr>
      <a:lvl5pPr marL="2057400" indent="-228600" algn="l" rtl="0" fontAlgn="base">
        <a:spcBef>
          <a:spcPct val="20000"/>
        </a:spcBef>
        <a:spcAft>
          <a:spcPct val="0"/>
        </a:spcAft>
        <a:buChar char="»"/>
        <a:defRPr sz="2000">
          <a:solidFill>
            <a:srgbClr val="5E9215"/>
          </a:solidFill>
          <a:latin typeface="+mn-lt"/>
        </a:defRPr>
      </a:lvl5pPr>
      <a:lvl6pPr marL="2514600" indent="-228600" algn="l" rtl="0" fontAlgn="base">
        <a:spcBef>
          <a:spcPct val="20000"/>
        </a:spcBef>
        <a:spcAft>
          <a:spcPct val="0"/>
        </a:spcAft>
        <a:buChar char="»"/>
        <a:defRPr sz="2000">
          <a:solidFill>
            <a:srgbClr val="5E9215"/>
          </a:solidFill>
          <a:latin typeface="+mn-lt"/>
        </a:defRPr>
      </a:lvl6pPr>
      <a:lvl7pPr marL="2971800" indent="-228600" algn="l" rtl="0" fontAlgn="base">
        <a:spcBef>
          <a:spcPct val="20000"/>
        </a:spcBef>
        <a:spcAft>
          <a:spcPct val="0"/>
        </a:spcAft>
        <a:buChar char="»"/>
        <a:defRPr sz="2000">
          <a:solidFill>
            <a:srgbClr val="5E9215"/>
          </a:solidFill>
          <a:latin typeface="+mn-lt"/>
        </a:defRPr>
      </a:lvl7pPr>
      <a:lvl8pPr marL="3429000" indent="-228600" algn="l" rtl="0" fontAlgn="base">
        <a:spcBef>
          <a:spcPct val="20000"/>
        </a:spcBef>
        <a:spcAft>
          <a:spcPct val="0"/>
        </a:spcAft>
        <a:buChar char="»"/>
        <a:defRPr sz="2000">
          <a:solidFill>
            <a:srgbClr val="5E9215"/>
          </a:solidFill>
          <a:latin typeface="+mn-lt"/>
        </a:defRPr>
      </a:lvl8pPr>
      <a:lvl9pPr marL="3886200" indent="-228600" algn="l" rtl="0" fontAlgn="base">
        <a:spcBef>
          <a:spcPct val="20000"/>
        </a:spcBef>
        <a:spcAft>
          <a:spcPct val="0"/>
        </a:spcAft>
        <a:buChar char="»"/>
        <a:defRPr sz="2000">
          <a:solidFill>
            <a:srgbClr val="5E9215"/>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2544234" y="274638"/>
            <a:ext cx="9023351"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2544234" y="1600201"/>
            <a:ext cx="903816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ru-RU"/>
          </a:p>
        </p:txBody>
      </p:sp>
      <p:sp>
        <p:nvSpPr>
          <p:cNvPr id="1904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ru-RU"/>
          </a:p>
        </p:txBody>
      </p:sp>
      <p:sp>
        <p:nvSpPr>
          <p:cNvPr id="19047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9CFF4DCF-35BD-4915-8A7A-ED670A63C3B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400">
          <a:solidFill>
            <a:srgbClr val="5E9215"/>
          </a:solidFill>
          <a:latin typeface="+mj-lt"/>
          <a:ea typeface="+mj-ea"/>
          <a:cs typeface="+mj-cs"/>
        </a:defRPr>
      </a:lvl1pPr>
      <a:lvl2pPr algn="l" rtl="0" fontAlgn="base">
        <a:spcBef>
          <a:spcPct val="0"/>
        </a:spcBef>
        <a:spcAft>
          <a:spcPct val="0"/>
        </a:spcAft>
        <a:defRPr sz="4400">
          <a:solidFill>
            <a:srgbClr val="5E9215"/>
          </a:solidFill>
          <a:latin typeface="HelveticaNeueLT Pro 33 ThEx" pitchFamily="34" charset="0"/>
        </a:defRPr>
      </a:lvl2pPr>
      <a:lvl3pPr algn="l" rtl="0" fontAlgn="base">
        <a:spcBef>
          <a:spcPct val="0"/>
        </a:spcBef>
        <a:spcAft>
          <a:spcPct val="0"/>
        </a:spcAft>
        <a:defRPr sz="4400">
          <a:solidFill>
            <a:srgbClr val="5E9215"/>
          </a:solidFill>
          <a:latin typeface="HelveticaNeueLT Pro 33 ThEx" pitchFamily="34" charset="0"/>
        </a:defRPr>
      </a:lvl3pPr>
      <a:lvl4pPr algn="l" rtl="0" fontAlgn="base">
        <a:spcBef>
          <a:spcPct val="0"/>
        </a:spcBef>
        <a:spcAft>
          <a:spcPct val="0"/>
        </a:spcAft>
        <a:defRPr sz="4400">
          <a:solidFill>
            <a:srgbClr val="5E9215"/>
          </a:solidFill>
          <a:latin typeface="HelveticaNeueLT Pro 33 ThEx" pitchFamily="34" charset="0"/>
        </a:defRPr>
      </a:lvl4pPr>
      <a:lvl5pPr algn="l" rtl="0" fontAlgn="base">
        <a:spcBef>
          <a:spcPct val="0"/>
        </a:spcBef>
        <a:spcAft>
          <a:spcPct val="0"/>
        </a:spcAft>
        <a:defRPr sz="4400">
          <a:solidFill>
            <a:srgbClr val="5E9215"/>
          </a:solidFill>
          <a:latin typeface="HelveticaNeueLT Pro 33 ThEx" pitchFamily="34" charset="0"/>
        </a:defRPr>
      </a:lvl5pPr>
      <a:lvl6pPr marL="457200" algn="l" rtl="0" fontAlgn="base">
        <a:spcBef>
          <a:spcPct val="0"/>
        </a:spcBef>
        <a:spcAft>
          <a:spcPct val="0"/>
        </a:spcAft>
        <a:defRPr sz="4400">
          <a:solidFill>
            <a:srgbClr val="5E9215"/>
          </a:solidFill>
          <a:latin typeface="HelveticaNeueLT Pro 33 ThEx" pitchFamily="34" charset="0"/>
        </a:defRPr>
      </a:lvl6pPr>
      <a:lvl7pPr marL="914400" algn="l" rtl="0" fontAlgn="base">
        <a:spcBef>
          <a:spcPct val="0"/>
        </a:spcBef>
        <a:spcAft>
          <a:spcPct val="0"/>
        </a:spcAft>
        <a:defRPr sz="4400">
          <a:solidFill>
            <a:srgbClr val="5E9215"/>
          </a:solidFill>
          <a:latin typeface="HelveticaNeueLT Pro 33 ThEx" pitchFamily="34" charset="0"/>
        </a:defRPr>
      </a:lvl7pPr>
      <a:lvl8pPr marL="1371600" algn="l" rtl="0" fontAlgn="base">
        <a:spcBef>
          <a:spcPct val="0"/>
        </a:spcBef>
        <a:spcAft>
          <a:spcPct val="0"/>
        </a:spcAft>
        <a:defRPr sz="4400">
          <a:solidFill>
            <a:srgbClr val="5E9215"/>
          </a:solidFill>
          <a:latin typeface="HelveticaNeueLT Pro 33 ThEx" pitchFamily="34" charset="0"/>
        </a:defRPr>
      </a:lvl8pPr>
      <a:lvl9pPr marL="1828800" algn="l" rtl="0" fontAlgn="base">
        <a:spcBef>
          <a:spcPct val="0"/>
        </a:spcBef>
        <a:spcAft>
          <a:spcPct val="0"/>
        </a:spcAft>
        <a:defRPr sz="4400">
          <a:solidFill>
            <a:srgbClr val="5E9215"/>
          </a:solidFill>
          <a:latin typeface="HelveticaNeueLT Pro 33 ThEx"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191344" y="4365104"/>
            <a:ext cx="4824536" cy="2304256"/>
          </a:xfrm>
        </p:spPr>
        <p:txBody>
          <a:bodyPr/>
          <a:lstStyle/>
          <a:p>
            <a:pPr algn="ctr"/>
            <a:r>
              <a:rPr lang="ar-IQ" sz="5400" b="1" dirty="0">
                <a:solidFill>
                  <a:srgbClr val="1B00FE"/>
                </a:solidFill>
              </a:rPr>
              <a:t>السلوك العدواني والعنف في الملاعب الرياضية</a:t>
            </a:r>
            <a:r>
              <a:rPr lang="ru-RU" sz="5400" b="1" dirty="0">
                <a:solidFill>
                  <a:srgbClr val="1B00FE"/>
                </a:solidFill>
              </a:rPr>
              <a:t> </a:t>
            </a:r>
            <a:endParaRPr lang="en-US" sz="5400" b="1" dirty="0">
              <a:solidFill>
                <a:srgbClr val="1B00F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4" y="476672"/>
            <a:ext cx="9312406" cy="5904655"/>
          </a:xfrm>
        </p:spPr>
        <p:txBody>
          <a:bodyPr/>
          <a:lstStyle/>
          <a:p>
            <a:pPr marL="0" marR="0" algn="just" rtl="1">
              <a:lnSpc>
                <a:spcPct val="115000"/>
              </a:lnSpc>
              <a:spcBef>
                <a:spcPts val="0"/>
              </a:spcBef>
              <a:spcAft>
                <a:spcPts val="0"/>
              </a:spcAft>
            </a:pPr>
            <a:r>
              <a:rPr lang="ar-IQ" b="1" dirty="0">
                <a:solidFill>
                  <a:srgbClr val="00499F"/>
                </a:solidFill>
                <a:latin typeface="Calibri" panose="020F0502020204030204" pitchFamily="34" charset="0"/>
                <a:ea typeface="Calibri" panose="020F0502020204030204" pitchFamily="34" charset="0"/>
                <a:cs typeface="Simplified Arabic" panose="02020603050405020304" pitchFamily="18" charset="-78"/>
              </a:rPr>
              <a:t>ثانيا : </a:t>
            </a:r>
            <a:r>
              <a:rPr lang="ar-IQ" b="1" u="sng" dirty="0">
                <a:solidFill>
                  <a:srgbClr val="00499F"/>
                </a:solidFill>
                <a:latin typeface="Calibri" panose="020F0502020204030204" pitchFamily="34" charset="0"/>
                <a:ea typeface="Calibri" panose="020F0502020204030204" pitchFamily="34" charset="0"/>
                <a:cs typeface="Simplified Arabic" panose="02020603050405020304" pitchFamily="18" charset="-78"/>
              </a:rPr>
              <a:t>العوامل المرتبطة بخصائص المنافسة الرياضية</a:t>
            </a:r>
            <a:r>
              <a:rPr lang="ar-IQ" b="1" dirty="0">
                <a:solidFill>
                  <a:srgbClr val="00499F"/>
                </a:solidFill>
                <a:latin typeface="Calibri" panose="020F0502020204030204" pitchFamily="34" charset="0"/>
                <a:ea typeface="Calibri" panose="020F0502020204030204" pitchFamily="34" charset="0"/>
                <a:cs typeface="Simplified Arabic" panose="02020603050405020304" pitchFamily="18" charset="-78"/>
              </a:rPr>
              <a:t>: </a:t>
            </a:r>
            <a:endParaRPr lang="en-US" sz="2000" dirty="0">
              <a:solidFill>
                <a:srgbClr val="00499F"/>
              </a:solidFill>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b="1" dirty="0" smtClean="0">
                <a:latin typeface="Simplified Arabic" panose="02020603050405020304" pitchFamily="18" charset="-78"/>
                <a:ea typeface="Calibri" panose="020F0502020204030204" pitchFamily="34" charset="0"/>
                <a:cs typeface="Arial" panose="020B0604020202020204" pitchFamily="34" charset="0"/>
              </a:rPr>
              <a:t>1</a:t>
            </a:r>
            <a:r>
              <a:rPr lang="en-US" sz="2800" b="1" dirty="0" smtClean="0">
                <a:latin typeface="Simplified Arabic" panose="02020603050405020304" pitchFamily="18" charset="-78"/>
                <a:ea typeface="Calibri" panose="020F0502020204030204" pitchFamily="34" charset="0"/>
                <a:cs typeface="Arial" panose="020B0604020202020204" pitchFamily="34" charset="0"/>
              </a:rPr>
              <a:t> </a:t>
            </a:r>
            <a:r>
              <a:rPr lang="ar-IQ" sz="2800" b="1" dirty="0" smtClean="0">
                <a:latin typeface="Simplified Arabic" panose="02020603050405020304" pitchFamily="18" charset="-78"/>
                <a:ea typeface="Calibri" panose="020F0502020204030204" pitchFamily="34" charset="0"/>
                <a:cs typeface="Arial" panose="020B0604020202020204" pitchFamily="34" charset="0"/>
              </a:rPr>
              <a:t>-</a:t>
            </a:r>
            <a:r>
              <a:rPr lang="ar-IQ" sz="2800" b="1" dirty="0" smtClean="0">
                <a:latin typeface="Calibri" panose="020F0502020204030204" pitchFamily="34" charset="0"/>
                <a:ea typeface="Calibri" panose="020F0502020204030204" pitchFamily="34" charset="0"/>
                <a:cs typeface="Simplified Arabic" panose="02020603050405020304" pitchFamily="18" charset="-78"/>
              </a:rPr>
              <a:t>المكسب </a:t>
            </a:r>
            <a:r>
              <a:rPr lang="ar-IQ" sz="2800" b="1" dirty="0">
                <a:latin typeface="Calibri" panose="020F0502020204030204" pitchFamily="34" charset="0"/>
                <a:ea typeface="Calibri" panose="020F0502020204030204" pitchFamily="34" charset="0"/>
                <a:cs typeface="Simplified Arabic" panose="02020603050405020304" pitchFamily="18" charset="-78"/>
              </a:rPr>
              <a:t>والخسارة :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dirty="0">
                <a:latin typeface="Calibri" panose="020F0502020204030204" pitchFamily="34" charset="0"/>
                <a:ea typeface="Calibri" panose="020F0502020204030204" pitchFamily="34" charset="0"/>
                <a:cs typeface="Simplified Arabic" panose="02020603050405020304" pitchFamily="18" charset="-78"/>
              </a:rPr>
              <a:t>أكدت النتائج أن " الخاسرين يميلون إلى إبداء مستويات عالية من العدوانية بعد المباريات من تلك التي يبديها الفائزون  .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b="1" dirty="0" smtClean="0">
                <a:latin typeface="Simplified Arabic" panose="02020603050405020304" pitchFamily="18" charset="-78"/>
                <a:ea typeface="Calibri" panose="020F0502020204030204" pitchFamily="34" charset="0"/>
                <a:cs typeface="Arial" panose="020B0604020202020204" pitchFamily="34" charset="0"/>
              </a:rPr>
              <a:t>2-</a:t>
            </a:r>
            <a:r>
              <a:rPr lang="ar-IQ" sz="2800" b="1" dirty="0" smtClean="0">
                <a:latin typeface="Calibri" panose="020F0502020204030204" pitchFamily="34" charset="0"/>
                <a:ea typeface="Calibri" panose="020F0502020204030204" pitchFamily="34" charset="0"/>
                <a:cs typeface="Simplified Arabic" panose="02020603050405020304" pitchFamily="18" charset="-78"/>
              </a:rPr>
              <a:t> </a:t>
            </a:r>
            <a:r>
              <a:rPr lang="ar-IQ" sz="2800" b="1" dirty="0">
                <a:latin typeface="Calibri" panose="020F0502020204030204" pitchFamily="34" charset="0"/>
                <a:ea typeface="Calibri" panose="020F0502020204030204" pitchFamily="34" charset="0"/>
                <a:cs typeface="Simplified Arabic" panose="02020603050405020304" pitchFamily="18" charset="-78"/>
              </a:rPr>
              <a:t>تقارب النتائج :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dirty="0">
                <a:latin typeface="Calibri" panose="020F0502020204030204" pitchFamily="34" charset="0"/>
                <a:ea typeface="Calibri" panose="020F0502020204030204" pitchFamily="34" charset="0"/>
                <a:cs typeface="Simplified Arabic" panose="02020603050405020304" pitchFamily="18" charset="-78"/>
              </a:rPr>
              <a:t> أن العدوان يقل عندما تكون نتيجة المباراة متقاربة جدا بين الفريقين  . </a:t>
            </a:r>
            <a:endParaRPr lang="ar-IQ" sz="2800" dirty="0" smtClean="0">
              <a:latin typeface="Calibri" panose="020F0502020204030204" pitchFamily="34" charset="0"/>
              <a:ea typeface="Calibri" panose="020F0502020204030204" pitchFamily="34" charset="0"/>
              <a:cs typeface="Simplified Arabic" panose="02020603050405020304" pitchFamily="18" charset="-78"/>
            </a:endParaRPr>
          </a:p>
          <a:p>
            <a:pPr marL="0" marR="0" indent="0" algn="just" rtl="1">
              <a:lnSpc>
                <a:spcPct val="115000"/>
              </a:lnSpc>
              <a:spcBef>
                <a:spcPts val="0"/>
              </a:spcBef>
              <a:spcAft>
                <a:spcPts val="0"/>
              </a:spcAft>
              <a:buNone/>
            </a:pPr>
            <a:r>
              <a:rPr lang="ar-IQ" sz="2800" b="1" dirty="0">
                <a:latin typeface="Calibri" panose="020F0502020204030204" pitchFamily="34" charset="0"/>
                <a:ea typeface="Calibri" panose="020F0502020204030204" pitchFamily="34" charset="0"/>
                <a:cs typeface="Simplified Arabic" panose="02020603050405020304" pitchFamily="18" charset="-78"/>
              </a:rPr>
              <a:t>3</a:t>
            </a:r>
            <a:r>
              <a:rPr lang="en-US" sz="2800" b="1" dirty="0" smtClean="0">
                <a:latin typeface="Simplified Arabic" panose="02020603050405020304" pitchFamily="18" charset="-78"/>
                <a:ea typeface="Calibri" panose="020F0502020204030204" pitchFamily="34" charset="0"/>
                <a:cs typeface="Arial" panose="020B0604020202020204" pitchFamily="34" charset="0"/>
              </a:rPr>
              <a:t> </a:t>
            </a:r>
            <a:r>
              <a:rPr lang="en-US" sz="2800" b="1" dirty="0">
                <a:latin typeface="Simplified Arabic" panose="02020603050405020304" pitchFamily="18" charset="-78"/>
                <a:ea typeface="Calibri" panose="020F0502020204030204" pitchFamily="34" charset="0"/>
                <a:cs typeface="Arial" panose="020B0604020202020204" pitchFamily="34" charset="0"/>
              </a:rPr>
              <a:t>–</a:t>
            </a:r>
            <a:r>
              <a:rPr lang="ar-IQ" sz="2800" b="1" dirty="0">
                <a:latin typeface="Calibri" panose="020F0502020204030204" pitchFamily="34" charset="0"/>
                <a:ea typeface="Calibri" panose="020F0502020204030204" pitchFamily="34" charset="0"/>
                <a:cs typeface="Simplified Arabic" panose="02020603050405020304" pitchFamily="18" charset="-78"/>
              </a:rPr>
              <a:t> تباين النتائج :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dirty="0">
                <a:latin typeface="Calibri" panose="020F0502020204030204" pitchFamily="34" charset="0"/>
                <a:ea typeface="Calibri" panose="020F0502020204030204" pitchFamily="34" charset="0"/>
                <a:cs typeface="Simplified Arabic" panose="02020603050405020304" pitchFamily="18" charset="-78"/>
              </a:rPr>
              <a:t>أظهرت نتائج الدراسة أن العدوان يقل حدوثه عند تسجيل أهداف كثيرة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b="1" dirty="0" smtClean="0">
                <a:latin typeface="Simplified Arabic" panose="02020603050405020304" pitchFamily="18" charset="-78"/>
                <a:ea typeface="Calibri" panose="020F0502020204030204" pitchFamily="34" charset="0"/>
                <a:cs typeface="Arial" panose="020B0604020202020204" pitchFamily="34" charset="0"/>
              </a:rPr>
              <a:t>4- </a:t>
            </a:r>
            <a:r>
              <a:rPr lang="ar-IQ" sz="2800" b="1" dirty="0" smtClean="0">
                <a:latin typeface="Calibri" panose="020F0502020204030204" pitchFamily="34" charset="0"/>
                <a:ea typeface="Calibri" panose="020F0502020204030204" pitchFamily="34" charset="0"/>
                <a:cs typeface="Simplified Arabic" panose="02020603050405020304" pitchFamily="18" charset="-78"/>
              </a:rPr>
              <a:t>ترتيب </a:t>
            </a:r>
            <a:r>
              <a:rPr lang="ar-IQ" sz="2800" b="1" dirty="0">
                <a:latin typeface="Calibri" panose="020F0502020204030204" pitchFamily="34" charset="0"/>
                <a:ea typeface="Calibri" panose="020F0502020204030204" pitchFamily="34" charset="0"/>
                <a:cs typeface="Simplified Arabic" panose="02020603050405020304" pitchFamily="18" charset="-78"/>
              </a:rPr>
              <a:t>الفريق :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dirty="0" smtClean="0">
                <a:latin typeface="Calibri" panose="020F0502020204030204" pitchFamily="34" charset="0"/>
                <a:ea typeface="Calibri" panose="020F0502020204030204" pitchFamily="34" charset="0"/>
                <a:cs typeface="Simplified Arabic" panose="02020603050405020304" pitchFamily="18" charset="-78"/>
              </a:rPr>
              <a:t>الفريق </a:t>
            </a:r>
            <a:r>
              <a:rPr lang="ar-IQ" sz="2800" dirty="0">
                <a:latin typeface="Calibri" panose="020F0502020204030204" pitchFamily="34" charset="0"/>
                <a:ea typeface="Calibri" panose="020F0502020204030204" pitchFamily="34" charset="0"/>
                <a:cs typeface="Simplified Arabic" panose="02020603050405020304" pitchFamily="18" charset="-78"/>
              </a:rPr>
              <a:t>أو اللاعب الذي يحتل المؤخرة يظهر قدرا اكبر من السلوك العدواني عن اللاعب أو الفريق الذي يحتل المقدمة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Tree>
    <p:extLst>
      <p:ext uri="{BB962C8B-B14F-4D97-AF65-F5344CB8AC3E}">
        <p14:creationId xmlns:p14="http://schemas.microsoft.com/office/powerpoint/2010/main" val="2834928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4" y="332656"/>
            <a:ext cx="9456422" cy="6408712"/>
          </a:xfrm>
        </p:spPr>
        <p:txBody>
          <a:bodyPr/>
          <a:lstStyle/>
          <a:p>
            <a:pPr marL="0" marR="0" indent="0" algn="just" rtl="1">
              <a:lnSpc>
                <a:spcPct val="115000"/>
              </a:lnSpc>
              <a:spcBef>
                <a:spcPts val="0"/>
              </a:spcBef>
              <a:spcAft>
                <a:spcPts val="0"/>
              </a:spcAft>
              <a:buNone/>
            </a:pPr>
            <a:r>
              <a:rPr lang="ar-IQ" sz="2800" b="1" dirty="0" smtClean="0">
                <a:latin typeface="Simplified Arabic" panose="02020603050405020304" pitchFamily="18" charset="-78"/>
                <a:ea typeface="Calibri" panose="020F0502020204030204" pitchFamily="34" charset="0"/>
                <a:cs typeface="Arial" panose="020B0604020202020204" pitchFamily="34" charset="0"/>
              </a:rPr>
              <a:t>5-</a:t>
            </a:r>
            <a:r>
              <a:rPr lang="ar-IQ" sz="2800" b="1" dirty="0" smtClean="0">
                <a:latin typeface="Calibri" panose="020F0502020204030204" pitchFamily="34" charset="0"/>
                <a:ea typeface="Calibri" panose="020F0502020204030204" pitchFamily="34" charset="0"/>
                <a:cs typeface="Simplified Arabic" panose="02020603050405020304" pitchFamily="18" charset="-78"/>
              </a:rPr>
              <a:t>مكان </a:t>
            </a:r>
            <a:r>
              <a:rPr lang="ar-IQ" sz="2800" b="1" dirty="0">
                <a:latin typeface="Calibri" panose="020F0502020204030204" pitchFamily="34" charset="0"/>
                <a:ea typeface="Calibri" panose="020F0502020204030204" pitchFamily="34" charset="0"/>
                <a:cs typeface="Simplified Arabic" panose="02020603050405020304" pitchFamily="18" charset="-78"/>
              </a:rPr>
              <a:t>المنافسة :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dirty="0">
                <a:latin typeface="Calibri" panose="020F0502020204030204" pitchFamily="34" charset="0"/>
                <a:ea typeface="Calibri" panose="020F0502020204030204" pitchFamily="34" charset="0"/>
                <a:cs typeface="Simplified Arabic" panose="02020603050405020304" pitchFamily="18" charset="-78"/>
              </a:rPr>
              <a:t>أثبتت الدراسة أن الفرق الفائزة ( التي تلعب خارج ملعبها ) تلعب بعدوانية اكثر من تلك الفرق التي تلعب على </a:t>
            </a:r>
            <a:r>
              <a:rPr lang="ar-IQ" sz="2800" dirty="0" smtClean="0">
                <a:latin typeface="Calibri" panose="020F0502020204030204" pitchFamily="34" charset="0"/>
                <a:ea typeface="Calibri" panose="020F0502020204030204" pitchFamily="34" charset="0"/>
                <a:cs typeface="Simplified Arabic" panose="02020603050405020304" pitchFamily="18" charset="-78"/>
              </a:rPr>
              <a:t>ملعبها.</a:t>
            </a:r>
            <a:endParaRPr lang="ar-IQ" sz="2800" dirty="0" smtClean="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0"/>
              </a:spcAft>
              <a:buNone/>
            </a:pPr>
            <a:r>
              <a:rPr lang="ar-IQ" sz="2800" b="1" dirty="0" smtClean="0">
                <a:latin typeface="Calibri" panose="020F0502020204030204" pitchFamily="34" charset="0"/>
                <a:ea typeface="Calibri" panose="020F0502020204030204" pitchFamily="34" charset="0"/>
                <a:cs typeface="Simplified Arabic" panose="02020603050405020304" pitchFamily="18" charset="-78"/>
              </a:rPr>
              <a:t>6- </a:t>
            </a:r>
            <a:r>
              <a:rPr lang="ar-IQ" sz="2800" b="1" dirty="0">
                <a:latin typeface="Calibri" panose="020F0502020204030204" pitchFamily="34" charset="0"/>
                <a:ea typeface="Calibri" panose="020F0502020204030204" pitchFamily="34" charset="0"/>
                <a:cs typeface="Simplified Arabic" panose="02020603050405020304" pitchFamily="18" charset="-78"/>
              </a:rPr>
              <a:t>أهمية المباراة :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dirty="0" smtClean="0">
                <a:latin typeface="Calibri" panose="020F0502020204030204" pitchFamily="34" charset="0"/>
                <a:ea typeface="Calibri" panose="020F0502020204030204" pitchFamily="34" charset="0"/>
                <a:cs typeface="Simplified Arabic" panose="02020603050405020304" pitchFamily="18" charset="-78"/>
              </a:rPr>
              <a:t>ان </a:t>
            </a:r>
            <a:r>
              <a:rPr lang="ar-IQ" sz="2800" dirty="0">
                <a:latin typeface="Calibri" panose="020F0502020204030204" pitchFamily="34" charset="0"/>
                <a:ea typeface="Calibri" panose="020F0502020204030204" pitchFamily="34" charset="0"/>
                <a:cs typeface="Simplified Arabic" panose="02020603050405020304" pitchFamily="18" charset="-78"/>
              </a:rPr>
              <a:t>المباراة التي تكتسب الأهمية والحساسية في نتيجتها تكون اكثر عرضة للعدوان والانفعال .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b="1" dirty="0" smtClean="0">
                <a:latin typeface="Simplified Arabic" panose="02020603050405020304" pitchFamily="18" charset="-78"/>
                <a:ea typeface="Calibri" panose="020F0502020204030204" pitchFamily="34" charset="0"/>
                <a:cs typeface="Arial" panose="020B0604020202020204" pitchFamily="34" charset="0"/>
              </a:rPr>
              <a:t>7-و</a:t>
            </a:r>
            <a:r>
              <a:rPr lang="ar-IQ" sz="2800" b="1" dirty="0" smtClean="0">
                <a:latin typeface="Calibri" panose="020F0502020204030204" pitchFamily="34" charset="0"/>
                <a:ea typeface="Calibri" panose="020F0502020204030204" pitchFamily="34" charset="0"/>
                <a:cs typeface="Simplified Arabic" panose="02020603050405020304" pitchFamily="18" charset="-78"/>
              </a:rPr>
              <a:t>قت </a:t>
            </a:r>
            <a:r>
              <a:rPr lang="ar-IQ" sz="2800" b="1" dirty="0">
                <a:latin typeface="Calibri" panose="020F0502020204030204" pitchFamily="34" charset="0"/>
                <a:ea typeface="Calibri" panose="020F0502020204030204" pitchFamily="34" charset="0"/>
                <a:cs typeface="Simplified Arabic" panose="02020603050405020304" pitchFamily="18" charset="-78"/>
              </a:rPr>
              <a:t>المباراة :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dirty="0" smtClean="0">
                <a:latin typeface="Calibri" panose="020F0502020204030204" pitchFamily="34" charset="0"/>
                <a:ea typeface="Calibri" panose="020F0502020204030204" pitchFamily="34" charset="0"/>
                <a:cs typeface="Simplified Arabic" panose="02020603050405020304" pitchFamily="18" charset="-78"/>
              </a:rPr>
              <a:t>عندما </a:t>
            </a:r>
            <a:r>
              <a:rPr lang="ar-IQ" sz="2800" dirty="0">
                <a:latin typeface="Calibri" panose="020F0502020204030204" pitchFamily="34" charset="0"/>
                <a:ea typeface="Calibri" panose="020F0502020204030204" pitchFamily="34" charset="0"/>
                <a:cs typeface="Simplified Arabic" panose="02020603050405020304" pitchFamily="18" charset="-78"/>
              </a:rPr>
              <a:t>يتغلب التعب ويتمكن من اللاعب أو الفريق يجعله عاجزا عن مجاراة الخصم ويؤثر ذلك في تعجيل ظهور العدوانية ضد المقابل .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b="1" dirty="0" smtClean="0">
                <a:latin typeface="Simplified Arabic" panose="02020603050405020304" pitchFamily="18" charset="-78"/>
                <a:ea typeface="Calibri" panose="020F0502020204030204" pitchFamily="34" charset="0"/>
                <a:cs typeface="Arial" panose="020B0604020202020204" pitchFamily="34" charset="0"/>
              </a:rPr>
              <a:t>8-</a:t>
            </a:r>
            <a:r>
              <a:rPr lang="ar-IQ" sz="2800" b="1" dirty="0" smtClean="0">
                <a:latin typeface="Calibri" panose="020F0502020204030204" pitchFamily="34" charset="0"/>
                <a:ea typeface="Calibri" panose="020F0502020204030204" pitchFamily="34" charset="0"/>
                <a:cs typeface="Simplified Arabic" panose="02020603050405020304" pitchFamily="18" charset="-78"/>
              </a:rPr>
              <a:t>الصحفيون </a:t>
            </a:r>
            <a:r>
              <a:rPr lang="ar-IQ" sz="2800" b="1" dirty="0">
                <a:latin typeface="Calibri" panose="020F0502020204030204" pitchFamily="34" charset="0"/>
                <a:ea typeface="Calibri" panose="020F0502020204030204" pitchFamily="34" charset="0"/>
                <a:cs typeface="Simplified Arabic" panose="02020603050405020304" pitchFamily="18" charset="-78"/>
              </a:rPr>
              <a:t>ووسائل الأعلام :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ar-IQ" sz="2800" dirty="0">
                <a:latin typeface="Calibri" panose="020F0502020204030204" pitchFamily="34" charset="0"/>
                <a:ea typeface="Calibri" panose="020F0502020204030204" pitchFamily="34" charset="0"/>
                <a:cs typeface="Simplified Arabic" panose="02020603050405020304" pitchFamily="18" charset="-78"/>
              </a:rPr>
              <a:t>تؤثر وسائل الأعلام تأثيراً كبيراً في وجود السلوك العدواني وكذلك عملية الحد من ذلك فالأخبار والمقالات الصحفية والنقد اللاذع له الأثر وكذلك التوجيه والتأثير والتثقيف إيجابيا بذلك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3283041168"/>
      </p:ext>
    </p:extLst>
  </p:cSld>
  <p:clrMapOvr>
    <a:masterClrMapping/>
  </p:clrMapOvr>
  <mc:AlternateContent xmlns:mc="http://schemas.openxmlformats.org/markup-compatibility/2006" xmlns:p14="http://schemas.microsoft.com/office/powerpoint/2010/main">
    <mc:Choice Requires="p14">
      <p:transition spd="slow" p14:dur="275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2855640" y="548680"/>
            <a:ext cx="8928992" cy="5688632"/>
          </a:xfrm>
          <a:prstGeom prst="rect">
            <a:avLst/>
          </a:prstGeom>
        </p:spPr>
      </p:pic>
    </p:spTree>
    <p:extLst>
      <p:ext uri="{BB962C8B-B14F-4D97-AF65-F5344CB8AC3E}">
        <p14:creationId xmlns:p14="http://schemas.microsoft.com/office/powerpoint/2010/main" val="935989547"/>
      </p:ext>
    </p:extLst>
  </p:cSld>
  <p:clrMapOvr>
    <a:masterClrMapping/>
  </p:clrMapOvr>
  <mc:AlternateContent xmlns:mc="http://schemas.openxmlformats.org/markup-compatibility/2006" xmlns:p14="http://schemas.microsoft.com/office/powerpoint/2010/main">
    <mc:Choice Requires="p14">
      <p:transition spd="slow" p14:dur="3250">
        <p:push dir="u"/>
      </p:transition>
    </mc:Choice>
    <mc:Fallback xmlns="">
      <p:transition spd="slow">
        <p:push di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4" y="692697"/>
            <a:ext cx="9168390" cy="5433468"/>
          </a:xfrm>
        </p:spPr>
        <p:txBody>
          <a:bodyPr/>
          <a:lstStyle/>
          <a:p>
            <a:pPr marL="0" marR="0" algn="ctr" rtl="1">
              <a:lnSpc>
                <a:spcPct val="115000"/>
              </a:lnSpc>
              <a:spcBef>
                <a:spcPts val="0"/>
              </a:spcBef>
              <a:spcAft>
                <a:spcPts val="0"/>
              </a:spcAft>
            </a:pPr>
            <a:r>
              <a:rPr lang="ar-IQ" sz="3600" b="1" dirty="0">
                <a:solidFill>
                  <a:srgbClr val="00499F"/>
                </a:solidFill>
                <a:latin typeface="Calibri" panose="020F0502020204030204" pitchFamily="34" charset="0"/>
                <a:ea typeface="Calibri" panose="020F0502020204030204" pitchFamily="34" charset="0"/>
                <a:cs typeface="Simplified Arabic" panose="02020603050405020304" pitchFamily="18" charset="-78"/>
              </a:rPr>
              <a:t>ثالثا : </a:t>
            </a:r>
            <a:r>
              <a:rPr lang="ar-IQ" sz="3600" b="1" u="sng" dirty="0">
                <a:solidFill>
                  <a:srgbClr val="00499F"/>
                </a:solidFill>
                <a:latin typeface="Calibri" panose="020F0502020204030204" pitchFamily="34" charset="0"/>
                <a:ea typeface="Calibri" panose="020F0502020204030204" pitchFamily="34" charset="0"/>
                <a:cs typeface="Simplified Arabic" panose="02020603050405020304" pitchFamily="18" charset="-78"/>
              </a:rPr>
              <a:t>العوامل المرتبطة بخصائص اللاعب الرياضي</a:t>
            </a:r>
            <a:r>
              <a:rPr lang="ar-IQ" sz="3600" b="1" dirty="0">
                <a:solidFill>
                  <a:srgbClr val="00499F"/>
                </a:solidFill>
                <a:latin typeface="Calibri" panose="020F0502020204030204" pitchFamily="34" charset="0"/>
                <a:ea typeface="Calibri" panose="020F0502020204030204" pitchFamily="34" charset="0"/>
                <a:cs typeface="Simplified Arabic" panose="02020603050405020304" pitchFamily="18" charset="-78"/>
              </a:rPr>
              <a:t> : </a:t>
            </a:r>
            <a:endParaRPr lang="en-US" sz="3600" dirty="0">
              <a:solidFill>
                <a:srgbClr val="00499F"/>
              </a:solidFill>
              <a:latin typeface="Calibri" panose="020F0502020204030204" pitchFamily="34" charset="0"/>
              <a:ea typeface="Times New Roman" panose="02020603050405020304" pitchFamily="18" charset="0"/>
              <a:cs typeface="Arial" panose="020B0604020202020204" pitchFamily="34" charset="0"/>
            </a:endParaRPr>
          </a:p>
          <a:p>
            <a:pPr marL="0" marR="0" indent="0" algn="ctr" rtl="1">
              <a:lnSpc>
                <a:spcPct val="115000"/>
              </a:lnSpc>
              <a:spcBef>
                <a:spcPts val="0"/>
              </a:spcBef>
              <a:spcAft>
                <a:spcPts val="0"/>
              </a:spcAft>
              <a:buNone/>
            </a:pPr>
            <a:r>
              <a:rPr lang="ar-IQ" sz="3600" dirty="0">
                <a:latin typeface="Calibri" panose="020F0502020204030204" pitchFamily="34" charset="0"/>
                <a:ea typeface="Calibri" panose="020F0502020204030204" pitchFamily="34" charset="0"/>
                <a:cs typeface="Simplified Arabic" panose="02020603050405020304" pitchFamily="18" charset="-78"/>
              </a:rPr>
              <a:t>حيث ان اي نوع من أنواع الرياضة شروط أو متطلبات خاصة فيما يخص بناء وتكوين الشخصية الرياضية  وقد تختلف شخصية الرياضي عن شخصية  زميله في الفعالية نفسها  وهذا الاختلاف يؤدي إلى فروق فيما بينهم قد تشتمل على التعامل مع مثيرات العدوان والاستجابة لها . فكل رياضي يتعامل مع المثيرات وفق ما يحمله من خصائص شخصية قد تدفعه للسلوك العدواني. </a:t>
            </a:r>
            <a:endParaRPr lang="en-US" sz="3600"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Tree>
    <p:extLst>
      <p:ext uri="{BB962C8B-B14F-4D97-AF65-F5344CB8AC3E}">
        <p14:creationId xmlns:p14="http://schemas.microsoft.com/office/powerpoint/2010/main" val="144780525"/>
      </p:ext>
    </p:extLst>
  </p:cSld>
  <p:clrMapOvr>
    <a:masterClrMapping/>
  </p:clrMapOvr>
  <mc:AlternateContent xmlns:mc="http://schemas.openxmlformats.org/markup-compatibility/2006" xmlns:p14="http://schemas.microsoft.com/office/powerpoint/2010/main">
    <mc:Choice Requires="p14">
      <p:transition spd="slow" p14:dur="35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2"/>
          <a:stretch>
            <a:fillRect/>
          </a:stretch>
        </p:blipFill>
        <p:spPr>
          <a:xfrm>
            <a:off x="2999656" y="548680"/>
            <a:ext cx="8784976" cy="5760640"/>
          </a:xfrm>
          <a:prstGeom prst="rect">
            <a:avLst/>
          </a:prstGeom>
        </p:spPr>
      </p:pic>
    </p:spTree>
    <p:extLst>
      <p:ext uri="{BB962C8B-B14F-4D97-AF65-F5344CB8AC3E}">
        <p14:creationId xmlns:p14="http://schemas.microsoft.com/office/powerpoint/2010/main" val="743845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79576" y="188640"/>
            <a:ext cx="9793088" cy="6669360"/>
          </a:xfrm>
        </p:spPr>
        <p:txBody>
          <a:bodyPr/>
          <a:lstStyle/>
          <a:p>
            <a:pPr marL="0" marR="0" algn="just" rtl="1">
              <a:lnSpc>
                <a:spcPct val="115000"/>
              </a:lnSpc>
              <a:spcBef>
                <a:spcPts val="1200"/>
              </a:spcBef>
              <a:spcAft>
                <a:spcPts val="0"/>
              </a:spcAft>
            </a:pPr>
            <a:r>
              <a:rPr lang="ar-IQ" sz="2800" b="1" u="sng" dirty="0">
                <a:solidFill>
                  <a:srgbClr val="5E9215"/>
                </a:solidFill>
                <a:latin typeface="Calibri" panose="020F0502020204030204" pitchFamily="34" charset="0"/>
                <a:ea typeface="Calibri" panose="020F0502020204030204" pitchFamily="34" charset="0"/>
                <a:cs typeface="Simplified Arabic" panose="02020603050405020304" pitchFamily="18" charset="-78"/>
              </a:rPr>
              <a:t>الحلول للحد من السلوك العدواني في الملاعب الرياضية</a:t>
            </a:r>
            <a:r>
              <a:rPr lang="ar-IQ" sz="2800" b="1" dirty="0">
                <a:solidFill>
                  <a:srgbClr val="5E9215"/>
                </a:solidFill>
                <a:latin typeface="Calibri" panose="020F0502020204030204" pitchFamily="34" charset="0"/>
                <a:ea typeface="Calibri" panose="020F0502020204030204" pitchFamily="34" charset="0"/>
                <a:cs typeface="Simplified Arabic" panose="02020603050405020304" pitchFamily="18" charset="-78"/>
              </a:rPr>
              <a:t>: </a:t>
            </a:r>
            <a:endParaRPr lang="en-US" sz="2800" dirty="0">
              <a:solidFill>
                <a:srgbClr val="5E9215"/>
              </a:solidFill>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ar-IQ" sz="2800" b="1"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اولا: عرض نماذج من السلوك غير العدواني للاعبين:</a:t>
            </a:r>
            <a:endParaRPr lang="en-US" sz="2800" dirty="0">
              <a:solidFill>
                <a:srgbClr val="1B00FE"/>
              </a:solidFill>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dirty="0" smtClean="0">
                <a:latin typeface="Calibri" panose="020F0502020204030204" pitchFamily="34" charset="0"/>
                <a:ea typeface="Calibri" panose="020F0502020204030204" pitchFamily="34" charset="0"/>
                <a:cs typeface="Simplified Arabic" panose="02020603050405020304" pitchFamily="18" charset="-78"/>
              </a:rPr>
              <a:t>لأهمية </a:t>
            </a:r>
            <a:r>
              <a:rPr lang="ar-IQ" sz="2800" dirty="0">
                <a:latin typeface="Calibri" panose="020F0502020204030204" pitchFamily="34" charset="0"/>
                <a:ea typeface="Calibri" panose="020F0502020204030204" pitchFamily="34" charset="0"/>
                <a:cs typeface="Simplified Arabic" panose="02020603050405020304" pitchFamily="18" charset="-78"/>
              </a:rPr>
              <a:t>الحد من هذا السلوك هو عرض نماذج للاعبين دوليين ومعروف عن التزامهم بالسلوك الجازم أي (الإيجابي) وابتعادهم عن السلوك العدواني في اثناء المنافسات الرياضية وضرورة توجيه انظار اللاعبين واسداد النصح لهم بان وصول اللاعب الى اعلى المستويات الرياضية يرتبط دائما بالسلوك الرياضي النظيف والقدرة على بذل المزيد من الجهد في المنافسات الرياضية بدون ارتباطه بوجود نسبة ايذاء المنافس او الحاق الضرر به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1200"/>
              </a:spcBef>
              <a:spcAft>
                <a:spcPts val="0"/>
              </a:spcAft>
            </a:pPr>
            <a:r>
              <a:rPr lang="ar-IQ" sz="2800" b="1"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ثانيا: عقاب اللاعب الذي يسلك سلوكا عدوانيا : </a:t>
            </a:r>
            <a:endParaRPr lang="en-US" sz="2800" dirty="0">
              <a:solidFill>
                <a:srgbClr val="1B00FE"/>
              </a:solidFill>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dirty="0">
                <a:latin typeface="Calibri" panose="020F0502020204030204" pitchFamily="34" charset="0"/>
                <a:ea typeface="Calibri" panose="020F0502020204030204" pitchFamily="34" charset="0"/>
                <a:cs typeface="Simplified Arabic" panose="02020603050405020304" pitchFamily="18" charset="-78"/>
              </a:rPr>
              <a:t>ف</a:t>
            </a:r>
            <a:r>
              <a:rPr lang="ar-IQ" sz="2800" dirty="0" smtClean="0">
                <a:latin typeface="Calibri" panose="020F0502020204030204" pitchFamily="34" charset="0"/>
                <a:ea typeface="Calibri" panose="020F0502020204030204" pitchFamily="34" charset="0"/>
                <a:cs typeface="Simplified Arabic" panose="02020603050405020304" pitchFamily="18" charset="-78"/>
              </a:rPr>
              <a:t>ي </a:t>
            </a:r>
            <a:r>
              <a:rPr lang="ar-IQ" sz="2800" dirty="0">
                <a:latin typeface="Calibri" panose="020F0502020204030204" pitchFamily="34" charset="0"/>
                <a:ea typeface="Calibri" panose="020F0502020204030204" pitchFamily="34" charset="0"/>
                <a:cs typeface="Simplified Arabic" panose="02020603050405020304" pitchFamily="18" charset="-78"/>
              </a:rPr>
              <a:t>حالة اللاعب للسلوك العدواني في الرياضة ينبغي معاقبة بصورة فورية تتناسب هذه العقوبة الفورية مع حجم السلوك وعدم الالتزام بالصمت او ابداء الامتعاض فقط في مثل هذه المواقف فاللاعب لابد ان يتعلم ان الاداء العدواني في الرياضة يعد سلوكا غير مقبول على الاطلاق ولابد ان يعاقب مرتكبه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Tree>
    <p:extLst>
      <p:ext uri="{BB962C8B-B14F-4D97-AF65-F5344CB8AC3E}">
        <p14:creationId xmlns:p14="http://schemas.microsoft.com/office/powerpoint/2010/main" val="3915664662"/>
      </p:ext>
    </p:extLst>
  </p:cSld>
  <p:clrMapOvr>
    <a:masterClrMapping/>
  </p:clrMapOvr>
  <mc:AlternateContent xmlns:mc="http://schemas.openxmlformats.org/markup-compatibility/2006" xmlns:p14="http://schemas.microsoft.com/office/powerpoint/2010/main">
    <mc:Choice Requires="p14">
      <p:transition spd="slow" p14:dur="375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51584" y="116632"/>
            <a:ext cx="9649072" cy="6480719"/>
          </a:xfrm>
        </p:spPr>
        <p:txBody>
          <a:bodyPr/>
          <a:lstStyle/>
          <a:p>
            <a:pPr marR="0" algn="just" rtl="1">
              <a:lnSpc>
                <a:spcPct val="115000"/>
              </a:lnSpc>
              <a:spcBef>
                <a:spcPts val="0"/>
              </a:spcBef>
              <a:spcAft>
                <a:spcPts val="0"/>
              </a:spcAft>
              <a:buFont typeface="Arial" panose="020B0604020202020204" pitchFamily="34" charset="0"/>
              <a:buChar char="•"/>
            </a:pPr>
            <a:r>
              <a:rPr lang="ar-IQ" sz="2800" b="1" dirty="0" smtClean="0">
                <a:solidFill>
                  <a:srgbClr val="1B00FE"/>
                </a:solidFill>
                <a:latin typeface="Calibri" panose="020F0502020204030204" pitchFamily="34" charset="0"/>
                <a:ea typeface="Calibri" panose="020F0502020204030204" pitchFamily="34" charset="0"/>
                <a:cs typeface="Simplified Arabic" panose="02020603050405020304" pitchFamily="18" charset="-78"/>
              </a:rPr>
              <a:t>ثالثا</a:t>
            </a:r>
            <a:r>
              <a:rPr lang="ar-IQ" sz="2800" b="1"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 التعزيز الايجابي للاعب عند التحكم في انفعالاته:</a:t>
            </a:r>
            <a:endParaRPr lang="en-US" sz="2800" dirty="0">
              <a:solidFill>
                <a:srgbClr val="1B00FE"/>
              </a:solidFill>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dirty="0">
                <a:latin typeface="Calibri" panose="020F0502020204030204" pitchFamily="34" charset="0"/>
                <a:ea typeface="Calibri" panose="020F0502020204030204" pitchFamily="34" charset="0"/>
                <a:cs typeface="Simplified Arabic" panose="02020603050405020304" pitchFamily="18" charset="-78"/>
              </a:rPr>
              <a:t>أي تقف جنبا الى جنب عند ايقاع العقاب على اللاعب الذي يسلك سلوكا عدوانيا في اثناء المنافسة الرياضية ينبغي من ناحية اخرى تدعيم وتعزيز السلوك الجازم للاعبين او السلوك الخالي من العدوان والذي يرتبط بالقدرة على التحكم في الذات في المواقف الانفعالات الشديدة اثناء المنافسات الرياضية التي تتميز بأهميتها وحساسيتها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1200"/>
              </a:spcBef>
              <a:spcAft>
                <a:spcPts val="0"/>
              </a:spcAft>
            </a:pPr>
            <a:r>
              <a:rPr lang="ar-IQ" sz="2800" b="1"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رابعا : محاسبة المشجع للعدوان الرياضي :</a:t>
            </a:r>
            <a:endParaRPr lang="en-US" sz="2800" dirty="0">
              <a:solidFill>
                <a:srgbClr val="1B00FE"/>
              </a:solidFill>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800" dirty="0">
                <a:latin typeface="Calibri" panose="020F0502020204030204" pitchFamily="34" charset="0"/>
                <a:ea typeface="Calibri" panose="020F0502020204030204" pitchFamily="34" charset="0"/>
                <a:cs typeface="Simplified Arabic" panose="02020603050405020304" pitchFamily="18" charset="-78"/>
              </a:rPr>
              <a:t>ان المدرب او الرياضي الذي يحاول ان يشجع اللاعب على اداء السلوك العدواني في اثناء المنافسة الرياضية ينبغي ان يقع عليه اللوم والعقاب وان يحاسب ، ففي بعض الاحيان يمكن ان يستبعد من عمله الرياضي ، وان يكون هذا العقاب او الحساب فوريا ورادعا الامر الذي يمكن ان يساعد على عدم تكرار مثل هذا النوع من التشجيع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Tree>
    <p:extLst>
      <p:ext uri="{BB962C8B-B14F-4D97-AF65-F5344CB8AC3E}">
        <p14:creationId xmlns:p14="http://schemas.microsoft.com/office/powerpoint/2010/main" val="571543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51584" y="116632"/>
            <a:ext cx="9721080" cy="6624736"/>
          </a:xfrm>
        </p:spPr>
        <p:txBody>
          <a:bodyPr/>
          <a:lstStyle/>
          <a:p>
            <a:pPr marL="0" marR="0" algn="just" rtl="1">
              <a:lnSpc>
                <a:spcPct val="115000"/>
              </a:lnSpc>
              <a:spcBef>
                <a:spcPts val="1200"/>
              </a:spcBef>
              <a:spcAft>
                <a:spcPts val="0"/>
              </a:spcAft>
            </a:pPr>
            <a:r>
              <a:rPr lang="ar-IQ" sz="2400" b="1"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خامسا :استخدام طرائق التحكم الذاتي للعدوان الرياضي :</a:t>
            </a:r>
            <a:endParaRPr lang="en-US" sz="2400" dirty="0">
              <a:solidFill>
                <a:srgbClr val="1B00FE"/>
              </a:solidFill>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400" dirty="0">
                <a:latin typeface="Calibri" panose="020F0502020204030204" pitchFamily="34" charset="0"/>
                <a:ea typeface="Calibri" panose="020F0502020204030204" pitchFamily="34" charset="0"/>
                <a:cs typeface="Simplified Arabic" panose="02020603050405020304" pitchFamily="18" charset="-78"/>
              </a:rPr>
              <a:t>ان الشخص المسؤول بالدرجة الاولى عن مكافحة السلوك العدواني في الرياضة هو اللاعب نفسه اذ بإمكانه استخدام بعض الوسائل والطرائق التي يقوم بها وصولا الى قدراته على مكافحة هذا النوع من السلوك غير السوي في الرياضة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1200"/>
              </a:spcBef>
              <a:spcAft>
                <a:spcPts val="0"/>
              </a:spcAft>
            </a:pPr>
            <a:r>
              <a:rPr lang="ar-IQ" sz="2400" b="1"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سادسا : حجب مثيرات السلوك العدواني:</a:t>
            </a:r>
            <a:endParaRPr lang="en-US" sz="2400" dirty="0">
              <a:solidFill>
                <a:srgbClr val="1B00FE"/>
              </a:solidFill>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400" dirty="0">
                <a:latin typeface="Calibri" panose="020F0502020204030204" pitchFamily="34" charset="0"/>
                <a:ea typeface="Calibri" panose="020F0502020204030204" pitchFamily="34" charset="0"/>
                <a:cs typeface="Simplified Arabic" panose="02020603050405020304" pitchFamily="18" charset="-78"/>
              </a:rPr>
              <a:t>يمكن ان يشكلوا بعض المثيرات التي تسبب السلوك العدواني لدى اللاعبين فمن الممكن حجب مثل هذه المثيرات واشاعة اللعب النظيف اذ يعد أحد المقومات الاساسية للرياضة ويمكننا ان نقول ان الرياضة بدون لعب نظيف لاتعد رياضة.</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2400" dirty="0">
                <a:latin typeface="Calibri" panose="020F0502020204030204" pitchFamily="34" charset="0"/>
                <a:ea typeface="Calibri" panose="020F0502020204030204" pitchFamily="34" charset="0"/>
                <a:cs typeface="Simplified Arabic" panose="02020603050405020304" pitchFamily="18" charset="-78"/>
              </a:rPr>
              <a:t> </a:t>
            </a:r>
            <a:endParaRPr lang="en-US" sz="2400" dirty="0">
              <a:solidFill>
                <a:srgbClr val="1B00FE"/>
              </a:solidFill>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ar-IQ" sz="2400" b="1"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سابعا: الاهتمام بندوات ودراسات محاربة العدوان الرياضية : </a:t>
            </a:r>
            <a:endParaRPr lang="en-US" sz="2400" dirty="0">
              <a:solidFill>
                <a:srgbClr val="1B00FE"/>
              </a:solidFill>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600"/>
              </a:spcAft>
              <a:buNone/>
            </a:pPr>
            <a:r>
              <a:rPr lang="ar-IQ" sz="2400" dirty="0">
                <a:latin typeface="Calibri" panose="020F0502020204030204" pitchFamily="34" charset="0"/>
                <a:ea typeface="Calibri" panose="020F0502020204030204" pitchFamily="34" charset="0"/>
                <a:cs typeface="Simplified Arabic" panose="02020603050405020304" pitchFamily="18" charset="-78"/>
              </a:rPr>
              <a:t>تبدو الاهداف واضحة للندوات والدراسات المرتبطة بطرائق ووسائل محاربة العدوان الرياضي ولاسيما بالنسبة للمدربين والاداريين والحكام وكذلك اللاعبين ومثل هذه الندوات والدراسات تحتل درجة كبيرة من الاهداف بصفة خاصة في الانشطة الرياضية التي ترتبط بالمزيد من العنف والخشونة والاحتكاك بين اللاعبين ، وتتجلى اهمية ذلك للاعب بدرجة تضمن له الفاعلية والثبات والتحكم الذاتي في افعاله وسلوكه بما يتضمن تحقيقه لأقصى مستوى من الانجازات الرياضية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277643654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51584" y="0"/>
            <a:ext cx="9721080" cy="6858000"/>
          </a:xfrm>
        </p:spPr>
        <p:txBody>
          <a:bodyPr/>
          <a:lstStyle/>
          <a:p>
            <a:pPr marL="0" marR="0" algn="ctr" rtl="1">
              <a:lnSpc>
                <a:spcPct val="115000"/>
              </a:lnSpc>
              <a:spcBef>
                <a:spcPts val="0"/>
              </a:spcBef>
              <a:spcAft>
                <a:spcPts val="600"/>
              </a:spcAft>
            </a:pPr>
            <a:r>
              <a:rPr lang="ar-IQ" sz="2800" b="1" u="sng" dirty="0">
                <a:solidFill>
                  <a:srgbClr val="00499F"/>
                </a:solidFill>
                <a:latin typeface="Calibri" panose="020F0502020204030204" pitchFamily="34" charset="0"/>
                <a:ea typeface="Calibri" panose="020F0502020204030204" pitchFamily="34" charset="0"/>
                <a:cs typeface="Simplified Arabic" panose="02020603050405020304" pitchFamily="18" charset="-78"/>
              </a:rPr>
              <a:t>اما مفهوم العنف في الملاعب:</a:t>
            </a:r>
            <a:endParaRPr lang="en-US" sz="2800" dirty="0">
              <a:solidFill>
                <a:srgbClr val="00499F"/>
              </a:solidFill>
              <a:latin typeface="Calibri" panose="020F0502020204030204" pitchFamily="34" charset="0"/>
              <a:ea typeface="Times New Roman" panose="02020603050405020304" pitchFamily="18" charset="0"/>
              <a:cs typeface="Arial" panose="020B0604020202020204" pitchFamily="34" charset="0"/>
            </a:endParaRPr>
          </a:p>
          <a:p>
            <a:pPr marL="0" marR="0" algn="ctr" rtl="1">
              <a:lnSpc>
                <a:spcPct val="115000"/>
              </a:lnSpc>
              <a:spcBef>
                <a:spcPts val="0"/>
              </a:spcBef>
              <a:spcAft>
                <a:spcPts val="1000"/>
              </a:spcAft>
            </a:pPr>
            <a:r>
              <a:rPr lang="ar-IQ" sz="2800" dirty="0">
                <a:latin typeface="Calibri" panose="020F0502020204030204" pitchFamily="34" charset="0"/>
                <a:ea typeface="Times New Roman" panose="02020603050405020304" pitchFamily="18" charset="0"/>
                <a:cs typeface="Simplified Arabic" panose="02020603050405020304" pitchFamily="18" charset="-78"/>
              </a:rPr>
              <a:t>ظاهرة العنف في الملاعب الرياضية ظاهرة اجتماعية معقدة تدخل فيها عدة متغيرات ، وهذه الظاهرة ليست حديثة في المجال الرياضي وإنما هي ظاهرة قديمة قدم الرياضة . لكن الجديد هو تعدد مظاهر العنف وأشكاله داخل الملاعب.</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algn="ctr" rtl="1">
              <a:lnSpc>
                <a:spcPct val="115000"/>
              </a:lnSpc>
              <a:spcBef>
                <a:spcPts val="0"/>
              </a:spcBef>
              <a:spcAft>
                <a:spcPts val="1000"/>
              </a:spcAft>
            </a:pPr>
            <a:r>
              <a:rPr lang="ar-IQ" sz="2800" dirty="0">
                <a:latin typeface="Calibri" panose="020F0502020204030204" pitchFamily="34" charset="0"/>
                <a:ea typeface="Times New Roman" panose="02020603050405020304" pitchFamily="18" charset="0"/>
                <a:cs typeface="Simplified Arabic" panose="02020603050405020304" pitchFamily="18" charset="-78"/>
              </a:rPr>
              <a:t> فالعنف هو كل سلوك يؤدي إلى إلحاق الضرر و الأذى بالآخرين هناك عنف لفظي يأخذ عدة صور منها الإساءة اللفظية (التهديد، السب والشتم، الصراخ، ...) وعنف مادي يؤدي إلى خسائر مادية كحرق السيارات مثلا . أو الضرب أو القتل أو أي إساءة تعتبر مخالفة للعرف والتقاليد والأنظمة، مما يؤدي إلى ضعف العلاقات الاجتماعية وهشاشتها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0" marR="0" algn="ctr" rtl="1">
              <a:lnSpc>
                <a:spcPct val="115000"/>
              </a:lnSpc>
              <a:spcBef>
                <a:spcPts val="0"/>
              </a:spcBef>
              <a:spcAft>
                <a:spcPts val="1000"/>
              </a:spcAft>
            </a:pPr>
            <a:r>
              <a:rPr lang="ar-IQ" sz="2800" b="1" u="sng" dirty="0">
                <a:latin typeface="Calibri" panose="020F0502020204030204" pitchFamily="34" charset="0"/>
                <a:ea typeface="Times New Roman" panose="02020603050405020304" pitchFamily="18" charset="0"/>
                <a:cs typeface="Simplified Arabic" panose="02020603050405020304" pitchFamily="18" charset="-78"/>
              </a:rPr>
              <a:t> حيث يعرف </a:t>
            </a:r>
            <a:r>
              <a:rPr lang="ar-SA" sz="2800" b="1" u="sng" dirty="0">
                <a:latin typeface="Calibri" panose="020F0502020204030204" pitchFamily="34" charset="0"/>
                <a:ea typeface="Times New Roman" panose="02020603050405020304" pitchFamily="18" charset="0"/>
                <a:cs typeface="Simplified Arabic" panose="02020603050405020304" pitchFamily="18" charset="-78"/>
              </a:rPr>
              <a:t>العنف</a:t>
            </a:r>
            <a:r>
              <a:rPr lang="ar-SA" sz="2800" dirty="0">
                <a:latin typeface="Calibri" panose="020F0502020204030204" pitchFamily="34" charset="0"/>
                <a:ea typeface="Times New Roman" panose="02020603050405020304" pitchFamily="18" charset="0"/>
                <a:cs typeface="Simplified Arabic" panose="02020603050405020304" pitchFamily="18" charset="-78"/>
              </a:rPr>
              <a:t> : هو مصطلح يتٌعدى ظواهر العدوان والشغب حتى يصٌل احياٌنا الى القتل والحرق والتدميرٌ والتحطيمٌ التي تشكل خرقا صريحٌا للقوانينٌ المدنيةٌ"</a:t>
            </a:r>
            <a:r>
              <a:rPr lang="en-US" sz="2800" dirty="0">
                <a:latin typeface="Simplified Arabic" panose="02020603050405020304" pitchFamily="18" charset="-78"/>
                <a:ea typeface="Times New Roman" panose="02020603050405020304" pitchFamily="18" charset="0"/>
                <a:cs typeface="Arial" panose="020B0604020202020204" pitchFamily="34" charset="0"/>
              </a:rPr>
              <a:t> .</a:t>
            </a:r>
            <a:r>
              <a:rPr lang="ar-SA" sz="2800" dirty="0">
                <a:latin typeface="Calibri" panose="020F0502020204030204" pitchFamily="34" charset="0"/>
                <a:ea typeface="Times New Roman" panose="02020603050405020304" pitchFamily="18" charset="0"/>
                <a:cs typeface="Simplified Arabic" panose="02020603050405020304" pitchFamily="18" charset="-78"/>
              </a:rPr>
              <a:t>وبذلك نرى ان الغضب قد يؤٌدي الى سلوك العدوان</a:t>
            </a:r>
            <a:r>
              <a:rPr lang="en-US" sz="2800" dirty="0">
                <a:latin typeface="Simplified Arabic" panose="02020603050405020304" pitchFamily="18" charset="-78"/>
                <a:ea typeface="Times New Roman" panose="02020603050405020304" pitchFamily="18" charset="0"/>
                <a:cs typeface="Arial" panose="020B0604020202020204" pitchFamily="34" charset="0"/>
              </a:rPr>
              <a:t> ,</a:t>
            </a:r>
            <a:r>
              <a:rPr lang="ar-SA" sz="2800" dirty="0">
                <a:latin typeface="Calibri" panose="020F0502020204030204" pitchFamily="34" charset="0"/>
                <a:ea typeface="Times New Roman" panose="02020603050405020304" pitchFamily="18" charset="0"/>
                <a:cs typeface="Simplified Arabic" panose="02020603050405020304" pitchFamily="18" charset="-78"/>
              </a:rPr>
              <a:t>ب</a:t>
            </a:r>
            <a:r>
              <a:rPr lang="ar-IQ" sz="2800" dirty="0">
                <a:latin typeface="Calibri" panose="020F0502020204030204" pitchFamily="34" charset="0"/>
                <a:ea typeface="Times New Roman" panose="02020603050405020304" pitchFamily="18" charset="0"/>
                <a:cs typeface="Simplified Arabic" panose="02020603050405020304" pitchFamily="18" charset="-78"/>
              </a:rPr>
              <a:t>ي</a:t>
            </a:r>
            <a:r>
              <a:rPr lang="ar-SA" sz="2800" dirty="0">
                <a:latin typeface="Calibri" panose="020F0502020204030204" pitchFamily="34" charset="0"/>
                <a:ea typeface="Times New Roman" panose="02020603050405020304" pitchFamily="18" charset="0"/>
                <a:cs typeface="Simplified Arabic" panose="02020603050405020304" pitchFamily="18" charset="-78"/>
              </a:rPr>
              <a:t>نٌما العنف هو اعلى درجة يصٌل اليهٌا الكائن الح</a:t>
            </a:r>
            <a:r>
              <a:rPr lang="ar-IQ" sz="2800" dirty="0">
                <a:latin typeface="Calibri" panose="020F0502020204030204" pitchFamily="34" charset="0"/>
                <a:ea typeface="Times New Roman" panose="02020603050405020304" pitchFamily="18" charset="0"/>
                <a:cs typeface="Simplified Arabic" panose="02020603050405020304" pitchFamily="18" charset="-78"/>
              </a:rPr>
              <a:t>ي </a:t>
            </a:r>
            <a:r>
              <a:rPr lang="ar-SA" sz="2800" dirty="0">
                <a:latin typeface="Calibri" panose="020F0502020204030204" pitchFamily="34" charset="0"/>
                <a:ea typeface="Times New Roman" panose="02020603050405020304" pitchFamily="18" charset="0"/>
                <a:cs typeface="Simplified Arabic" panose="02020603050405020304" pitchFamily="18" charset="-78"/>
              </a:rPr>
              <a:t>في العدوان البدني.</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Tree>
    <p:extLst>
      <p:ext uri="{BB962C8B-B14F-4D97-AF65-F5344CB8AC3E}">
        <p14:creationId xmlns:p14="http://schemas.microsoft.com/office/powerpoint/2010/main" val="2405729446"/>
      </p:ext>
    </p:extLst>
  </p:cSld>
  <p:clrMapOvr>
    <a:masterClrMapping/>
  </p:clrMapOvr>
  <mc:AlternateContent xmlns:mc="http://schemas.openxmlformats.org/markup-compatibility/2006" xmlns:p14="http://schemas.microsoft.com/office/powerpoint/2010/main">
    <mc:Choice Requires="p14">
      <p:transition spd="slow" p14:dur="25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2"/>
          <a:stretch>
            <a:fillRect/>
          </a:stretch>
        </p:blipFill>
        <p:spPr>
          <a:xfrm>
            <a:off x="2927648" y="620688"/>
            <a:ext cx="8712968" cy="5472608"/>
          </a:xfrm>
          <a:prstGeom prst="rect">
            <a:avLst/>
          </a:prstGeom>
        </p:spPr>
      </p:pic>
    </p:spTree>
    <p:extLst>
      <p:ext uri="{BB962C8B-B14F-4D97-AF65-F5344CB8AC3E}">
        <p14:creationId xmlns:p14="http://schemas.microsoft.com/office/powerpoint/2010/main" val="12847492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07368" y="188640"/>
            <a:ext cx="11377264" cy="5616624"/>
          </a:xfrm>
        </p:spPr>
        <p:txBody>
          <a:bodyPr/>
          <a:lstStyle/>
          <a:p>
            <a:pPr marL="0" algn="just" rtl="1">
              <a:lnSpc>
                <a:spcPct val="115000"/>
              </a:lnSpc>
              <a:spcBef>
                <a:spcPts val="0"/>
              </a:spcBef>
              <a:spcAft>
                <a:spcPts val="600"/>
              </a:spcAft>
            </a:pPr>
            <a:r>
              <a:rPr lang="ar-IQ" b="1" u="sng" dirty="0">
                <a:solidFill>
                  <a:srgbClr val="00499F"/>
                </a:solidFill>
                <a:latin typeface="Calibri" panose="020F0502020204030204" pitchFamily="34" charset="0"/>
                <a:ea typeface="Calibri" panose="020F0502020204030204" pitchFamily="34" charset="0"/>
                <a:cs typeface="Simplified Arabic" panose="02020603050405020304" pitchFamily="18" charset="-78"/>
              </a:rPr>
              <a:t>المقدمة:</a:t>
            </a:r>
            <a:endParaRPr lang="en-US" b="1" dirty="0">
              <a:solidFill>
                <a:srgbClr val="00499F"/>
              </a:solidFill>
              <a:latin typeface="Calibri" panose="020F0502020204030204" pitchFamily="34" charset="0"/>
              <a:ea typeface="Times New Roman" panose="02020603050405020304" pitchFamily="18" charset="0"/>
              <a:cs typeface="Arial" panose="020B0604020202020204" pitchFamily="34" charset="0"/>
            </a:endParaRPr>
          </a:p>
          <a:p>
            <a:pPr marL="0" algn="just" rtl="1">
              <a:lnSpc>
                <a:spcPct val="115000"/>
              </a:lnSpc>
              <a:spcBef>
                <a:spcPts val="0"/>
              </a:spcBef>
              <a:spcAft>
                <a:spcPts val="0"/>
              </a:spcAft>
            </a:pPr>
            <a:r>
              <a:rPr lang="ar-SA" dirty="0" smtClean="0">
                <a:solidFill>
                  <a:schemeClr val="tx2"/>
                </a:solidFill>
                <a:latin typeface="Calibri" panose="020F0502020204030204" pitchFamily="34" charset="0"/>
                <a:ea typeface="Calibri" panose="020F0502020204030204" pitchFamily="34" charset="0"/>
                <a:cs typeface="Simplified Arabic" panose="02020603050405020304" pitchFamily="18" charset="-78"/>
              </a:rPr>
              <a:t> </a:t>
            </a:r>
            <a:r>
              <a:rPr lang="ar-SA" sz="3200" dirty="0">
                <a:solidFill>
                  <a:schemeClr val="tx2"/>
                </a:solidFill>
                <a:latin typeface="Calibri" panose="020F0502020204030204" pitchFamily="34" charset="0"/>
                <a:ea typeface="Calibri" panose="020F0502020204030204" pitchFamily="34" charset="0"/>
                <a:cs typeface="Simplified Arabic" panose="02020603050405020304" pitchFamily="18" charset="-78"/>
              </a:rPr>
              <a:t>يمثل العدوان ظاهرة سلوكية </a:t>
            </a:r>
            <a:r>
              <a:rPr lang="ar-SA" sz="3200" dirty="0" smtClean="0">
                <a:solidFill>
                  <a:schemeClr val="tx2"/>
                </a:solidFill>
                <a:latin typeface="Calibri" panose="020F0502020204030204" pitchFamily="34" charset="0"/>
                <a:ea typeface="Calibri" panose="020F0502020204030204" pitchFamily="34" charset="0"/>
                <a:cs typeface="Simplified Arabic" panose="02020603050405020304" pitchFamily="18" charset="-78"/>
              </a:rPr>
              <a:t>في </a:t>
            </a:r>
            <a:r>
              <a:rPr lang="ar-SA" sz="3200" dirty="0">
                <a:solidFill>
                  <a:schemeClr val="tx2"/>
                </a:solidFill>
                <a:latin typeface="Calibri" panose="020F0502020204030204" pitchFamily="34" charset="0"/>
                <a:ea typeface="Calibri" panose="020F0502020204030204" pitchFamily="34" charset="0"/>
                <a:cs typeface="Simplified Arabic" panose="02020603050405020304" pitchFamily="18" charset="-78"/>
              </a:rPr>
              <a:t>حياة الأفراد، فهو ملاحظ ومعروف في سلوك الإنسان السوي وغير السوي، وفي سلوك الطفل الصغير والراشد </a:t>
            </a:r>
            <a:r>
              <a:rPr lang="ar-SA" sz="3200" dirty="0" smtClean="0">
                <a:solidFill>
                  <a:schemeClr val="tx2"/>
                </a:solidFill>
                <a:latin typeface="Calibri" panose="020F0502020204030204" pitchFamily="34" charset="0"/>
                <a:ea typeface="Calibri" panose="020F0502020204030204" pitchFamily="34" charset="0"/>
                <a:cs typeface="Simplified Arabic" panose="02020603050405020304" pitchFamily="18" charset="-78"/>
              </a:rPr>
              <a:t>الكبير</a:t>
            </a:r>
            <a:r>
              <a:rPr lang="ar-IQ" sz="3200" dirty="0" smtClean="0">
                <a:solidFill>
                  <a:schemeClr val="tx2"/>
                </a:solidFill>
                <a:latin typeface="Calibri" panose="020F0502020204030204" pitchFamily="34" charset="0"/>
                <a:ea typeface="Calibri" panose="020F0502020204030204" pitchFamily="34" charset="0"/>
                <a:cs typeface="Simplified Arabic" panose="02020603050405020304" pitchFamily="18" charset="-78"/>
              </a:rPr>
              <a:t>.</a:t>
            </a:r>
          </a:p>
          <a:p>
            <a:pPr marL="0" algn="just" rtl="1">
              <a:lnSpc>
                <a:spcPct val="115000"/>
              </a:lnSpc>
              <a:spcBef>
                <a:spcPts val="0"/>
              </a:spcBef>
              <a:spcAft>
                <a:spcPts val="0"/>
              </a:spcAft>
            </a:pPr>
            <a:r>
              <a:rPr lang="ar-SA" sz="3200" dirty="0" smtClean="0">
                <a:solidFill>
                  <a:schemeClr val="tx2"/>
                </a:solidFill>
                <a:latin typeface="Calibri" panose="020F0502020204030204" pitchFamily="34" charset="0"/>
                <a:ea typeface="Calibri" panose="020F0502020204030204" pitchFamily="34" charset="0"/>
                <a:cs typeface="Simplified Arabic" panose="02020603050405020304" pitchFamily="18" charset="-78"/>
              </a:rPr>
              <a:t>والعدوان </a:t>
            </a:r>
            <a:r>
              <a:rPr lang="ar-SA" sz="3200" dirty="0">
                <a:solidFill>
                  <a:schemeClr val="tx2"/>
                </a:solidFill>
                <a:latin typeface="Calibri" panose="020F0502020204030204" pitchFamily="34" charset="0"/>
                <a:ea typeface="Calibri" panose="020F0502020204030204" pitchFamily="34" charset="0"/>
                <a:cs typeface="Simplified Arabic" panose="02020603050405020304" pitchFamily="18" charset="-78"/>
              </a:rPr>
              <a:t>مفهوم غامض تتعدد معانيه وتتداخل العوامل التي تمهد له، من هنا اختلفت الرؤى والتفسيرات التي حاولت تحديد مصادره ووسائله وغاياته ونتائجه</a:t>
            </a:r>
            <a:r>
              <a:rPr lang="en-US" sz="3200" dirty="0">
                <a:solidFill>
                  <a:schemeClr val="tx2"/>
                </a:solidFill>
                <a:latin typeface="Simplified Arabic" panose="02020603050405020304" pitchFamily="18" charset="-78"/>
                <a:ea typeface="Calibri" panose="020F0502020204030204" pitchFamily="34" charset="0"/>
                <a:cs typeface="Arial" panose="020B0604020202020204" pitchFamily="34" charset="0"/>
              </a:rPr>
              <a:t>.</a:t>
            </a:r>
            <a:endParaRPr lang="en-US" sz="3200" dirty="0">
              <a:solidFill>
                <a:schemeClr val="tx2"/>
              </a:solidFill>
              <a:latin typeface="Calibri" panose="020F0502020204030204" pitchFamily="34" charset="0"/>
              <a:ea typeface="Times New Roman" panose="02020603050405020304" pitchFamily="18" charset="0"/>
              <a:cs typeface="Arial" panose="020B0604020202020204" pitchFamily="34" charset="0"/>
            </a:endParaRPr>
          </a:p>
          <a:p>
            <a:pPr marL="0" algn="just" rtl="1">
              <a:lnSpc>
                <a:spcPct val="115000"/>
              </a:lnSpc>
              <a:spcBef>
                <a:spcPts val="0"/>
              </a:spcBef>
              <a:spcAft>
                <a:spcPts val="0"/>
              </a:spcAft>
            </a:pPr>
            <a:r>
              <a:rPr lang="ar-IQ" sz="3200" dirty="0">
                <a:solidFill>
                  <a:schemeClr val="tx2"/>
                </a:solidFill>
                <a:latin typeface="Calibri" panose="020F0502020204030204" pitchFamily="34" charset="0"/>
                <a:ea typeface="Calibri" panose="020F0502020204030204" pitchFamily="34" charset="0"/>
                <a:cs typeface="Simplified Arabic" panose="02020603050405020304" pitchFamily="18" charset="-78"/>
              </a:rPr>
              <a:t>حيث يعرفه ويعرف (صدقي نور الدين ) العدوان بانه " السلوك الذي يهدف الى اصابة او ايذاء الشخص الموجه اليه ذلك السلوك بدنيا او معنويا او ما يشير اليه".</a:t>
            </a:r>
            <a:endParaRPr lang="en-US" sz="3200" dirty="0">
              <a:solidFill>
                <a:schemeClr val="tx2"/>
              </a:solidFill>
              <a:latin typeface="Calibri" panose="020F050202020403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250">
        <p:wipe/>
      </p:transition>
    </mc:Choice>
    <mc:Fallback xmlns="">
      <p:transition spd="slow">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79576" y="188640"/>
            <a:ext cx="9721080" cy="6552729"/>
          </a:xfrm>
        </p:spPr>
        <p:txBody>
          <a:bodyPr/>
          <a:lstStyle/>
          <a:p>
            <a:pPr marL="0" marR="0" algn="ctr" rtl="1">
              <a:lnSpc>
                <a:spcPct val="115000"/>
              </a:lnSpc>
              <a:spcBef>
                <a:spcPts val="0"/>
              </a:spcBef>
              <a:spcAft>
                <a:spcPts val="1000"/>
              </a:spcAft>
            </a:pPr>
            <a:r>
              <a:rPr lang="ar-IQ" sz="2800" b="1" u="sng"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إذن هناك جملة الأسباب لهذه الظاهرة في </a:t>
            </a:r>
            <a:r>
              <a:rPr lang="ar-IQ" sz="2800" b="1" u="sng" dirty="0" smtClean="0">
                <a:solidFill>
                  <a:srgbClr val="1B00FE"/>
                </a:solidFill>
                <a:latin typeface="Calibri" panose="020F0502020204030204" pitchFamily="34" charset="0"/>
                <a:ea typeface="Calibri" panose="020F0502020204030204" pitchFamily="34" charset="0"/>
                <a:cs typeface="Simplified Arabic" panose="02020603050405020304" pitchFamily="18" charset="-78"/>
              </a:rPr>
              <a:t>الملاعب الرياضية </a:t>
            </a:r>
            <a:r>
              <a:rPr lang="ar-IQ" sz="2800" b="1" u="sng"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نوجزها في ما يلي :</a:t>
            </a:r>
            <a:endParaRPr lang="en-US" sz="2800" dirty="0">
              <a:solidFill>
                <a:srgbClr val="1B00FE"/>
              </a:solidFill>
              <a:latin typeface="Calibri" panose="020F0502020204030204" pitchFamily="34" charset="0"/>
              <a:ea typeface="Times New Roman" panose="02020603050405020304" pitchFamily="18" charset="0"/>
              <a:cs typeface="Arial" panose="020B0604020202020204" pitchFamily="34" charset="0"/>
            </a:endParaRPr>
          </a:p>
          <a:p>
            <a:pPr marL="0" marR="0" indent="0" algn="ctr" rtl="1">
              <a:lnSpc>
                <a:spcPct val="115000"/>
              </a:lnSpc>
              <a:spcBef>
                <a:spcPts val="0"/>
              </a:spcBef>
              <a:spcAft>
                <a:spcPts val="1000"/>
              </a:spcAft>
              <a:buNone/>
            </a:pPr>
            <a:r>
              <a:rPr lang="ar-IQ" sz="2800" dirty="0" smtClean="0">
                <a:latin typeface="Calibri" panose="020F0502020204030204" pitchFamily="34" charset="0"/>
                <a:ea typeface="Calibri" panose="020F0502020204030204" pitchFamily="34" charset="0"/>
                <a:cs typeface="Simplified Arabic" panose="02020603050405020304" pitchFamily="18" charset="-78"/>
              </a:rPr>
              <a:t>1-انتشار </a:t>
            </a:r>
            <a:r>
              <a:rPr lang="ar-IQ" sz="2800" dirty="0">
                <a:latin typeface="Calibri" panose="020F0502020204030204" pitchFamily="34" charset="0"/>
                <a:ea typeface="Calibri" panose="020F0502020204030204" pitchFamily="34" charset="0"/>
                <a:cs typeface="Simplified Arabic" panose="02020603050405020304" pitchFamily="18" charset="-78"/>
              </a:rPr>
              <a:t>ظاهرة العنف في المجتمع بصفة عامة، حيث نجد العنف في الوسط العائلي والمدرسي ومن خلالهما يكتسب الفرد تنشئته الاجتماعية وثقافته وأخلاقه وتعاليمه.</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lvl="0" algn="ctr" rtl="1">
              <a:spcBef>
                <a:spcPts val="0"/>
              </a:spcBef>
              <a:spcAft>
                <a:spcPts val="0"/>
              </a:spcAft>
              <a:buFont typeface="+mj-lt"/>
              <a:buAutoNum type="arabicPeriod" startAt="2"/>
            </a:pPr>
            <a:r>
              <a:rPr lang="ar-SA" sz="2800" dirty="0">
                <a:latin typeface="Times New Roman" panose="02020603050405020304" pitchFamily="18" charset="0"/>
                <a:ea typeface="Times New Roman" panose="02020603050405020304" pitchFamily="18" charset="0"/>
                <a:cs typeface="Simplified Arabic" panose="02020603050405020304" pitchFamily="18" charset="-78"/>
              </a:rPr>
              <a:t>التعصّبُ الرياضي، وعدم التحلي بالروح الرياضيَّة العالية، حيث يتعصب كل فريق لفريقه وعلى أيِّ ظرف وحال كان أداؤه. </a:t>
            </a:r>
            <a:endParaRPr lang="ar-IQ" sz="28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lvl="0" algn="ctr" rtl="1">
              <a:spcBef>
                <a:spcPts val="0"/>
              </a:spcBef>
              <a:spcAft>
                <a:spcPts val="0"/>
              </a:spcAft>
              <a:buFont typeface="+mj-lt"/>
              <a:buAutoNum type="arabicPeriod" startAt="2"/>
            </a:pPr>
            <a:endParaRPr lang="en-US" sz="2800" dirty="0">
              <a:latin typeface="Times New Roman" panose="02020603050405020304" pitchFamily="18" charset="0"/>
              <a:ea typeface="Times New Roman" panose="02020603050405020304" pitchFamily="18" charset="0"/>
            </a:endParaRPr>
          </a:p>
          <a:p>
            <a:pPr lvl="0" algn="ctr" rtl="1">
              <a:spcBef>
                <a:spcPts val="0"/>
              </a:spcBef>
              <a:spcAft>
                <a:spcPts val="0"/>
              </a:spcAft>
              <a:buFont typeface="+mj-lt"/>
              <a:buAutoNum type="arabicPeriod" startAt="2"/>
            </a:pPr>
            <a:r>
              <a:rPr lang="ar-SA" sz="2800" dirty="0">
                <a:latin typeface="Times New Roman" panose="02020603050405020304" pitchFamily="18" charset="0"/>
                <a:ea typeface="Times New Roman" panose="02020603050405020304" pitchFamily="18" charset="0"/>
                <a:cs typeface="Simplified Arabic" panose="02020603050405020304" pitchFamily="18" charset="-78"/>
              </a:rPr>
              <a:t>الجهل وعدم الوعي بطبيعة العلاقات الإنسانيَّة والتنافسات بين الفرق، فالعلاقات بين النَّاس يجب أن تكون على أساس الودِّ والتسامح والاحترام، والتنافسات بين الفرق الرياضيَّة يجب أن تعكس مظهراً حضارياً للتنافس النظيف والشريف. </a:t>
            </a:r>
            <a:endParaRPr lang="en-US" sz="2800" dirty="0">
              <a:latin typeface="Times New Roman" panose="02020603050405020304" pitchFamily="18" charset="0"/>
              <a:ea typeface="Times New Roman" panose="02020603050405020304" pitchFamily="18" charset="0"/>
            </a:endParaRPr>
          </a:p>
          <a:p>
            <a:pPr lvl="0" algn="ctr" rtl="1">
              <a:spcBef>
                <a:spcPts val="0"/>
              </a:spcBef>
              <a:spcAft>
                <a:spcPts val="0"/>
              </a:spcAft>
              <a:buFont typeface="+mj-lt"/>
              <a:buAutoNum type="arabicPeriod" startAt="2"/>
            </a:pPr>
            <a:r>
              <a:rPr lang="ar-SA" sz="2800" dirty="0">
                <a:latin typeface="Times New Roman" panose="02020603050405020304" pitchFamily="18" charset="0"/>
                <a:ea typeface="Times New Roman" panose="02020603050405020304" pitchFamily="18" charset="0"/>
                <a:cs typeface="Simplified Arabic" panose="02020603050405020304" pitchFamily="18" charset="-78"/>
              </a:rPr>
              <a:t>فقدان ثقافة الودِّ والتسامح، واستبدالها بثقافة العداء والتباغض والحسد. الأنانيَّة المفرطة، ورغبة كل فريق بالاستئثار بمراتب الفوز وعلى أيِّ وضع كان. </a:t>
            </a:r>
            <a:endParaRPr lang="en-US" sz="2800" dirty="0">
              <a:latin typeface="Times New Roman" panose="02020603050405020304" pitchFamily="18" charset="0"/>
              <a:ea typeface="Times New Roman" panose="02020603050405020304" pitchFamily="18" charset="0"/>
            </a:endParaRPr>
          </a:p>
          <a:p>
            <a:pPr marL="0" marR="0" indent="0" algn="ctr" rtl="1">
              <a:lnSpc>
                <a:spcPct val="115000"/>
              </a:lnSpc>
              <a:spcBef>
                <a:spcPts val="0"/>
              </a:spcBef>
              <a:spcAft>
                <a:spcPts val="1000"/>
              </a:spcAft>
              <a:buNone/>
            </a:pPr>
            <a:r>
              <a:rPr lang="ar-IQ" sz="2800" dirty="0" smtClean="0">
                <a:latin typeface="Calibri" panose="020F0502020204030204" pitchFamily="34" charset="0"/>
                <a:ea typeface="Calibri" panose="020F0502020204030204" pitchFamily="34" charset="0"/>
                <a:cs typeface="Simplified Arabic" panose="02020603050405020304" pitchFamily="18" charset="-78"/>
              </a:rPr>
              <a:t>5- </a:t>
            </a:r>
            <a:r>
              <a:rPr lang="ar-IQ" sz="2800" dirty="0">
                <a:latin typeface="Calibri" panose="020F0502020204030204" pitchFamily="34" charset="0"/>
                <a:ea typeface="Calibri" panose="020F0502020204030204" pitchFamily="34" charset="0"/>
                <a:cs typeface="Simplified Arabic" panose="02020603050405020304" pitchFamily="18" charset="-78"/>
              </a:rPr>
              <a:t>غياب أو ضعف الأمن داخل المنشئات الرياضية وكذلك بناء الملعب.</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Tree>
    <p:extLst>
      <p:ext uri="{BB962C8B-B14F-4D97-AF65-F5344CB8AC3E}">
        <p14:creationId xmlns:p14="http://schemas.microsoft.com/office/powerpoint/2010/main" val="413599347"/>
      </p:ext>
    </p:extLst>
  </p:cSld>
  <p:clrMapOvr>
    <a:masterClrMapping/>
  </p:clrMapOvr>
  <mc:AlternateContent xmlns:mc="http://schemas.openxmlformats.org/markup-compatibility/2006" xmlns:p14="http://schemas.microsoft.com/office/powerpoint/2010/main">
    <mc:Choice Requires="p14">
      <p:transition spd="slow" p14:dur="275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4" y="548680"/>
            <a:ext cx="9312406" cy="5904655"/>
          </a:xfrm>
        </p:spPr>
        <p:txBody>
          <a:bodyPr/>
          <a:lstStyle/>
          <a:p>
            <a:pPr marL="0" marR="0" indent="0" algn="ctr" rtl="1">
              <a:lnSpc>
                <a:spcPct val="115000"/>
              </a:lnSpc>
              <a:spcBef>
                <a:spcPts val="0"/>
              </a:spcBef>
              <a:spcAft>
                <a:spcPts val="1000"/>
              </a:spcAft>
              <a:buNone/>
            </a:pPr>
            <a:r>
              <a:rPr lang="ar-IQ" sz="2800" dirty="0">
                <a:latin typeface="Calibri" panose="020F0502020204030204" pitchFamily="34" charset="0"/>
                <a:ea typeface="Calibri" panose="020F0502020204030204" pitchFamily="34" charset="0"/>
                <a:cs typeface="Simplified Arabic" panose="02020603050405020304" pitchFamily="18" charset="-78"/>
              </a:rPr>
              <a:t>6</a:t>
            </a:r>
            <a:r>
              <a:rPr lang="ar-IQ" sz="2800" dirty="0" smtClean="0">
                <a:latin typeface="Calibri" panose="020F0502020204030204" pitchFamily="34" charset="0"/>
                <a:ea typeface="Calibri" panose="020F0502020204030204" pitchFamily="34" charset="0"/>
                <a:cs typeface="Simplified Arabic" panose="02020603050405020304" pitchFamily="18" charset="-78"/>
              </a:rPr>
              <a:t>-التعبئة أو الشحن الإعلامي السلبي للجماهير.</a:t>
            </a: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0" marR="0" indent="0" algn="ctr" rtl="1">
              <a:lnSpc>
                <a:spcPct val="115000"/>
              </a:lnSpc>
              <a:spcBef>
                <a:spcPts val="0"/>
              </a:spcBef>
              <a:spcAft>
                <a:spcPts val="1000"/>
              </a:spcAft>
              <a:buNone/>
            </a:pPr>
            <a:r>
              <a:rPr lang="ar-IQ" sz="2800" dirty="0" smtClean="0">
                <a:latin typeface="Calibri" panose="020F0502020204030204" pitchFamily="34" charset="0"/>
                <a:ea typeface="Calibri" panose="020F0502020204030204" pitchFamily="34" charset="0"/>
                <a:cs typeface="Simplified Arabic" panose="02020603050405020304" pitchFamily="18" charset="-78"/>
              </a:rPr>
              <a:t>7-تصريحات التحدي والوعود من قبل الإداريين والطاقم الفني أو المدربين أو حتى اللاعبين بكسب نقاط المباراة .</a:t>
            </a: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0" marR="0" indent="0" algn="ctr" rtl="1">
              <a:lnSpc>
                <a:spcPct val="115000"/>
              </a:lnSpc>
              <a:spcBef>
                <a:spcPts val="0"/>
              </a:spcBef>
              <a:spcAft>
                <a:spcPts val="1000"/>
              </a:spcAft>
              <a:buNone/>
            </a:pPr>
            <a:r>
              <a:rPr lang="ar-IQ" sz="2800" dirty="0" smtClean="0">
                <a:latin typeface="Calibri" panose="020F0502020204030204" pitchFamily="34" charset="0"/>
                <a:ea typeface="Calibri" panose="020F0502020204030204" pitchFamily="34" charset="0"/>
                <a:cs typeface="Simplified Arabic" panose="02020603050405020304" pitchFamily="18" charset="-78"/>
              </a:rPr>
              <a:t>8-استفزاز المشجعين من قبل بعض اللاعبين.</a:t>
            </a: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0" marR="0" indent="0" algn="ctr" rtl="1">
              <a:lnSpc>
                <a:spcPct val="115000"/>
              </a:lnSpc>
              <a:spcBef>
                <a:spcPts val="0"/>
              </a:spcBef>
              <a:spcAft>
                <a:spcPts val="1000"/>
              </a:spcAft>
              <a:buNone/>
            </a:pPr>
            <a:r>
              <a:rPr lang="ar-IQ" sz="2800" dirty="0" smtClean="0">
                <a:latin typeface="Calibri" panose="020F0502020204030204" pitchFamily="34" charset="0"/>
                <a:ea typeface="Calibri" panose="020F0502020204030204" pitchFamily="34" charset="0"/>
                <a:cs typeface="Simplified Arabic" panose="02020603050405020304" pitchFamily="18" charset="-78"/>
              </a:rPr>
              <a:t>9-ميل بعض الأفراد الى العنف عندما يكونوا في جماعات.</a:t>
            </a: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0" marR="0" indent="0" algn="ctr" rtl="1">
              <a:lnSpc>
                <a:spcPct val="115000"/>
              </a:lnSpc>
              <a:spcBef>
                <a:spcPts val="0"/>
              </a:spcBef>
              <a:spcAft>
                <a:spcPts val="1000"/>
              </a:spcAft>
              <a:buNone/>
            </a:pPr>
            <a:r>
              <a:rPr lang="ar-IQ" sz="2800" dirty="0" smtClean="0">
                <a:latin typeface="Calibri" panose="020F0502020204030204" pitchFamily="34" charset="0"/>
                <a:ea typeface="Calibri" panose="020F0502020204030204" pitchFamily="34" charset="0"/>
                <a:cs typeface="Simplified Arabic" panose="02020603050405020304" pitchFamily="18" charset="-78"/>
              </a:rPr>
              <a:t>10- سوء إدارة أو تحكيم المباراة.</a:t>
            </a: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0" marR="0" indent="0" algn="ctr" rtl="1">
              <a:lnSpc>
                <a:spcPct val="115000"/>
              </a:lnSpc>
              <a:spcBef>
                <a:spcPts val="0"/>
              </a:spcBef>
              <a:spcAft>
                <a:spcPts val="1000"/>
              </a:spcAft>
              <a:buNone/>
            </a:pPr>
            <a:r>
              <a:rPr lang="ar-IQ" sz="2800" dirty="0" smtClean="0">
                <a:latin typeface="Calibri" panose="020F0502020204030204" pitchFamily="34" charset="0"/>
                <a:ea typeface="Calibri" panose="020F0502020204030204" pitchFamily="34" charset="0"/>
                <a:cs typeface="Simplified Arabic" panose="02020603050405020304" pitchFamily="18" charset="-78"/>
              </a:rPr>
              <a:t>11-قلة الإمكانيات المادية التي يعاني منها اللاعب، مما ينعكس على مردوده الرياضي يضعف أداءه.</a:t>
            </a: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0" marR="0" indent="0" algn="ctr" rtl="1">
              <a:lnSpc>
                <a:spcPct val="115000"/>
              </a:lnSpc>
              <a:spcBef>
                <a:spcPts val="0"/>
              </a:spcBef>
              <a:spcAft>
                <a:spcPts val="1000"/>
              </a:spcAft>
              <a:buNone/>
            </a:pPr>
            <a:r>
              <a:rPr lang="ar-IQ" sz="2800" dirty="0" smtClean="0">
                <a:latin typeface="Calibri" panose="020F0502020204030204" pitchFamily="34" charset="0"/>
                <a:ea typeface="Calibri" panose="020F0502020204030204" pitchFamily="34" charset="0"/>
                <a:cs typeface="Simplified Arabic" panose="02020603050405020304" pitchFamily="18" charset="-78"/>
              </a:rPr>
              <a:t>12-قلة الوسائل الأمنية داخل الملعب مثل: كاميرات المراقبة والتفتيش.</a:t>
            </a: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Tree>
    <p:extLst>
      <p:ext uri="{BB962C8B-B14F-4D97-AF65-F5344CB8AC3E}">
        <p14:creationId xmlns:p14="http://schemas.microsoft.com/office/powerpoint/2010/main" val="3684813987"/>
      </p:ext>
    </p:extLst>
  </p:cSld>
  <p:clrMapOvr>
    <a:masterClrMapping/>
  </p:clrMapOvr>
  <mc:AlternateContent xmlns:mc="http://schemas.openxmlformats.org/markup-compatibility/2006" xmlns:p14="http://schemas.microsoft.com/office/powerpoint/2010/main">
    <mc:Choice Requires="p14">
      <p:transition spd="slow" p14:dur="50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23592" y="332656"/>
            <a:ext cx="9577064" cy="6120679"/>
          </a:xfrm>
        </p:spPr>
        <p:txBody>
          <a:bodyPr/>
          <a:lstStyle/>
          <a:p>
            <a:pPr marL="0" marR="0" indent="0" algn="ctr" rtl="1">
              <a:lnSpc>
                <a:spcPct val="115000"/>
              </a:lnSpc>
              <a:spcBef>
                <a:spcPts val="0"/>
              </a:spcBef>
              <a:spcAft>
                <a:spcPts val="1000"/>
              </a:spcAft>
              <a:buNone/>
            </a:pPr>
            <a:r>
              <a:rPr lang="ar-IQ" sz="3000" b="1" u="sng" dirty="0" smtClean="0">
                <a:solidFill>
                  <a:srgbClr val="1B00FE"/>
                </a:solidFill>
                <a:latin typeface="Calibri" panose="020F0502020204030204" pitchFamily="34" charset="0"/>
                <a:ea typeface="Calibri" panose="020F0502020204030204" pitchFamily="34" charset="0"/>
                <a:cs typeface="Simplified Arabic" panose="02020603050405020304" pitchFamily="18" charset="-78"/>
              </a:rPr>
              <a:t>الآثار </a:t>
            </a:r>
            <a:r>
              <a:rPr lang="ar-IQ" sz="3000" b="1" u="sng"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الناجمة عن ممارسة العنف في الملاعب الرياضية :</a:t>
            </a:r>
            <a:endParaRPr lang="en-US" sz="3000" dirty="0">
              <a:solidFill>
                <a:srgbClr val="1B00FE"/>
              </a:solidFill>
              <a:latin typeface="Calibri" panose="020F0502020204030204" pitchFamily="34" charset="0"/>
              <a:ea typeface="Times New Roman" panose="02020603050405020304" pitchFamily="18" charset="0"/>
              <a:cs typeface="Arial" panose="020B0604020202020204" pitchFamily="34" charset="0"/>
            </a:endParaRPr>
          </a:p>
          <a:p>
            <a:pPr marL="0" marR="0" algn="ctr" rtl="1">
              <a:lnSpc>
                <a:spcPct val="115000"/>
              </a:lnSpc>
              <a:spcBef>
                <a:spcPts val="0"/>
              </a:spcBef>
              <a:spcAft>
                <a:spcPts val="1000"/>
              </a:spcAft>
            </a:pPr>
            <a:r>
              <a:rPr lang="ar-IQ" sz="3000" dirty="0">
                <a:latin typeface="Calibri" panose="020F0502020204030204" pitchFamily="34" charset="0"/>
                <a:ea typeface="Calibri" panose="020F0502020204030204" pitchFamily="34" charset="0"/>
                <a:cs typeface="Simplified Arabic" panose="02020603050405020304" pitchFamily="18" charset="-78"/>
              </a:rPr>
              <a:t>إن وجود العنف في الملاعب يؤدي إلى نتائج وخيمة سواء بالنسبة للفرد والمجتمع ككل نوضحها كالاتي:</a:t>
            </a:r>
            <a:endParaRPr lang="en-US" sz="3000" dirty="0">
              <a:latin typeface="Calibri" panose="020F0502020204030204" pitchFamily="34" charset="0"/>
              <a:ea typeface="Times New Roman" panose="02020603050405020304" pitchFamily="18" charset="0"/>
              <a:cs typeface="Arial" panose="020B0604020202020204" pitchFamily="34" charset="0"/>
            </a:endParaRPr>
          </a:p>
          <a:p>
            <a:pPr lvl="0" algn="ctr" rtl="1">
              <a:spcBef>
                <a:spcPts val="0"/>
              </a:spcBef>
              <a:spcAft>
                <a:spcPts val="0"/>
              </a:spcAft>
              <a:buFont typeface="+mj-lt"/>
              <a:buAutoNum type="arabicPeriod"/>
            </a:pPr>
            <a:r>
              <a:rPr lang="ar-IQ" sz="3000" dirty="0">
                <a:latin typeface="Times New Roman" panose="02020603050405020304" pitchFamily="18" charset="0"/>
                <a:ea typeface="Calibri" panose="020F0502020204030204" pitchFamily="34" charset="0"/>
                <a:cs typeface="Simplified Arabic" panose="02020603050405020304" pitchFamily="18" charset="-78"/>
              </a:rPr>
              <a:t> قد يتعرض بعض الأفراد إلى إصابات خطيرة تؤدي إلى الإعاقة أو الموت .</a:t>
            </a:r>
            <a:endParaRPr lang="en-US" sz="3000" dirty="0">
              <a:latin typeface="Times New Roman" panose="02020603050405020304" pitchFamily="18" charset="0"/>
              <a:ea typeface="Times New Roman" panose="02020603050405020304" pitchFamily="18" charset="0"/>
            </a:endParaRPr>
          </a:p>
          <a:p>
            <a:pPr lvl="0" algn="ctr" rtl="1">
              <a:spcBef>
                <a:spcPts val="0"/>
              </a:spcBef>
              <a:spcAft>
                <a:spcPts val="0"/>
              </a:spcAft>
              <a:buFont typeface="+mj-lt"/>
              <a:buAutoNum type="arabicPeriod"/>
            </a:pPr>
            <a:r>
              <a:rPr lang="ar-IQ" sz="3000" dirty="0">
                <a:latin typeface="Times New Roman" panose="02020603050405020304" pitchFamily="18" charset="0"/>
                <a:ea typeface="Calibri" panose="020F0502020204030204" pitchFamily="34" charset="0"/>
                <a:cs typeface="Simplified Arabic" panose="02020603050405020304" pitchFamily="18" charset="-78"/>
              </a:rPr>
              <a:t>إتلاف المنشآت الرياضية.</a:t>
            </a:r>
            <a:endParaRPr lang="en-US" sz="3000" dirty="0">
              <a:latin typeface="Times New Roman" panose="02020603050405020304" pitchFamily="18" charset="0"/>
              <a:ea typeface="Times New Roman" panose="02020603050405020304" pitchFamily="18" charset="0"/>
            </a:endParaRPr>
          </a:p>
          <a:p>
            <a:pPr lvl="0" algn="ctr" rtl="1">
              <a:spcBef>
                <a:spcPts val="0"/>
              </a:spcBef>
              <a:spcAft>
                <a:spcPts val="0"/>
              </a:spcAft>
              <a:buFont typeface="+mj-lt"/>
              <a:buAutoNum type="arabicPeriod"/>
            </a:pPr>
            <a:r>
              <a:rPr lang="ar-IQ" sz="3000" dirty="0">
                <a:latin typeface="Times New Roman" panose="02020603050405020304" pitchFamily="18" charset="0"/>
                <a:ea typeface="Calibri" panose="020F0502020204030204" pitchFamily="34" charset="0"/>
                <a:cs typeface="Simplified Arabic" panose="02020603050405020304" pitchFamily="18" charset="-78"/>
              </a:rPr>
              <a:t>-ظهور التفرقة بين أبناء شباب الوطن الواحد بسبب مفاهيم المرتبطة بالهوية.</a:t>
            </a:r>
            <a:endParaRPr lang="en-US" sz="3000" dirty="0">
              <a:latin typeface="Times New Roman" panose="02020603050405020304" pitchFamily="18" charset="0"/>
              <a:ea typeface="Times New Roman" panose="02020603050405020304" pitchFamily="18" charset="0"/>
            </a:endParaRPr>
          </a:p>
          <a:p>
            <a:pPr lvl="0" algn="ctr" rtl="1">
              <a:spcBef>
                <a:spcPts val="0"/>
              </a:spcBef>
              <a:spcAft>
                <a:spcPts val="0"/>
              </a:spcAft>
              <a:buFont typeface="+mj-lt"/>
              <a:buAutoNum type="arabicPeriod"/>
            </a:pPr>
            <a:r>
              <a:rPr lang="ar-IQ" sz="3000" dirty="0">
                <a:latin typeface="Times New Roman" panose="02020603050405020304" pitchFamily="18" charset="0"/>
                <a:ea typeface="Calibri" panose="020F0502020204030204" pitchFamily="34" charset="0"/>
                <a:cs typeface="Simplified Arabic" panose="02020603050405020304" pitchFamily="18" charset="-78"/>
              </a:rPr>
              <a:t>غياب روح التسامح والقيم السامية.</a:t>
            </a:r>
            <a:endParaRPr lang="en-US" sz="3000" dirty="0">
              <a:latin typeface="Times New Roman" panose="02020603050405020304" pitchFamily="18" charset="0"/>
              <a:ea typeface="Times New Roman" panose="02020603050405020304" pitchFamily="18" charset="0"/>
            </a:endParaRPr>
          </a:p>
          <a:p>
            <a:pPr lvl="0" algn="ctr" rtl="1">
              <a:spcBef>
                <a:spcPts val="0"/>
              </a:spcBef>
              <a:spcAft>
                <a:spcPts val="0"/>
              </a:spcAft>
              <a:buFont typeface="+mj-lt"/>
              <a:buAutoNum type="arabicPeriod"/>
            </a:pPr>
            <a:r>
              <a:rPr lang="ar-IQ" sz="3000" dirty="0">
                <a:latin typeface="Times New Roman" panose="02020603050405020304" pitchFamily="18" charset="0"/>
                <a:ea typeface="Calibri" panose="020F0502020204030204" pitchFamily="34" charset="0"/>
                <a:cs typeface="Simplified Arabic" panose="02020603050405020304" pitchFamily="18" charset="-78"/>
              </a:rPr>
              <a:t>حرمان بعض فئات المجتمع من التمتع بمشاهدة كرة القدم، فالشيوخ والنساء والمتدينين منهم من يريد حضور المقابلات للتشجيع والاستمتاع غير أنهم يمتنعون خوفا من أحداث الشغب والعنف اللفظي.</a:t>
            </a:r>
            <a:endParaRPr lang="en-US" sz="3000" dirty="0">
              <a:latin typeface="Times New Roman" panose="02020603050405020304" pitchFamily="18" charset="0"/>
              <a:ea typeface="Times New Roman" panose="02020603050405020304" pitchFamily="18" charset="0"/>
            </a:endParaRPr>
          </a:p>
          <a:p>
            <a:pPr algn="r"/>
            <a:endParaRPr lang="en-US" dirty="0"/>
          </a:p>
        </p:txBody>
      </p:sp>
    </p:spTree>
    <p:extLst>
      <p:ext uri="{BB962C8B-B14F-4D97-AF65-F5344CB8AC3E}">
        <p14:creationId xmlns:p14="http://schemas.microsoft.com/office/powerpoint/2010/main" val="701726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2"/>
          <a:stretch>
            <a:fillRect/>
          </a:stretch>
        </p:blipFill>
        <p:spPr>
          <a:xfrm>
            <a:off x="2927648" y="476672"/>
            <a:ext cx="8712968" cy="6048672"/>
          </a:xfrm>
          <a:prstGeom prst="rect">
            <a:avLst/>
          </a:prstGeom>
        </p:spPr>
      </p:pic>
    </p:spTree>
    <p:extLst>
      <p:ext uri="{BB962C8B-B14F-4D97-AF65-F5344CB8AC3E}">
        <p14:creationId xmlns:p14="http://schemas.microsoft.com/office/powerpoint/2010/main" val="2887475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ractur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95600" y="332656"/>
            <a:ext cx="9361040" cy="6120679"/>
          </a:xfrm>
        </p:spPr>
        <p:txBody>
          <a:bodyPr/>
          <a:lstStyle/>
          <a:p>
            <a:pPr marL="114300" marR="0" indent="0" algn="ctr" rtl="1">
              <a:spcBef>
                <a:spcPts val="0"/>
              </a:spcBef>
              <a:spcAft>
                <a:spcPts val="0"/>
              </a:spcAft>
              <a:buNone/>
            </a:pPr>
            <a:r>
              <a:rPr lang="ar-IQ" sz="2800" b="1" u="sng" dirty="0" smtClean="0">
                <a:solidFill>
                  <a:srgbClr val="1B00FE"/>
                </a:solidFill>
                <a:latin typeface="Times New Roman" panose="02020603050405020304" pitchFamily="18" charset="0"/>
                <a:ea typeface="Times New Roman" panose="02020603050405020304" pitchFamily="18" charset="0"/>
                <a:cs typeface="Simplified Arabic" panose="02020603050405020304" pitchFamily="18" charset="-78"/>
              </a:rPr>
              <a:t>الحلول </a:t>
            </a:r>
            <a:r>
              <a:rPr lang="ar-IQ" sz="2800" b="1" u="sng" dirty="0">
                <a:solidFill>
                  <a:srgbClr val="1B00FE"/>
                </a:solidFill>
                <a:latin typeface="Times New Roman" panose="02020603050405020304" pitchFamily="18" charset="0"/>
                <a:ea typeface="Times New Roman" panose="02020603050405020304" pitchFamily="18" charset="0"/>
                <a:cs typeface="Simplified Arabic" panose="02020603050405020304" pitchFamily="18" charset="-78"/>
              </a:rPr>
              <a:t>للحد من ظاهرة العنف في الملاعب الرياضية :</a:t>
            </a:r>
            <a:endParaRPr lang="en-US" sz="2800" dirty="0">
              <a:solidFill>
                <a:srgbClr val="1B00FE"/>
              </a:solidFill>
              <a:latin typeface="Times New Roman" panose="02020603050405020304" pitchFamily="18" charset="0"/>
              <a:ea typeface="Times New Roman" panose="02020603050405020304" pitchFamily="18" charset="0"/>
            </a:endParaRPr>
          </a:p>
          <a:p>
            <a:pPr marL="114300" marR="0" indent="0" algn="ctr" rtl="1">
              <a:spcBef>
                <a:spcPts val="0"/>
              </a:spcBef>
              <a:spcAft>
                <a:spcPts val="0"/>
              </a:spcAft>
              <a:buNone/>
            </a:pPr>
            <a:r>
              <a:rPr lang="ar-IQ" sz="2800" dirty="0">
                <a:latin typeface="Times New Roman" panose="02020603050405020304" pitchFamily="18" charset="0"/>
                <a:ea typeface="Times New Roman" panose="02020603050405020304" pitchFamily="18" charset="0"/>
                <a:cs typeface="Simplified Arabic" panose="02020603050405020304" pitchFamily="18" charset="-78"/>
              </a:rPr>
              <a:t>يكمن تقليص حجم ظاهرة عنف الملاعب بواسطة السيطرة والتحكم في أسبابها وفي هذا الصدد نقترح ما يلي :</a:t>
            </a:r>
            <a:endParaRPr lang="en-US" sz="2800" dirty="0">
              <a:latin typeface="Times New Roman" panose="02020603050405020304" pitchFamily="18" charset="0"/>
              <a:ea typeface="Times New Roman" panose="02020603050405020304" pitchFamily="18" charset="0"/>
            </a:endParaRPr>
          </a:p>
          <a:p>
            <a:pPr marL="114300" marR="0" indent="0" algn="ctr" rtl="1">
              <a:spcBef>
                <a:spcPts val="0"/>
              </a:spcBef>
              <a:spcAft>
                <a:spcPts val="0"/>
              </a:spcAft>
              <a:buNone/>
            </a:pPr>
            <a:r>
              <a:rPr lang="ar-IQ" sz="2800" dirty="0" smtClean="0">
                <a:latin typeface="Times New Roman" panose="02020603050405020304" pitchFamily="18" charset="0"/>
                <a:ea typeface="Times New Roman" panose="02020603050405020304" pitchFamily="18" charset="0"/>
                <a:cs typeface="Simplified Arabic" panose="02020603050405020304" pitchFamily="18" charset="-78"/>
              </a:rPr>
              <a:t>1- </a:t>
            </a:r>
            <a:r>
              <a:rPr lang="ar-IQ" sz="2800" dirty="0">
                <a:latin typeface="Times New Roman" panose="02020603050405020304" pitchFamily="18" charset="0"/>
                <a:ea typeface="Times New Roman" panose="02020603050405020304" pitchFamily="18" charset="0"/>
                <a:cs typeface="Simplified Arabic" panose="02020603050405020304" pitchFamily="18" charset="-78"/>
              </a:rPr>
              <a:t>تعزيز وتكثيف عدد أفراد الأمن داخل المنشئات الرياضية.</a:t>
            </a:r>
            <a:endParaRPr lang="en-US" sz="2800" dirty="0">
              <a:latin typeface="Times New Roman" panose="02020603050405020304" pitchFamily="18" charset="0"/>
              <a:ea typeface="Times New Roman" panose="02020603050405020304" pitchFamily="18" charset="0"/>
            </a:endParaRPr>
          </a:p>
          <a:p>
            <a:pPr marL="114300" marR="0" indent="0" algn="ctr" rtl="1">
              <a:spcBef>
                <a:spcPts val="0"/>
              </a:spcBef>
              <a:spcAft>
                <a:spcPts val="0"/>
              </a:spcAft>
              <a:buNone/>
            </a:pPr>
            <a:r>
              <a:rPr lang="ar-IQ" sz="2800" dirty="0" smtClean="0">
                <a:latin typeface="Times New Roman" panose="02020603050405020304" pitchFamily="18" charset="0"/>
                <a:ea typeface="Times New Roman" panose="02020603050405020304" pitchFamily="18" charset="0"/>
                <a:cs typeface="Simplified Arabic" panose="02020603050405020304" pitchFamily="18" charset="-78"/>
              </a:rPr>
              <a:t>2- </a:t>
            </a:r>
            <a:r>
              <a:rPr lang="ar-IQ" sz="2800" dirty="0">
                <a:latin typeface="Times New Roman" panose="02020603050405020304" pitchFamily="18" charset="0"/>
                <a:ea typeface="Times New Roman" panose="02020603050405020304" pitchFamily="18" charset="0"/>
                <a:cs typeface="Simplified Arabic" panose="02020603050405020304" pitchFamily="18" charset="-78"/>
              </a:rPr>
              <a:t>تدريب أفراد الأمن ورفع قدراتهم في السيطرة والتعامل مع أحداث العنف الفردية والجماعية بشكل سريع ومباشر.</a:t>
            </a:r>
            <a:endParaRPr lang="en-US" sz="2800" dirty="0">
              <a:latin typeface="Times New Roman" panose="02020603050405020304" pitchFamily="18" charset="0"/>
              <a:ea typeface="Times New Roman" panose="02020603050405020304" pitchFamily="18" charset="0"/>
            </a:endParaRPr>
          </a:p>
          <a:p>
            <a:pPr marL="114300" marR="0" indent="0" algn="ctr" rtl="1">
              <a:spcBef>
                <a:spcPts val="0"/>
              </a:spcBef>
              <a:spcAft>
                <a:spcPts val="0"/>
              </a:spcAft>
              <a:buNone/>
            </a:pPr>
            <a:r>
              <a:rPr lang="ar-IQ" sz="2800" dirty="0" smtClean="0">
                <a:latin typeface="Times New Roman" panose="02020603050405020304" pitchFamily="18" charset="0"/>
                <a:ea typeface="Times New Roman" panose="02020603050405020304" pitchFamily="18" charset="0"/>
                <a:cs typeface="Simplified Arabic" panose="02020603050405020304" pitchFamily="18" charset="-78"/>
              </a:rPr>
              <a:t>3- تخفيف </a:t>
            </a:r>
            <a:r>
              <a:rPr lang="ar-IQ" sz="2800" dirty="0">
                <a:latin typeface="Times New Roman" panose="02020603050405020304" pitchFamily="18" charset="0"/>
                <a:ea typeface="Times New Roman" panose="02020603050405020304" pitchFamily="18" charset="0"/>
                <a:cs typeface="Simplified Arabic" panose="02020603050405020304" pitchFamily="18" charset="-78"/>
              </a:rPr>
              <a:t>حدة الخطاب الإعلامي والابتعاد عن تأجيج الجماهير الرياضية.</a:t>
            </a:r>
            <a:endParaRPr lang="en-US" sz="2800" dirty="0">
              <a:latin typeface="Times New Roman" panose="02020603050405020304" pitchFamily="18" charset="0"/>
              <a:ea typeface="Times New Roman" panose="02020603050405020304" pitchFamily="18" charset="0"/>
            </a:endParaRPr>
          </a:p>
          <a:p>
            <a:pPr marL="114300" marR="0" indent="0" algn="ctr" rtl="1">
              <a:spcBef>
                <a:spcPts val="0"/>
              </a:spcBef>
              <a:spcAft>
                <a:spcPts val="0"/>
              </a:spcAft>
              <a:buNone/>
            </a:pPr>
            <a:r>
              <a:rPr lang="ar-IQ" sz="2800" dirty="0" smtClean="0">
                <a:latin typeface="Times New Roman" panose="02020603050405020304" pitchFamily="18" charset="0"/>
                <a:ea typeface="Times New Roman" panose="02020603050405020304" pitchFamily="18" charset="0"/>
                <a:cs typeface="Simplified Arabic" panose="02020603050405020304" pitchFamily="18" charset="-78"/>
              </a:rPr>
              <a:t>4- </a:t>
            </a:r>
            <a:r>
              <a:rPr lang="ar-IQ" sz="2800" dirty="0">
                <a:latin typeface="Times New Roman" panose="02020603050405020304" pitchFamily="18" charset="0"/>
                <a:ea typeface="Times New Roman" panose="02020603050405020304" pitchFamily="18" charset="0"/>
                <a:cs typeface="Simplified Arabic" panose="02020603050405020304" pitchFamily="18" charset="-78"/>
              </a:rPr>
              <a:t>تطبيق الأنظمة والعقوبات على الإداريين والأجهزة الفنية واللاعبين الذين يصدر منهم سلوك عدواني أو استفزازي تجاه الآخرين.</a:t>
            </a:r>
            <a:endParaRPr lang="en-US" sz="2800" dirty="0">
              <a:latin typeface="Times New Roman" panose="02020603050405020304" pitchFamily="18" charset="0"/>
              <a:ea typeface="Times New Roman" panose="02020603050405020304" pitchFamily="18" charset="0"/>
            </a:endParaRPr>
          </a:p>
          <a:p>
            <a:pPr marL="114300" marR="0" indent="0" algn="ctr" rtl="1">
              <a:spcBef>
                <a:spcPts val="0"/>
              </a:spcBef>
              <a:spcAft>
                <a:spcPts val="0"/>
              </a:spcAft>
              <a:buNone/>
            </a:pPr>
            <a:r>
              <a:rPr lang="ar-IQ" sz="2800" dirty="0" smtClean="0">
                <a:latin typeface="Times New Roman" panose="02020603050405020304" pitchFamily="18" charset="0"/>
                <a:ea typeface="Times New Roman" panose="02020603050405020304" pitchFamily="18" charset="0"/>
                <a:cs typeface="Simplified Arabic" panose="02020603050405020304" pitchFamily="18" charset="-78"/>
              </a:rPr>
              <a:t>5- </a:t>
            </a:r>
            <a:r>
              <a:rPr lang="ar-IQ" sz="2800" dirty="0">
                <a:latin typeface="Times New Roman" panose="02020603050405020304" pitchFamily="18" charset="0"/>
                <a:ea typeface="Times New Roman" panose="02020603050405020304" pitchFamily="18" charset="0"/>
                <a:cs typeface="Simplified Arabic" panose="02020603050405020304" pitchFamily="18" charset="-78"/>
              </a:rPr>
              <a:t>زيادة نقاط الرقابة التي تصور جميع أركان المدرجات وتعريف المشجعين بذلك.</a:t>
            </a:r>
            <a:endParaRPr lang="en-US" sz="2800" dirty="0">
              <a:latin typeface="Times New Roman" panose="02020603050405020304" pitchFamily="18" charset="0"/>
              <a:ea typeface="Times New Roman" panose="02020603050405020304" pitchFamily="18" charset="0"/>
            </a:endParaRPr>
          </a:p>
          <a:p>
            <a:pPr marL="114300" marR="0" indent="0" algn="ctr" rtl="1">
              <a:spcBef>
                <a:spcPts val="0"/>
              </a:spcBef>
              <a:spcAft>
                <a:spcPts val="0"/>
              </a:spcAft>
              <a:buNone/>
            </a:pPr>
            <a:r>
              <a:rPr lang="ar-IQ" sz="2800" dirty="0" smtClean="0">
                <a:latin typeface="Times New Roman" panose="02020603050405020304" pitchFamily="18" charset="0"/>
                <a:ea typeface="Times New Roman" panose="02020603050405020304" pitchFamily="18" charset="0"/>
                <a:cs typeface="Simplified Arabic" panose="02020603050405020304" pitchFamily="18" charset="-78"/>
              </a:rPr>
              <a:t>6- </a:t>
            </a:r>
            <a:r>
              <a:rPr lang="ar-IQ" sz="2800" dirty="0">
                <a:latin typeface="Times New Roman" panose="02020603050405020304" pitchFamily="18" charset="0"/>
                <a:ea typeface="Times New Roman" panose="02020603050405020304" pitchFamily="18" charset="0"/>
                <a:cs typeface="Simplified Arabic" panose="02020603050405020304" pitchFamily="18" charset="-78"/>
              </a:rPr>
              <a:t>كتابة الأنظمة والعقوبات المترتبة على مخالفتها لتكون أمام الجمهور بخط واضح على تذاكر الدخول.</a:t>
            </a:r>
            <a:endParaRPr lang="en-US" sz="2800" dirty="0">
              <a:latin typeface="Times New Roman" panose="02020603050405020304" pitchFamily="18" charset="0"/>
              <a:ea typeface="Times New Roman" panose="02020603050405020304" pitchFamily="18" charset="0"/>
            </a:endParaRPr>
          </a:p>
          <a:p>
            <a:pPr algn="r"/>
            <a:endParaRPr lang="en-US" dirty="0"/>
          </a:p>
        </p:txBody>
      </p:sp>
    </p:spTree>
    <p:extLst>
      <p:ext uri="{BB962C8B-B14F-4D97-AF65-F5344CB8AC3E}">
        <p14:creationId xmlns:p14="http://schemas.microsoft.com/office/powerpoint/2010/main" val="258255549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4" y="188640"/>
            <a:ext cx="9384414" cy="6480720"/>
          </a:xfrm>
        </p:spPr>
        <p:txBody>
          <a:bodyPr/>
          <a:lstStyle/>
          <a:p>
            <a:pPr marL="114300" marR="0" indent="0" algn="ctr" rtl="1">
              <a:spcBef>
                <a:spcPts val="0"/>
              </a:spcBef>
              <a:spcAft>
                <a:spcPts val="0"/>
              </a:spcAft>
              <a:buNone/>
            </a:pPr>
            <a:r>
              <a:rPr lang="ar-IQ" sz="2800" dirty="0">
                <a:latin typeface="Times New Roman" panose="02020603050405020304" pitchFamily="18" charset="0"/>
                <a:ea typeface="Times New Roman" panose="02020603050405020304" pitchFamily="18" charset="0"/>
                <a:cs typeface="Simplified Arabic" panose="02020603050405020304" pitchFamily="18" charset="-78"/>
              </a:rPr>
              <a:t>7- تثقيف الأفراد والجماهير إعلاميا بطرق التعبير السلمية في حالة الفوز أو الخسارة.</a:t>
            </a:r>
            <a:endParaRPr lang="en-US" sz="2800" dirty="0">
              <a:latin typeface="Times New Roman" panose="02020603050405020304" pitchFamily="18" charset="0"/>
              <a:ea typeface="Times New Roman" panose="02020603050405020304" pitchFamily="18" charset="0"/>
            </a:endParaRPr>
          </a:p>
          <a:p>
            <a:pPr marL="114300" marR="0" indent="0" algn="ctr" rtl="1">
              <a:spcBef>
                <a:spcPts val="0"/>
              </a:spcBef>
              <a:spcAft>
                <a:spcPts val="0"/>
              </a:spcAft>
              <a:buNone/>
            </a:pPr>
            <a:r>
              <a:rPr lang="ar-IQ" sz="2800" dirty="0">
                <a:latin typeface="Times New Roman" panose="02020603050405020304" pitchFamily="18" charset="0"/>
                <a:ea typeface="Times New Roman" panose="02020603050405020304" pitchFamily="18" charset="0"/>
                <a:cs typeface="Simplified Arabic" panose="02020603050405020304" pitchFamily="18" charset="-78"/>
              </a:rPr>
              <a:t>8- على كل فريق تحديد عناصر من رابطة المشجعين وتدريبهم في تنظيم عملية التشجيع الرياضي.</a:t>
            </a:r>
            <a:endParaRPr lang="en-US" sz="2800" dirty="0">
              <a:latin typeface="Times New Roman" panose="02020603050405020304" pitchFamily="18" charset="0"/>
              <a:ea typeface="Times New Roman" panose="02020603050405020304" pitchFamily="18" charset="0"/>
            </a:endParaRPr>
          </a:p>
          <a:p>
            <a:pPr marL="114300" marR="0" indent="0" algn="ctr" rtl="1">
              <a:spcBef>
                <a:spcPts val="0"/>
              </a:spcBef>
              <a:spcAft>
                <a:spcPts val="0"/>
              </a:spcAft>
              <a:buNone/>
            </a:pPr>
            <a:r>
              <a:rPr lang="ar-IQ" sz="2800" dirty="0">
                <a:latin typeface="Times New Roman" panose="02020603050405020304" pitchFamily="18" charset="0"/>
                <a:ea typeface="Times New Roman" panose="02020603050405020304" pitchFamily="18" charset="0"/>
                <a:cs typeface="Simplified Arabic" panose="02020603050405020304" pitchFamily="18" charset="-78"/>
              </a:rPr>
              <a:t>9- رفع مستوى كفاءة التحكيم الرياضي والصرامة في تطبيق القوانين على الحكام الذين ينحازون لفريق معين .</a:t>
            </a:r>
            <a:endParaRPr lang="en-US" sz="2800" dirty="0">
              <a:latin typeface="Times New Roman" panose="02020603050405020304" pitchFamily="18" charset="0"/>
              <a:ea typeface="Times New Roman" panose="02020603050405020304" pitchFamily="18" charset="0"/>
            </a:endParaRPr>
          </a:p>
          <a:p>
            <a:pPr marL="114300" marR="0" indent="0" algn="ctr" rtl="1">
              <a:spcBef>
                <a:spcPts val="0"/>
              </a:spcBef>
              <a:spcAft>
                <a:spcPts val="0"/>
              </a:spcAft>
              <a:buNone/>
            </a:pPr>
            <a:r>
              <a:rPr lang="ar-IQ" sz="2800" dirty="0">
                <a:latin typeface="Times New Roman" panose="02020603050405020304" pitchFamily="18" charset="0"/>
                <a:ea typeface="Times New Roman" panose="02020603050405020304" pitchFamily="18" charset="0"/>
                <a:cs typeface="Simplified Arabic" panose="02020603050405020304" pitchFamily="18" charset="-78"/>
              </a:rPr>
              <a:t>10-نشر ثقافة الروح الرياضية التسامح والمصافحة قبل وبعد نهاية المباراة .</a:t>
            </a:r>
            <a:endParaRPr lang="en-US" sz="2800" dirty="0">
              <a:latin typeface="Times New Roman" panose="02020603050405020304" pitchFamily="18" charset="0"/>
              <a:ea typeface="Times New Roman" panose="02020603050405020304" pitchFamily="18" charset="0"/>
            </a:endParaRPr>
          </a:p>
          <a:p>
            <a:pPr marL="114300" marR="0" indent="0" algn="ctr" rtl="1">
              <a:spcBef>
                <a:spcPts val="0"/>
              </a:spcBef>
              <a:spcAft>
                <a:spcPts val="0"/>
              </a:spcAft>
              <a:buNone/>
            </a:pPr>
            <a:r>
              <a:rPr lang="ar-IQ" sz="2800" dirty="0">
                <a:latin typeface="Times New Roman" panose="02020603050405020304" pitchFamily="18" charset="0"/>
                <a:ea typeface="Times New Roman" panose="02020603050405020304" pitchFamily="18" charset="0"/>
                <a:cs typeface="Simplified Arabic" panose="02020603050405020304" pitchFamily="18" charset="-78"/>
              </a:rPr>
              <a:t>11-تخصيص جوائز قيمة ومغرية لأحسن المناصرين خلال كل موسم كروي .</a:t>
            </a:r>
            <a:endParaRPr lang="en-US" sz="2800" dirty="0">
              <a:latin typeface="Times New Roman" panose="02020603050405020304" pitchFamily="18" charset="0"/>
              <a:ea typeface="Times New Roman" panose="02020603050405020304" pitchFamily="18" charset="0"/>
            </a:endParaRPr>
          </a:p>
          <a:p>
            <a:pPr marL="114300" marR="0" indent="0" algn="ctr" rtl="1">
              <a:spcBef>
                <a:spcPts val="0"/>
              </a:spcBef>
              <a:spcAft>
                <a:spcPts val="0"/>
              </a:spcAft>
              <a:buNone/>
            </a:pPr>
            <a:r>
              <a:rPr lang="ar-IQ" sz="2800" dirty="0">
                <a:latin typeface="Times New Roman" panose="02020603050405020304" pitchFamily="18" charset="0"/>
                <a:ea typeface="Times New Roman" panose="02020603050405020304" pitchFamily="18" charset="0"/>
                <a:cs typeface="Simplified Arabic" panose="02020603050405020304" pitchFamily="18" charset="-78"/>
              </a:rPr>
              <a:t>12-</a:t>
            </a:r>
            <a:r>
              <a:rPr lang="ar-SA" sz="2800" dirty="0">
                <a:latin typeface="Times New Roman" panose="02020603050405020304" pitchFamily="18" charset="0"/>
                <a:ea typeface="Times New Roman" panose="02020603050405020304" pitchFamily="18" charset="0"/>
                <a:cs typeface="Simplified Arabic" panose="02020603050405020304" pitchFamily="18" charset="-78"/>
              </a:rPr>
              <a:t>بثّ الوعي بما يجب أن تكون عليه الرياضة، وتنبيه النَّاس ولا سيَّما المشجعين إلى النتائج المأساويَّة التي قد تنجم عن هكذا تصرفات، ويجب أن يكون للمنابر، مثل: المدرسة، والمسجد، دور هام في ذلك وتوجيه يصبُّ في ذات الهدف.</a:t>
            </a:r>
            <a:endParaRPr lang="en-US" sz="2800" dirty="0">
              <a:latin typeface="Times New Roman" panose="02020603050405020304" pitchFamily="18" charset="0"/>
              <a:ea typeface="Times New Roman" panose="02020603050405020304" pitchFamily="18" charset="0"/>
            </a:endParaRPr>
          </a:p>
          <a:p>
            <a:pPr marL="114300" marR="0" indent="0" algn="ctr" rtl="1">
              <a:spcBef>
                <a:spcPts val="0"/>
              </a:spcBef>
              <a:spcAft>
                <a:spcPts val="0"/>
              </a:spcAft>
              <a:buNone/>
            </a:pPr>
            <a:r>
              <a:rPr lang="ar-SA" sz="2800" dirty="0">
                <a:latin typeface="Times New Roman" panose="02020603050405020304" pitchFamily="18" charset="0"/>
                <a:ea typeface="Times New Roman" panose="02020603050405020304" pitchFamily="18" charset="0"/>
                <a:cs typeface="Simplified Arabic" panose="02020603050405020304" pitchFamily="18" charset="-78"/>
              </a:rPr>
              <a:t>13-الإعلام أيضا له دور عظيم في ذلك سواء كان أثناء تغطيته للمباريات، أو قبلها أو بعدها، وذلك بإبراز الروح الرياضيَّة التي يجب أن تسود في الملاعب، والتركيز على قيم الحبِّ والمؤاخاة</a:t>
            </a:r>
            <a:r>
              <a:rPr lang="en-US" sz="2800" dirty="0">
                <a:latin typeface="Simplified Arabic" panose="02020603050405020304" pitchFamily="18" charset="-78"/>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51137345"/>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44234" y="274638"/>
            <a:ext cx="9023351" cy="1498178"/>
          </a:xfrm>
        </p:spPr>
        <p:txBody>
          <a:bodyPr/>
          <a:lstStyle/>
          <a:p>
            <a:pPr algn="ctr"/>
            <a:r>
              <a:rPr lang="ar-IQ" sz="5400" b="1" dirty="0" smtClean="0">
                <a:solidFill>
                  <a:srgbClr val="1B00FE"/>
                </a:solidFill>
              </a:rPr>
              <a:t>وشكرا لحسن استماعكم</a:t>
            </a:r>
            <a:endParaRPr lang="en-US" sz="5400" b="1" dirty="0">
              <a:solidFill>
                <a:srgbClr val="1B00FE"/>
              </a:solidFill>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7728" y="1772816"/>
            <a:ext cx="7200800" cy="4608512"/>
          </a:xfrm>
        </p:spPr>
      </p:pic>
    </p:spTree>
    <p:extLst>
      <p:ext uri="{BB962C8B-B14F-4D97-AF65-F5344CB8AC3E}">
        <p14:creationId xmlns:p14="http://schemas.microsoft.com/office/powerpoint/2010/main" val="328348165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type="body" idx="1"/>
          </p:nvPr>
        </p:nvSpPr>
        <p:spPr>
          <a:xfrm>
            <a:off x="2567608" y="260648"/>
            <a:ext cx="9361040" cy="6408440"/>
          </a:xfrm>
        </p:spPr>
        <p:txBody>
          <a:bodyPr/>
          <a:lstStyle/>
          <a:p>
            <a:pPr marL="0" algn="just" rtl="1">
              <a:lnSpc>
                <a:spcPct val="115000"/>
              </a:lnSpc>
              <a:spcBef>
                <a:spcPts val="0"/>
              </a:spcBef>
              <a:spcAft>
                <a:spcPts val="0"/>
              </a:spcAft>
            </a:pPr>
            <a:r>
              <a:rPr lang="ar-SA" b="1" u="sng"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طرائق العدوان واشكاله :</a:t>
            </a:r>
            <a:endParaRPr lang="en-US" dirty="0">
              <a:solidFill>
                <a:srgbClr val="1B00FE"/>
              </a:solidFill>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Bef>
                <a:spcPts val="0"/>
              </a:spcBef>
              <a:spcAft>
                <a:spcPts val="0"/>
              </a:spcAft>
              <a:buFont typeface="+mj-lt"/>
              <a:buAutoNum type="arabicPeriod"/>
            </a:pPr>
            <a:r>
              <a:rPr lang="ar-SA" b="1"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العدوان البدني :</a:t>
            </a:r>
            <a:r>
              <a:rPr lang="ar-SA"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 </a:t>
            </a:r>
            <a:r>
              <a:rPr lang="ar-SA" dirty="0">
                <a:latin typeface="Calibri" panose="020F0502020204030204" pitchFamily="34" charset="0"/>
                <a:ea typeface="Calibri" panose="020F0502020204030204" pitchFamily="34" charset="0"/>
                <a:cs typeface="Simplified Arabic" panose="02020603050405020304" pitchFamily="18" charset="-78"/>
              </a:rPr>
              <a:t>يستعمل به اللاعب المعتدي اليدين او الرجلين او أي جزء من اعضاء جسمه لكي يلحق الاذى او الالم البدني باللاعب الخصم سواء بضربه او استفزازه او منع حركته او الحد منها وهذا يحدث على شكل اشتباك مباشر او غير مباشر كالدفع او البصق  او الاعاقة بقصد شل حركته او اسقاطه على الارض .</a:t>
            </a:r>
            <a:endParaRPr lang="en-US"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Bef>
                <a:spcPts val="0"/>
              </a:spcBef>
              <a:spcAft>
                <a:spcPts val="0"/>
              </a:spcAft>
              <a:buFont typeface="+mj-lt"/>
              <a:buAutoNum type="arabicPeriod"/>
            </a:pPr>
            <a:r>
              <a:rPr lang="ar-SA" b="1"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العدوان اللفظي</a:t>
            </a:r>
            <a:r>
              <a:rPr lang="ar-SA"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 : </a:t>
            </a:r>
            <a:r>
              <a:rPr lang="ar-SA" dirty="0">
                <a:latin typeface="Calibri" panose="020F0502020204030204" pitchFamily="34" charset="0"/>
                <a:ea typeface="Calibri" panose="020F0502020204030204" pitchFamily="34" charset="0"/>
                <a:cs typeface="Simplified Arabic" panose="02020603050405020304" pitchFamily="18" charset="-78"/>
              </a:rPr>
              <a:t>وهذا النوع من العدوان هو تجاوز كلامي لا يؤدي الى ايذاء جسم اللاعب الخصم وانما يهدف الى استفزازه او الانتقاص من قيمته او الاستهزاء بها وتحديه او اهانته باستعمال الالفاظ الجارحة او الايحاءات او الاشارات الحركية بشكل يوحي الى شتم اللاعب الاخر .</a:t>
            </a:r>
            <a:endParaRPr lang="en-US" dirty="0">
              <a:latin typeface="Calibri" panose="020F0502020204030204" pitchFamily="34" charset="0"/>
              <a:ea typeface="Times New Roman" panose="02020603050405020304" pitchFamily="18" charset="0"/>
              <a:cs typeface="Arial" panose="020B0604020202020204" pitchFamily="34" charset="0"/>
            </a:endParaRPr>
          </a:p>
          <a:p>
            <a:pPr algn="r">
              <a:lnSpc>
                <a:spcPct val="80000"/>
              </a:lnSpc>
            </a:pP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39616" y="332656"/>
            <a:ext cx="9289032" cy="6048672"/>
          </a:xfrm>
        </p:spPr>
        <p:txBody>
          <a:bodyPr/>
          <a:lstStyle/>
          <a:p>
            <a:pPr marL="0" indent="0" algn="ctr" rtl="1">
              <a:lnSpc>
                <a:spcPct val="115000"/>
              </a:lnSpc>
              <a:spcBef>
                <a:spcPts val="0"/>
              </a:spcBef>
              <a:spcAft>
                <a:spcPts val="0"/>
              </a:spcAft>
              <a:buNone/>
            </a:pPr>
            <a:r>
              <a:rPr lang="ar-IQ" sz="4400" b="1"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3-</a:t>
            </a:r>
            <a:r>
              <a:rPr lang="ar-SA" sz="4400" b="1"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العدوان النفسي</a:t>
            </a:r>
            <a:r>
              <a:rPr lang="ar-SA" sz="4400" dirty="0">
                <a:solidFill>
                  <a:srgbClr val="1B00FE"/>
                </a:solidFill>
                <a:latin typeface="Calibri" panose="020F0502020204030204" pitchFamily="34" charset="0"/>
                <a:ea typeface="Calibri" panose="020F0502020204030204" pitchFamily="34" charset="0"/>
                <a:cs typeface="Simplified Arabic" panose="02020603050405020304" pitchFamily="18" charset="-78"/>
              </a:rPr>
              <a:t> : </a:t>
            </a:r>
            <a:r>
              <a:rPr lang="ar-SA" sz="4400" dirty="0">
                <a:latin typeface="Calibri" panose="020F0502020204030204" pitchFamily="34" charset="0"/>
                <a:ea typeface="Calibri" panose="020F0502020204030204" pitchFamily="34" charset="0"/>
                <a:cs typeface="Simplified Arabic" panose="02020603050405020304" pitchFamily="18" charset="-78"/>
              </a:rPr>
              <a:t>من ايماءات الجسم وحركات الوجه وتعبيره للشخص المقابل بالإهانة والتحقير وهو سلوك يتصف بالحاق كل الاذى النفسي للشخص نفسه او للأخرين او كلاهما مثل الاحباط النفسي ، القلق ، المحاربة النفسية والمعنوية ، السلوكيات النفسية الاخرى .</a:t>
            </a:r>
            <a:endParaRPr lang="en-US" sz="4400"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Tree>
    <p:extLst>
      <p:ext uri="{BB962C8B-B14F-4D97-AF65-F5344CB8AC3E}">
        <p14:creationId xmlns:p14="http://schemas.microsoft.com/office/powerpoint/2010/main" val="2137315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stretch>
            <a:fillRect/>
          </a:stretch>
        </p:blipFill>
        <p:spPr>
          <a:xfrm>
            <a:off x="3215680" y="620688"/>
            <a:ext cx="8280920" cy="5688632"/>
          </a:xfrm>
          <a:prstGeom prst="rect">
            <a:avLst/>
          </a:prstGeom>
        </p:spPr>
      </p:pic>
    </p:spTree>
    <p:extLst>
      <p:ext uri="{BB962C8B-B14F-4D97-AF65-F5344CB8AC3E}">
        <p14:creationId xmlns:p14="http://schemas.microsoft.com/office/powerpoint/2010/main" val="3014046343"/>
      </p:ext>
    </p:extLst>
  </p:cSld>
  <p:clrMapOvr>
    <a:masterClrMapping/>
  </p:clrMapOvr>
  <mc:AlternateContent xmlns:mc="http://schemas.openxmlformats.org/markup-compatibility/2006" xmlns:p14="http://schemas.microsoft.com/office/powerpoint/2010/main">
    <mc:Choice Requires="p14">
      <p:transition spd="slow" p14:dur="3750">
        <p:randomBar dir="vert"/>
      </p:transition>
    </mc:Choice>
    <mc:Fallback xmlns="">
      <p:transition spd="slow">
        <p:randomBar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4" y="404665"/>
            <a:ext cx="9312406" cy="5721500"/>
          </a:xfrm>
        </p:spPr>
        <p:txBody>
          <a:bodyPr/>
          <a:lstStyle/>
          <a:p>
            <a:pPr marL="0" marR="0" algn="just" rtl="1">
              <a:lnSpc>
                <a:spcPct val="115000"/>
              </a:lnSpc>
              <a:spcBef>
                <a:spcPts val="0"/>
              </a:spcBef>
              <a:spcAft>
                <a:spcPts val="0"/>
              </a:spcAft>
            </a:pPr>
            <a:r>
              <a:rPr lang="ar-SA" sz="4000" b="1" u="sng" dirty="0">
                <a:solidFill>
                  <a:srgbClr val="00499F"/>
                </a:solidFill>
                <a:latin typeface="Calibri" panose="020F0502020204030204" pitchFamily="34" charset="0"/>
                <a:ea typeface="Calibri" panose="020F0502020204030204" pitchFamily="34" charset="0"/>
                <a:cs typeface="Simplified Arabic" panose="02020603050405020304" pitchFamily="18" charset="-78"/>
              </a:rPr>
              <a:t>أسباب السلوك العدواني في </a:t>
            </a:r>
            <a:r>
              <a:rPr lang="ar-SA" sz="4000" b="1" u="sng" dirty="0" smtClean="0">
                <a:solidFill>
                  <a:srgbClr val="00499F"/>
                </a:solidFill>
                <a:latin typeface="Calibri" panose="020F0502020204030204" pitchFamily="34" charset="0"/>
                <a:ea typeface="Calibri" panose="020F0502020204030204" pitchFamily="34" charset="0"/>
                <a:cs typeface="Simplified Arabic" panose="02020603050405020304" pitchFamily="18" charset="-78"/>
              </a:rPr>
              <a:t>الرياضة</a:t>
            </a:r>
            <a:r>
              <a:rPr lang="ar-SA" sz="4000" b="1" dirty="0" smtClean="0">
                <a:solidFill>
                  <a:srgbClr val="00499F"/>
                </a:solidFill>
                <a:latin typeface="Calibri" panose="020F0502020204030204" pitchFamily="34" charset="0"/>
                <a:ea typeface="Calibri" panose="020F0502020204030204" pitchFamily="34" charset="0"/>
                <a:cs typeface="Simplified Arabic" panose="02020603050405020304" pitchFamily="18" charset="-78"/>
              </a:rPr>
              <a:t>:.</a:t>
            </a:r>
            <a:endParaRPr lang="en-US" sz="4000" dirty="0">
              <a:solidFill>
                <a:srgbClr val="00499F"/>
              </a:solidFill>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ar-SA" sz="4000" dirty="0" smtClean="0">
                <a:latin typeface="Calibri" panose="020F0502020204030204" pitchFamily="34" charset="0"/>
                <a:ea typeface="Calibri" panose="020F0502020204030204" pitchFamily="34" charset="0"/>
                <a:cs typeface="Simplified Arabic" panose="02020603050405020304" pitchFamily="18" charset="-78"/>
              </a:rPr>
              <a:t>أن </a:t>
            </a:r>
            <a:r>
              <a:rPr lang="ar-SA" sz="4000" dirty="0">
                <a:latin typeface="Calibri" panose="020F0502020204030204" pitchFamily="34" charset="0"/>
                <a:ea typeface="Calibri" panose="020F0502020204030204" pitchFamily="34" charset="0"/>
                <a:cs typeface="Simplified Arabic" panose="02020603050405020304" pitchFamily="18" charset="-78"/>
              </a:rPr>
              <a:t>ظهور السلوك العدواني في الرياضة شأنه شأن أي نمط سلوكي آخر يقوم به الفرد إذ يمكن تصنيفه الى العوامل التي تسبب في ظهوره  إلى ثلاث فئات هي : </a:t>
            </a:r>
            <a:endParaRPr lang="en-US" sz="4000" dirty="0">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ar-IQ" sz="4000" b="1" dirty="0">
                <a:solidFill>
                  <a:srgbClr val="00499F"/>
                </a:solidFill>
                <a:latin typeface="Calibri" panose="020F0502020204030204" pitchFamily="34" charset="0"/>
                <a:ea typeface="Calibri" panose="020F0502020204030204" pitchFamily="34" charset="0"/>
                <a:cs typeface="Simplified Arabic" panose="02020603050405020304" pitchFamily="18" charset="-78"/>
              </a:rPr>
              <a:t>أولا</a:t>
            </a:r>
            <a:r>
              <a:rPr lang="ar-IQ" sz="4000" dirty="0">
                <a:solidFill>
                  <a:srgbClr val="00499F"/>
                </a:solidFill>
                <a:latin typeface="Calibri" panose="020F0502020204030204" pitchFamily="34" charset="0"/>
                <a:ea typeface="Calibri" panose="020F0502020204030204" pitchFamily="34" charset="0"/>
                <a:cs typeface="Simplified Arabic" panose="02020603050405020304" pitchFamily="18" charset="-78"/>
              </a:rPr>
              <a:t> : العوامل المرتبطة بخصائص الأنشطة الرياضية . </a:t>
            </a:r>
            <a:endParaRPr lang="en-US" sz="4000" dirty="0">
              <a:solidFill>
                <a:srgbClr val="00499F"/>
              </a:solidFill>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ar-IQ" sz="4000" b="1" dirty="0">
                <a:solidFill>
                  <a:srgbClr val="00499F"/>
                </a:solidFill>
                <a:latin typeface="Calibri" panose="020F0502020204030204" pitchFamily="34" charset="0"/>
                <a:ea typeface="Calibri" panose="020F0502020204030204" pitchFamily="34" charset="0"/>
                <a:cs typeface="Simplified Arabic" panose="02020603050405020304" pitchFamily="18" charset="-78"/>
              </a:rPr>
              <a:t>ثانيا</a:t>
            </a:r>
            <a:r>
              <a:rPr lang="ar-IQ" sz="4000" dirty="0">
                <a:solidFill>
                  <a:srgbClr val="00499F"/>
                </a:solidFill>
                <a:latin typeface="Calibri" panose="020F0502020204030204" pitchFamily="34" charset="0"/>
                <a:ea typeface="Calibri" panose="020F0502020204030204" pitchFamily="34" charset="0"/>
                <a:cs typeface="Simplified Arabic" panose="02020603050405020304" pitchFamily="18" charset="-78"/>
              </a:rPr>
              <a:t> : العوامل المرتبطة بخصائص المنافسة الرياضية . </a:t>
            </a:r>
            <a:endParaRPr lang="en-US" sz="4000" dirty="0">
              <a:solidFill>
                <a:srgbClr val="00499F"/>
              </a:solidFill>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ar-IQ" sz="4000" b="1" dirty="0">
                <a:solidFill>
                  <a:srgbClr val="00499F"/>
                </a:solidFill>
                <a:latin typeface="Calibri" panose="020F0502020204030204" pitchFamily="34" charset="0"/>
                <a:ea typeface="Calibri" panose="020F0502020204030204" pitchFamily="34" charset="0"/>
                <a:cs typeface="Simplified Arabic" panose="02020603050405020304" pitchFamily="18" charset="-78"/>
              </a:rPr>
              <a:t>ثالثا</a:t>
            </a:r>
            <a:r>
              <a:rPr lang="ar-IQ" sz="4000" dirty="0">
                <a:solidFill>
                  <a:srgbClr val="00499F"/>
                </a:solidFill>
                <a:latin typeface="Calibri" panose="020F0502020204030204" pitchFamily="34" charset="0"/>
                <a:ea typeface="Calibri" panose="020F0502020204030204" pitchFamily="34" charset="0"/>
                <a:cs typeface="Simplified Arabic" panose="02020603050405020304" pitchFamily="18" charset="-78"/>
              </a:rPr>
              <a:t> : العوامل المرتبطة بخصائص اللاعب </a:t>
            </a:r>
            <a:r>
              <a:rPr lang="ar-IQ" sz="4000" dirty="0">
                <a:latin typeface="Calibri" panose="020F0502020204030204" pitchFamily="34" charset="0"/>
                <a:ea typeface="Calibri" panose="020F0502020204030204" pitchFamily="34" charset="0"/>
                <a:cs typeface="Simplified Arabic" panose="02020603050405020304" pitchFamily="18" charset="-78"/>
              </a:rPr>
              <a:t>.</a:t>
            </a:r>
            <a:endParaRPr lang="en-US" sz="4000" dirty="0">
              <a:latin typeface="Calibri" panose="020F0502020204030204" pitchFamily="34" charset="0"/>
              <a:ea typeface="Times New Roman" panose="02020603050405020304" pitchFamily="18" charset="0"/>
              <a:cs typeface="Arial" panose="020B0604020202020204" pitchFamily="34" charset="0"/>
            </a:endParaRPr>
          </a:p>
          <a:p>
            <a:pPr marL="0" marR="0" indent="0" algn="r" rtl="1">
              <a:spcBef>
                <a:spcPts val="0"/>
              </a:spcBef>
              <a:spcAft>
                <a:spcPts val="0"/>
              </a:spcAft>
              <a:buNone/>
            </a:pPr>
            <a:endParaRPr lang="en-US" dirty="0"/>
          </a:p>
        </p:txBody>
      </p:sp>
    </p:spTree>
    <p:extLst>
      <p:ext uri="{BB962C8B-B14F-4D97-AF65-F5344CB8AC3E}">
        <p14:creationId xmlns:p14="http://schemas.microsoft.com/office/powerpoint/2010/main" val="1185871575"/>
      </p:ext>
    </p:extLst>
  </p:cSld>
  <p:clrMapOvr>
    <a:masterClrMapping/>
  </p:clrMapOvr>
  <mc:AlternateContent xmlns:mc="http://schemas.openxmlformats.org/markup-compatibility/2006" xmlns:p14="http://schemas.microsoft.com/office/powerpoint/2010/main">
    <mc:Choice Requires="p14">
      <p:transition spd="slow" p14:dur="3250">
        <p:wheel spokes="1"/>
      </p:transition>
    </mc:Choice>
    <mc:Fallback xmlns="">
      <p:transition spd="slow">
        <p:wheel spokes="1"/>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4" y="476672"/>
            <a:ext cx="9312406" cy="5832647"/>
          </a:xfrm>
        </p:spPr>
        <p:txBody>
          <a:bodyPr/>
          <a:lstStyle/>
          <a:p>
            <a:pPr marL="0" indent="0" algn="r">
              <a:buNone/>
            </a:pPr>
            <a:r>
              <a:rPr lang="en-US" b="1" dirty="0" smtClean="0">
                <a:solidFill>
                  <a:srgbClr val="00499F"/>
                </a:solidFill>
                <a:ea typeface="Calibri" panose="020F0502020204030204" pitchFamily="34" charset="0"/>
                <a:cs typeface="Simplified Arabic" panose="02020603050405020304" pitchFamily="18" charset="-78"/>
              </a:rPr>
              <a:t>:</a:t>
            </a:r>
            <a:r>
              <a:rPr lang="ar-IQ" b="1" dirty="0" smtClean="0">
                <a:solidFill>
                  <a:srgbClr val="00499F"/>
                </a:solidFill>
                <a:ea typeface="Calibri" panose="020F0502020204030204" pitchFamily="34" charset="0"/>
                <a:cs typeface="Simplified Arabic" panose="02020603050405020304" pitchFamily="18" charset="-78"/>
              </a:rPr>
              <a:t>أولا </a:t>
            </a:r>
            <a:r>
              <a:rPr lang="ar-IQ" b="1" dirty="0">
                <a:solidFill>
                  <a:srgbClr val="00499F"/>
                </a:solidFill>
                <a:ea typeface="Calibri" panose="020F0502020204030204" pitchFamily="34" charset="0"/>
                <a:cs typeface="Simplified Arabic" panose="02020603050405020304" pitchFamily="18" charset="-78"/>
              </a:rPr>
              <a:t>: </a:t>
            </a:r>
            <a:r>
              <a:rPr lang="ar-IQ" b="1" u="sng" dirty="0">
                <a:solidFill>
                  <a:srgbClr val="00499F"/>
                </a:solidFill>
                <a:ea typeface="Calibri" panose="020F0502020204030204" pitchFamily="34" charset="0"/>
                <a:cs typeface="Simplified Arabic" panose="02020603050405020304" pitchFamily="18" charset="-78"/>
              </a:rPr>
              <a:t>العوامل المرتبطة بخصائص الأنشطة الرياضية</a:t>
            </a:r>
            <a:r>
              <a:rPr lang="ar-IQ" b="1" dirty="0">
                <a:solidFill>
                  <a:srgbClr val="00499F"/>
                </a:solidFill>
                <a:ea typeface="Calibri" panose="020F0502020204030204" pitchFamily="34" charset="0"/>
                <a:cs typeface="Simplified Arabic" panose="02020603050405020304" pitchFamily="18" charset="-78"/>
              </a:rPr>
              <a:t> </a:t>
            </a:r>
          </a:p>
          <a:p>
            <a:pPr marL="0" marR="0" algn="just" rtl="1">
              <a:lnSpc>
                <a:spcPct val="115000"/>
              </a:lnSpc>
              <a:spcBef>
                <a:spcPts val="0"/>
              </a:spcBef>
              <a:spcAft>
                <a:spcPts val="0"/>
              </a:spcAft>
            </a:pPr>
            <a:r>
              <a:rPr lang="ar-IQ" dirty="0" smtClean="0">
                <a:latin typeface="Calibri" panose="020F0502020204030204" pitchFamily="34" charset="0"/>
                <a:ea typeface="Calibri" panose="020F0502020204030204" pitchFamily="34" charset="0"/>
                <a:cs typeface="Simplified Arabic" panose="02020603050405020304" pitchFamily="18" charset="-78"/>
              </a:rPr>
              <a:t>تصنف الأنشطة الرياضية على أساس درجة العدوانية وجدول وقواعد القوانين إلى خمس مجموعات هي :  </a:t>
            </a:r>
          </a:p>
          <a:p>
            <a:pPr marL="0" marR="0" indent="0" algn="just" rtl="1">
              <a:lnSpc>
                <a:spcPct val="115000"/>
              </a:lnSpc>
              <a:spcBef>
                <a:spcPts val="0"/>
              </a:spcBef>
              <a:spcAft>
                <a:spcPts val="0"/>
              </a:spcAft>
              <a:buNone/>
            </a:pPr>
            <a:r>
              <a:rPr lang="ar-IQ" dirty="0" smtClean="0">
                <a:latin typeface="Calibri" panose="020F0502020204030204" pitchFamily="34" charset="0"/>
                <a:ea typeface="Calibri" panose="020F0502020204030204" pitchFamily="34" charset="0"/>
                <a:cs typeface="Simplified Arabic" panose="02020603050405020304" pitchFamily="18" charset="-78"/>
              </a:rPr>
              <a:t> </a:t>
            </a:r>
            <a:r>
              <a:rPr lang="ar-IQ" b="1" dirty="0" smtClean="0">
                <a:latin typeface="Simplified Arabic" panose="02020603050405020304" pitchFamily="18" charset="-78"/>
                <a:ea typeface="Calibri" panose="020F0502020204030204" pitchFamily="34" charset="0"/>
                <a:cs typeface="Arial" panose="020B0604020202020204" pitchFamily="34" charset="0"/>
              </a:rPr>
              <a:t>1-</a:t>
            </a:r>
            <a:r>
              <a:rPr lang="ar-IQ" b="1" dirty="0" smtClean="0">
                <a:latin typeface="Calibri" panose="020F0502020204030204" pitchFamily="34" charset="0"/>
                <a:ea typeface="Calibri" panose="020F0502020204030204" pitchFamily="34" charset="0"/>
                <a:cs typeface="Simplified Arabic" panose="02020603050405020304" pitchFamily="18" charset="-78"/>
              </a:rPr>
              <a:t> </a:t>
            </a:r>
            <a:r>
              <a:rPr lang="ar-IQ" b="1" dirty="0">
                <a:latin typeface="Calibri" panose="020F0502020204030204" pitchFamily="34" charset="0"/>
                <a:ea typeface="Calibri" panose="020F0502020204030204" pitchFamily="34" charset="0"/>
                <a:cs typeface="Simplified Arabic" panose="02020603050405020304" pitchFamily="18" charset="-78"/>
              </a:rPr>
              <a:t>أنشطة رياضية تشجع العدوان المباشر بدرجة كبيرة : </a:t>
            </a:r>
            <a:endParaRPr lang="en-US" sz="20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dirty="0">
                <a:latin typeface="Calibri" panose="020F0502020204030204" pitchFamily="34" charset="0"/>
                <a:ea typeface="Calibri" panose="020F0502020204030204" pitchFamily="34" charset="0"/>
                <a:cs typeface="Simplified Arabic" panose="02020603050405020304" pitchFamily="18" charset="-78"/>
              </a:rPr>
              <a:t>فقد تشجع قواعدها وقوانينها العدوان البدني المباشر نحو المنافسة بدرجة كبيرة عن طريق الاشتباك والالتحام مثل ( الملاكمة ، المصارعة ، الكاراتيه ) .</a:t>
            </a:r>
            <a:endParaRPr lang="en-US" sz="20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b="1" dirty="0" smtClean="0">
                <a:latin typeface="Simplified Arabic" panose="02020603050405020304" pitchFamily="18" charset="-78"/>
                <a:ea typeface="Calibri" panose="020F0502020204030204" pitchFamily="34" charset="0"/>
                <a:cs typeface="Arial" panose="020B0604020202020204" pitchFamily="34" charset="0"/>
              </a:rPr>
              <a:t>2-</a:t>
            </a:r>
            <a:r>
              <a:rPr lang="ar-IQ" b="1" dirty="0" smtClean="0">
                <a:latin typeface="Calibri" panose="020F0502020204030204" pitchFamily="34" charset="0"/>
                <a:ea typeface="Calibri" panose="020F0502020204030204" pitchFamily="34" charset="0"/>
                <a:cs typeface="Simplified Arabic" panose="02020603050405020304" pitchFamily="18" charset="-78"/>
              </a:rPr>
              <a:t> </a:t>
            </a:r>
            <a:r>
              <a:rPr lang="ar-IQ" b="1" dirty="0">
                <a:latin typeface="Calibri" panose="020F0502020204030204" pitchFamily="34" charset="0"/>
                <a:ea typeface="Calibri" panose="020F0502020204030204" pitchFamily="34" charset="0"/>
                <a:cs typeface="Simplified Arabic" panose="02020603050405020304" pitchFamily="18" charset="-78"/>
              </a:rPr>
              <a:t>أنشطة رياضية تشجع العدوان المباشر بدرجة محدودة : </a:t>
            </a:r>
            <a:endParaRPr lang="en-US" sz="2000" dirty="0">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ar-IQ" dirty="0">
                <a:latin typeface="Calibri" panose="020F0502020204030204" pitchFamily="34" charset="0"/>
                <a:ea typeface="Calibri" panose="020F0502020204030204" pitchFamily="34" charset="0"/>
                <a:cs typeface="Simplified Arabic" panose="02020603050405020304" pitchFamily="18" charset="-78"/>
              </a:rPr>
              <a:t>فقد تسمح قواعدها وقوانينها بالاحتكاك المباشر مع المنافس ولكن في نطاق محدد مثل ( كرة القدم ، كرة اليد ، كرة السلة، وغيرها ) . </a:t>
            </a:r>
            <a:endParaRPr lang="en-US" sz="2000" dirty="0">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endParaRPr lang="ar-IQ" dirty="0" smtClean="0">
              <a:latin typeface="Calibri" panose="020F0502020204030204" pitchFamily="34" charset="0"/>
              <a:ea typeface="Calibri" panose="020F0502020204030204" pitchFamily="34" charset="0"/>
              <a:cs typeface="Simplified Arabic" panose="02020603050405020304" pitchFamily="18" charset="-78"/>
            </a:endParaRPr>
          </a:p>
          <a:p>
            <a:pPr marL="0" marR="0" indent="0" algn="just" rtl="1">
              <a:lnSpc>
                <a:spcPct val="115000"/>
              </a:lnSpc>
              <a:spcBef>
                <a:spcPts val="0"/>
              </a:spcBef>
              <a:spcAft>
                <a:spcPts val="0"/>
              </a:spcAft>
              <a:buNone/>
            </a:pPr>
            <a:endParaRPr lang="ar-IQ" sz="2000" dirty="0" smtClean="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endParaRPr lang="en-US" sz="20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49633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4" y="332656"/>
            <a:ext cx="9240398" cy="6048672"/>
          </a:xfrm>
        </p:spPr>
        <p:txBody>
          <a:bodyPr/>
          <a:lstStyle/>
          <a:p>
            <a:pPr marL="0" marR="0" algn="just" rtl="1">
              <a:lnSpc>
                <a:spcPct val="115000"/>
              </a:lnSpc>
              <a:spcBef>
                <a:spcPts val="0"/>
              </a:spcBef>
              <a:spcAft>
                <a:spcPts val="0"/>
              </a:spcAft>
            </a:pPr>
            <a:r>
              <a:rPr lang="ar-IQ" sz="3600" b="1" dirty="0" smtClean="0">
                <a:latin typeface="Simplified Arabic" panose="02020603050405020304" pitchFamily="18" charset="-78"/>
                <a:ea typeface="Calibri" panose="020F0502020204030204" pitchFamily="34" charset="0"/>
                <a:cs typeface="Arial" panose="020B0604020202020204" pitchFamily="34" charset="0"/>
              </a:rPr>
              <a:t>3-</a:t>
            </a:r>
            <a:r>
              <a:rPr lang="ar-IQ" sz="3600" b="1" dirty="0" smtClean="0">
                <a:latin typeface="Calibri" panose="020F0502020204030204" pitchFamily="34" charset="0"/>
                <a:ea typeface="Calibri" panose="020F0502020204030204" pitchFamily="34" charset="0"/>
                <a:cs typeface="Simplified Arabic" panose="02020603050405020304" pitchFamily="18" charset="-78"/>
              </a:rPr>
              <a:t> </a:t>
            </a:r>
            <a:r>
              <a:rPr lang="ar-IQ" sz="3600" b="1" dirty="0">
                <a:latin typeface="Calibri" panose="020F0502020204030204" pitchFamily="34" charset="0"/>
                <a:ea typeface="Calibri" panose="020F0502020204030204" pitchFamily="34" charset="0"/>
                <a:cs typeface="Simplified Arabic" panose="02020603050405020304" pitchFamily="18" charset="-78"/>
              </a:rPr>
              <a:t>أنشطة رياضية تتميز بالعدوان غير المباشر نحو المنافس : </a:t>
            </a:r>
            <a:endParaRPr lang="en-US" sz="36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3600" dirty="0" smtClean="0">
                <a:latin typeface="Calibri" panose="020F0502020204030204" pitchFamily="34" charset="0"/>
                <a:ea typeface="Calibri" panose="020F0502020204030204" pitchFamily="34" charset="0"/>
                <a:cs typeface="Simplified Arabic" panose="02020603050405020304" pitchFamily="18" charset="-78"/>
              </a:rPr>
              <a:t>وهي </a:t>
            </a:r>
            <a:r>
              <a:rPr lang="ar-IQ" sz="3600" dirty="0">
                <a:latin typeface="Calibri" panose="020F0502020204030204" pitchFamily="34" charset="0"/>
                <a:ea typeface="Calibri" panose="020F0502020204030204" pitchFamily="34" charset="0"/>
                <a:cs typeface="Simplified Arabic" panose="02020603050405020304" pitchFamily="18" charset="-78"/>
              </a:rPr>
              <a:t>التي تشجع قواعدها وقوانينها بتوجيه الاستجابات العدوانية نحو المنافس بشكل غير مباشر مثل (الكرة الطائرة أو التنس) . </a:t>
            </a:r>
            <a:endParaRPr lang="ar-IQ" sz="3600" dirty="0" smtClean="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0"/>
              </a:spcAft>
            </a:pPr>
            <a:r>
              <a:rPr lang="ar-IQ" sz="3600" b="1" dirty="0" smtClean="0">
                <a:latin typeface="Calibri" panose="020F0502020204030204" pitchFamily="34" charset="0"/>
                <a:ea typeface="Calibri" panose="020F0502020204030204" pitchFamily="34" charset="0"/>
                <a:cs typeface="Simplified Arabic" panose="02020603050405020304" pitchFamily="18" charset="-78"/>
              </a:rPr>
              <a:t>4- </a:t>
            </a:r>
            <a:r>
              <a:rPr lang="ar-IQ" sz="3600" b="1" dirty="0">
                <a:latin typeface="Calibri" panose="020F0502020204030204" pitchFamily="34" charset="0"/>
                <a:ea typeface="Calibri" panose="020F0502020204030204" pitchFamily="34" charset="0"/>
                <a:cs typeface="Simplified Arabic" panose="02020603050405020304" pitchFamily="18" charset="-78"/>
              </a:rPr>
              <a:t>أنشطة رياضية لا تتضمن العدوان المباشر أو غير المباشر : </a:t>
            </a:r>
            <a:endParaRPr lang="en-US" sz="3600" dirty="0">
              <a:latin typeface="Calibri" panose="020F0502020204030204" pitchFamily="34" charset="0"/>
              <a:ea typeface="Times New Roman" panose="02020603050405020304" pitchFamily="18" charset="0"/>
              <a:cs typeface="Arial" panose="020B0604020202020204" pitchFamily="34" charset="0"/>
            </a:endParaRPr>
          </a:p>
          <a:p>
            <a:pPr marL="0" marR="0" indent="0" algn="just" rtl="1">
              <a:lnSpc>
                <a:spcPct val="115000"/>
              </a:lnSpc>
              <a:spcBef>
                <a:spcPts val="0"/>
              </a:spcBef>
              <a:spcAft>
                <a:spcPts val="0"/>
              </a:spcAft>
              <a:buNone/>
            </a:pPr>
            <a:r>
              <a:rPr lang="ar-IQ" sz="3600" dirty="0">
                <a:latin typeface="Calibri" panose="020F0502020204030204" pitchFamily="34" charset="0"/>
                <a:ea typeface="Calibri" panose="020F0502020204030204" pitchFamily="34" charset="0"/>
                <a:cs typeface="Simplified Arabic" panose="02020603050405020304" pitchFamily="18" charset="-78"/>
              </a:rPr>
              <a:t>فهي التي لا تتطلب استجابات عدوانية سواء نحو المنافس أو الأداة مثل التمرينات الحرة . </a:t>
            </a:r>
            <a:endParaRPr lang="en-US" sz="3600"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Tree>
    <p:extLst>
      <p:ext uri="{BB962C8B-B14F-4D97-AF65-F5344CB8AC3E}">
        <p14:creationId xmlns:p14="http://schemas.microsoft.com/office/powerpoint/2010/main" val="3468702378"/>
      </p:ext>
    </p:extLst>
  </p:cSld>
  <p:clrMapOvr>
    <a:masterClrMapping/>
  </p:clrMapOvr>
  <mc:AlternateContent xmlns:mc="http://schemas.openxmlformats.org/markup-compatibility/2006" xmlns:p14="http://schemas.microsoft.com/office/powerpoint/2010/main">
    <mc:Choice Requires="p14">
      <p:transition spd="slow" p14:dur="30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2"/>
          <a:stretch>
            <a:fillRect/>
          </a:stretch>
        </p:blipFill>
        <p:spPr>
          <a:xfrm>
            <a:off x="3143672" y="548680"/>
            <a:ext cx="8424936" cy="5760640"/>
          </a:xfrm>
          <a:prstGeom prst="rect">
            <a:avLst/>
          </a:prstGeom>
        </p:spPr>
      </p:pic>
    </p:spTree>
    <p:extLst>
      <p:ext uri="{BB962C8B-B14F-4D97-AF65-F5344CB8AC3E}">
        <p14:creationId xmlns:p14="http://schemas.microsoft.com/office/powerpoint/2010/main" val="4288347965"/>
      </p:ext>
    </p:extLst>
  </p:cSld>
  <p:clrMapOvr>
    <a:masterClrMapping/>
  </p:clrMapOvr>
  <mc:AlternateContent xmlns:mc="http://schemas.openxmlformats.org/markup-compatibility/2006" xmlns:p14="http://schemas.microsoft.com/office/powerpoint/2010/main">
    <mc:Choice Requires="p14">
      <p:transition spd="slow" p14:dur="275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HelveticaNeueLT Pro 33 ThEx"/>
        <a:ea typeface=""/>
        <a:cs typeface=""/>
      </a:majorFont>
      <a:minorFont>
        <a:latin typeface="HelveticaNeueLT Pro 33 ThEx"/>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HelveticaNeueLT Pro 33 ThEx"/>
        <a:ea typeface=""/>
        <a:cs typeface=""/>
      </a:majorFont>
      <a:minorFont>
        <a:latin typeface="HelveticaNeueLT Pro 33 ThEx"/>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TotalTime>
  <Words>1862</Words>
  <Application>Microsoft Office PowerPoint</Application>
  <PresentationFormat>شاشة عريضة</PresentationFormat>
  <Paragraphs>103</Paragraphs>
  <Slides>26</Slides>
  <Notes>2</Notes>
  <HiddenSlides>0</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26</vt:i4>
      </vt:variant>
    </vt:vector>
  </HeadingPairs>
  <TitlesOfParts>
    <vt:vector size="33" baseType="lpstr">
      <vt:lpstr>Arial</vt:lpstr>
      <vt:lpstr>Calibri</vt:lpstr>
      <vt:lpstr>HelveticaNeueLT Pro 33 ThEx</vt:lpstr>
      <vt:lpstr>Simplified Arabic</vt:lpstr>
      <vt:lpstr>Times New Roman</vt:lpstr>
      <vt:lpstr>template</vt:lpstr>
      <vt:lpstr>Custom Design</vt:lpstr>
      <vt:lpstr>السلوك العدواني والعنف في الملاعب الرياضية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وشكرا لحسن استماعكم</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Dr. AYA</cp:lastModifiedBy>
  <cp:revision>151</cp:revision>
  <dcterms:created xsi:type="dcterms:W3CDTF">2006-06-29T12:15:01Z</dcterms:created>
  <dcterms:modified xsi:type="dcterms:W3CDTF">2023-03-14T16:51:25Z</dcterms:modified>
</cp:coreProperties>
</file>