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71" r:id="rId10"/>
    <p:sldId id="272" r:id="rId11"/>
    <p:sldId id="266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19" name="breeze.wav"/>
          </p:stSnd>
        </p:sndAc>
      </p:transition>
    </mc:Choice>
    <mc:Fallback xmlns="">
      <p:transition spd="slow" advTm="13000">
        <p:push dir="u"/>
        <p:sndAc>
          <p:stSnd>
            <p:snd r:embed="rId21" name="breeze.wav"/>
          </p:stSnd>
        </p:sndAc>
      </p:transition>
    </mc:Fallback>
  </mc:AlternateConten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45465" y="1300785"/>
            <a:ext cx="8895523" cy="3039395"/>
          </a:xfrm>
        </p:spPr>
        <p:txBody>
          <a:bodyPr>
            <a:normAutofit/>
          </a:bodyPr>
          <a:lstStyle/>
          <a:p>
            <a:r>
              <a:rPr lang="ar-IQ" sz="7200" b="1" dirty="0" smtClean="0">
                <a:solidFill>
                  <a:srgbClr val="FF0000"/>
                </a:solidFill>
              </a:rPr>
              <a:t>مهارة الطبطبة والطبطبة العالية في لعبة كرة السلة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31819" y="502276"/>
            <a:ext cx="11552349" cy="5795493"/>
          </a:xfrm>
        </p:spPr>
        <p:txBody>
          <a:bodyPr>
            <a:noAutofit/>
          </a:bodyPr>
          <a:lstStyle/>
          <a:p>
            <a:pPr algn="just"/>
            <a:r>
              <a:rPr lang="ar-IQ" sz="2800" dirty="0" smtClean="0"/>
              <a:t>7- عدم دفع الكرة للأسفل ومن امام الجسم في الطبطبة بتغيير الاتجاه .</a:t>
            </a:r>
          </a:p>
          <a:p>
            <a:pPr algn="just"/>
            <a:r>
              <a:rPr lang="ar-IQ" sz="2800" dirty="0" smtClean="0"/>
              <a:t>8- تحريك اليد الأخرى لسحب الكرة اثناء الطبطبة بتغير الاتجاه بدلا من بقائها في مكانها للاستقبال الكرة بعد الارتداد .</a:t>
            </a:r>
          </a:p>
          <a:p>
            <a:pPr algn="just"/>
            <a:r>
              <a:rPr lang="ar-IQ" sz="2800" dirty="0" smtClean="0"/>
              <a:t>9- عدم مواجهة ظهر اللاعب بشكل كامل للمدافع اثناء الطبطبة بالدوران .</a:t>
            </a:r>
          </a:p>
          <a:p>
            <a:pPr algn="just"/>
            <a:r>
              <a:rPr lang="ar-IQ" sz="2800" dirty="0" smtClean="0"/>
              <a:t>10- عدم تحرك اليد المعاكسة باتجاه الكرة لاستلامها والاستمرار بالطبطبة بالاتجاه المعاكس في الطبطبة بالدوران .</a:t>
            </a:r>
          </a:p>
          <a:p>
            <a:pPr algn="just"/>
            <a:r>
              <a:rPr lang="ar-IQ" sz="2800" dirty="0" smtClean="0"/>
              <a:t>11- عدم ارتداد الكرة بزاوية جيدة اثناء الطبطبة من خلف الظهر مما يسبب تعثرا في خطوات اللاعب اثناء الاستلام .</a:t>
            </a:r>
          </a:p>
          <a:p>
            <a:pPr algn="just"/>
            <a:r>
              <a:rPr lang="ar-IQ" sz="2800" dirty="0" smtClean="0"/>
              <a:t>12- عدم وضع اليد المعاكسة بين الساقين </a:t>
            </a:r>
            <a:r>
              <a:rPr lang="ar-IQ" sz="2800" smtClean="0"/>
              <a:t>وللخلف لغرض </a:t>
            </a:r>
            <a:r>
              <a:rPr lang="ar-IQ" sz="2800" dirty="0" smtClean="0"/>
              <a:t>استقبال الكرة اثناء الطبطبة بين الساقين.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1178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349285" y="1063580"/>
            <a:ext cx="5164428" cy="510539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854" y="1063581"/>
            <a:ext cx="479094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5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519708" y="1249251"/>
            <a:ext cx="9581882" cy="4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913774" y="2137892"/>
            <a:ext cx="10363826" cy="1803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3600" b="1" i="1" dirty="0" smtClean="0">
                <a:solidFill>
                  <a:srgbClr val="FF0000"/>
                </a:solidFill>
              </a:rPr>
              <a:t>   </a:t>
            </a:r>
            <a:r>
              <a:rPr lang="ar-IQ" sz="6600" b="1" i="1" dirty="0" smtClean="0">
                <a:solidFill>
                  <a:srgbClr val="FF0000"/>
                </a:solidFill>
              </a:rPr>
              <a:t>وشكـــــــــــــــــــــرا لكـــــــــــــــم </a:t>
            </a:r>
            <a:endParaRPr lang="ar-IQ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18185" y="1120462"/>
            <a:ext cx="10895527" cy="4670737"/>
          </a:xfrm>
        </p:spPr>
        <p:txBody>
          <a:bodyPr/>
          <a:lstStyle/>
          <a:p>
            <a:pPr lvl="0"/>
            <a:r>
              <a:rPr lang="ar-SA" sz="2400" b="1" i="1" u="sng" dirty="0" smtClean="0">
                <a:solidFill>
                  <a:srgbClr val="FF0000"/>
                </a:solidFill>
              </a:rPr>
              <a:t>الطبطبة</a:t>
            </a:r>
            <a:r>
              <a:rPr lang="ar-IQ" sz="2400" b="1" i="1" u="sng" dirty="0" smtClean="0">
                <a:solidFill>
                  <a:srgbClr val="FF0000"/>
                </a:solidFill>
              </a:rPr>
              <a:t> </a:t>
            </a:r>
            <a:r>
              <a:rPr lang="ar-SA" sz="2400" b="1" i="1" u="sng" dirty="0" smtClean="0">
                <a:solidFill>
                  <a:srgbClr val="FF0000"/>
                </a:solidFill>
              </a:rPr>
              <a:t>: </a:t>
            </a:r>
            <a:endParaRPr lang="en-US" sz="2400" b="1" i="1" dirty="0">
              <a:solidFill>
                <a:srgbClr val="FF0000"/>
              </a:solidFill>
            </a:endParaRPr>
          </a:p>
          <a:p>
            <a:pPr algn="just"/>
            <a:r>
              <a:rPr lang="ar-SA" sz="3200" dirty="0"/>
              <a:t>هي أحدى المهارات الأساسية الهجومية المهمة في كرة السلة </a:t>
            </a:r>
            <a:r>
              <a:rPr lang="ar-AE" sz="3200" dirty="0"/>
              <a:t>إذ</a:t>
            </a:r>
            <a:r>
              <a:rPr lang="ar-SA" sz="3200" dirty="0"/>
              <a:t> تعد ثاني طرائق التحرك بالكرة </a:t>
            </a:r>
            <a:r>
              <a:rPr lang="ar-AE" sz="3200" dirty="0"/>
              <a:t>في </a:t>
            </a:r>
            <a:r>
              <a:rPr lang="ar-SA" sz="3200" dirty="0"/>
              <a:t>أثناء اللعب بعد مهارة المناولة وتليها في الافضلية .</a:t>
            </a:r>
            <a:endParaRPr lang="en-US" sz="3200" dirty="0"/>
          </a:p>
          <a:p>
            <a:pPr algn="just"/>
            <a:r>
              <a:rPr lang="ar-SA" sz="3200" dirty="0"/>
              <a:t>والطبطبة جزء مكمل وأساس في هجوم كرة السلة إلى جانب المناولة والتهديف ، ويعرفها </a:t>
            </a:r>
            <a:r>
              <a:rPr lang="en-US" sz="3200" dirty="0"/>
              <a:t>(</a:t>
            </a:r>
            <a:r>
              <a:rPr lang="en-US" sz="3200" dirty="0" err="1"/>
              <a:t>A.John</a:t>
            </a:r>
            <a:r>
              <a:rPr lang="en-US" sz="3200" dirty="0"/>
              <a:t>) </a:t>
            </a:r>
            <a:r>
              <a:rPr lang="ar-AE" sz="3200" dirty="0"/>
              <a:t>بأنها</a:t>
            </a:r>
            <a:r>
              <a:rPr lang="ar-SA" sz="3200" dirty="0"/>
              <a:t> "عملية ارتداد الكرة بيد واحدة باتجاه الارض من قبل اللاعب" .  </a:t>
            </a:r>
            <a:endParaRPr lang="en-US" sz="3200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259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70457" y="283336"/>
            <a:ext cx="11655380" cy="6574664"/>
          </a:xfrm>
        </p:spPr>
        <p:txBody>
          <a:bodyPr>
            <a:noAutofit/>
          </a:bodyPr>
          <a:lstStyle/>
          <a:p>
            <a:pPr algn="just"/>
            <a:r>
              <a:rPr lang="ar-SA" sz="3200" dirty="0"/>
              <a:t>وتعتمد الطبطبة على الانثناء والمد الحاصل في المرفق ورسغ اليد </a:t>
            </a:r>
            <a:r>
              <a:rPr lang="ar-AE" sz="3200" dirty="0"/>
              <a:t>و</a:t>
            </a:r>
            <a:r>
              <a:rPr lang="ar-SA" sz="3200" dirty="0"/>
              <a:t> في لحظة الطبطبة تكون اصابع اليد مفتوحة </a:t>
            </a:r>
            <a:r>
              <a:rPr lang="ar-SA" sz="3200" dirty="0" smtClean="0"/>
              <a:t>باذ </a:t>
            </a:r>
            <a:r>
              <a:rPr lang="ar-SA" sz="3200" dirty="0"/>
              <a:t>تعطي أمكانية السيطرة على الكرة ودفعها </a:t>
            </a:r>
            <a:r>
              <a:rPr lang="ar-SA" sz="3200" dirty="0" smtClean="0"/>
              <a:t>بالاتجاه </a:t>
            </a:r>
            <a:r>
              <a:rPr lang="ar-SA" sz="3200" dirty="0"/>
              <a:t>المطلوب وبواسطة حركة الطبطبة تعطي </a:t>
            </a:r>
            <a:r>
              <a:rPr lang="ar-AE" sz="3200" dirty="0"/>
              <a:t>إ</a:t>
            </a:r>
            <a:r>
              <a:rPr lang="ar-SA" sz="3200" dirty="0"/>
              <a:t>مكانية </a:t>
            </a:r>
            <a:r>
              <a:rPr lang="ar-SA" sz="3200" dirty="0" smtClean="0"/>
              <a:t>انتقال </a:t>
            </a:r>
            <a:r>
              <a:rPr lang="ar-SA" sz="3200" dirty="0"/>
              <a:t>اللاعب داخل الملعب من منطقة إلى أخرى وتستعمل هذه في الهجوم الناجح </a:t>
            </a:r>
            <a:r>
              <a:rPr lang="ar-AE" sz="3200" dirty="0"/>
              <a:t>إذ</a:t>
            </a:r>
            <a:r>
              <a:rPr lang="ar-SA" sz="3200" dirty="0"/>
              <a:t> تعطي </a:t>
            </a:r>
            <a:r>
              <a:rPr lang="ar-AE" sz="3200" dirty="0"/>
              <a:t>إ</a:t>
            </a:r>
            <a:r>
              <a:rPr lang="ar-SA" sz="3200" dirty="0"/>
              <a:t>مكانية سرعة انتقال اللاعب إلى حالة </a:t>
            </a:r>
            <a:r>
              <a:rPr lang="ar-SA" sz="3200" dirty="0" smtClean="0"/>
              <a:t>الهجوم</a:t>
            </a:r>
            <a:r>
              <a:rPr lang="ar-IQ" sz="3200" dirty="0" smtClean="0"/>
              <a:t>.</a:t>
            </a:r>
            <a:r>
              <a:rPr lang="ar-SA" sz="3200" dirty="0" smtClean="0"/>
              <a:t> </a:t>
            </a:r>
            <a:endParaRPr lang="ar-IQ" sz="3200" dirty="0" smtClean="0"/>
          </a:p>
          <a:p>
            <a:pPr algn="just"/>
            <a:r>
              <a:rPr lang="ar-IQ" sz="3200" u="sng" dirty="0" smtClean="0">
                <a:solidFill>
                  <a:srgbClr val="FF0000"/>
                </a:solidFill>
              </a:rPr>
              <a:t>وتوجد أنواع للطبطبة : </a:t>
            </a:r>
          </a:p>
          <a:p>
            <a:pPr algn="just"/>
            <a:r>
              <a:rPr lang="ar-IQ" sz="2400" dirty="0" smtClean="0"/>
              <a:t>1- الطبطبة العالية .</a:t>
            </a:r>
          </a:p>
          <a:p>
            <a:pPr algn="just"/>
            <a:r>
              <a:rPr lang="ar-IQ" sz="2400" dirty="0" smtClean="0"/>
              <a:t>2- الطبطبة الواطئة .</a:t>
            </a:r>
          </a:p>
          <a:p>
            <a:pPr algn="just"/>
            <a:r>
              <a:rPr lang="ar-IQ" sz="2400" dirty="0" smtClean="0"/>
              <a:t>3- الطبطبة بتغيير الاتجاه .</a:t>
            </a:r>
          </a:p>
          <a:p>
            <a:pPr algn="just"/>
            <a:r>
              <a:rPr lang="ar-IQ" sz="2400" dirty="0" smtClean="0"/>
              <a:t>4- الطبطبة بالدوران </a:t>
            </a:r>
          </a:p>
          <a:p>
            <a:pPr algn="just"/>
            <a:r>
              <a:rPr lang="ar-IQ" sz="2400" dirty="0" smtClean="0"/>
              <a:t>5- الطبطبة من خلف الظهر.</a:t>
            </a:r>
          </a:p>
          <a:p>
            <a:pPr algn="just"/>
            <a:r>
              <a:rPr lang="ar-IQ" sz="2400" dirty="0" smtClean="0"/>
              <a:t> 6- الطبطبة بين الساقين 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151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25003" y="425003"/>
            <a:ext cx="11178861" cy="6078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IQ" dirty="0"/>
              <a:t> </a:t>
            </a:r>
            <a:r>
              <a:rPr lang="ar-IQ" sz="2800" b="1" u="sng" dirty="0" smtClean="0">
                <a:solidFill>
                  <a:srgbClr val="FF0000"/>
                </a:solidFill>
              </a:rPr>
              <a:t>حيث توجد هناك نقاط مهمة يجب التأكيد عليها أثناء الطبطبة :</a:t>
            </a:r>
          </a:p>
          <a:p>
            <a:pPr marL="0" indent="0">
              <a:buNone/>
            </a:pPr>
            <a:r>
              <a:rPr lang="ar-IQ" sz="2800" dirty="0" smtClean="0"/>
              <a:t>1- يجب حفظ الرأس معتدلا ، أي عدم النظر للكرة بل الى الملعب لغرض التمكن من مراقبة الزملاء ، والخصوم ، و موقعه في الملعب .</a:t>
            </a:r>
          </a:p>
          <a:p>
            <a:pPr marL="0" indent="0">
              <a:buNone/>
            </a:pPr>
            <a:r>
              <a:rPr lang="ar-IQ" sz="2800" dirty="0" smtClean="0"/>
              <a:t>2- درجة ميلان جسم اللاعب يجب أن تكون للأمام ، أي لغرض تمكن من تقدم وتحرك في الملعب.</a:t>
            </a:r>
          </a:p>
          <a:p>
            <a:pPr marL="0" indent="0">
              <a:buNone/>
            </a:pPr>
            <a:r>
              <a:rPr lang="ar-IQ" sz="2800" dirty="0" smtClean="0"/>
              <a:t>3-السيطرة على الكرة تتم عن طريق حركة المرفق ، الرسخ ، الأصابع ، لغرض الحصول على الارتداد المناسب .</a:t>
            </a:r>
          </a:p>
          <a:p>
            <a:pPr marL="0" indent="0">
              <a:buNone/>
            </a:pPr>
            <a:r>
              <a:rPr lang="ar-IQ" sz="2800" dirty="0" smtClean="0"/>
              <a:t>4- قم بارتداد الكرة على الأرض قبل ان تصل الى اقصى ارتفاع لها ، ثم دفعها للأسفل ، ويجب ان تبقى اليد ملامسة للكرة أطول مدة ممكنة .</a:t>
            </a:r>
          </a:p>
          <a:p>
            <a:pPr marL="0" indent="0">
              <a:buNone/>
            </a:pPr>
            <a:r>
              <a:rPr lang="ar-IQ" sz="2800" dirty="0" smtClean="0"/>
              <a:t>5- ارتفاع الكرة في الطبطبة الواطئة يكون بمستوى الركبة تقريبا ، وفي الطبطبة العالية بمستوى الخصر تقريبا 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9728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50761" y="437882"/>
            <a:ext cx="11269013" cy="6117464"/>
          </a:xfrm>
        </p:spPr>
        <p:txBody>
          <a:bodyPr>
            <a:noAutofit/>
          </a:bodyPr>
          <a:lstStyle/>
          <a:p>
            <a:pPr algn="just"/>
            <a:r>
              <a:rPr lang="ar-IQ" sz="2800" dirty="0" smtClean="0"/>
              <a:t>6- الذراع الأخرى تكون للجانب ووظيفتها المحافظة على التوازن وحماية الكرة .</a:t>
            </a:r>
          </a:p>
          <a:p>
            <a:pPr algn="just"/>
            <a:r>
              <a:rPr lang="ar-IQ" sz="2800" dirty="0" smtClean="0"/>
              <a:t>7- يجب الطبطبة دائما تكون بالذراع البعيدة عن الخصم .</a:t>
            </a:r>
          </a:p>
          <a:p>
            <a:pPr algn="just"/>
            <a:r>
              <a:rPr lang="ar-IQ" sz="2800" dirty="0" smtClean="0"/>
              <a:t>8- اللاعب يجب ان يتعلم الطبطبة باستخدام رؤوس الأصابع فقط .</a:t>
            </a:r>
          </a:p>
          <a:p>
            <a:pPr algn="just"/>
            <a:r>
              <a:rPr lang="ar-IQ" sz="2800" dirty="0" smtClean="0"/>
              <a:t>9-استخدام أي نوع من الطبطبة يتوقف على طول اللاعب ، وسرعة حركته و ردة فعله ، ميله الطبيعي ، ووضع المدافع .</a:t>
            </a:r>
          </a:p>
          <a:p>
            <a:pPr algn="just"/>
            <a:r>
              <a:rPr lang="ar-IQ" sz="2800" dirty="0" smtClean="0"/>
              <a:t>10-لاتكثر من استخدام الطبطبة لأنها تعطي فرصة لخصم من التراجع نحو الهدف وتساعد على إعاقة هجومك .</a:t>
            </a:r>
          </a:p>
          <a:p>
            <a:pPr algn="just"/>
            <a:r>
              <a:rPr lang="ar-IQ" sz="2800" dirty="0" smtClean="0"/>
              <a:t>11- ارتفاع الكرة يتحدد بواسطة قرب المدافع وحاجة المهاجم في تلك اللحظة .</a:t>
            </a:r>
          </a:p>
          <a:p>
            <a:pPr algn="just"/>
            <a:r>
              <a:rPr lang="ar-IQ" sz="2800" dirty="0" smtClean="0"/>
              <a:t>12-اللاعب الجيد هو الذي يراقب قدمي المدافع ، وزن جسمه ، ورد فعله  وحيث تكون طبطبته مخالفة لذلك .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24742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89397" y="618186"/>
            <a:ext cx="11114468" cy="4726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r>
              <a:rPr lang="ar-SA" sz="3000" i="1" dirty="0" smtClean="0">
                <a:solidFill>
                  <a:srgbClr val="FF0000"/>
                </a:solidFill>
              </a:rPr>
              <a:t> </a:t>
            </a:r>
            <a:r>
              <a:rPr lang="ar-SA" sz="3200" b="1" i="1" u="sng" dirty="0">
                <a:solidFill>
                  <a:srgbClr val="FF0000"/>
                </a:solidFill>
              </a:rPr>
              <a:t>الطبطبة </a:t>
            </a:r>
            <a:r>
              <a:rPr lang="ar-SA" sz="3200" b="1" i="1" u="sng" dirty="0" smtClean="0">
                <a:solidFill>
                  <a:srgbClr val="FF0000"/>
                </a:solidFill>
              </a:rPr>
              <a:t>العالية</a:t>
            </a:r>
            <a:r>
              <a:rPr lang="ar-IQ" sz="3200" b="1" i="1" u="sng" dirty="0" smtClean="0">
                <a:solidFill>
                  <a:srgbClr val="FF0000"/>
                </a:solidFill>
              </a:rPr>
              <a:t>:</a:t>
            </a:r>
            <a:r>
              <a:rPr lang="ar-SA" sz="3200" b="1" i="1" dirty="0" smtClean="0"/>
              <a:t> </a:t>
            </a:r>
            <a:endParaRPr lang="en-US" sz="3200" i="1" dirty="0"/>
          </a:p>
          <a:p>
            <a:pPr algn="just"/>
            <a:r>
              <a:rPr lang="ar-SA" sz="3200" dirty="0"/>
              <a:t>  يستخدم هذا النوع من الطبطبة عندما تمنح الفرصة للاعب في أثناء اللعب بالتقدم بالكرة بأقصى سرعة باتجاه هدف الخصم ، لأداء هذا النوع من الطبطبة يجب على اللاعب أن يدفع الكرة </a:t>
            </a:r>
            <a:r>
              <a:rPr lang="ar-SA" sz="3200" dirty="0" smtClean="0"/>
              <a:t>للأمام </a:t>
            </a:r>
            <a:r>
              <a:rPr lang="ar-SA" sz="3200" dirty="0"/>
              <a:t>وخارج القدم قليلاً </a:t>
            </a:r>
            <a:r>
              <a:rPr lang="ar-SA" sz="3200" dirty="0" smtClean="0"/>
              <a:t>باتجاه </a:t>
            </a:r>
            <a:r>
              <a:rPr lang="ar-SA" sz="3200" dirty="0"/>
              <a:t>الارض وإنه يستطيع بأخذ عدة خطوات بين فترات ارتداد الكرة طالما أن الكرة لم تمس يده </a:t>
            </a:r>
            <a:r>
              <a:rPr lang="ar-IQ" sz="3200" dirty="0"/>
              <a:t>.</a:t>
            </a:r>
            <a:endParaRPr lang="en-US" sz="3200" dirty="0"/>
          </a:p>
          <a:p>
            <a:endParaRPr lang="ar-IQ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1872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37882" y="1004552"/>
            <a:ext cx="10985679" cy="4906851"/>
          </a:xfrm>
        </p:spPr>
        <p:txBody>
          <a:bodyPr>
            <a:noAutofit/>
          </a:bodyPr>
          <a:lstStyle/>
          <a:p>
            <a:pPr algn="just"/>
            <a:r>
              <a:rPr lang="ar-SA" sz="4000" dirty="0"/>
              <a:t>وفيما يخص جسم اللاعب يجب أن يكون عالياً مع ميلانه للأمام ، وهذا ما يتم بواسطة </a:t>
            </a:r>
            <a:r>
              <a:rPr lang="ar-SA" sz="4000" dirty="0" smtClean="0"/>
              <a:t>انثناء </a:t>
            </a:r>
            <a:r>
              <a:rPr lang="ar-SA" sz="4000" dirty="0"/>
              <a:t>قليل في الركبتين ومركز </a:t>
            </a:r>
            <a:r>
              <a:rPr lang="ar-SA" sz="4000" dirty="0" smtClean="0"/>
              <a:t>ثق</a:t>
            </a:r>
            <a:r>
              <a:rPr lang="ar-IQ" sz="4000" dirty="0" smtClean="0"/>
              <a:t>ل</a:t>
            </a:r>
            <a:r>
              <a:rPr lang="ar-SA" sz="4000" dirty="0" smtClean="0"/>
              <a:t> </a:t>
            </a:r>
            <a:r>
              <a:rPr lang="ar-SA" sz="4000" dirty="0"/>
              <a:t>اللاعب يكون للأمام الأعلى خلال </a:t>
            </a:r>
            <a:r>
              <a:rPr lang="ar-SA" sz="4000" dirty="0" smtClean="0"/>
              <a:t>فترة</a:t>
            </a:r>
            <a:r>
              <a:rPr lang="ar-IQ" sz="4000" dirty="0" smtClean="0"/>
              <a:t> معينه</a:t>
            </a:r>
            <a:r>
              <a:rPr lang="ar-SA" sz="4000" dirty="0" smtClean="0"/>
              <a:t> </a:t>
            </a:r>
            <a:r>
              <a:rPr lang="ar-SA" sz="4000" dirty="0"/>
              <a:t>، </a:t>
            </a:r>
            <a:r>
              <a:rPr lang="ar-IQ" sz="4000" dirty="0" smtClean="0"/>
              <a:t>و</a:t>
            </a:r>
            <a:r>
              <a:rPr lang="ar-SA" sz="4000" dirty="0" smtClean="0"/>
              <a:t>فيما </a:t>
            </a:r>
            <a:r>
              <a:rPr lang="ar-SA" sz="4000" dirty="0"/>
              <a:t>يخص </a:t>
            </a:r>
            <a:r>
              <a:rPr lang="ar-SA" sz="4000" dirty="0" smtClean="0"/>
              <a:t>ارتفاع </a:t>
            </a:r>
            <a:r>
              <a:rPr lang="ar-SA" sz="4000" dirty="0"/>
              <a:t>الكرة فيجب ان يكون بمستوى الخصر قبل أن ترتد إلى الأرض ثانيةً وهذا يتم عن طريق </a:t>
            </a:r>
            <a:r>
              <a:rPr lang="ar-SA" sz="4000" dirty="0" smtClean="0"/>
              <a:t>انثناء </a:t>
            </a:r>
            <a:r>
              <a:rPr lang="ar-SA" sz="4000" dirty="0"/>
              <a:t>كبير في الرسغ وكذلك </a:t>
            </a:r>
            <a:r>
              <a:rPr lang="ar-SA" sz="4000" dirty="0" smtClean="0"/>
              <a:t>انثناء </a:t>
            </a:r>
            <a:r>
              <a:rPr lang="ar-SA" sz="4000" dirty="0"/>
              <a:t>وامتداد في الركبة </a:t>
            </a:r>
            <a:r>
              <a:rPr lang="ar-SA" sz="4000" dirty="0" smtClean="0"/>
              <a:t>،</a:t>
            </a:r>
            <a:r>
              <a:rPr lang="ar-IQ" sz="4000" dirty="0" smtClean="0"/>
              <a:t> ويكون النظر الى الامام.</a:t>
            </a:r>
          </a:p>
          <a:p>
            <a:pPr marL="0" indent="0" algn="just">
              <a:buNone/>
            </a:pP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9111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811369" y="1236372"/>
            <a:ext cx="10612192" cy="4082603"/>
          </a:xfrm>
        </p:spPr>
        <p:txBody>
          <a:bodyPr>
            <a:noAutofit/>
          </a:bodyPr>
          <a:lstStyle/>
          <a:p>
            <a:pPr algn="just"/>
            <a:r>
              <a:rPr lang="ar-SA" sz="4400" dirty="0"/>
              <a:t>وأن الحماية والسيطرة على الكرة في هذا النوع من الطبطبة تكون قليلة ، لهذا يجب على ًاللاعب أن يتقن وأن يوفق بين السرعة والسيطرة عند أداء هذا النوع عند أداء تدريباته من أجل أن يكون أكثر فعالية ومجابهة حالات اللعب المختلفة</a:t>
            </a:r>
            <a:r>
              <a:rPr lang="ar-SA" sz="4400" baseline="30000" dirty="0"/>
              <a:t> ً</a:t>
            </a:r>
            <a:r>
              <a:rPr lang="ar-SA" sz="4400" dirty="0"/>
              <a:t>. </a:t>
            </a:r>
            <a:endParaRPr lang="ar-IQ" sz="4400" dirty="0"/>
          </a:p>
        </p:txBody>
      </p:sp>
    </p:spTree>
    <p:extLst>
      <p:ext uri="{BB962C8B-B14F-4D97-AF65-F5344CB8AC3E}">
        <p14:creationId xmlns:p14="http://schemas.microsoft.com/office/powerpoint/2010/main" val="124476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463639" y="412124"/>
            <a:ext cx="11397803" cy="6078828"/>
          </a:xfrm>
        </p:spPr>
        <p:txBody>
          <a:bodyPr>
            <a:normAutofit fontScale="92500"/>
          </a:bodyPr>
          <a:lstStyle/>
          <a:p>
            <a:pPr lvl="0" algn="just">
              <a:buClr>
                <a:prstClr val="black"/>
              </a:buClr>
            </a:pPr>
            <a:r>
              <a:rPr lang="ar-IQ" sz="3200" b="1" u="sng" dirty="0">
                <a:solidFill>
                  <a:srgbClr val="FF0000"/>
                </a:solidFill>
              </a:rPr>
              <a:t>الأخطاء الشائعة في مهارة الطبطبة :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1- النظر الى الكرة دائما .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2- عدم استخدام كلتا اليدين أثناء الطبطبة .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3- عدم استخدام الذراع الحرة لحماية الكرة من الخصم والموازنة .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4- دفع الكرة براحة اليد وليس برؤوس الأصابع ، مما يقلل الحصول على القوة الكافية لارتداد الكرة .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5- نقطة ارتداد الكرة على الأرض امام القدم مباشرة مما يسبب ضربها بالقدم وفقدانها .</a:t>
            </a:r>
          </a:p>
          <a:p>
            <a:pPr lvl="0" algn="just">
              <a:buClr>
                <a:prstClr val="black"/>
              </a:buClr>
            </a:pPr>
            <a:r>
              <a:rPr lang="ar-IQ" sz="3200" dirty="0">
                <a:solidFill>
                  <a:prstClr val="black"/>
                </a:solidFill>
              </a:rPr>
              <a:t>6- عدم ارتداد الكرة الى مستوى الخصر في الطبطبة العالية والى مستوى الركبة في الطبطبة الواطئة 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889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push dir="u"/>
        <p:sndAc>
          <p:stSnd>
            <p:snd r:embed="rId2" name="breeze.wav"/>
          </p:stSnd>
        </p:sndAc>
      </p:transition>
    </mc:Choice>
    <mc:Fallback xmlns="">
      <p:transition spd="slow" advTm="13000">
        <p:push dir="u"/>
        <p:sndAc>
          <p:stSnd>
            <p:snd r:embed="rId4" name="breez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قطرة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TM04033925[[fn=قطرة]]</Template>
  <TotalTime>298</TotalTime>
  <Words>729</Words>
  <Application>Microsoft Office PowerPoint</Application>
  <PresentationFormat>شاشة عريضة</PresentationFormat>
  <Paragraphs>44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Tw Cen MT</vt:lpstr>
      <vt:lpstr>قطرة</vt:lpstr>
      <vt:lpstr>مهارة الطبطبة والطبطبة العالية في لعبة كرة السلة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 AYA</cp:lastModifiedBy>
  <cp:revision>25</cp:revision>
  <dcterms:created xsi:type="dcterms:W3CDTF">2018-09-15T16:19:08Z</dcterms:created>
  <dcterms:modified xsi:type="dcterms:W3CDTF">2023-03-14T18:02:14Z</dcterms:modified>
</cp:coreProperties>
</file>