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76377" autoAdjust="0"/>
  </p:normalViewPr>
  <p:slideViewPr>
    <p:cSldViewPr>
      <p:cViewPr varScale="1">
        <p:scale>
          <a:sx n="78" d="100"/>
          <a:sy n="78" d="100"/>
        </p:scale>
        <p:origin x="-91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2253133652"/>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2567147072"/>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866426027"/>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2381498984"/>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3243461122"/>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1836599702"/>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1644887405"/>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3807780797"/>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1797336051"/>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3400962004"/>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379CED5-D9F0-4BA8-AE90-43F366520D4A}" type="datetimeFigureOut">
              <a:rPr lang="ar-SA" smtClean="0"/>
              <a:pPr/>
              <a:t>13/03/1438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2122993447"/>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379CED5-D9F0-4BA8-AE90-43F366520D4A}" type="datetimeFigureOut">
              <a:rPr lang="ar-SA" smtClean="0"/>
              <a:pPr/>
              <a:t>13/03/1438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3119C3-A851-4494-8C24-8D6C7AFA5174}" type="slidenum">
              <a:rPr lang="ar-SA" smtClean="0"/>
              <a:pPr/>
              <a:t>‹#›</a:t>
            </a:fld>
            <a:endParaRPr lang="ar-SA"/>
          </a:p>
        </p:txBody>
      </p:sp>
    </p:spTree>
    <p:extLst>
      <p:ext uri="{BB962C8B-B14F-4D97-AF65-F5344CB8AC3E}">
        <p14:creationId xmlns:p14="http://schemas.microsoft.com/office/powerpoint/2010/main" xmlns="" val="363302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r.wikihow.com/%D8%A7%D9%84%D9%86%D8%AC%D8%A7%D8%AD-%D9%81%D9%8A-%D9%85%D9%82%D8%A7%D8%A8%D9%84%D8%A7%D8%AA-%D8%A7%D9%84%D8%B9%D9%85%D9%84#/%D9%85%D9%84%D9%81:Pass-a-Job-Interview-Step-7-Version-2.jpg"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990600" y="914400"/>
            <a:ext cx="7772400" cy="1470025"/>
          </a:xfrm>
        </p:spPr>
        <p:txBody>
          <a:bodyPr/>
          <a:lstStyle/>
          <a:p>
            <a:r>
              <a:rPr lang="ar-IQ" b="1" dirty="0" smtClean="0">
                <a:solidFill>
                  <a:schemeClr val="accent6">
                    <a:lumMod val="75000"/>
                  </a:schemeClr>
                </a:solidFill>
                <a:cs typeface="+mn-cs"/>
              </a:rPr>
              <a:t>ورشة عمل كلية العلوم السياحية خاصة ببرنامج متابعة وتوظيف الخريجين </a:t>
            </a:r>
            <a:endParaRPr lang="ar-SA" b="1" dirty="0">
              <a:solidFill>
                <a:schemeClr val="accent6">
                  <a:lumMod val="75000"/>
                </a:schemeClr>
              </a:solidFill>
              <a:cs typeface="+mn-cs"/>
            </a:endParaRPr>
          </a:p>
        </p:txBody>
      </p:sp>
      <p:sp>
        <p:nvSpPr>
          <p:cNvPr id="3" name="عنوان فرعي 2"/>
          <p:cNvSpPr>
            <a:spLocks noGrp="1"/>
          </p:cNvSpPr>
          <p:nvPr>
            <p:ph type="subTitle" idx="1"/>
          </p:nvPr>
        </p:nvSpPr>
        <p:spPr>
          <a:xfrm>
            <a:off x="1905000" y="2590800"/>
            <a:ext cx="6400800" cy="1752600"/>
          </a:xfrm>
        </p:spPr>
        <p:txBody>
          <a:bodyPr>
            <a:noAutofit/>
          </a:bodyPr>
          <a:lstStyle/>
          <a:p>
            <a:r>
              <a:rPr lang="ar-IQ" sz="4000" b="1" dirty="0" smtClean="0">
                <a:solidFill>
                  <a:schemeClr val="accent5">
                    <a:lumMod val="75000"/>
                  </a:schemeClr>
                </a:solidFill>
              </a:rPr>
              <a:t>محور مقابلات العمل الشخصية </a:t>
            </a:r>
          </a:p>
          <a:p>
            <a:r>
              <a:rPr lang="ar-IQ" sz="4000" b="1" dirty="0" smtClean="0">
                <a:solidFill>
                  <a:schemeClr val="accent5">
                    <a:lumMod val="75000"/>
                  </a:schemeClr>
                </a:solidFill>
              </a:rPr>
              <a:t>الاستاذ/الهام خضير شبّر </a:t>
            </a:r>
          </a:p>
          <a:p>
            <a:r>
              <a:rPr lang="ar-IQ" sz="4000" b="1" dirty="0" smtClean="0">
                <a:solidFill>
                  <a:schemeClr val="accent5">
                    <a:lumMod val="75000"/>
                  </a:schemeClr>
                </a:solidFill>
              </a:rPr>
              <a:t>قسم ادارة الفنادق </a:t>
            </a:r>
          </a:p>
          <a:p>
            <a:r>
              <a:rPr lang="ar-IQ" sz="4000" b="1" dirty="0" smtClean="0">
                <a:solidFill>
                  <a:schemeClr val="accent5">
                    <a:lumMod val="75000"/>
                  </a:schemeClr>
                </a:solidFill>
              </a:rPr>
              <a:t>الاحد/ 24-4-2016</a:t>
            </a:r>
          </a:p>
        </p:txBody>
      </p:sp>
    </p:spTree>
    <p:extLst>
      <p:ext uri="{BB962C8B-B14F-4D97-AF65-F5344CB8AC3E}">
        <p14:creationId xmlns:p14="http://schemas.microsoft.com/office/powerpoint/2010/main" xmlns="" val="2985692399"/>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ذات 5 نقاط 1"/>
          <p:cNvSpPr/>
          <p:nvPr/>
        </p:nvSpPr>
        <p:spPr>
          <a:xfrm>
            <a:off x="4648200" y="340088"/>
            <a:ext cx="914400" cy="9553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3" name="نجمة ذات 5 نقاط 2"/>
          <p:cNvSpPr/>
          <p:nvPr/>
        </p:nvSpPr>
        <p:spPr>
          <a:xfrm>
            <a:off x="6172200" y="340088"/>
            <a:ext cx="914400" cy="955312"/>
          </a:xfrm>
          <a:prstGeom prst="star5">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4" name="نجمة ذات 5 نقاط 3"/>
          <p:cNvSpPr/>
          <p:nvPr/>
        </p:nvSpPr>
        <p:spPr>
          <a:xfrm>
            <a:off x="3124200" y="331833"/>
            <a:ext cx="1055370" cy="905510"/>
          </a:xfrm>
          <a:prstGeom prst="star5">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مستطيل 6"/>
          <p:cNvSpPr/>
          <p:nvPr/>
        </p:nvSpPr>
        <p:spPr>
          <a:xfrm>
            <a:off x="1219200" y="1600200"/>
            <a:ext cx="7162800" cy="3139321"/>
          </a:xfrm>
          <a:prstGeom prst="rect">
            <a:avLst/>
          </a:prstGeom>
        </p:spPr>
        <p:txBody>
          <a:bodyPr wrap="square">
            <a:spAutoFit/>
          </a:bodyPr>
          <a:lstStyle/>
          <a:p>
            <a:pPr algn="ctr"/>
            <a:r>
              <a:rPr lang="ar-SA" sz="4800"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a:ea typeface="Times New Roman"/>
              </a:rPr>
              <a:t>اذا كنت تبحث عن وظيفة ما .. فصاحب العمل يبحث عن شخص مناسب لشغل  هذه الوظيفة ..</a:t>
            </a:r>
            <a:endParaRPr lang="en-US" sz="4800" dirty="0" smtClean="0">
              <a:solidFill>
                <a:srgbClr val="000000"/>
              </a:solidFill>
              <a:effectLst/>
              <a:latin typeface="Arial"/>
              <a:ea typeface="Times New Roman"/>
            </a:endParaRPr>
          </a:p>
          <a:p>
            <a:r>
              <a:rPr lang="ar-IQ" sz="4800" dirty="0" smtClean="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Calibri"/>
              </a:rPr>
              <a:t>           </a:t>
            </a:r>
            <a:r>
              <a:rPr lang="ar-SA" sz="5400" dirty="0" smtClean="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Calibri"/>
              </a:rPr>
              <a:t>القوة </a:t>
            </a:r>
            <a:r>
              <a:rPr lang="ar-SA" sz="5400" dirty="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Calibri"/>
              </a:rPr>
              <a:t>في التفاوض</a:t>
            </a:r>
            <a:endParaRPr lang="ar-SA" sz="5400" dirty="0">
              <a:solidFill>
                <a:srgbClr val="FF0000"/>
              </a:solidFill>
            </a:endParaRPr>
          </a:p>
        </p:txBody>
      </p:sp>
    </p:spTree>
    <p:extLst>
      <p:ext uri="{BB962C8B-B14F-4D97-AF65-F5344CB8AC3E}">
        <p14:creationId xmlns:p14="http://schemas.microsoft.com/office/powerpoint/2010/main" xmlns="" val="830960009"/>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57200"/>
            <a:ext cx="8305800" cy="6863417"/>
          </a:xfrm>
          <a:prstGeom prst="rect">
            <a:avLst/>
          </a:prstGeom>
        </p:spPr>
        <p:txBody>
          <a:bodyPr wrap="square">
            <a:spAutoFit/>
          </a:bodyPr>
          <a:lstStyle/>
          <a:p>
            <a:pPr algn="ctr"/>
            <a:r>
              <a:rPr lang="ar-SA" sz="4000" b="1" u="sng" dirty="0" smtClean="0">
                <a:solidFill>
                  <a:srgbClr val="FF0000"/>
                </a:solidFill>
                <a:effectLst/>
                <a:latin typeface="Arial"/>
                <a:ea typeface="Times New Roman"/>
              </a:rPr>
              <a:t>أنواع المقابلات عند التقدم لشغل وظيفة </a:t>
            </a:r>
            <a:endParaRPr lang="en-US" sz="4000" b="1" dirty="0" smtClean="0">
              <a:solidFill>
                <a:srgbClr val="000000"/>
              </a:solidFill>
              <a:effectLst/>
              <a:latin typeface="Arial"/>
              <a:ea typeface="Times New Roman"/>
            </a:endParaRPr>
          </a:p>
          <a:p>
            <a:r>
              <a:rPr lang="ar-SA" sz="4000" b="1" dirty="0" smtClean="0">
                <a:solidFill>
                  <a:srgbClr val="000000"/>
                </a:solidFill>
                <a:effectLst/>
                <a:latin typeface="Arial"/>
                <a:ea typeface="Times New Roman"/>
              </a:rPr>
              <a:t>المقابلة الشخصية تأخذ عدة أشكال وربما يتعين عليك الخوض في عدد منها لأن الشركات عادة ما تدعو المرشح المحتمل لحضور مقابلة شخصية ثانية وربما ثالثة (على الرغم أن هذا عادة ما يحدث بالنسبة للوظائف الكبيرة). المقابلات الشخصية يمكن أن تؤدي الى توتر الأعصاب، لكن عليك أن تتحلى بالثقة بالنفس وتتذكر أن صاحب العمل طلب جراء مقابلة شخصية معك لمعرفة المزيد من المعلومات عنك والتأكد من أنك تناسب شركته</a:t>
            </a:r>
            <a:endParaRPr lang="en-US" sz="4000" b="1" dirty="0">
              <a:solidFill>
                <a:srgbClr val="000000"/>
              </a:solidFill>
              <a:effectLst/>
              <a:latin typeface="Arial"/>
              <a:ea typeface="Times New Roman"/>
            </a:endParaRPr>
          </a:p>
        </p:txBody>
      </p:sp>
    </p:spTree>
    <p:extLst>
      <p:ext uri="{BB962C8B-B14F-4D97-AF65-F5344CB8AC3E}">
        <p14:creationId xmlns:p14="http://schemas.microsoft.com/office/powerpoint/2010/main" xmlns="" val="2472541029"/>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pad1.whstatic.com/images/thumb/7/74/Pass-a-Job-Interview-Step-1-Version-2.jpg/900px-Pass-a-Job-Interview-Step-1-Version-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4172" y="0"/>
            <a:ext cx="6400800" cy="3200400"/>
          </a:xfrm>
          <a:prstGeom prst="rect">
            <a:avLst/>
          </a:prstGeom>
          <a:noFill/>
          <a:ln>
            <a:noFill/>
          </a:ln>
        </p:spPr>
      </p:pic>
      <p:sp>
        <p:nvSpPr>
          <p:cNvPr id="3" name="سهم إلى اليسار 2"/>
          <p:cNvSpPr/>
          <p:nvPr/>
        </p:nvSpPr>
        <p:spPr>
          <a:xfrm>
            <a:off x="8001000" y="3554186"/>
            <a:ext cx="990599" cy="552450"/>
          </a:xfrm>
          <a:prstGeom prst="leftArrow">
            <a:avLst/>
          </a:prstGeom>
          <a:solidFill>
            <a:srgbClr val="F79646">
              <a:lumMod val="75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sp>
        <p:nvSpPr>
          <p:cNvPr id="4" name="مستطيل 3"/>
          <p:cNvSpPr/>
          <p:nvPr/>
        </p:nvSpPr>
        <p:spPr>
          <a:xfrm>
            <a:off x="-39914" y="3347599"/>
            <a:ext cx="8153399" cy="3046988"/>
          </a:xfrm>
          <a:prstGeom prst="rect">
            <a:avLst/>
          </a:prstGeom>
        </p:spPr>
        <p:txBody>
          <a:bodyPr wrap="square">
            <a:spAutoFit/>
          </a:bodyPr>
          <a:lstStyle/>
          <a:p>
            <a:r>
              <a:rPr lang="ar-SA" sz="3200" b="1" dirty="0">
                <a:solidFill>
                  <a:srgbClr val="0000FF"/>
                </a:solidFill>
                <a:ea typeface="Calibri"/>
              </a:rPr>
              <a:t>مقابلة شخصية مع شخص واحد (وجها لوجه</a:t>
            </a:r>
            <a:r>
              <a:rPr lang="ar-SA" sz="3200" b="1" dirty="0" smtClean="0">
                <a:solidFill>
                  <a:srgbClr val="0000FF"/>
                </a:solidFill>
                <a:ea typeface="Calibri"/>
              </a:rPr>
              <a:t>)</a:t>
            </a:r>
            <a:r>
              <a:rPr lang="ar-SA" sz="3200" b="1" dirty="0">
                <a:ea typeface="Calibri"/>
              </a:rPr>
              <a:t/>
            </a:r>
            <a:br>
              <a:rPr lang="ar-SA" sz="3200" b="1" dirty="0">
                <a:ea typeface="Calibri"/>
              </a:rPr>
            </a:br>
            <a:r>
              <a:rPr lang="ar-SA" sz="3200" b="1" dirty="0">
                <a:ea typeface="Calibri"/>
              </a:rPr>
              <a:t>ربما يكون هذا النوع هو الأكثر شيوعا وهو عبارة عن مقابلة شخصية وجها لوجه مع أحد أعضاء الشركة التي تقدمت للعمل فيها. يمكن أن يكون هذا الشخص مدير عام الشركة ( لكن هذا يعتمد على حجم الشركة) أو مدير القسم الذي تقدمت له أو مدير فريق العمل أو مدير الموارد </a:t>
            </a:r>
            <a:r>
              <a:rPr lang="ar-SA" sz="3200" b="1" dirty="0" smtClean="0">
                <a:ea typeface="Calibri"/>
              </a:rPr>
              <a:t>البشرية</a:t>
            </a:r>
            <a:r>
              <a:rPr lang="ar-IQ" sz="3200" b="1" dirty="0" smtClean="0">
                <a:ea typeface="Calibri"/>
              </a:rPr>
              <a:t>.</a:t>
            </a:r>
            <a:endParaRPr lang="ar-SA" sz="3200" b="1" dirty="0"/>
          </a:p>
        </p:txBody>
      </p:sp>
    </p:spTree>
    <p:extLst>
      <p:ext uri="{BB962C8B-B14F-4D97-AF65-F5344CB8AC3E}">
        <p14:creationId xmlns:p14="http://schemas.microsoft.com/office/powerpoint/2010/main" xmlns="" val="2923117982"/>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rot="10800000" flipV="1">
            <a:off x="139520" y="-117158"/>
            <a:ext cx="9004480" cy="6986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altLang="ar-SA" sz="32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المقابلة الشخصية مع مدير الموارد البشرية </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غالبا ما تكون وسيلة للتعرف عن قرب على المرشحين للوظيفة أو مع المرشحين الناجحين الذين قدمت لهم الدعوة لحضور مقابلة شخصية ثانية مع أحد أعضاء الفريق الذي سيعملون معه.</a:t>
            </a:r>
            <a:b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altLang="ar-SA" sz="32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تأكد أنك مستعد تماما للمقابلة الشخصية </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(تفاصيل الاستعداد ستذكر فيما بعد) </a:t>
            </a:r>
            <a:r>
              <a:rPr kumimoji="0" lang="ar-SA" altLang="ar-SA" sz="32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ارتد الملابس الأنيقة </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وتجول بنظرك كثيرا للتعرف على الحاضرين. </a:t>
            </a:r>
            <a:r>
              <a:rPr kumimoji="0" lang="ar-SA" altLang="ar-SA" sz="32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تأكد أنك تعرف الشخص </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الذي سيجري المقابلة الشخصية معك، ووظيفته بالشركة (إذا لم تكن تعرفه يمكنك إجراء مكالمة هاتفية مع قسم الموارد البشرية أو مع الشخص الذي اتصل بك في البداية لدعوتك لحضور المقابلة الشخصية فهو الذي يمكنه إعطائك هذه المعلومة). </a:t>
            </a:r>
            <a:r>
              <a:rPr kumimoji="0" lang="ar-SA" altLang="ar-SA" sz="32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كن هادئا ومستعدا لمقابلة شخصية </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ثرية ولمناقشة ربما ثقافية يديرها الشخص المعني. من السهل خلق </a:t>
            </a:r>
            <a:r>
              <a:rPr kumimoji="0" lang="ar-SA" altLang="ar-SA" sz="32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علاقة ألفة ووئام مع الشخص </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الذي يجري المقابلة الشخصية في هذه النوعية من المقابلات الشخصية.</a:t>
            </a:r>
            <a:endParaRPr kumimoji="0" lang="ar-SA" altLang="ar-SA" sz="3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7813340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102780"/>
            <a:ext cx="8229600" cy="7109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ar-SA" sz="28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         </a:t>
            </a:r>
            <a:r>
              <a:rPr kumimoji="0" lang="ar-SA" altLang="ar-SA" sz="36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المقابلة الهاتفية </a:t>
            </a:r>
            <a:r>
              <a:rPr kumimoji="0" lang="ar-SA" altLang="ar-SA" sz="28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a:t>
            </a:r>
            <a: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r>
            <a:b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إذا كنت تعيش في مكان بعيد عن مقر الشركة وبالتالي يصعب حضور المقابلة الشخصية الأولى، ربما تقترح عليك الشركة إجراء مقابلة بالهاتف. بعض الشركات تستخدم المقابلة الشخصية الهاتفية كوسيلة أولى للاختبار المتقدمين و استبعاد الضعفاء منهم في المراحل الأولى.</a:t>
            </a:r>
            <a:b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r>
            <a:b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مهما كان سبب دعوتك لإجراء مقابلة شخصية بالهاتف، لا ينبغي عليك اعتبارها خيارا سهلا، فمن الصعب خلق علاقة مودة وألفة وإيجاد الانطباع الجيد عنك من خلال المقابلة الشخصية الهاتفية. يجب عليك النظر إلى المقابلة الشخصية الهاتفية باعتبارها نفس النوع السابق من المقابلات الشخصية التي تجري وجها لوجه من شخص إلى شخص. كن مستعدا، ثق بنفسك، تحدث بوضوح وأجب على الأسئلة بدقة ، وتذكر أن باستطاعتك طرح الأسئلة على الطرف الآخر واستفسر عن المرحلة التالية من المقابلة الشخصية للمرشحين الناجحين.</a:t>
            </a:r>
            <a:b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r>
            <a:br>
              <a:rPr kumimoji="0" lang="ar-SA" alt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br>
            <a:endParaRPr kumimoji="0" lang="ar-SA" altLang="ar-SA"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سهم إلى اليسار 3"/>
          <p:cNvSpPr/>
          <p:nvPr/>
        </p:nvSpPr>
        <p:spPr>
          <a:xfrm>
            <a:off x="7853966" y="132411"/>
            <a:ext cx="924694" cy="552450"/>
          </a:xfrm>
          <a:prstGeom prst="leftArrow">
            <a:avLst/>
          </a:prstGeom>
          <a:solidFill>
            <a:srgbClr val="F79646">
              <a:lumMod val="75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r>
              <a:rPr lang="en-US" dirty="0" smtClean="0"/>
              <a:t>  </a:t>
            </a:r>
            <a:endParaRPr lang="ar-SA" dirty="0"/>
          </a:p>
        </p:txBody>
      </p:sp>
      <p:sp>
        <p:nvSpPr>
          <p:cNvPr id="5" name="Rectangle 3"/>
          <p:cNvSpPr>
            <a:spLocks noChangeArrowheads="1"/>
          </p:cNvSpPr>
          <p:nvPr/>
        </p:nvSpPr>
        <p:spPr bwMode="auto">
          <a:xfrm>
            <a:off x="8960129" y="3272880"/>
            <a:ext cx="26007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altLang="ar-SA" sz="2600" b="1" i="0" u="none" strike="noStrike" cap="none" normalizeH="0" baseline="0" dirty="0" smtClean="0">
                <a:ln>
                  <a:noFill/>
                </a:ln>
                <a:solidFill>
                  <a:srgbClr val="0000FF"/>
                </a:solidFill>
                <a:effectLst/>
                <a:latin typeface="Calibri" pitchFamily="34" charset="0"/>
                <a:ea typeface="Calibri" pitchFamily="34" charset="0"/>
                <a:cs typeface="Arial" pitchFamily="34" charset="0"/>
              </a:rPr>
              <a:t> </a:t>
            </a:r>
            <a:r>
              <a:rPr kumimoji="0" lang="ar-SA" altLang="ar-SA" sz="2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r>
            <a:br>
              <a:rPr kumimoji="0" lang="ar-SA" altLang="ar-SA" sz="2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br>
            <a:endParaRPr kumimoji="0" lang="ar-SA" alt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75290216"/>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8499" y="143975"/>
            <a:ext cx="8763000" cy="6555641"/>
          </a:xfrm>
          <a:prstGeom prst="rect">
            <a:avLst/>
          </a:prstGeom>
        </p:spPr>
        <p:txBody>
          <a:bodyPr wrap="square">
            <a:spAutoFit/>
          </a:bodyPr>
          <a:lstStyle/>
          <a:p>
            <a:r>
              <a:rPr lang="en-US" sz="2400" b="1" dirty="0" smtClean="0">
                <a:solidFill>
                  <a:srgbClr val="0000FF"/>
                </a:solidFill>
                <a:effectLst/>
                <a:latin typeface="Arial"/>
                <a:ea typeface="Calibri"/>
              </a:rPr>
              <a:t>         </a:t>
            </a:r>
            <a:r>
              <a:rPr lang="ar-SA" sz="3600" b="1" dirty="0" smtClean="0">
                <a:solidFill>
                  <a:srgbClr val="0000FF"/>
                </a:solidFill>
                <a:effectLst/>
                <a:latin typeface="Arial"/>
                <a:ea typeface="Calibri"/>
              </a:rPr>
              <a:t>المقابلة مع لجنة :</a:t>
            </a:r>
            <a:r>
              <a:rPr lang="ar-SA" sz="2400" dirty="0">
                <a:ea typeface="Calibri"/>
              </a:rPr>
              <a:t/>
            </a:r>
            <a:br>
              <a:rPr lang="ar-SA" sz="2400" dirty="0">
                <a:ea typeface="Calibri"/>
              </a:rPr>
            </a:br>
            <a:r>
              <a:rPr lang="ar-SA" sz="2400" b="1" dirty="0">
                <a:ea typeface="Calibri"/>
              </a:rPr>
              <a:t>تستخدم المقابلات مع اللجنة عندما تسعى الشركة إلى تعيين موظفين لوظائف عليا. كما يستخدم هذا النوع من المقابلات غالبا بعد إجراء المقابلة الشخصية الأولى مع مدير الموارد البشرية. كما أن ضيق الوقت يعني أن عددا من أعضاء الإدارات الذين يرغبون في مقابلة المرشحين يفعلون ذلك معا في جلسة واحدة.</a:t>
            </a:r>
            <a:br>
              <a:rPr lang="ar-SA" sz="2400" b="1" dirty="0">
                <a:ea typeface="Calibri"/>
              </a:rPr>
            </a:br>
            <a:r>
              <a:rPr lang="ar-SA" sz="2400" b="1" dirty="0">
                <a:ea typeface="Calibri"/>
              </a:rPr>
              <a:t/>
            </a:r>
            <a:br>
              <a:rPr lang="ar-SA" sz="2400" b="1" dirty="0">
                <a:ea typeface="Calibri"/>
              </a:rPr>
            </a:br>
            <a:r>
              <a:rPr lang="ar-SA" sz="2400" b="1" dirty="0">
                <a:ea typeface="Calibri"/>
              </a:rPr>
              <a:t>غالبا ما يتراوح عدد أعضاء الجنة من اثنين إلى أربعة أعضاء يقومون بإجراء المقابلة الشخصية مع كل مرشح على حدة. وعلى الرغم من أن هذه العملية قد توتر الأعصاب، إلا أنه ينبغي عليك أن تكون واثقا من نفسك وأن تركز على خلق انطباع جيد لدى كافة أعضاء المقابلة الشخصية ليس واحد أو اثنين فقط</a:t>
            </a:r>
            <a:r>
              <a:rPr lang="ar-SA" sz="2400" b="1" dirty="0" smtClean="0">
                <a:ea typeface="Calibri"/>
              </a:rPr>
              <a:t>.</a:t>
            </a:r>
            <a:r>
              <a:rPr lang="ar-SA" sz="2400" b="1" dirty="0">
                <a:ea typeface="Calibri"/>
              </a:rPr>
              <a:t/>
            </a:r>
            <a:br>
              <a:rPr lang="ar-SA" sz="2400" b="1" dirty="0">
                <a:ea typeface="Calibri"/>
              </a:rPr>
            </a:br>
            <a:r>
              <a:rPr lang="ar-SA" sz="2400" b="1" dirty="0">
                <a:ea typeface="Calibri"/>
              </a:rPr>
              <a:t>استعد بنفس أسلوب الاستعداد للمقابلة الشخصية التي تجري وجها لوجه مع شخص واحد. تأكد انك تعرف أسم ودور كل عضو من أعضاء لجنة </a:t>
            </a:r>
            <a:r>
              <a:rPr lang="ar-SA" sz="2400" b="1" dirty="0" smtClean="0">
                <a:solidFill>
                  <a:srgbClr val="000000"/>
                </a:solidFill>
                <a:effectLst/>
                <a:latin typeface="Arial"/>
                <a:ea typeface="Times New Roman"/>
              </a:rPr>
              <a:t>المقابلة الشخصية وحاول أن تفكر مقدما في أولوياتهم في تعيين الموظف. عندما يطرح عليك أحد أعضاء اللجنة سؤالا، أجب على السؤال للشخص المعني وتأكد في نفس الوقت من كيفية تفسير الآخرين للإجابة. انظر إلى كافة أعضاء اللجنة. والأهم من كل شيء أن تكون هادئا مبتسما وتذكر أن كافة أعضاء اللجنة تعرضوا لنفس الموقف الذي أنت فيه وبالتالي يعرفون مدى صعوبة هذا النوع من المقابلات الشخصية</a:t>
            </a:r>
            <a:endParaRPr lang="en-US" sz="2400" b="1" dirty="0" smtClean="0">
              <a:solidFill>
                <a:srgbClr val="000000"/>
              </a:solidFill>
              <a:effectLst/>
              <a:latin typeface="Arial"/>
              <a:ea typeface="Times New Roman"/>
            </a:endParaRPr>
          </a:p>
        </p:txBody>
      </p:sp>
      <p:sp>
        <p:nvSpPr>
          <p:cNvPr id="3" name="سهم إلى اليسار 2"/>
          <p:cNvSpPr/>
          <p:nvPr/>
        </p:nvSpPr>
        <p:spPr>
          <a:xfrm>
            <a:off x="8244465" y="143975"/>
            <a:ext cx="713865" cy="403860"/>
          </a:xfrm>
          <a:prstGeom prst="leftArrow">
            <a:avLst>
              <a:gd name="adj1" fmla="val 40733"/>
              <a:gd name="adj2" fmla="val 50000"/>
            </a:avLst>
          </a:prstGeom>
          <a:solidFill>
            <a:srgbClr val="F79646">
              <a:lumMod val="75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spTree>
    <p:extLst>
      <p:ext uri="{BB962C8B-B14F-4D97-AF65-F5344CB8AC3E}">
        <p14:creationId xmlns:p14="http://schemas.microsoft.com/office/powerpoint/2010/main" xmlns="" val="3716984902"/>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نفجار 2 1"/>
          <p:cNvSpPr/>
          <p:nvPr/>
        </p:nvSpPr>
        <p:spPr>
          <a:xfrm>
            <a:off x="1143000" y="304800"/>
            <a:ext cx="7010400" cy="2895600"/>
          </a:xfrm>
          <a:prstGeom prst="irregularSeal2">
            <a:avLst/>
          </a:prstGeom>
          <a:solidFill>
            <a:srgbClr val="EEECE1"/>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600" b="1" i="0" u="none" strike="noStrike" kern="0" cap="none" spc="0" normalizeH="0" baseline="0" noProof="0" dirty="0">
                <a:ln>
                  <a:noFill/>
                </a:ln>
                <a:solidFill>
                  <a:srgbClr val="FF0000"/>
                </a:solidFill>
                <a:effectLst/>
                <a:uLnTx/>
                <a:uFillTx/>
                <a:latin typeface="Arial"/>
                <a:ea typeface="Times New Roman"/>
                <a:cs typeface="Arial"/>
              </a:rPr>
              <a:t>    </a:t>
            </a:r>
            <a:endParaRPr kumimoji="0" lang="ar-IQ" sz="2600" b="1" i="0" u="none" strike="noStrike" kern="0" cap="none" spc="0" normalizeH="0" baseline="0" noProof="0" dirty="0" smtClean="0">
              <a:ln>
                <a:noFill/>
              </a:ln>
              <a:solidFill>
                <a:srgbClr val="FF0000"/>
              </a:solidFill>
              <a:effectLst/>
              <a:uLnTx/>
              <a:uFillTx/>
              <a:latin typeface="Arial"/>
              <a:ea typeface="Times New Roman"/>
              <a:cs typeface="Arial"/>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600" b="1" i="0" u="none" strike="noStrike" kern="0" cap="none" spc="0" normalizeH="0" baseline="0" noProof="0" dirty="0" smtClean="0">
                <a:ln>
                  <a:noFill/>
                </a:ln>
                <a:solidFill>
                  <a:srgbClr val="FF0000"/>
                </a:solidFill>
                <a:effectLst/>
                <a:uLnTx/>
                <a:uFillTx/>
                <a:latin typeface="Arial"/>
                <a:ea typeface="Times New Roman"/>
                <a:cs typeface="Arial"/>
              </a:rPr>
              <a:t>   </a:t>
            </a:r>
            <a:r>
              <a:rPr kumimoji="0" lang="ar-SA" sz="3200" b="1" i="0" u="none" strike="noStrike" kern="0" cap="none" spc="0" normalizeH="0" baseline="0" noProof="0" dirty="0">
                <a:ln>
                  <a:noFill/>
                </a:ln>
                <a:solidFill>
                  <a:srgbClr val="FF0000"/>
                </a:solidFill>
                <a:effectLst/>
                <a:uLnTx/>
                <a:uFillTx/>
                <a:latin typeface="Arial"/>
                <a:ea typeface="Times New Roman"/>
                <a:cs typeface="Arial"/>
              </a:rPr>
              <a:t>الإعداد للمقابلة الشخصية</a:t>
            </a:r>
            <a:endParaRPr kumimoji="0" lang="en-US" sz="3200" b="0" i="0" u="none" strike="noStrike" kern="0" cap="none" spc="0" normalizeH="0" baseline="0" noProof="0" dirty="0">
              <a:ln>
                <a:noFill/>
              </a:ln>
              <a:solidFill>
                <a:srgbClr val="000000"/>
              </a:solidFill>
              <a:effectLst/>
              <a:uLnTx/>
              <a:uFillTx/>
              <a:latin typeface="Arial"/>
              <a:ea typeface="Times New Roman"/>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600" b="0" i="0" u="none" strike="noStrike" kern="0" cap="none" spc="0" normalizeH="0" baseline="0" noProof="0" dirty="0">
                <a:ln>
                  <a:noFill/>
                </a:ln>
                <a:solidFill>
                  <a:srgbClr val="000000"/>
                </a:solidFill>
                <a:effectLst/>
                <a:uLnTx/>
                <a:uFillTx/>
                <a:latin typeface="Arial"/>
                <a:ea typeface="Times New Roman"/>
                <a:cs typeface="Arial"/>
              </a:rPr>
              <a:t> </a:t>
            </a:r>
            <a:endParaRPr kumimoji="0" lang="en-US" sz="3600" b="0" i="0" u="none" strike="noStrike" kern="0" cap="none" spc="0" normalizeH="0" baseline="0" noProof="0" dirty="0">
              <a:ln>
                <a:noFill/>
              </a:ln>
              <a:solidFill>
                <a:srgbClr val="000000"/>
              </a:solidFill>
              <a:effectLst/>
              <a:uLnTx/>
              <a:uFillTx/>
              <a:latin typeface="Arial"/>
              <a:ea typeface="Times New Roman"/>
              <a:cs typeface="+mn-cs"/>
            </a:endParaRPr>
          </a:p>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a:cs typeface="Arial"/>
              </a:rPr>
              <a:t> </a:t>
            </a:r>
          </a:p>
        </p:txBody>
      </p:sp>
      <p:sp>
        <p:nvSpPr>
          <p:cNvPr id="3" name="سهم إلى اليسار 2"/>
          <p:cNvSpPr/>
          <p:nvPr/>
        </p:nvSpPr>
        <p:spPr>
          <a:xfrm>
            <a:off x="8022465" y="3227070"/>
            <a:ext cx="769513" cy="462727"/>
          </a:xfrm>
          <a:prstGeom prst="leftArrow">
            <a:avLst>
              <a:gd name="adj1" fmla="val 47111"/>
              <a:gd name="adj2" fmla="val 50000"/>
            </a:avLst>
          </a:prstGeom>
          <a:solidFill>
            <a:srgbClr val="F79646">
              <a:lumMod val="75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 lastClr="FFFFFF"/>
              </a:solidFill>
              <a:effectLst/>
              <a:uLnTx/>
              <a:uFillTx/>
              <a:latin typeface="Calibri"/>
              <a:ea typeface="+mn-ea"/>
              <a:cs typeface="Arial"/>
            </a:endParaRPr>
          </a:p>
        </p:txBody>
      </p:sp>
      <p:sp>
        <p:nvSpPr>
          <p:cNvPr id="4" name="مستطيل 3"/>
          <p:cNvSpPr/>
          <p:nvPr/>
        </p:nvSpPr>
        <p:spPr>
          <a:xfrm>
            <a:off x="685800" y="3227070"/>
            <a:ext cx="7467600" cy="3046988"/>
          </a:xfrm>
          <a:prstGeom prst="rect">
            <a:avLst/>
          </a:prstGeom>
        </p:spPr>
        <p:txBody>
          <a:bodyPr wrap="square">
            <a:spAutoFit/>
          </a:bodyPr>
          <a:lstStyle/>
          <a:p>
            <a:r>
              <a:rPr lang="ar-IQ" sz="3200" b="1" dirty="0" smtClean="0">
                <a:solidFill>
                  <a:srgbClr val="0000FF"/>
                </a:solidFill>
                <a:latin typeface="Arial"/>
                <a:ea typeface="Times New Roman"/>
              </a:rPr>
              <a:t> </a:t>
            </a:r>
            <a:r>
              <a:rPr lang="ar-SA" sz="3200" b="1" dirty="0" smtClean="0">
                <a:solidFill>
                  <a:srgbClr val="0000FF"/>
                </a:solidFill>
                <a:latin typeface="Arial"/>
                <a:ea typeface="Times New Roman"/>
              </a:rPr>
              <a:t>إجراء </a:t>
            </a:r>
            <a:r>
              <a:rPr lang="ar-SA" sz="3200" b="1" dirty="0">
                <a:solidFill>
                  <a:srgbClr val="0000FF"/>
                </a:solidFill>
                <a:latin typeface="Arial"/>
                <a:ea typeface="Times New Roman"/>
              </a:rPr>
              <a:t>عملية بحث عن الشركة</a:t>
            </a:r>
            <a:endParaRPr lang="en-US" sz="3200" dirty="0">
              <a:solidFill>
                <a:srgbClr val="000000"/>
              </a:solidFill>
              <a:latin typeface="Arial"/>
              <a:ea typeface="Times New Roman"/>
            </a:endParaRPr>
          </a:p>
          <a:p>
            <a:r>
              <a:rPr lang="ar-SA" sz="3200" dirty="0">
                <a:ea typeface="Calibri"/>
              </a:rPr>
              <a:t/>
            </a:r>
            <a:br>
              <a:rPr lang="ar-SA" sz="3200" dirty="0">
                <a:ea typeface="Calibri"/>
              </a:rPr>
            </a:br>
            <a:r>
              <a:rPr lang="ar-SA" sz="3200" dirty="0">
                <a:ea typeface="Calibri"/>
              </a:rPr>
              <a:t>ربما تكون قد أجريت عملية بحث طويلة عندما كنت تقدم طلبك إلى الشركة. لكن ينبغي أن تكون كافة المعلومات حديثة وحاضرة في عقلك، اطلع على آخر أخبار الشركة لكي يكون لديك علم بأي </a:t>
            </a:r>
            <a:endParaRPr lang="ar-SA" sz="3200" dirty="0"/>
          </a:p>
        </p:txBody>
      </p:sp>
    </p:spTree>
    <p:extLst>
      <p:ext uri="{BB962C8B-B14F-4D97-AF65-F5344CB8AC3E}">
        <p14:creationId xmlns:p14="http://schemas.microsoft.com/office/powerpoint/2010/main" xmlns="" val="2625950120"/>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762000"/>
            <a:ext cx="7772400" cy="6740307"/>
          </a:xfrm>
          <a:prstGeom prst="rect">
            <a:avLst/>
          </a:prstGeom>
        </p:spPr>
        <p:txBody>
          <a:bodyPr wrap="square">
            <a:spAutoFit/>
          </a:bodyPr>
          <a:lstStyle/>
          <a:p>
            <a:r>
              <a:rPr lang="ar-SA" sz="3600" b="1" dirty="0">
                <a:ea typeface="Calibri"/>
              </a:rPr>
              <a:t>تطور جديد (مثل اندماج الشركة مع شركة أخرى أو تعيين مدير تنفيذي جديد). تأكد أنك تعرف منتجات الشركة أو خدماتها الرئيسية وحجمها وعدد مكاتبها ودخلها وسمعتها وأهدافها ومشكلاتها إن وجدت. هل تعرف شيئا عن فلسفة الشركة وتاريخها (هل هي شركة خاصة ، متى تم إنشاؤها؟) إذا لم تتوفر لديك هذه المعلومات، يمكنك الاتصال هاتفيا بالشركة واطلب نسخة من تقريرها السنوي أو أي مطبوعات أو مواد تسويقية تتضمن منتجات الشركة (معظم الشركات تسعد بإرسال مثل هذه المعلومات إليك).</a:t>
            </a:r>
            <a:br>
              <a:rPr lang="ar-SA" sz="3600" b="1" dirty="0">
                <a:ea typeface="Calibri"/>
              </a:rPr>
            </a:br>
            <a:r>
              <a:rPr lang="ar-SA" sz="3600" b="1" dirty="0">
                <a:ea typeface="Calibri"/>
              </a:rPr>
              <a:t/>
            </a:r>
            <a:br>
              <a:rPr lang="ar-SA" sz="3600" b="1" dirty="0">
                <a:ea typeface="Calibri"/>
              </a:rPr>
            </a:br>
            <a:endParaRPr lang="ar-SA" sz="3600" b="1" dirty="0"/>
          </a:p>
        </p:txBody>
      </p:sp>
    </p:spTree>
    <p:extLst>
      <p:ext uri="{BB962C8B-B14F-4D97-AF65-F5344CB8AC3E}">
        <p14:creationId xmlns:p14="http://schemas.microsoft.com/office/powerpoint/2010/main" xmlns="" val="1892686606"/>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33901" y="1447800"/>
            <a:ext cx="3584636" cy="584775"/>
          </a:xfrm>
          <a:prstGeom prst="rect">
            <a:avLst/>
          </a:prstGeom>
        </p:spPr>
        <p:txBody>
          <a:bodyPr wrap="none">
            <a:spAutoFit/>
          </a:bodyPr>
          <a:lstStyle/>
          <a:p>
            <a:r>
              <a:rPr lang="ar-SA" sz="3200" b="1" dirty="0">
                <a:solidFill>
                  <a:srgbClr val="0000FF"/>
                </a:solidFill>
                <a:ea typeface="Calibri"/>
              </a:rPr>
              <a:t>مراجع المقابلة الشخصية </a:t>
            </a:r>
            <a:endParaRPr lang="ar-SA" sz="3200" dirty="0"/>
          </a:p>
        </p:txBody>
      </p:sp>
      <p:pic>
        <p:nvPicPr>
          <p:cNvPr id="3" name="صورة 2" descr="http://pad1.whstatic.com/images/thumb/e/e1/Pass-a-Job-Interview-Step-6-Version-2.jpg/900px-Pass-a-Job-Interview-Step-6-Version-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526960"/>
            <a:ext cx="3086101" cy="2749640"/>
          </a:xfrm>
          <a:prstGeom prst="rect">
            <a:avLst/>
          </a:prstGeom>
          <a:noFill/>
          <a:ln>
            <a:noFill/>
          </a:ln>
        </p:spPr>
      </p:pic>
      <p:sp>
        <p:nvSpPr>
          <p:cNvPr id="4" name="سهم إلى اليسار 3"/>
          <p:cNvSpPr/>
          <p:nvPr/>
        </p:nvSpPr>
        <p:spPr>
          <a:xfrm>
            <a:off x="8118538" y="1628715"/>
            <a:ext cx="720663" cy="403860"/>
          </a:xfrm>
          <a:prstGeom prst="leftArrow">
            <a:avLst>
              <a:gd name="adj1" fmla="val 53488"/>
              <a:gd name="adj2" fmla="val 50000"/>
            </a:avLst>
          </a:prstGeom>
          <a:solidFill>
            <a:srgbClr val="F79646">
              <a:lumMod val="75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5" name="مستطيل 4"/>
          <p:cNvSpPr/>
          <p:nvPr/>
        </p:nvSpPr>
        <p:spPr>
          <a:xfrm>
            <a:off x="228601" y="3505200"/>
            <a:ext cx="8610600" cy="2677656"/>
          </a:xfrm>
          <a:prstGeom prst="rect">
            <a:avLst/>
          </a:prstGeom>
        </p:spPr>
        <p:txBody>
          <a:bodyPr wrap="square">
            <a:spAutoFit/>
          </a:bodyPr>
          <a:lstStyle/>
          <a:p>
            <a:r>
              <a:rPr lang="ar-SA" sz="2800" b="1" dirty="0">
                <a:ea typeface="Calibri"/>
              </a:rPr>
              <a:t>تأكد أن معك نسختين على الأقل من سيرتك الذاتية، وقائمة بالمراجع (إذا طلب منك ذلك) و نسخة من شهاداتك التعليمية (لأن أصحاب الأعمال في الشرق الأوسط غالبا ما يطلبون الإطلاع عليها) وأمثلة على أي عمل ترى أنه مناسبا (هذا مهم بوجه خاص بالنسبة للصناعات الإبداعية مثل التصميمات والرسومات حيث يمكن تعيينك لشغل الوظيفة بناء على جودة أعمالك السابقة). ينبغي أيضا أن يكون معك قلما ودفتر ملاحظات</a:t>
            </a:r>
            <a:endParaRPr lang="ar-SA" sz="2800" b="1" dirty="0"/>
          </a:p>
        </p:txBody>
      </p:sp>
    </p:spTree>
    <p:extLst>
      <p:ext uri="{BB962C8B-B14F-4D97-AF65-F5344CB8AC3E}">
        <p14:creationId xmlns:p14="http://schemas.microsoft.com/office/powerpoint/2010/main" xmlns="" val="2307476530"/>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310425" y="152037"/>
            <a:ext cx="7162800" cy="6740307"/>
          </a:xfrm>
          <a:prstGeom prst="rect">
            <a:avLst/>
          </a:prstGeom>
        </p:spPr>
        <p:txBody>
          <a:bodyPr wrap="square">
            <a:spAutoFit/>
          </a:bodyPr>
          <a:lstStyle/>
          <a:p>
            <a:r>
              <a:rPr lang="ar-IQ" sz="3600" b="1" dirty="0" smtClean="0">
                <a:solidFill>
                  <a:srgbClr val="0000FF"/>
                </a:solidFill>
                <a:ea typeface="Calibri"/>
              </a:rPr>
              <a:t>       </a:t>
            </a:r>
            <a:r>
              <a:rPr lang="ar-SA" sz="3600" b="1" dirty="0" smtClean="0">
                <a:solidFill>
                  <a:srgbClr val="0000FF"/>
                </a:solidFill>
                <a:ea typeface="Calibri"/>
              </a:rPr>
              <a:t>طريقة </a:t>
            </a:r>
            <a:r>
              <a:rPr lang="ar-SA" sz="3600" b="1" dirty="0">
                <a:solidFill>
                  <a:srgbClr val="0000FF"/>
                </a:solidFill>
                <a:ea typeface="Calibri"/>
              </a:rPr>
              <a:t>الملبس</a:t>
            </a:r>
            <a:r>
              <a:rPr lang="ar-SA" sz="3600" b="1" dirty="0">
                <a:ea typeface="Calibri"/>
              </a:rPr>
              <a:t/>
            </a:r>
            <a:br>
              <a:rPr lang="ar-SA" sz="3600" b="1" dirty="0">
                <a:ea typeface="Calibri"/>
              </a:rPr>
            </a:br>
            <a:r>
              <a:rPr lang="ar-SA" sz="3600" b="1" dirty="0">
                <a:solidFill>
                  <a:srgbClr val="0000FF"/>
                </a:solidFill>
                <a:ea typeface="Calibri"/>
              </a:rPr>
              <a:t>     </a:t>
            </a:r>
            <a:r>
              <a:rPr lang="ar-SA" sz="3600" b="1" dirty="0">
                <a:ea typeface="Calibri"/>
              </a:rPr>
              <a:t/>
            </a:r>
            <a:br>
              <a:rPr lang="ar-SA" sz="3600" b="1" dirty="0">
                <a:ea typeface="Calibri"/>
              </a:rPr>
            </a:br>
            <a:r>
              <a:rPr lang="ar-SA" sz="3600" b="1" dirty="0">
                <a:ea typeface="Calibri"/>
              </a:rPr>
              <a:t>أول انطباع يتكون لدى عضو لجنة المقابلة الشخصية يتم قبل أن تتفوه بكلمة واحدة وهذا يعتمد على مظهرك. لذلك من الأهمية بمكان أن يكون ملبسك دليلا على احترافك. حتى إذا كنت ذاهبا لحضور مقابلة شخصية في شركة انترنت حيث يتم ارتداء الملابس غير الرسمية، يجب عليك أن تظهر بالملابس الرسمية في المقابلة الشخصية الأولى. ثم يمكنك ارتداء الملابس غير الرسمية في اللقاءات التالية.</a:t>
            </a:r>
            <a:r>
              <a:rPr lang="ar-SA" sz="3600" b="1" dirty="0">
                <a:solidFill>
                  <a:srgbClr val="545454"/>
                </a:solidFill>
                <a:ea typeface="Calibri"/>
                <a:cs typeface="Calibri"/>
              </a:rPr>
              <a:t> </a:t>
            </a:r>
            <a:r>
              <a:rPr lang="ar-SA" sz="3600" b="1" dirty="0">
                <a:ea typeface="Calibri"/>
              </a:rPr>
              <a:t/>
            </a:r>
            <a:br>
              <a:rPr lang="ar-SA" sz="3600" b="1" dirty="0">
                <a:ea typeface="Calibri"/>
              </a:rPr>
            </a:br>
            <a:endParaRPr lang="ar-SA" sz="3600" b="1" dirty="0"/>
          </a:p>
        </p:txBody>
      </p:sp>
      <p:sp>
        <p:nvSpPr>
          <p:cNvPr id="3" name="سهم إلى اليسار 2"/>
          <p:cNvSpPr/>
          <p:nvPr/>
        </p:nvSpPr>
        <p:spPr>
          <a:xfrm>
            <a:off x="7612165" y="400748"/>
            <a:ext cx="861060" cy="403860"/>
          </a:xfrm>
          <a:prstGeom prst="leftArrow">
            <a:avLst>
              <a:gd name="adj1" fmla="val 40733"/>
              <a:gd name="adj2" fmla="val 50000"/>
            </a:avLst>
          </a:prstGeom>
          <a:solidFill>
            <a:srgbClr val="F79646">
              <a:lumMod val="75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384782567"/>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1025" name="صورة 25" descr="13059840_10154198862868746_84239720_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0" y="235857"/>
            <a:ext cx="6019800" cy="2571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76200" y="3016240"/>
            <a:ext cx="89154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تعلم معنا فن المقابلات الشخصية </a:t>
            </a:r>
            <a:endParaRPr kumimoji="0" lang="en-US" altLang="ar-SA"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ar-SA"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الكثير منا يبحث عن وظيفة مناسبة بمرتب مجزي....!</a:t>
            </a:r>
            <a:endParaRPr lang="ar-IQ" altLang="ar-SA" sz="3600" dirty="0">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القليل منا من يتم الاتصال به لحضور المقابلة </a:t>
            </a:r>
            <a:r>
              <a:rPr kumimoji="0" lang="ar-IQ"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الشخصية..</a:t>
            </a:r>
            <a:r>
              <a:rPr kumimoji="0" lang="ar-SA" altLang="ar-SA" sz="3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t>
            </a:r>
            <a:r>
              <a:rPr kumimoji="0" lang="ar-SA"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endParaRPr kumimoji="0" lang="en-US" altLang="ar-SA"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وعدد قليل </a:t>
            </a:r>
            <a:r>
              <a:rPr kumimoji="0" lang="ar-SA" altLang="ar-SA" sz="3600" b="1" i="0" u="none" strike="noStrike" cap="none" normalizeH="0" baseline="0" dirty="0" smtClean="0">
                <a:ln>
                  <a:noFill/>
                </a:ln>
                <a:solidFill>
                  <a:srgbClr val="009933"/>
                </a:solidFill>
                <a:effectLst/>
                <a:latin typeface="Arial" pitchFamily="34" charset="0"/>
                <a:ea typeface="Times New Roman" pitchFamily="18" charset="0"/>
                <a:cs typeface="Arial" pitchFamily="34" charset="0"/>
              </a:rPr>
              <a:t>جداً جداً</a:t>
            </a:r>
            <a:r>
              <a:rPr kumimoji="0" lang="ar-SA" altLang="ar-SA" sz="3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منا يجتاز اختبار المقابلات الشخصية.......!</a:t>
            </a:r>
            <a:endParaRPr kumimoji="0" lang="ar-SA" alt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73159998"/>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5718f794ed086" descr="صورة عنوانها Pass a Job Interview Step 7">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533400"/>
            <a:ext cx="2615565" cy="2753360"/>
          </a:xfrm>
          <a:prstGeom prst="rect">
            <a:avLst/>
          </a:prstGeom>
          <a:noFill/>
          <a:ln>
            <a:noFill/>
          </a:ln>
        </p:spPr>
      </p:pic>
      <p:pic>
        <p:nvPicPr>
          <p:cNvPr id="3" name="صورة 2" descr="http://pad1.whstatic.com/images/thumb/4/45/Pass-a-Job-Interview-Step-11.jpg/900px-Pass-a-Job-Interview-Step-11.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31047" y="533400"/>
            <a:ext cx="2466340" cy="2764155"/>
          </a:xfrm>
          <a:prstGeom prst="rect">
            <a:avLst/>
          </a:prstGeom>
          <a:noFill/>
          <a:ln>
            <a:noFill/>
          </a:ln>
        </p:spPr>
      </p:pic>
      <p:sp>
        <p:nvSpPr>
          <p:cNvPr id="4" name="سهم منحني إلى اليسار 3"/>
          <p:cNvSpPr/>
          <p:nvPr/>
        </p:nvSpPr>
        <p:spPr>
          <a:xfrm>
            <a:off x="8422622" y="3838024"/>
            <a:ext cx="560705" cy="8820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5" name="سهم منحني إلى اليسار 4"/>
          <p:cNvSpPr/>
          <p:nvPr/>
        </p:nvSpPr>
        <p:spPr>
          <a:xfrm>
            <a:off x="8421987" y="5334000"/>
            <a:ext cx="561340" cy="882015"/>
          </a:xfrm>
          <a:prstGeom prst="curvedLeftArrow">
            <a:avLst/>
          </a:prstGeom>
          <a:solidFill>
            <a:schemeClr val="accent6">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Rectangle 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1" name="Rectangle 8"/>
          <p:cNvSpPr>
            <a:spLocks noChangeArrowheads="1"/>
          </p:cNvSpPr>
          <p:nvPr/>
        </p:nvSpPr>
        <p:spPr bwMode="auto">
          <a:xfrm>
            <a:off x="838199" y="3638414"/>
            <a:ext cx="7264262" cy="12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2600" b="1" i="0" u="sng" strike="noStrike" cap="none" normalizeH="0" baseline="0" dirty="0" smtClean="0">
                <a:ln>
                  <a:noFill/>
                </a:ln>
                <a:solidFill>
                  <a:schemeClr val="tx1"/>
                </a:solidFill>
                <a:effectLst/>
                <a:latin typeface="Arial" pitchFamily="34" charset="0"/>
                <a:ea typeface="Calibri" pitchFamily="34" charset="0"/>
                <a:cs typeface="Arial" pitchFamily="34" charset="0"/>
              </a:rPr>
              <a:t>ينبغي على الرجل ارتداء بدلة داكنة اللون، وربطة عنق مناسبة وقميص أبيض أو فاتح اللون. الجوارب والحذاء ينبغي أن يكونا أسودين</a:t>
            </a:r>
            <a:r>
              <a:rPr kumimoji="0" lang="ar-SA" altLang="ar-SA" sz="2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ar-SA" alt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13" name="Rectangle 10"/>
          <p:cNvSpPr>
            <a:spLocks noChangeArrowheads="1"/>
          </p:cNvSpPr>
          <p:nvPr/>
        </p:nvSpPr>
        <p:spPr bwMode="auto">
          <a:xfrm rot="10800000" flipV="1">
            <a:off x="838200" y="4928621"/>
            <a:ext cx="7467599" cy="169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SA" altLang="ar-SA" sz="2600" b="1" i="0" u="sng" strike="noStrike" cap="none" normalizeH="0" baseline="0" dirty="0" smtClean="0">
              <a:ln>
                <a:noFill/>
              </a:ln>
              <a:solidFill>
                <a:srgbClr val="9BBB59"/>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ar-SA" sz="2600" b="1" i="0" u="sng" strike="noStrike" normalizeH="0" baseline="0" dirty="0" smtClean="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Arial" pitchFamily="34" charset="0"/>
                <a:ea typeface="Calibri" pitchFamily="34" charset="0"/>
                <a:cs typeface="Arial" pitchFamily="34" charset="0"/>
              </a:rPr>
              <a:t>وينبغي ان تلتزم المرأة بعدم المبالغة في ارتداء المجوهرات . كما ينبغي على المرأة في الشرق الأوسط تجنب ارتداء الملابس الشفافة أو </a:t>
            </a:r>
            <a:r>
              <a:rPr kumimoji="0" lang="ar-SA" altLang="ar-SA" sz="2600" b="1" i="0" u="sng"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القصيرة.</a:t>
            </a:r>
            <a:r>
              <a:rPr kumimoji="0" lang="ar-SA" altLang="ar-SA" sz="2600" b="1" i="0" u="sng" strike="noStrike" cap="none" normalizeH="0" baseline="0" dirty="0" smtClean="0">
                <a:ln>
                  <a:noFill/>
                </a:ln>
                <a:solidFill>
                  <a:schemeClr val="accent6">
                    <a:lumMod val="75000"/>
                  </a:schemeClr>
                </a:solidFill>
                <a:effectLst/>
                <a:latin typeface="Arial" pitchFamily="34" charset="0"/>
                <a:ea typeface="Calibri" pitchFamily="34" charset="0"/>
                <a:cs typeface="Arial" pitchFamily="34" charset="0"/>
              </a:rPr>
              <a:t> </a:t>
            </a:r>
            <a:endParaRPr kumimoji="0" lang="ar-SA" altLang="ar-SA" sz="1800" b="1" i="0"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3187450213"/>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0" y="1219200"/>
            <a:ext cx="7924800" cy="2862322"/>
          </a:xfrm>
          <a:prstGeom prst="rect">
            <a:avLst/>
          </a:prstGeom>
        </p:spPr>
        <p:txBody>
          <a:bodyPr wrap="square">
            <a:spAutoFit/>
          </a:bodyPr>
          <a:lstStyle/>
          <a:p>
            <a:r>
              <a:rPr lang="ar-SA" sz="3600" b="1" dirty="0">
                <a:effectLst>
                  <a:outerShdw blurRad="38100" dist="38100" dir="2700000" algn="tl">
                    <a:srgbClr val="000000">
                      <a:alpha val="43137"/>
                    </a:srgbClr>
                  </a:outerShdw>
                </a:effectLst>
                <a:ea typeface="Calibri"/>
              </a:rPr>
              <a:t>الملابس المعتادة أو الإقليمية في منطقة الشرق الأوسط تكون مقبولة في معظم الشركات كما أنها متوقعة في المؤسسات الحكومية. وفي ضوء تعدد الثقافات في المنطقة ليس من الغريب أن تجد خليطا من البدل الرسمية والدشداشة والعباءة والساري </a:t>
            </a:r>
            <a:endParaRPr lang="ar-SA" sz="3600" b="1" dirty="0">
              <a:effectLst>
                <a:outerShdw blurRad="38100" dist="38100" dir="2700000" algn="tl">
                  <a:srgbClr val="000000">
                    <a:alpha val="43137"/>
                  </a:srgbClr>
                </a:outerShdw>
              </a:effectLst>
            </a:endParaRPr>
          </a:p>
        </p:txBody>
      </p:sp>
      <p:sp>
        <p:nvSpPr>
          <p:cNvPr id="3" name="مستطيل 2"/>
          <p:cNvSpPr/>
          <p:nvPr/>
        </p:nvSpPr>
        <p:spPr>
          <a:xfrm>
            <a:off x="1143000" y="4196553"/>
            <a:ext cx="7543800" cy="1366528"/>
          </a:xfrm>
          <a:prstGeom prst="rect">
            <a:avLst/>
          </a:prstGeom>
        </p:spPr>
        <p:txBody>
          <a:bodyPr wrap="square">
            <a:spAutoFit/>
          </a:bodyPr>
          <a:lstStyle/>
          <a:p>
            <a:pPr algn="ctr">
              <a:lnSpc>
                <a:spcPct val="115000"/>
              </a:lnSpc>
              <a:spcAft>
                <a:spcPts val="1000"/>
              </a:spcAft>
            </a:pPr>
            <a:r>
              <a:rPr lang="ar-SA" sz="3600" b="1" dirty="0">
                <a:effectLst>
                  <a:outerShdw blurRad="38100" dist="38100" dir="2700000" algn="tl">
                    <a:srgbClr val="000000">
                      <a:alpha val="43137"/>
                    </a:srgbClr>
                  </a:outerShdw>
                </a:effectLst>
                <a:ea typeface="Calibri"/>
              </a:rPr>
              <a:t>ومجموعة متنوعة من أغطية الرأس في شركة واحدة أو في محل عمل واحد.</a:t>
            </a:r>
            <a:endParaRPr lang="en-US" sz="3600" b="1" dirty="0">
              <a:effectLst>
                <a:outerShdw blurRad="38100" dist="38100" dir="2700000" algn="tl">
                  <a:srgbClr val="000000">
                    <a:alpha val="43137"/>
                  </a:srgbClr>
                </a:outerShdw>
              </a:effectLst>
              <a:ea typeface="Calibri"/>
              <a:cs typeface="Arial"/>
            </a:endParaRPr>
          </a:p>
        </p:txBody>
      </p:sp>
    </p:spTree>
    <p:extLst>
      <p:ext uri="{BB962C8B-B14F-4D97-AF65-F5344CB8AC3E}">
        <p14:creationId xmlns:p14="http://schemas.microsoft.com/office/powerpoint/2010/main" xmlns="" val="3324757504"/>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0200" y="268755"/>
            <a:ext cx="6248400" cy="986489"/>
          </a:xfrm>
          <a:prstGeom prst="rect">
            <a:avLst/>
          </a:prstGeom>
          <a:solidFill>
            <a:schemeClr val="accent2">
              <a:lumMod val="75000"/>
            </a:schemeClr>
          </a:solidFill>
        </p:spPr>
        <p:txBody>
          <a:bodyPr wrap="square">
            <a:spAutoFit/>
          </a:bodyPr>
          <a:lstStyle/>
          <a:p>
            <a:pPr algn="ctr">
              <a:lnSpc>
                <a:spcPct val="115000"/>
              </a:lnSpc>
              <a:spcAft>
                <a:spcPts val="1000"/>
              </a:spcAft>
            </a:pPr>
            <a:r>
              <a:rPr lang="ar-IQ" sz="5400" dirty="0">
                <a:solidFill>
                  <a:schemeClr val="accent6">
                    <a:lumMod val="20000"/>
                    <a:lumOff val="80000"/>
                  </a:schemeClr>
                </a:solidFill>
                <a:effectLst>
                  <a:outerShdw blurRad="38100" dist="38100" dir="2700000" algn="tl">
                    <a:srgbClr val="000000">
                      <a:alpha val="43137"/>
                    </a:srgbClr>
                  </a:outerShdw>
                </a:effectLst>
                <a:ea typeface="Calibri"/>
              </a:rPr>
              <a:t>سؤال ؟وجواب</a:t>
            </a:r>
            <a:endParaRPr lang="en-US" sz="5400" dirty="0">
              <a:solidFill>
                <a:schemeClr val="accent6">
                  <a:lumMod val="20000"/>
                  <a:lumOff val="80000"/>
                </a:schemeClr>
              </a:solidFill>
              <a:effectLst>
                <a:outerShdw blurRad="38100" dist="38100" dir="2700000" algn="tl">
                  <a:srgbClr val="000000">
                    <a:alpha val="43137"/>
                  </a:srgbClr>
                </a:outerShdw>
              </a:effectLst>
              <a:ea typeface="Calibri"/>
              <a:cs typeface="Arial"/>
            </a:endParaRPr>
          </a:p>
        </p:txBody>
      </p:sp>
      <p:sp>
        <p:nvSpPr>
          <p:cNvPr id="3" name="مستطيل 2"/>
          <p:cNvSpPr/>
          <p:nvPr/>
        </p:nvSpPr>
        <p:spPr>
          <a:xfrm>
            <a:off x="76200" y="1248358"/>
            <a:ext cx="9067800" cy="5938036"/>
          </a:xfrm>
          <a:prstGeom prst="rect">
            <a:avLst/>
          </a:prstGeom>
        </p:spPr>
        <p:txBody>
          <a:bodyPr wrap="square">
            <a:spAutoFit/>
          </a:bodyPr>
          <a:lstStyle/>
          <a:p>
            <a:pPr>
              <a:lnSpc>
                <a:spcPct val="115000"/>
              </a:lnSpc>
              <a:spcAft>
                <a:spcPts val="1000"/>
              </a:spcAft>
            </a:pPr>
            <a:r>
              <a:rPr lang="ar-SA" sz="3200" b="1" dirty="0">
                <a:solidFill>
                  <a:srgbClr val="0000FF"/>
                </a:solidFill>
                <a:ea typeface="Times New Roman"/>
              </a:rPr>
              <a:t>الأسئلة </a:t>
            </a:r>
            <a:r>
              <a:rPr lang="ar-SA" sz="3200" b="1" dirty="0" smtClean="0">
                <a:solidFill>
                  <a:srgbClr val="0000FF"/>
                </a:solidFill>
                <a:ea typeface="Times New Roman"/>
              </a:rPr>
              <a:t>:</a:t>
            </a:r>
            <a:r>
              <a:rPr lang="ar-SA" sz="3200" b="1" dirty="0">
                <a:solidFill>
                  <a:srgbClr val="000000"/>
                </a:solidFill>
                <a:ea typeface="Times New Roman"/>
              </a:rPr>
              <a:t/>
            </a:r>
            <a:br>
              <a:rPr lang="ar-SA" sz="3200" b="1" dirty="0">
                <a:solidFill>
                  <a:srgbClr val="000000"/>
                </a:solidFill>
                <a:ea typeface="Times New Roman"/>
              </a:rPr>
            </a:br>
            <a:r>
              <a:rPr lang="ar-SA" sz="3200" b="1" dirty="0">
                <a:solidFill>
                  <a:srgbClr val="000000"/>
                </a:solidFill>
                <a:ea typeface="Times New Roman"/>
              </a:rPr>
              <a:t>من المفيد دائما أن تتوقع بعض الأسئلة الشائعة التي قد يطرحها عليك أعضاء لجنة المقابلة الشخصية وبالتالي من الأفضل لك إعداد أجوبتك </a:t>
            </a:r>
            <a:r>
              <a:rPr lang="ar-SA" sz="3200" b="1" dirty="0" smtClean="0">
                <a:solidFill>
                  <a:srgbClr val="000000"/>
                </a:solidFill>
                <a:ea typeface="Times New Roman"/>
              </a:rPr>
              <a:t>عليها</a:t>
            </a:r>
            <a:r>
              <a:rPr lang="ar-IQ" sz="3200" b="1" dirty="0">
                <a:solidFill>
                  <a:srgbClr val="000000"/>
                </a:solidFill>
                <a:ea typeface="Times New Roman"/>
              </a:rPr>
              <a:t>,</a:t>
            </a:r>
            <a:r>
              <a:rPr lang="ar-SA" sz="3200" b="1" dirty="0" smtClean="0">
                <a:solidFill>
                  <a:srgbClr val="000000"/>
                </a:solidFill>
                <a:ea typeface="Times New Roman"/>
              </a:rPr>
              <a:t> وتشتمل </a:t>
            </a:r>
            <a:r>
              <a:rPr lang="ar-SA" sz="3200" b="1" dirty="0">
                <a:solidFill>
                  <a:srgbClr val="000000"/>
                </a:solidFill>
                <a:ea typeface="Times New Roman"/>
              </a:rPr>
              <a:t>هذه الأسئلة المتوقعة على ما يلي:</a:t>
            </a:r>
            <a:endParaRPr lang="en-US" sz="3200" b="1" dirty="0">
              <a:ea typeface="Calibri"/>
              <a:cs typeface="Arial"/>
            </a:endParaRPr>
          </a:p>
          <a:p>
            <a:pPr>
              <a:lnSpc>
                <a:spcPct val="115000"/>
              </a:lnSpc>
              <a:spcAft>
                <a:spcPts val="1000"/>
              </a:spcAft>
            </a:pPr>
            <a:r>
              <a:rPr lang="ar-SA" sz="3200" b="1" dirty="0">
                <a:solidFill>
                  <a:srgbClr val="FF0000"/>
                </a:solidFill>
                <a:ea typeface="Times New Roman"/>
              </a:rPr>
              <a:t>احكي لي عن نفسك</a:t>
            </a:r>
            <a:r>
              <a:rPr lang="ar-SA" sz="3200" b="1" dirty="0" smtClean="0">
                <a:solidFill>
                  <a:srgbClr val="FF0000"/>
                </a:solidFill>
                <a:ea typeface="Times New Roman"/>
              </a:rPr>
              <a:t>؟</a:t>
            </a:r>
            <a:r>
              <a:rPr lang="ar-SA" sz="3200" b="1" dirty="0">
                <a:solidFill>
                  <a:srgbClr val="000000"/>
                </a:solidFill>
                <a:ea typeface="Times New Roman"/>
              </a:rPr>
              <a:t/>
            </a:r>
            <a:br>
              <a:rPr lang="ar-SA" sz="3200" b="1" dirty="0">
                <a:solidFill>
                  <a:srgbClr val="000000"/>
                </a:solidFill>
                <a:ea typeface="Times New Roman"/>
              </a:rPr>
            </a:br>
            <a:r>
              <a:rPr lang="ar-IQ" sz="3200" b="1" dirty="0" smtClean="0">
                <a:solidFill>
                  <a:srgbClr val="000000"/>
                </a:solidFill>
                <a:ea typeface="Times New Roman"/>
              </a:rPr>
              <a:t>أ</a:t>
            </a:r>
            <a:r>
              <a:rPr lang="ar-SA" sz="3200" b="1" dirty="0" smtClean="0">
                <a:solidFill>
                  <a:srgbClr val="000000"/>
                </a:solidFill>
                <a:ea typeface="Times New Roman"/>
              </a:rPr>
              <a:t>جب </a:t>
            </a:r>
            <a:r>
              <a:rPr lang="ar-SA" sz="3200" b="1" dirty="0">
                <a:solidFill>
                  <a:srgbClr val="000000"/>
                </a:solidFill>
                <a:ea typeface="Times New Roman"/>
              </a:rPr>
              <a:t>بإيجاز وركز على حياتك المهنية. ليس من المناسب ذكر علاقاتك وذكريات طفولتك وأسرتك, بل المطلوب ذكر تاريخ موجز لخلفيتك التعليمية وحياتك المهنية واهتماماتك الخاصة. اختم حديثك بأسباب اهتمامك بالحصول على الوظيفة.</a:t>
            </a:r>
            <a:endParaRPr lang="en-US" sz="3200" b="1" dirty="0">
              <a:ea typeface="Calibri"/>
              <a:cs typeface="Arial"/>
            </a:endParaRPr>
          </a:p>
          <a:p>
            <a:endParaRPr lang="ar-SA" sz="3200" b="1" dirty="0"/>
          </a:p>
        </p:txBody>
      </p:sp>
    </p:spTree>
    <p:extLst>
      <p:ext uri="{BB962C8B-B14F-4D97-AF65-F5344CB8AC3E}">
        <p14:creationId xmlns:p14="http://schemas.microsoft.com/office/powerpoint/2010/main" xmlns="" val="420428262"/>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304800"/>
            <a:ext cx="8153400" cy="6409127"/>
          </a:xfrm>
          <a:prstGeom prst="rect">
            <a:avLst/>
          </a:prstGeom>
        </p:spPr>
        <p:txBody>
          <a:bodyPr wrap="square">
            <a:spAutoFit/>
          </a:bodyPr>
          <a:lstStyle/>
          <a:p>
            <a:pPr>
              <a:lnSpc>
                <a:spcPct val="115000"/>
              </a:lnSpc>
              <a:spcAft>
                <a:spcPts val="1000"/>
              </a:spcAft>
            </a:pPr>
            <a:r>
              <a:rPr lang="ar-SA" sz="3600" b="1" dirty="0">
                <a:solidFill>
                  <a:srgbClr val="FF0000"/>
                </a:solidFill>
                <a:ea typeface="Times New Roman"/>
              </a:rPr>
              <a:t>لماذا تقدمت للحصول على هذه الوظيفة</a:t>
            </a:r>
            <a:r>
              <a:rPr lang="ar-SA" sz="3600" b="1" dirty="0" smtClean="0">
                <a:solidFill>
                  <a:srgbClr val="FF0000"/>
                </a:solidFill>
                <a:ea typeface="Times New Roman"/>
              </a:rPr>
              <a:t>؟</a:t>
            </a:r>
            <a:r>
              <a:rPr lang="ar-SA" sz="3600" b="1" dirty="0">
                <a:solidFill>
                  <a:srgbClr val="000000"/>
                </a:solidFill>
                <a:ea typeface="Times New Roman"/>
              </a:rPr>
              <a:t/>
            </a:r>
            <a:br>
              <a:rPr lang="ar-SA" sz="3600" b="1" dirty="0">
                <a:solidFill>
                  <a:srgbClr val="000000"/>
                </a:solidFill>
                <a:ea typeface="Times New Roman"/>
              </a:rPr>
            </a:br>
            <a:r>
              <a:rPr lang="ar-SA" sz="3600" b="1" dirty="0">
                <a:solidFill>
                  <a:srgbClr val="000000"/>
                </a:solidFill>
                <a:ea typeface="Times New Roman"/>
              </a:rPr>
              <a:t>قم بإظهار الاهتمام وبرهن انك قمت بالبحث عن معلومات حول تلك الوظيفة وأنك تعلم متطلباتها عن طريق التحدث عن المهام التي قمت بها في وظيفتك السابقة او مجال دراستك التي تؤهلك للوظيفة. بوسعك القول أنك تريد العمل لشركة رائدة </a:t>
            </a:r>
            <a:r>
              <a:rPr lang="ar-IQ" sz="3600" b="1" dirty="0" smtClean="0">
                <a:solidFill>
                  <a:srgbClr val="000000"/>
                </a:solidFill>
                <a:ea typeface="Times New Roman"/>
              </a:rPr>
              <a:t> وتهتم </a:t>
            </a:r>
            <a:r>
              <a:rPr lang="ar-SA" sz="3600" b="1" dirty="0" smtClean="0">
                <a:solidFill>
                  <a:srgbClr val="000000"/>
                </a:solidFill>
                <a:ea typeface="Times New Roman"/>
              </a:rPr>
              <a:t>في </a:t>
            </a:r>
            <a:r>
              <a:rPr lang="ar-SA" sz="3600" b="1" dirty="0">
                <a:solidFill>
                  <a:srgbClr val="000000"/>
                </a:solidFill>
                <a:ea typeface="Times New Roman"/>
              </a:rPr>
              <a:t>مجال الاتصالات (على سبيل المثال) وأن شهادتك الجامعية في مجال تقنية المعلومات والبرمجة تعطيك خلفية مناسبة للوظيفة. كما اذكر ما الذي تستطيع أن تضيفه للشركة</a:t>
            </a:r>
            <a:r>
              <a:rPr lang="ar-SA" sz="3600" b="1" dirty="0" smtClean="0">
                <a:solidFill>
                  <a:srgbClr val="000000"/>
                </a:solidFill>
                <a:ea typeface="Times New Roman"/>
              </a:rPr>
              <a:t>.</a:t>
            </a:r>
            <a:endParaRPr lang="ar-SA" sz="3600" b="1" dirty="0"/>
          </a:p>
        </p:txBody>
      </p:sp>
    </p:spTree>
    <p:extLst>
      <p:ext uri="{BB962C8B-B14F-4D97-AF65-F5344CB8AC3E}">
        <p14:creationId xmlns:p14="http://schemas.microsoft.com/office/powerpoint/2010/main" xmlns="" val="2747908798"/>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1" y="152400"/>
            <a:ext cx="8199548" cy="3046988"/>
          </a:xfrm>
          <a:prstGeom prst="rect">
            <a:avLst/>
          </a:prstGeom>
        </p:spPr>
        <p:txBody>
          <a:bodyPr wrap="square">
            <a:spAutoFit/>
          </a:bodyPr>
          <a:lstStyle/>
          <a:p>
            <a:r>
              <a:rPr lang="ar-SA" sz="3200" b="1" dirty="0">
                <a:solidFill>
                  <a:srgbClr val="FF0000"/>
                </a:solidFill>
                <a:ea typeface="Times New Roman"/>
              </a:rPr>
              <a:t>ماذا تعلم عن الشركة؟ </a:t>
            </a:r>
            <a:br>
              <a:rPr lang="ar-SA" sz="3200" b="1" dirty="0">
                <a:solidFill>
                  <a:srgbClr val="FF0000"/>
                </a:solidFill>
                <a:ea typeface="Times New Roman"/>
              </a:rPr>
            </a:br>
            <a:r>
              <a:rPr lang="ar-SA" sz="3200" b="1" dirty="0">
                <a:solidFill>
                  <a:srgbClr val="000000"/>
                </a:solidFill>
                <a:ea typeface="Times New Roman"/>
              </a:rPr>
              <a:t/>
            </a:r>
            <a:br>
              <a:rPr lang="ar-SA" sz="3200" b="1" dirty="0">
                <a:solidFill>
                  <a:srgbClr val="000000"/>
                </a:solidFill>
                <a:ea typeface="Times New Roman"/>
              </a:rPr>
            </a:br>
            <a:r>
              <a:rPr lang="ar-SA" sz="3200" b="1" dirty="0">
                <a:solidFill>
                  <a:srgbClr val="000000"/>
                </a:solidFill>
                <a:ea typeface="Times New Roman"/>
              </a:rPr>
              <a:t>اذكر ما تعلمته عن الشركة خلال بحثك عن المعلومات بشأنها خلال تقاريرها السنوية والصحف وسمعتها أو من موظفيها. استغل هذه الفرصة لمدح أصحاب العمل والبرهنة لهم أنك قمت بالإعداد البحثي الجيد</a:t>
            </a:r>
            <a:endParaRPr lang="ar-SA" sz="3200" b="1" dirty="0"/>
          </a:p>
        </p:txBody>
      </p:sp>
      <p:sp>
        <p:nvSpPr>
          <p:cNvPr id="3" name="مستطيل 2"/>
          <p:cNvSpPr/>
          <p:nvPr/>
        </p:nvSpPr>
        <p:spPr>
          <a:xfrm>
            <a:off x="617115" y="4191000"/>
            <a:ext cx="8145109" cy="2062103"/>
          </a:xfrm>
          <a:prstGeom prst="rect">
            <a:avLst/>
          </a:prstGeom>
        </p:spPr>
        <p:txBody>
          <a:bodyPr wrap="square">
            <a:spAutoFit/>
          </a:bodyPr>
          <a:lstStyle/>
          <a:p>
            <a:r>
              <a:rPr lang="ar-SA" sz="3200" b="1" dirty="0">
                <a:solidFill>
                  <a:srgbClr val="000000"/>
                </a:solidFill>
                <a:ea typeface="Times New Roman"/>
              </a:rPr>
              <a:t>ركز على خبراتك السابقة ومؤهلاتك العلمية والتعليمية، ومهاراتك الشخصية (أنك جيد في العمل بروح الفريق ولديك مهارات قوية في الحاسب الآلي). يمكنك أيضا أن تستخدم هذا السؤال لإظهار فهمك للوظيفة والمهارات الهامة التي تتطلبها</a:t>
            </a:r>
            <a:endParaRPr lang="ar-SA" sz="3200" b="1" dirty="0"/>
          </a:p>
        </p:txBody>
      </p:sp>
      <p:sp>
        <p:nvSpPr>
          <p:cNvPr id="4" name="مستطيل 3"/>
          <p:cNvSpPr/>
          <p:nvPr/>
        </p:nvSpPr>
        <p:spPr>
          <a:xfrm>
            <a:off x="1905000" y="3244334"/>
            <a:ext cx="6849711" cy="584775"/>
          </a:xfrm>
          <a:prstGeom prst="rect">
            <a:avLst/>
          </a:prstGeom>
        </p:spPr>
        <p:txBody>
          <a:bodyPr wrap="square">
            <a:spAutoFit/>
          </a:bodyPr>
          <a:lstStyle/>
          <a:p>
            <a:r>
              <a:rPr lang="ar-SA" sz="3200" b="1" dirty="0">
                <a:solidFill>
                  <a:srgbClr val="FF0000"/>
                </a:solidFill>
                <a:ea typeface="Times New Roman"/>
              </a:rPr>
              <a:t>ما الذي يجعلك مؤهلا لشغل هذه الوظيفة؟</a:t>
            </a:r>
            <a:endParaRPr lang="ar-SA" sz="3200" dirty="0"/>
          </a:p>
        </p:txBody>
      </p:sp>
    </p:spTree>
    <p:extLst>
      <p:ext uri="{BB962C8B-B14F-4D97-AF65-F5344CB8AC3E}">
        <p14:creationId xmlns:p14="http://schemas.microsoft.com/office/powerpoint/2010/main" xmlns="" val="3305776659"/>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0200" y="228600"/>
            <a:ext cx="7391400" cy="5779018"/>
          </a:xfrm>
          <a:prstGeom prst="rect">
            <a:avLst/>
          </a:prstGeom>
        </p:spPr>
        <p:txBody>
          <a:bodyPr wrap="square">
            <a:spAutoFit/>
          </a:bodyPr>
          <a:lstStyle/>
          <a:p>
            <a:pPr>
              <a:lnSpc>
                <a:spcPct val="115000"/>
              </a:lnSpc>
              <a:spcAft>
                <a:spcPts val="1000"/>
              </a:spcAft>
            </a:pPr>
            <a:r>
              <a:rPr lang="ar-SA" sz="2800" b="1" dirty="0">
                <a:solidFill>
                  <a:srgbClr val="FF0000"/>
                </a:solidFill>
                <a:ea typeface="Times New Roman"/>
              </a:rPr>
              <a:t>لماذا تركت وظيفتك السابقة</a:t>
            </a:r>
            <a:r>
              <a:rPr lang="ar-SA" sz="2800" b="1" dirty="0" smtClean="0">
                <a:solidFill>
                  <a:srgbClr val="FF0000"/>
                </a:solidFill>
                <a:ea typeface="Times New Roman"/>
              </a:rPr>
              <a:t>؟</a:t>
            </a:r>
            <a:r>
              <a:rPr lang="ar-SA" sz="2800" b="1" dirty="0">
                <a:solidFill>
                  <a:srgbClr val="000000"/>
                </a:solidFill>
                <a:ea typeface="Times New Roman"/>
              </a:rPr>
              <a:t/>
            </a:r>
            <a:br>
              <a:rPr lang="ar-SA" sz="2800" b="1" dirty="0">
                <a:solidFill>
                  <a:srgbClr val="000000"/>
                </a:solidFill>
                <a:ea typeface="Times New Roman"/>
              </a:rPr>
            </a:br>
            <a:r>
              <a:rPr lang="ar-SA" sz="2800" b="1" dirty="0">
                <a:solidFill>
                  <a:srgbClr val="000000"/>
                </a:solidFill>
                <a:ea typeface="Times New Roman"/>
              </a:rPr>
              <a:t>لا تقم بانتقاد أو سب أصحاب عملك السابقين أو تتحدث عن إخفاقك. تستطيع القول انك تبحث عن تحد جديد، او أن تعلمت ما فيه الكفاية من وظيفتك السابقة أو ان شركتك السابقة كان يتم أعادة هيكلتها، أو أنك جاهز لبدء مرحلة جديدة في حياتك بعد تحقيق أهدافك في شركتك السابقة.</a:t>
            </a:r>
            <a:endParaRPr lang="en-US" sz="2800" b="1" dirty="0">
              <a:ea typeface="Calibri"/>
              <a:cs typeface="Arial"/>
            </a:endParaRPr>
          </a:p>
          <a:p>
            <a:r>
              <a:rPr lang="ar-SA" sz="2800" b="1" dirty="0">
                <a:solidFill>
                  <a:srgbClr val="000000"/>
                </a:solidFill>
                <a:ea typeface="Times New Roman"/>
              </a:rPr>
              <a:t/>
            </a:r>
            <a:br>
              <a:rPr lang="ar-SA" sz="2800" b="1" dirty="0">
                <a:solidFill>
                  <a:srgbClr val="000000"/>
                </a:solidFill>
                <a:ea typeface="Times New Roman"/>
              </a:rPr>
            </a:br>
            <a:r>
              <a:rPr lang="ar-SA" sz="2800" b="1" dirty="0">
                <a:solidFill>
                  <a:srgbClr val="FF0000"/>
                </a:solidFill>
                <a:ea typeface="Times New Roman"/>
              </a:rPr>
              <a:t>لماذا ترغب في العمل معنا</a:t>
            </a:r>
            <a:r>
              <a:rPr lang="ar-SA" sz="2800" b="1" dirty="0" smtClean="0">
                <a:solidFill>
                  <a:srgbClr val="FF0000"/>
                </a:solidFill>
                <a:ea typeface="Times New Roman"/>
              </a:rPr>
              <a:t>؟</a:t>
            </a:r>
            <a:r>
              <a:rPr lang="ar-SA" sz="2800" b="1" dirty="0">
                <a:solidFill>
                  <a:srgbClr val="000000"/>
                </a:solidFill>
                <a:ea typeface="Times New Roman"/>
              </a:rPr>
              <a:t/>
            </a:r>
            <a:br>
              <a:rPr lang="ar-SA" sz="2800" b="1" dirty="0">
                <a:solidFill>
                  <a:srgbClr val="000000"/>
                </a:solidFill>
                <a:ea typeface="Times New Roman"/>
              </a:rPr>
            </a:br>
            <a:r>
              <a:rPr lang="ar-SA" sz="2800" b="1" dirty="0">
                <a:solidFill>
                  <a:srgbClr val="000000"/>
                </a:solidFill>
                <a:ea typeface="Times New Roman"/>
              </a:rPr>
              <a:t>يرجى العلم أن هذا ليس هو الوقت الذي تذكر فيه أنك في الواقع تقدمت بطلب وظيفة لكافة الشركات المنافسة. بل حاول </a:t>
            </a:r>
            <a:r>
              <a:rPr lang="ar-SA" sz="2800" b="1" dirty="0" smtClean="0">
                <a:solidFill>
                  <a:srgbClr val="000000"/>
                </a:solidFill>
                <a:ea typeface="Times New Roman"/>
              </a:rPr>
              <a:t>الإثناء </a:t>
            </a:r>
            <a:r>
              <a:rPr lang="ar-SA" sz="2800" b="1" dirty="0">
                <a:solidFill>
                  <a:srgbClr val="000000"/>
                </a:solidFill>
                <a:ea typeface="Times New Roman"/>
              </a:rPr>
              <a:t>على الشركة. هذه هي فرصتك لخلق انطباع جيد لتظهر فهمك للعمل والمهارات الاساسية التي يتطلبها</a:t>
            </a:r>
            <a:endParaRPr lang="ar-SA" sz="2800" b="1" dirty="0"/>
          </a:p>
        </p:txBody>
      </p:sp>
    </p:spTree>
    <p:extLst>
      <p:ext uri="{BB962C8B-B14F-4D97-AF65-F5344CB8AC3E}">
        <p14:creationId xmlns:p14="http://schemas.microsoft.com/office/powerpoint/2010/main" xmlns="" val="2986575773"/>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52400"/>
            <a:ext cx="9118242" cy="6740307"/>
          </a:xfrm>
          <a:prstGeom prst="rect">
            <a:avLst/>
          </a:prstGeom>
        </p:spPr>
        <p:txBody>
          <a:bodyPr wrap="square">
            <a:spAutoFit/>
          </a:bodyPr>
          <a:lstStyle/>
          <a:p>
            <a:r>
              <a:rPr lang="ar-SA" sz="3600" b="1" dirty="0">
                <a:solidFill>
                  <a:srgbClr val="FF0000"/>
                </a:solidFill>
                <a:ea typeface="Times New Roman"/>
              </a:rPr>
              <a:t>لماذا ترغب في ترك الشركة التي تعمل فيها</a:t>
            </a:r>
            <a:r>
              <a:rPr lang="ar-SA" sz="3600" b="1" dirty="0" smtClean="0">
                <a:solidFill>
                  <a:srgbClr val="FF0000"/>
                </a:solidFill>
                <a:ea typeface="Times New Roman"/>
              </a:rPr>
              <a:t>؟</a:t>
            </a:r>
            <a:r>
              <a:rPr lang="ar-SA" sz="3600" b="1" dirty="0">
                <a:solidFill>
                  <a:srgbClr val="000000"/>
                </a:solidFill>
                <a:ea typeface="Times New Roman"/>
              </a:rPr>
              <a:t/>
            </a:r>
            <a:br>
              <a:rPr lang="ar-SA" sz="3600" b="1" dirty="0">
                <a:solidFill>
                  <a:srgbClr val="000000"/>
                </a:solidFill>
                <a:ea typeface="Times New Roman"/>
              </a:rPr>
            </a:br>
            <a:r>
              <a:rPr lang="ar-SA" sz="3600" b="1" dirty="0">
                <a:solidFill>
                  <a:srgbClr val="000000"/>
                </a:solidFill>
                <a:ea typeface="Times New Roman"/>
              </a:rPr>
              <a:t>لا تذكر أي شيئا سلبيا في هذه المرحلة (مثل: لم أحصل على الترقية التي أريدها، أنا </a:t>
            </a:r>
            <a:r>
              <a:rPr lang="ar-SA" sz="3600" b="1" dirty="0" smtClean="0">
                <a:solidFill>
                  <a:srgbClr val="000000"/>
                </a:solidFill>
                <a:ea typeface="Times New Roman"/>
              </a:rPr>
              <a:t>أكر</a:t>
            </a:r>
            <a:r>
              <a:rPr lang="ar-IQ" sz="3600" b="1" dirty="0" smtClean="0">
                <a:solidFill>
                  <a:srgbClr val="000000"/>
                </a:solidFill>
                <a:ea typeface="Times New Roman"/>
              </a:rPr>
              <a:t>ه</a:t>
            </a:r>
            <a:r>
              <a:rPr lang="ar-SA" sz="3600" b="1" dirty="0" smtClean="0">
                <a:solidFill>
                  <a:srgbClr val="000000"/>
                </a:solidFill>
                <a:ea typeface="Times New Roman"/>
              </a:rPr>
              <a:t> </a:t>
            </a:r>
            <a:r>
              <a:rPr lang="ar-SA" sz="3600" b="1" dirty="0">
                <a:solidFill>
                  <a:srgbClr val="000000"/>
                </a:solidFill>
                <a:ea typeface="Times New Roman"/>
              </a:rPr>
              <a:t>رئيسي في العمل، باقي أفراد فريق العمل يكرهونني). استخدم هذا السؤال كفرصة لتأكيد طموحاتك وأنك مهتم بمستقبلك المهني. الإجابة على هذا السؤال يمكن أن تشتمل على ما يلي: " أنني أعمل لدى هذه الشركة منذ سنتين وعلى الرغم من أنني أشعر أنني أنجزت الكثير هناك إلا أنني مازلت أبحث عن فرصة جديدة وأريد تغيير بيئة العمل"، أو أعتقد أنني تعلمت كل شيء في وظيفتي الحالية وأنا الآن بحاجة إلى الانتقال إلى شركة أخرى توفر لي تحديات جديدة ومجالا تعليميا أوسع.</a:t>
            </a:r>
            <a:br>
              <a:rPr lang="ar-SA" sz="3600" b="1" dirty="0">
                <a:solidFill>
                  <a:srgbClr val="000000"/>
                </a:solidFill>
                <a:ea typeface="Times New Roman"/>
              </a:rPr>
            </a:br>
            <a:endParaRPr lang="ar-SA" sz="3600" b="1" dirty="0"/>
          </a:p>
        </p:txBody>
      </p:sp>
    </p:spTree>
    <p:extLst>
      <p:ext uri="{BB962C8B-B14F-4D97-AF65-F5344CB8AC3E}">
        <p14:creationId xmlns:p14="http://schemas.microsoft.com/office/powerpoint/2010/main" xmlns="" val="397150764"/>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1478" y="733246"/>
            <a:ext cx="8752268" cy="6494085"/>
          </a:xfrm>
          <a:prstGeom prst="rect">
            <a:avLst/>
          </a:prstGeom>
        </p:spPr>
        <p:txBody>
          <a:bodyPr wrap="square">
            <a:spAutoFit/>
          </a:bodyPr>
          <a:lstStyle/>
          <a:p>
            <a:r>
              <a:rPr lang="ar-SA" sz="2800" b="1" dirty="0">
                <a:solidFill>
                  <a:srgbClr val="000000"/>
                </a:solidFill>
                <a:ea typeface="Times New Roman"/>
              </a:rPr>
              <a:t>فكر لحظة في هذا السؤال. عضو لجنة المقابلة الشخصية يبحث عن المرشح الطموح الذي لديه الدافع للعمل. كما أنه يبحث عن المرشح الذي فكر في السبب الذي يجعله يرغب في الالتحاق بالعمل في الشركة وفكر أيضا في المستقبل الذي يعتقد أن الشركة ستقوده إليه. لذلك إذا كنت ترى أن هنالك مستقبل واعد لك في الشركة ينبغي عليك أن تذكر ذلك خلال المقابلة. على سبيل المثال</a:t>
            </a:r>
            <a:r>
              <a:rPr lang="ar-SA" sz="2800" b="1" dirty="0" smtClean="0">
                <a:solidFill>
                  <a:srgbClr val="000000"/>
                </a:solidFill>
                <a:ea typeface="Times New Roman"/>
              </a:rPr>
              <a:t>، ويمكنك أن </a:t>
            </a:r>
            <a:r>
              <a:rPr lang="ar-SA" sz="2800" b="1" dirty="0">
                <a:solidFill>
                  <a:srgbClr val="000000"/>
                </a:solidFill>
                <a:ea typeface="Times New Roman"/>
              </a:rPr>
              <a:t>تكون أكثر تحديدا وتقول: "إنني أود الالتحاق بشركتكم الآن لأنني أعلم أنكم توفرون تدريبا ممتازا خلال السنتين الأولين في العديد من الأدوات المالية وأنا أعتقد أن هذا التدريب في غاية الضرورة في البداية للحصول على الخبرة العامة الجيدة والمناسبة. وفي خلال خمس سنوات أتمنى أن أكون قد اكتسبت الخبرة وأصبحت عضوا أساسيا بين جميع أفراد أقسامكم المتنوعة وهذا مجال يحظى باهتمام كبير لدي وأنا أعرف أن فريق شركتكم يتمتع بالريادة في السوق." هذا يعنى أنك ليس شابا طموحا ومركزا فحسب بل لديك أيضا معرفة جيدة بالشركة وبما يمكنها أن تقدمه لك.</a:t>
            </a:r>
            <a:br>
              <a:rPr lang="ar-SA" sz="2800" b="1" dirty="0">
                <a:solidFill>
                  <a:srgbClr val="000000"/>
                </a:solidFill>
                <a:ea typeface="Times New Roman"/>
              </a:rPr>
            </a:br>
            <a:endParaRPr lang="ar-SA" sz="2800" b="1" dirty="0"/>
          </a:p>
        </p:txBody>
      </p:sp>
      <p:sp>
        <p:nvSpPr>
          <p:cNvPr id="3" name="مستطيل 2"/>
          <p:cNvSpPr/>
          <p:nvPr/>
        </p:nvSpPr>
        <p:spPr>
          <a:xfrm>
            <a:off x="762000" y="76200"/>
            <a:ext cx="7924800" cy="954107"/>
          </a:xfrm>
          <a:prstGeom prst="rect">
            <a:avLst/>
          </a:prstGeom>
        </p:spPr>
        <p:txBody>
          <a:bodyPr wrap="square">
            <a:spAutoFit/>
          </a:bodyPr>
          <a:lstStyle/>
          <a:p>
            <a:r>
              <a:rPr lang="ar-SA" sz="2800" b="1" dirty="0">
                <a:solidFill>
                  <a:srgbClr val="FF0000"/>
                </a:solidFill>
                <a:ea typeface="Times New Roman"/>
              </a:rPr>
              <a:t>ما هو الموقع الذي تتمنى أن ترى نفسك فيه خلال خمس سنوات؟</a:t>
            </a:r>
            <a:r>
              <a:rPr lang="ar-SA" sz="2800" b="1" dirty="0">
                <a:solidFill>
                  <a:srgbClr val="000000"/>
                </a:solidFill>
                <a:ea typeface="Times New Roman"/>
              </a:rPr>
              <a:t/>
            </a:r>
            <a:br>
              <a:rPr lang="ar-SA" sz="2800" b="1" dirty="0">
                <a:solidFill>
                  <a:srgbClr val="000000"/>
                </a:solidFill>
                <a:ea typeface="Times New Roman"/>
              </a:rPr>
            </a:br>
            <a:endParaRPr lang="ar-SA" sz="2800" b="1" dirty="0"/>
          </a:p>
        </p:txBody>
      </p:sp>
    </p:spTree>
    <p:extLst>
      <p:ext uri="{BB962C8B-B14F-4D97-AF65-F5344CB8AC3E}">
        <p14:creationId xmlns:p14="http://schemas.microsoft.com/office/powerpoint/2010/main" xmlns="" val="1561997944"/>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631"/>
            <a:ext cx="9144000" cy="7478970"/>
          </a:xfrm>
          <a:prstGeom prst="rect">
            <a:avLst/>
          </a:prstGeom>
        </p:spPr>
        <p:txBody>
          <a:bodyPr wrap="square">
            <a:spAutoFit/>
          </a:bodyPr>
          <a:lstStyle/>
          <a:p>
            <a:r>
              <a:rPr lang="ar-SA" sz="3200" b="1" dirty="0">
                <a:solidFill>
                  <a:srgbClr val="FF0000"/>
                </a:solidFill>
                <a:ea typeface="Times New Roman"/>
              </a:rPr>
              <a:t>ما هي في نظرك نقاط قوتك ونقاط ضعفك</a:t>
            </a:r>
            <a:r>
              <a:rPr lang="ar-SA" sz="3200" b="1" dirty="0" smtClean="0">
                <a:solidFill>
                  <a:srgbClr val="FF0000"/>
                </a:solidFill>
                <a:ea typeface="Times New Roman"/>
              </a:rPr>
              <a:t>؟</a:t>
            </a:r>
            <a:r>
              <a:rPr lang="ar-SA" sz="3200" b="1" dirty="0">
                <a:solidFill>
                  <a:srgbClr val="000000"/>
                </a:solidFill>
                <a:ea typeface="Times New Roman"/>
              </a:rPr>
              <a:t/>
            </a:r>
            <a:br>
              <a:rPr lang="ar-SA" sz="3200" b="1" dirty="0">
                <a:solidFill>
                  <a:srgbClr val="000000"/>
                </a:solidFill>
                <a:ea typeface="Times New Roman"/>
              </a:rPr>
            </a:br>
            <a:r>
              <a:rPr lang="ar-SA" sz="3200" b="1" u="sng" dirty="0">
                <a:solidFill>
                  <a:srgbClr val="000000"/>
                </a:solidFill>
                <a:ea typeface="Times New Roman"/>
              </a:rPr>
              <a:t>نقاط القوة </a:t>
            </a:r>
            <a:r>
              <a:rPr lang="ar-SA" sz="3200" b="1" dirty="0">
                <a:solidFill>
                  <a:srgbClr val="000000"/>
                </a:solidFill>
                <a:ea typeface="Times New Roman"/>
              </a:rPr>
              <a:t>تشتمل على كون المرء عضوا جيدا في فريق العمل وأن لديه القدرة على العمل بمفرده وبدون إشراف من أحد ولديه القدرة أيضا على التعامل مع ضغوط العمل بشكل جيد وأنه يتمتع بمهارات جيدة في كيفية التعامل مع الاشخاص </a:t>
            </a:r>
            <a:r>
              <a:rPr lang="ar-IQ" sz="3200" b="1" dirty="0" smtClean="0">
                <a:solidFill>
                  <a:srgbClr val="000000"/>
                </a:solidFill>
                <a:ea typeface="Times New Roman"/>
              </a:rPr>
              <a:t>و</a:t>
            </a:r>
            <a:r>
              <a:rPr lang="ar-SA" sz="3200" b="1" dirty="0" smtClean="0">
                <a:solidFill>
                  <a:srgbClr val="000000"/>
                </a:solidFill>
                <a:ea typeface="Times New Roman"/>
              </a:rPr>
              <a:t> </a:t>
            </a:r>
            <a:r>
              <a:rPr lang="ar-SA" sz="3200" b="1" dirty="0">
                <a:solidFill>
                  <a:srgbClr val="000000"/>
                </a:solidFill>
                <a:ea typeface="Times New Roman"/>
              </a:rPr>
              <a:t>من هذه الأجوبة سيعرف أعضاء اللجنة أنك الشخص المناسب للوظيفة التي تتقدم لشغلها. </a:t>
            </a:r>
            <a:r>
              <a:rPr lang="ar-SA" sz="3200" b="1" u="sng" dirty="0" smtClean="0">
                <a:solidFill>
                  <a:srgbClr val="000000"/>
                </a:solidFill>
                <a:ea typeface="Times New Roman"/>
              </a:rPr>
              <a:t>بالنسبة </a:t>
            </a:r>
            <a:r>
              <a:rPr lang="ar-SA" sz="3200" b="1" u="sng" dirty="0">
                <a:solidFill>
                  <a:srgbClr val="000000"/>
                </a:solidFill>
                <a:ea typeface="Times New Roman"/>
              </a:rPr>
              <a:t>لنقاط الضعف، </a:t>
            </a:r>
            <a:r>
              <a:rPr lang="ar-SA" sz="3200" b="1" dirty="0">
                <a:solidFill>
                  <a:srgbClr val="000000"/>
                </a:solidFill>
                <a:ea typeface="Times New Roman"/>
              </a:rPr>
              <a:t>فهذا ليس سؤالا خداعا، </a:t>
            </a:r>
            <a:r>
              <a:rPr lang="ar-IQ" sz="3200" b="1" dirty="0" smtClean="0">
                <a:solidFill>
                  <a:srgbClr val="000000"/>
                </a:solidFill>
                <a:ea typeface="Times New Roman"/>
              </a:rPr>
              <a:t>فأ</a:t>
            </a:r>
            <a:r>
              <a:rPr lang="ar-SA" sz="3200" b="1" dirty="0" smtClean="0">
                <a:solidFill>
                  <a:srgbClr val="000000"/>
                </a:solidFill>
                <a:ea typeface="Times New Roman"/>
              </a:rPr>
              <a:t>صحاب </a:t>
            </a:r>
            <a:r>
              <a:rPr lang="ar-SA" sz="3200" b="1" dirty="0">
                <a:solidFill>
                  <a:srgbClr val="000000"/>
                </a:solidFill>
                <a:ea typeface="Times New Roman"/>
              </a:rPr>
              <a:t>الأعمال لا يتوقعون منك أن تقوم بإجراء بحث في نفسك لتذكر ما هي بالفعل نقاط ضعفك ونقاط قوتك . والمقصود من هذا السؤال إعطاء انطباع لعضو لجنة المقابلة الشخصية أنك قادر على تقييم قدراتك الذاتية </a:t>
            </a:r>
            <a:r>
              <a:rPr lang="ar-IQ" sz="3200" b="1" dirty="0" smtClean="0">
                <a:solidFill>
                  <a:srgbClr val="000000"/>
                </a:solidFill>
                <a:ea typeface="Times New Roman"/>
              </a:rPr>
              <a:t>وقدرتك مواجهة أي </a:t>
            </a:r>
            <a:r>
              <a:rPr lang="ar-SA" sz="3200" b="1" dirty="0" smtClean="0">
                <a:solidFill>
                  <a:srgbClr val="000000"/>
                </a:solidFill>
                <a:ea typeface="Times New Roman"/>
              </a:rPr>
              <a:t>مشكلة</a:t>
            </a:r>
            <a:r>
              <a:rPr lang="ar-SA" sz="3200" b="1" dirty="0">
                <a:solidFill>
                  <a:srgbClr val="000000"/>
                </a:solidFill>
                <a:ea typeface="Times New Roman"/>
              </a:rPr>
              <a:t>. يمكنك أن تقلب هذا السؤال رأسا على عقب وتجعل </a:t>
            </a:r>
            <a:r>
              <a:rPr lang="ar-SA" sz="3200" b="1" dirty="0" smtClean="0">
                <a:solidFill>
                  <a:srgbClr val="000000"/>
                </a:solidFill>
                <a:ea typeface="Times New Roman"/>
              </a:rPr>
              <a:t>إجابتك </a:t>
            </a:r>
            <a:r>
              <a:rPr lang="ar-SA" sz="3200" b="1" dirty="0">
                <a:solidFill>
                  <a:srgbClr val="000000"/>
                </a:solidFill>
                <a:ea typeface="Times New Roman"/>
              </a:rPr>
              <a:t>تبدو إيجابية </a:t>
            </a:r>
            <a:r>
              <a:rPr lang="ar-IQ" sz="3200" b="1" dirty="0" smtClean="0">
                <a:solidFill>
                  <a:srgbClr val="000000"/>
                </a:solidFill>
                <a:ea typeface="Times New Roman"/>
              </a:rPr>
              <a:t>و</a:t>
            </a:r>
            <a:r>
              <a:rPr lang="ar-SA" sz="3200" b="1" dirty="0" smtClean="0">
                <a:solidFill>
                  <a:srgbClr val="000000"/>
                </a:solidFill>
                <a:ea typeface="Times New Roman"/>
              </a:rPr>
              <a:t>تتضمن </a:t>
            </a:r>
            <a:r>
              <a:rPr lang="ar-SA" sz="3200" b="1" dirty="0">
                <a:solidFill>
                  <a:srgbClr val="000000"/>
                </a:solidFill>
                <a:ea typeface="Times New Roman"/>
              </a:rPr>
              <a:t>ما يلي: " أنا أعرف أنني أميل دائما إلى الاهتمام بأدق التفاصيل، لكنني </a:t>
            </a:r>
            <a:r>
              <a:rPr lang="ar-SA" sz="3200" b="1" dirty="0" smtClean="0">
                <a:solidFill>
                  <a:srgbClr val="000000"/>
                </a:solidFill>
                <a:ea typeface="Times New Roman"/>
              </a:rPr>
              <a:t>أركز </a:t>
            </a:r>
            <a:r>
              <a:rPr lang="ar-SA" sz="3200" b="1" dirty="0">
                <a:solidFill>
                  <a:srgbClr val="000000"/>
                </a:solidFill>
                <a:ea typeface="Times New Roman"/>
              </a:rPr>
              <a:t>دائما على إكمال المشروع في الوقت المحدد والقيام بالتفاصيل الدقيقة بالقدر الذي يرضيني شخصيا</a:t>
            </a:r>
            <a:endParaRPr lang="ar-SA" sz="3200" b="1" dirty="0"/>
          </a:p>
        </p:txBody>
      </p:sp>
    </p:spTree>
    <p:extLst>
      <p:ext uri="{BB962C8B-B14F-4D97-AF65-F5344CB8AC3E}">
        <p14:creationId xmlns:p14="http://schemas.microsoft.com/office/powerpoint/2010/main" xmlns="" val="3810464978"/>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200114"/>
            <a:ext cx="6705600" cy="2677656"/>
          </a:xfrm>
          <a:prstGeom prst="rect">
            <a:avLst/>
          </a:prstGeom>
        </p:spPr>
        <p:txBody>
          <a:bodyPr wrap="square">
            <a:spAutoFit/>
          </a:bodyPr>
          <a:lstStyle/>
          <a:p>
            <a:r>
              <a:rPr lang="ar-SA" sz="2800" b="1" dirty="0">
                <a:solidFill>
                  <a:srgbClr val="FF0000"/>
                </a:solidFill>
                <a:ea typeface="Times New Roman"/>
              </a:rPr>
              <a:t>ما هو أكثر شيئ أحببته أو كرهته بشان وظيفتك السابقة؟</a:t>
            </a:r>
            <a:br>
              <a:rPr lang="ar-SA" sz="2800" b="1" dirty="0">
                <a:solidFill>
                  <a:srgbClr val="FF0000"/>
                </a:solidFill>
                <a:ea typeface="Times New Roman"/>
              </a:rPr>
            </a:br>
            <a:r>
              <a:rPr lang="ar-SA" sz="2800" b="1" dirty="0">
                <a:solidFill>
                  <a:srgbClr val="000000"/>
                </a:solidFill>
                <a:ea typeface="Times New Roman"/>
              </a:rPr>
              <a:t/>
            </a:r>
            <a:br>
              <a:rPr lang="ar-SA" sz="2800" b="1" dirty="0">
                <a:solidFill>
                  <a:srgbClr val="000000"/>
                </a:solidFill>
                <a:ea typeface="Times New Roman"/>
              </a:rPr>
            </a:br>
            <a:r>
              <a:rPr lang="ar-SA" sz="2800" b="1" dirty="0">
                <a:solidFill>
                  <a:srgbClr val="000000"/>
                </a:solidFill>
                <a:ea typeface="Times New Roman"/>
              </a:rPr>
              <a:t>لا تستخدم الإجابة على هذا السؤال لسب مدراء عملك السابقين. ركز إبراز العوامل التي هي في صالحك مثل القول أنك استنفذت كافة إمكانيات الوظيفة السابقة أو كافة إمكانيات التعلم منها.</a:t>
            </a:r>
            <a:endParaRPr lang="ar-SA" sz="2800" b="1" dirty="0"/>
          </a:p>
        </p:txBody>
      </p:sp>
      <p:sp>
        <p:nvSpPr>
          <p:cNvPr id="3" name="مستطيل 2"/>
          <p:cNvSpPr/>
          <p:nvPr/>
        </p:nvSpPr>
        <p:spPr>
          <a:xfrm>
            <a:off x="1295400" y="3352800"/>
            <a:ext cx="7162800" cy="3108543"/>
          </a:xfrm>
          <a:prstGeom prst="rect">
            <a:avLst/>
          </a:prstGeom>
        </p:spPr>
        <p:txBody>
          <a:bodyPr wrap="square">
            <a:spAutoFit/>
          </a:bodyPr>
          <a:lstStyle/>
          <a:p>
            <a:r>
              <a:rPr lang="ar-SA" sz="2800" b="1" dirty="0">
                <a:solidFill>
                  <a:srgbClr val="FF0000"/>
                </a:solidFill>
                <a:ea typeface="Times New Roman"/>
              </a:rPr>
              <a:t>قم بوصف موقف في ماضيك أبديت فيه روح المبادرة</a:t>
            </a:r>
            <a:br>
              <a:rPr lang="ar-SA" sz="2800" b="1" dirty="0">
                <a:solidFill>
                  <a:srgbClr val="FF0000"/>
                </a:solidFill>
                <a:ea typeface="Times New Roman"/>
              </a:rPr>
            </a:br>
            <a:r>
              <a:rPr lang="ar-SA" sz="2800" b="1" dirty="0">
                <a:solidFill>
                  <a:srgbClr val="000000"/>
                </a:solidFill>
                <a:ea typeface="Times New Roman"/>
              </a:rPr>
              <a:t/>
            </a:r>
            <a:br>
              <a:rPr lang="ar-SA" sz="2800" b="1" dirty="0">
                <a:solidFill>
                  <a:srgbClr val="000000"/>
                </a:solidFill>
                <a:ea typeface="Times New Roman"/>
              </a:rPr>
            </a:br>
            <a:r>
              <a:rPr lang="ar-SA" sz="2800" b="1" dirty="0">
                <a:solidFill>
                  <a:srgbClr val="000000"/>
                </a:solidFill>
                <a:ea typeface="Times New Roman"/>
              </a:rPr>
              <a:t>بوسعك ان تصف وسائل ابتكرتها لتأدية وظيفتك أو لخفض المصروفات. يمكن ان يكون هذا الموقف غاية في البساطة، مثل تغيير نظام حفظ الملفات. لو كنت تعمل في مجال المبيعات، قد تريد التحدث عن كيفية حصولك على الصفقة الكبيرة</a:t>
            </a:r>
            <a:endParaRPr lang="ar-SA" sz="2800" b="1" dirty="0"/>
          </a:p>
        </p:txBody>
      </p:sp>
    </p:spTree>
    <p:extLst>
      <p:ext uri="{BB962C8B-B14F-4D97-AF65-F5344CB8AC3E}">
        <p14:creationId xmlns:p14="http://schemas.microsoft.com/office/powerpoint/2010/main" xmlns="" val="3424933521"/>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fbcdn-sphotos-c-a.akamaihd.net/hphotos-ak-xaf1/v/t34.0-12/13081628_10154198862288746_903233971_n.jpg?oh=1a379a7109ba1cc0b00b18c5d8bb0b8f&amp;oe=571C6F35&amp;__gda__=1461470820_edbcecf816a36a13f60bf106104658e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381000"/>
            <a:ext cx="5257800" cy="2860040"/>
          </a:xfrm>
          <a:prstGeom prst="rect">
            <a:avLst/>
          </a:prstGeom>
          <a:noFill/>
          <a:ln>
            <a:noFill/>
          </a:ln>
        </p:spPr>
      </p:pic>
      <p:sp>
        <p:nvSpPr>
          <p:cNvPr id="3" name="مستطيل 2"/>
          <p:cNvSpPr/>
          <p:nvPr/>
        </p:nvSpPr>
        <p:spPr>
          <a:xfrm>
            <a:off x="1758254" y="4267200"/>
            <a:ext cx="5856091" cy="707886"/>
          </a:xfrm>
          <a:prstGeom prst="rect">
            <a:avLst/>
          </a:prstGeom>
        </p:spPr>
        <p:txBody>
          <a:bodyPr wrap="none">
            <a:spAutoFit/>
          </a:bodyPr>
          <a:lstStyle/>
          <a:p>
            <a:pPr algn="ctr"/>
            <a:r>
              <a:rPr lang="ar-SA" sz="4000" b="1" dirty="0">
                <a:solidFill>
                  <a:srgbClr val="006600"/>
                </a:solidFill>
                <a:latin typeface="Arial"/>
                <a:ea typeface="Times New Roman"/>
              </a:rPr>
              <a:t>أسرار النجاح للحصول على وظيفة</a:t>
            </a:r>
            <a:endParaRPr lang="en-US" sz="4000" dirty="0">
              <a:solidFill>
                <a:srgbClr val="006600"/>
              </a:solidFill>
              <a:effectLst/>
              <a:latin typeface="Arial"/>
              <a:ea typeface="Times New Roman"/>
            </a:endParaRPr>
          </a:p>
        </p:txBody>
      </p:sp>
    </p:spTree>
    <p:extLst>
      <p:ext uri="{BB962C8B-B14F-4D97-AF65-F5344CB8AC3E}">
        <p14:creationId xmlns:p14="http://schemas.microsoft.com/office/powerpoint/2010/main" xmlns="" val="3304876843"/>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457200"/>
            <a:ext cx="7391400" cy="5550237"/>
          </a:xfrm>
          <a:prstGeom prst="rect">
            <a:avLst/>
          </a:prstGeom>
        </p:spPr>
        <p:txBody>
          <a:bodyPr wrap="square">
            <a:spAutoFit/>
          </a:bodyPr>
          <a:lstStyle/>
          <a:p>
            <a:r>
              <a:rPr lang="ar-SA" sz="2800" b="1" dirty="0">
                <a:solidFill>
                  <a:srgbClr val="FF0000"/>
                </a:solidFill>
                <a:latin typeface="Arial"/>
                <a:ea typeface="Times New Roman"/>
              </a:rPr>
              <a:t>ما هى أعظم انجازاتك؟</a:t>
            </a:r>
            <a:br>
              <a:rPr lang="ar-SA" sz="2800" b="1" dirty="0">
                <a:solidFill>
                  <a:srgbClr val="FF0000"/>
                </a:solidFill>
                <a:latin typeface="Arial"/>
                <a:ea typeface="Times New Roman"/>
              </a:rPr>
            </a:br>
            <a:r>
              <a:rPr lang="ar-SA" sz="2800" b="1" dirty="0">
                <a:solidFill>
                  <a:srgbClr val="000000"/>
                </a:solidFill>
                <a:latin typeface="Arial"/>
                <a:ea typeface="Times New Roman"/>
              </a:rPr>
              <a:t/>
            </a:r>
            <a:br>
              <a:rPr lang="ar-SA" sz="2800" b="1" dirty="0">
                <a:solidFill>
                  <a:srgbClr val="000000"/>
                </a:solidFill>
                <a:latin typeface="Arial"/>
                <a:ea typeface="Times New Roman"/>
              </a:rPr>
            </a:br>
            <a:r>
              <a:rPr lang="ar-SA" sz="2800" b="1" dirty="0">
                <a:solidFill>
                  <a:srgbClr val="000000"/>
                </a:solidFill>
                <a:latin typeface="Arial"/>
                <a:ea typeface="Times New Roman"/>
              </a:rPr>
              <a:t>للعديد منا بعض الإنجازات التي نفخر كثيرا بها مثل الحصول على ترقية مبكرة أو الصفقة الضخمة التي حصلنا عليها، إلخ…. لو كنت حديث التخرج اذكر الأنشطة التي قمت بها بالجامعة أو الأدوار القيادية التي قمت بها ودرجاتك.</a:t>
            </a:r>
            <a:endParaRPr lang="en-US" sz="2800" b="1" dirty="0">
              <a:solidFill>
                <a:srgbClr val="000000"/>
              </a:solidFill>
              <a:latin typeface="Arial"/>
              <a:ea typeface="Times New Roman"/>
            </a:endParaRPr>
          </a:p>
          <a:p>
            <a:pPr rtl="0">
              <a:lnSpc>
                <a:spcPts val="1800"/>
              </a:lnSpc>
              <a:spcAft>
                <a:spcPts val="1125"/>
              </a:spcAft>
            </a:pPr>
            <a:r>
              <a:rPr lang="ar-SA" sz="2800" b="1" dirty="0">
                <a:solidFill>
                  <a:srgbClr val="4F81BD"/>
                </a:solidFill>
                <a:latin typeface="Cambria"/>
                <a:ea typeface="Times New Roman"/>
                <a:cs typeface="Times New Roman"/>
              </a:rPr>
              <a:t/>
            </a:r>
            <a:br>
              <a:rPr lang="ar-SA" sz="2800" b="1" dirty="0">
                <a:solidFill>
                  <a:srgbClr val="4F81BD"/>
                </a:solidFill>
                <a:latin typeface="Cambria"/>
                <a:ea typeface="Times New Roman"/>
                <a:cs typeface="Times New Roman"/>
              </a:rPr>
            </a:br>
            <a:r>
              <a:rPr lang="ar-SA" sz="2800" b="1" dirty="0">
                <a:solidFill>
                  <a:srgbClr val="FF0000"/>
                </a:solidFill>
                <a:latin typeface="Cambria"/>
                <a:ea typeface="Times New Roman"/>
              </a:rPr>
              <a:t>ماهي ساعات العمل التي تفضلها؟</a:t>
            </a:r>
            <a:endParaRPr lang="en-US" sz="2800" b="1" dirty="0">
              <a:solidFill>
                <a:srgbClr val="4F81BD"/>
              </a:solidFill>
              <a:latin typeface="Cambria"/>
              <a:ea typeface="Times New Roman"/>
            </a:endParaRPr>
          </a:p>
          <a:p>
            <a:pPr rtl="0">
              <a:lnSpc>
                <a:spcPts val="1920"/>
              </a:lnSpc>
              <a:spcAft>
                <a:spcPts val="1125"/>
              </a:spcAft>
            </a:pPr>
            <a:r>
              <a:rPr lang="ar-SA" sz="2800" b="1" dirty="0" smtClean="0">
                <a:solidFill>
                  <a:srgbClr val="333333"/>
                </a:solidFill>
                <a:ea typeface="Times New Roman"/>
              </a:rPr>
              <a:t>يحب </a:t>
            </a:r>
            <a:r>
              <a:rPr lang="ar-SA" sz="2800" b="1" dirty="0">
                <a:solidFill>
                  <a:srgbClr val="333333"/>
                </a:solidFill>
                <a:ea typeface="Times New Roman"/>
              </a:rPr>
              <a:t>أصحاب العمل المرونة. اذكر انك مستعد للعمل حتى انتهاء المهمة</a:t>
            </a:r>
            <a:r>
              <a:rPr lang="ar-SA" sz="2800" b="1" dirty="0" smtClean="0">
                <a:solidFill>
                  <a:srgbClr val="333333"/>
                </a:solidFill>
                <a:ea typeface="Times New Roman"/>
              </a:rPr>
              <a:t>.</a:t>
            </a:r>
            <a:endParaRPr lang="en-US" sz="2800" b="1" dirty="0" smtClean="0">
              <a:solidFill>
                <a:srgbClr val="333333"/>
              </a:solidFill>
              <a:ea typeface="Times New Roman"/>
            </a:endParaRPr>
          </a:p>
          <a:p>
            <a:pPr rtl="0">
              <a:lnSpc>
                <a:spcPts val="1920"/>
              </a:lnSpc>
              <a:spcAft>
                <a:spcPts val="1125"/>
              </a:spcAft>
            </a:pPr>
            <a:r>
              <a:rPr lang="ar-SA" sz="2800" b="1" dirty="0" smtClean="0">
                <a:solidFill>
                  <a:srgbClr val="333333"/>
                </a:solidFill>
                <a:ea typeface="Times New Roman"/>
              </a:rPr>
              <a:t> </a:t>
            </a:r>
            <a:r>
              <a:rPr lang="ar-SA" sz="2800" b="1" dirty="0">
                <a:solidFill>
                  <a:srgbClr val="333333"/>
                </a:solidFill>
                <a:ea typeface="Times New Roman"/>
              </a:rPr>
              <a:t>قم بذكر إية التزامات لديك مثل اضطرارك </a:t>
            </a:r>
            <a:r>
              <a:rPr lang="ar-IQ" sz="2800" b="1" dirty="0" smtClean="0">
                <a:solidFill>
                  <a:srgbClr val="333333"/>
                </a:solidFill>
                <a:ea typeface="Times New Roman"/>
              </a:rPr>
              <a:t>للتواجد </a:t>
            </a:r>
            <a:endParaRPr lang="ar-IQ" sz="2800" b="1" dirty="0">
              <a:solidFill>
                <a:srgbClr val="333333"/>
              </a:solidFill>
              <a:ea typeface="Times New Roman"/>
            </a:endParaRPr>
          </a:p>
          <a:p>
            <a:pPr rtl="0">
              <a:lnSpc>
                <a:spcPts val="1920"/>
              </a:lnSpc>
              <a:spcAft>
                <a:spcPts val="1125"/>
              </a:spcAft>
            </a:pPr>
            <a:endParaRPr lang="en-US" sz="2800" b="1" dirty="0" smtClean="0">
              <a:solidFill>
                <a:srgbClr val="333333"/>
              </a:solidFill>
              <a:ea typeface="Times New Roman"/>
            </a:endParaRPr>
          </a:p>
          <a:p>
            <a:pPr rtl="0">
              <a:lnSpc>
                <a:spcPts val="1920"/>
              </a:lnSpc>
              <a:spcAft>
                <a:spcPts val="1125"/>
              </a:spcAft>
            </a:pPr>
            <a:r>
              <a:rPr lang="ar-IQ" sz="2800" b="1" dirty="0" smtClean="0">
                <a:solidFill>
                  <a:srgbClr val="333333"/>
                </a:solidFill>
                <a:ea typeface="Times New Roman"/>
              </a:rPr>
              <a:t> الطاريءفي المنزل في الساعة الثالثة </a:t>
            </a:r>
            <a:r>
              <a:rPr lang="ar-SA" sz="2800" b="1" dirty="0" smtClean="0">
                <a:solidFill>
                  <a:srgbClr val="333333"/>
                </a:solidFill>
                <a:ea typeface="Times New Roman"/>
              </a:rPr>
              <a:t>والنصف.</a:t>
            </a:r>
            <a:endParaRPr lang="en-US" sz="2800" b="1" dirty="0" smtClean="0">
              <a:solidFill>
                <a:srgbClr val="333333"/>
              </a:solidFill>
              <a:ea typeface="Times New Roman"/>
            </a:endParaRPr>
          </a:p>
          <a:p>
            <a:pPr rtl="0">
              <a:lnSpc>
                <a:spcPts val="1920"/>
              </a:lnSpc>
              <a:spcAft>
                <a:spcPts val="1125"/>
              </a:spcAft>
            </a:pPr>
            <a:r>
              <a:rPr lang="ar-IQ" sz="2800" b="1" dirty="0" smtClean="0">
                <a:solidFill>
                  <a:srgbClr val="333333"/>
                </a:solidFill>
                <a:ea typeface="Times New Roman"/>
              </a:rPr>
              <a:t>سيبدي أ</a:t>
            </a:r>
            <a:r>
              <a:rPr lang="ar-SA" sz="2800" b="1" dirty="0" smtClean="0">
                <a:solidFill>
                  <a:srgbClr val="333333"/>
                </a:solidFill>
                <a:ea typeface="Times New Roman"/>
              </a:rPr>
              <a:t>غلب </a:t>
            </a:r>
            <a:r>
              <a:rPr lang="ar-SA" sz="2800" b="1" dirty="0">
                <a:solidFill>
                  <a:srgbClr val="333333"/>
                </a:solidFill>
                <a:ea typeface="Times New Roman"/>
              </a:rPr>
              <a:t>أصحاب العمل المرونة إذا أبديت أنت المرونة أيضا</a:t>
            </a:r>
            <a:r>
              <a:rPr lang="en-US" sz="2400" dirty="0" smtClean="0">
                <a:solidFill>
                  <a:srgbClr val="333333"/>
                </a:solidFill>
                <a:latin typeface="Tahoma"/>
                <a:ea typeface="Times New Roman"/>
                <a:cs typeface="Arial"/>
              </a:rPr>
              <a:t>.</a:t>
            </a:r>
            <a:endParaRPr lang="en-US" sz="2400" dirty="0">
              <a:ea typeface="Calibri"/>
              <a:cs typeface="Arial"/>
            </a:endParaRPr>
          </a:p>
        </p:txBody>
      </p:sp>
    </p:spTree>
    <p:extLst>
      <p:ext uri="{BB962C8B-B14F-4D97-AF65-F5344CB8AC3E}">
        <p14:creationId xmlns:p14="http://schemas.microsoft.com/office/powerpoint/2010/main" xmlns="" val="2567927771"/>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52400"/>
            <a:ext cx="7772400" cy="7294305"/>
          </a:xfrm>
          <a:prstGeom prst="rect">
            <a:avLst/>
          </a:prstGeom>
        </p:spPr>
        <p:txBody>
          <a:bodyPr wrap="square">
            <a:spAutoFit/>
          </a:bodyPr>
          <a:lstStyle/>
          <a:p>
            <a:r>
              <a:rPr lang="ar-SA" sz="3600" b="1" dirty="0">
                <a:solidFill>
                  <a:srgbClr val="000000"/>
                </a:solidFill>
                <a:latin typeface="Arial"/>
                <a:ea typeface="Times New Roman"/>
              </a:rPr>
              <a:t> </a:t>
            </a:r>
            <a:endParaRPr lang="en-US" sz="3600" b="1" dirty="0">
              <a:solidFill>
                <a:srgbClr val="000000"/>
              </a:solidFill>
              <a:latin typeface="Arial"/>
              <a:ea typeface="Times New Roman"/>
            </a:endParaRPr>
          </a:p>
          <a:p>
            <a:r>
              <a:rPr lang="ar-SA" sz="3600" b="1" dirty="0">
                <a:solidFill>
                  <a:srgbClr val="FF0000"/>
                </a:solidFill>
                <a:latin typeface="Arial"/>
                <a:ea typeface="Times New Roman"/>
              </a:rPr>
              <a:t>هل تعمل بصورة أفضل في فريق أو بطريقة مستقلة؟</a:t>
            </a:r>
            <a:r>
              <a:rPr lang="ar-SA" sz="3600" b="1" dirty="0">
                <a:solidFill>
                  <a:srgbClr val="000000"/>
                </a:solidFill>
                <a:latin typeface="Arial"/>
                <a:ea typeface="Times New Roman"/>
              </a:rPr>
              <a:t/>
            </a:r>
            <a:br>
              <a:rPr lang="ar-SA" sz="3600" b="1" dirty="0">
                <a:solidFill>
                  <a:srgbClr val="000000"/>
                </a:solidFill>
                <a:latin typeface="Arial"/>
                <a:ea typeface="Times New Roman"/>
              </a:rPr>
            </a:br>
            <a:r>
              <a:rPr lang="ar-SA" sz="3600" b="1" dirty="0">
                <a:solidFill>
                  <a:srgbClr val="000000"/>
                </a:solidFill>
                <a:latin typeface="Arial"/>
                <a:ea typeface="Times New Roman"/>
              </a:rPr>
              <a:t>اظهر انه في وسعك العمل في فريق لمعرفة رد فعل الآخرين تجاه أفكارك، إلا انك قادر على العمل باستقلالية واعط أمثلة.</a:t>
            </a:r>
            <a:endParaRPr lang="en-US" sz="3600" b="1" dirty="0">
              <a:solidFill>
                <a:srgbClr val="000000"/>
              </a:solidFill>
              <a:latin typeface="Arial"/>
              <a:ea typeface="Times New Roman"/>
            </a:endParaRPr>
          </a:p>
          <a:p>
            <a:r>
              <a:rPr lang="ar-SA" sz="3600" b="1" dirty="0">
                <a:solidFill>
                  <a:srgbClr val="FF0000"/>
                </a:solidFill>
                <a:latin typeface="Arial"/>
                <a:ea typeface="Times New Roman"/>
              </a:rPr>
              <a:t>كيف تعمل تحت الضغط؟</a:t>
            </a:r>
            <a:r>
              <a:rPr lang="ar-SA" sz="3600" b="1" dirty="0">
                <a:solidFill>
                  <a:srgbClr val="000000"/>
                </a:solidFill>
                <a:latin typeface="Arial"/>
                <a:ea typeface="Times New Roman"/>
              </a:rPr>
              <a:t/>
            </a:r>
            <a:br>
              <a:rPr lang="ar-SA" sz="3600" b="1" dirty="0">
                <a:solidFill>
                  <a:srgbClr val="000000"/>
                </a:solidFill>
                <a:latin typeface="Arial"/>
                <a:ea typeface="Times New Roman"/>
              </a:rPr>
            </a:br>
            <a:r>
              <a:rPr lang="ar-SA" sz="3600" b="1" dirty="0">
                <a:solidFill>
                  <a:srgbClr val="000000"/>
                </a:solidFill>
                <a:latin typeface="Arial"/>
                <a:ea typeface="Times New Roman"/>
              </a:rPr>
              <a:t>جيدا. قم بإعطاء أمثلة.</a:t>
            </a:r>
            <a:br>
              <a:rPr lang="ar-SA" sz="3600" b="1" dirty="0">
                <a:solidFill>
                  <a:srgbClr val="000000"/>
                </a:solidFill>
                <a:latin typeface="Arial"/>
                <a:ea typeface="Times New Roman"/>
              </a:rPr>
            </a:br>
            <a:r>
              <a:rPr lang="ar-SA" sz="3600" b="1" dirty="0">
                <a:solidFill>
                  <a:srgbClr val="000000"/>
                </a:solidFill>
                <a:latin typeface="Arial"/>
                <a:ea typeface="Times New Roman"/>
              </a:rPr>
              <a:t> </a:t>
            </a:r>
            <a:r>
              <a:rPr lang="ar-SA" sz="3600" b="1" dirty="0">
                <a:solidFill>
                  <a:srgbClr val="FF0000"/>
                </a:solidFill>
                <a:latin typeface="Arial"/>
                <a:ea typeface="Times New Roman"/>
              </a:rPr>
              <a:t>ما هي الوظائف الأخرى التي تقدمت لشغلها؟</a:t>
            </a:r>
            <a:r>
              <a:rPr lang="ar-SA" sz="3600" b="1" dirty="0">
                <a:solidFill>
                  <a:srgbClr val="000000"/>
                </a:solidFill>
                <a:latin typeface="Arial"/>
                <a:ea typeface="Times New Roman"/>
              </a:rPr>
              <a:t/>
            </a:r>
            <a:br>
              <a:rPr lang="ar-SA" sz="3600" b="1" dirty="0">
                <a:solidFill>
                  <a:srgbClr val="000000"/>
                </a:solidFill>
                <a:latin typeface="Arial"/>
                <a:ea typeface="Times New Roman"/>
              </a:rPr>
            </a:br>
            <a:r>
              <a:rPr lang="ar-SA" sz="3600" b="1" dirty="0">
                <a:solidFill>
                  <a:srgbClr val="000000"/>
                </a:solidFill>
                <a:latin typeface="Arial"/>
                <a:ea typeface="Times New Roman"/>
              </a:rPr>
              <a:t>لا تذكر الوظائف في المجالات الأخرى، واذكر أية مقابلات او عروض حصلت عليها من شركات منافسة.</a:t>
            </a:r>
            <a:endParaRPr lang="en-US" sz="3600" b="1" dirty="0">
              <a:solidFill>
                <a:srgbClr val="000000"/>
              </a:solidFill>
              <a:latin typeface="Arial"/>
              <a:ea typeface="Times New Roman"/>
            </a:endParaRPr>
          </a:p>
          <a:p>
            <a:r>
              <a:rPr lang="ar-SA" sz="3600" b="1" dirty="0">
                <a:solidFill>
                  <a:srgbClr val="000000"/>
                </a:solidFill>
                <a:latin typeface="Arial"/>
                <a:ea typeface="Times New Roman"/>
              </a:rPr>
              <a:t> </a:t>
            </a:r>
            <a:endParaRPr lang="en-US" sz="3600" b="1" dirty="0">
              <a:solidFill>
                <a:srgbClr val="000000"/>
              </a:solidFill>
              <a:latin typeface="Arial"/>
              <a:ea typeface="Times New Roman"/>
            </a:endParaRPr>
          </a:p>
        </p:txBody>
      </p:sp>
    </p:spTree>
    <p:extLst>
      <p:ext uri="{BB962C8B-B14F-4D97-AF65-F5344CB8AC3E}">
        <p14:creationId xmlns:p14="http://schemas.microsoft.com/office/powerpoint/2010/main" xmlns="" val="3335152680"/>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descr="interview"/>
          <p:cNvSpPr>
            <a:spLocks noChangeAspect="1" noChangeArrowheads="1"/>
          </p:cNvSpPr>
          <p:nvPr/>
        </p:nvSpPr>
        <p:spPr bwMode="auto">
          <a:xfrm>
            <a:off x="990600" y="10732"/>
            <a:ext cx="7638386" cy="6847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rtl="1"/>
            <a:r>
              <a:rPr lang="ar-SA" sz="2400" b="1" dirty="0">
                <a:solidFill>
                  <a:srgbClr val="FF0000"/>
                </a:solidFill>
                <a:effectLst/>
                <a:latin typeface="Arial"/>
                <a:ea typeface="Times New Roman"/>
                <a:cs typeface="Arial"/>
              </a:rPr>
              <a:t>كيف كان أداءك الجامعي؟</a:t>
            </a:r>
            <a:r>
              <a:rPr lang="ar-SA" sz="2400" b="1" dirty="0">
                <a:solidFill>
                  <a:srgbClr val="000000"/>
                </a:solidFill>
                <a:effectLst/>
                <a:latin typeface="Arial"/>
                <a:ea typeface="Times New Roman"/>
              </a:rPr>
              <a:t/>
            </a:r>
            <a:br>
              <a:rPr lang="ar-SA" sz="2400" b="1" dirty="0">
                <a:solidFill>
                  <a:srgbClr val="000000"/>
                </a:solidFill>
                <a:effectLst/>
                <a:latin typeface="Arial"/>
                <a:ea typeface="Times New Roman"/>
              </a:rPr>
            </a:br>
            <a:r>
              <a:rPr lang="ar-SA" sz="2400" b="1" dirty="0">
                <a:solidFill>
                  <a:srgbClr val="000000"/>
                </a:solidFill>
                <a:effectLst/>
                <a:latin typeface="Arial"/>
                <a:ea typeface="Times New Roman"/>
              </a:rPr>
              <a:t>حافظ على الإيجابية. ليس عيبا أن تقول أنك كنت تشارك كثيرا في الرياضة والأنشطة والحياة الاجتماعية، حيث أن أصحاب العمل لا يريدون تعيين إنسان آلي. اذكر المواد التي حصلت فيها على درجات جيدة حتى وإن كانت مادة او اثنين.</a:t>
            </a:r>
            <a:endParaRPr lang="en-US" sz="2400" b="1" dirty="0">
              <a:solidFill>
                <a:srgbClr val="000000"/>
              </a:solidFill>
              <a:effectLst/>
              <a:latin typeface="Arial"/>
              <a:ea typeface="Times New Roman"/>
            </a:endParaRPr>
          </a:p>
          <a:p>
            <a:pPr marL="0" marR="0" algn="r" rtl="1"/>
            <a:r>
              <a:rPr lang="ar-SA" sz="2400" b="1" dirty="0">
                <a:solidFill>
                  <a:srgbClr val="FF0000"/>
                </a:solidFill>
                <a:effectLst/>
                <a:latin typeface="Arial"/>
                <a:ea typeface="Times New Roman"/>
              </a:rPr>
              <a:t>هل لديك أسئلة لي؟</a:t>
            </a:r>
            <a:r>
              <a:rPr lang="ar-SA" sz="2400" b="1" dirty="0">
                <a:solidFill>
                  <a:srgbClr val="000000"/>
                </a:solidFill>
                <a:effectLst/>
                <a:latin typeface="Arial"/>
                <a:ea typeface="Times New Roman"/>
              </a:rPr>
              <a:t/>
            </a:r>
            <a:br>
              <a:rPr lang="ar-SA" sz="2400" b="1" dirty="0">
                <a:solidFill>
                  <a:srgbClr val="000000"/>
                </a:solidFill>
                <a:effectLst/>
                <a:latin typeface="Arial"/>
                <a:ea typeface="Times New Roman"/>
              </a:rPr>
            </a:br>
            <a:r>
              <a:rPr lang="ar-SA" sz="2400" b="1" dirty="0">
                <a:solidFill>
                  <a:srgbClr val="000000"/>
                </a:solidFill>
                <a:effectLst/>
                <a:latin typeface="Arial"/>
                <a:ea typeface="Times New Roman"/>
              </a:rPr>
              <a:t>نعم. توجيه الأسئلة يظهر أنك مهتم. قم بتوجيه الأسئلة التي تظهر معلوماتك عن الشركة أو الوظيفة، وانك تخطط لمستقبل وأنك متعطش للتعلم.</a:t>
            </a:r>
            <a:endParaRPr lang="en-US" sz="2400" b="1" dirty="0">
              <a:solidFill>
                <a:srgbClr val="000000"/>
              </a:solidFill>
              <a:effectLst/>
              <a:latin typeface="Arial"/>
              <a:ea typeface="Times New Roman"/>
            </a:endParaRPr>
          </a:p>
          <a:p>
            <a:pPr marL="0" marR="0" algn="r" rtl="1"/>
            <a:r>
              <a:rPr lang="ar-SA" sz="2400" b="1" dirty="0">
                <a:solidFill>
                  <a:srgbClr val="0000FF"/>
                </a:solidFill>
                <a:effectLst/>
                <a:latin typeface="Arial"/>
                <a:ea typeface="Times New Roman"/>
                <a:cs typeface="Arial"/>
              </a:rPr>
              <a:t>فيما يلي بعض الأسئلة حتى تعرف المزيد عن </a:t>
            </a:r>
            <a:r>
              <a:rPr lang="ar-SA" sz="2400" b="1" dirty="0" smtClean="0">
                <a:solidFill>
                  <a:srgbClr val="0000FF"/>
                </a:solidFill>
                <a:effectLst/>
                <a:latin typeface="Arial"/>
                <a:ea typeface="Times New Roman"/>
                <a:cs typeface="Arial"/>
              </a:rPr>
              <a:t>وظيفتك</a:t>
            </a:r>
            <a:r>
              <a:rPr lang="en-US" sz="2400" b="1" dirty="0">
                <a:solidFill>
                  <a:srgbClr val="000000"/>
                </a:solidFill>
                <a:latin typeface="Arial"/>
                <a:ea typeface="Times New Roman"/>
              </a:rPr>
              <a:t>:</a:t>
            </a:r>
            <a:r>
              <a:rPr lang="ar-SA" sz="2400" b="1" dirty="0">
                <a:solidFill>
                  <a:srgbClr val="FF0000"/>
                </a:solidFill>
                <a:effectLst/>
                <a:latin typeface="Arial"/>
                <a:ea typeface="Times New Roman"/>
              </a:rPr>
              <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ما هو مستوى الخبرة للشخص المناسب لشغل الوظيفة؟</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ما هو التدريب الذي يتم توفيره؟</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ما هي المسئوليات التي سأناط بها؟</a:t>
            </a:r>
            <a:br>
              <a:rPr lang="ar-SA" sz="2400" b="1" dirty="0">
                <a:solidFill>
                  <a:srgbClr val="FF0000"/>
                </a:solidFill>
                <a:effectLst/>
                <a:latin typeface="Arial"/>
                <a:ea typeface="Times New Roman"/>
              </a:rPr>
            </a:br>
            <a:r>
              <a:rPr lang="ar-SA" sz="2400" b="1" dirty="0" smtClean="0">
                <a:solidFill>
                  <a:srgbClr val="FF0000"/>
                </a:solidFill>
                <a:effectLst/>
                <a:latin typeface="Arial"/>
                <a:ea typeface="Times New Roman"/>
              </a:rPr>
              <a:t>ما </a:t>
            </a:r>
            <a:r>
              <a:rPr lang="ar-SA" sz="2400" b="1" dirty="0">
                <a:solidFill>
                  <a:srgbClr val="FF0000"/>
                </a:solidFill>
                <a:effectLst/>
                <a:latin typeface="Arial"/>
                <a:ea typeface="Times New Roman"/>
              </a:rPr>
              <a:t>الذي تستطيع ان تقوله لي بشأن فريق العمل الذي سأعمل معه؟</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ما هي الأهداف التي تريد مني تحقيقها في وظيفتي؟</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هل هناك تدرج وظيفي معين في الشركة؟</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ما هي المشاكل التي قد أواجهها في هذا الوظيفة؟</a:t>
            </a:r>
            <a:br>
              <a:rPr lang="ar-SA" sz="2400" b="1" dirty="0">
                <a:solidFill>
                  <a:srgbClr val="FF0000"/>
                </a:solidFill>
                <a:effectLst/>
                <a:latin typeface="Arial"/>
                <a:ea typeface="Times New Roman"/>
              </a:rPr>
            </a:br>
            <a:r>
              <a:rPr lang="ar-SA" sz="2400" b="1" dirty="0">
                <a:solidFill>
                  <a:srgbClr val="FF0000"/>
                </a:solidFill>
                <a:effectLst/>
                <a:latin typeface="Arial"/>
                <a:ea typeface="Times New Roman"/>
              </a:rPr>
              <a:t>ما هي التغييرات الجوهرية التي تتوقعون أن تحدث في الشركة مستقبلا؟</a:t>
            </a:r>
            <a:br>
              <a:rPr lang="ar-SA" sz="2400" b="1" dirty="0">
                <a:solidFill>
                  <a:srgbClr val="FF0000"/>
                </a:solidFill>
                <a:effectLst/>
                <a:latin typeface="Arial"/>
                <a:ea typeface="Times New Roman"/>
              </a:rPr>
            </a:br>
            <a:r>
              <a:rPr lang="ar-SA" sz="2400" b="1" dirty="0" smtClean="0">
                <a:solidFill>
                  <a:srgbClr val="FF0000"/>
                </a:solidFill>
                <a:effectLst/>
                <a:latin typeface="Arial"/>
                <a:ea typeface="Times New Roman"/>
              </a:rPr>
              <a:t>كيف </a:t>
            </a:r>
            <a:r>
              <a:rPr lang="ar-SA" sz="2400" b="1" dirty="0">
                <a:solidFill>
                  <a:srgbClr val="FF0000"/>
                </a:solidFill>
                <a:effectLst/>
                <a:latin typeface="Arial"/>
                <a:ea typeface="Times New Roman"/>
              </a:rPr>
              <a:t>سيتم تقييم أدائي الوظيفي؟</a:t>
            </a:r>
            <a:endParaRPr lang="en-US" sz="2400" b="1" dirty="0">
              <a:solidFill>
                <a:srgbClr val="000000"/>
              </a:solidFill>
              <a:effectLst/>
              <a:latin typeface="Arial"/>
              <a:ea typeface="Times New Roman"/>
            </a:endParaRPr>
          </a:p>
        </p:txBody>
      </p:sp>
    </p:spTree>
    <p:extLst>
      <p:ext uri="{BB962C8B-B14F-4D97-AF65-F5344CB8AC3E}">
        <p14:creationId xmlns:p14="http://schemas.microsoft.com/office/powerpoint/2010/main" xmlns="" val="330539614"/>
      </p:ext>
    </p:extLst>
  </p:cSld>
  <p:clrMapOvr>
    <a:masterClrMapping/>
  </p:clrMapOvr>
  <p:transition spd="slow">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xmlns="" val="3051451085"/>
              </p:ext>
            </p:extLst>
          </p:nvPr>
        </p:nvGraphicFramePr>
        <p:xfrm>
          <a:off x="1249251" y="0"/>
          <a:ext cx="7924800" cy="878586"/>
        </p:xfrm>
        <a:graphic>
          <a:graphicData uri="http://schemas.openxmlformats.org/drawingml/2006/table">
            <a:tbl>
              <a:tblPr firstRow="1" firstCol="1" bandRow="1"/>
              <a:tblGrid>
                <a:gridCol w="7924800"/>
              </a:tblGrid>
              <a:tr h="878586">
                <a:tc>
                  <a:txBody>
                    <a:bodyPr/>
                    <a:lstStyle/>
                    <a:p>
                      <a:pPr marL="0" marR="0" algn="ctr" rtl="0">
                        <a:lnSpc>
                          <a:spcPct val="115000"/>
                        </a:lnSpc>
                        <a:spcBef>
                          <a:spcPts val="0"/>
                        </a:spcBef>
                        <a:spcAft>
                          <a:spcPts val="0"/>
                        </a:spcAft>
                        <a:tabLst>
                          <a:tab pos="1865630" algn="r"/>
                        </a:tabLst>
                      </a:pPr>
                      <a:r>
                        <a:rPr lang="ar-SA" sz="3600" b="1" dirty="0">
                          <a:solidFill>
                            <a:srgbClr val="0000FF"/>
                          </a:solidFill>
                          <a:effectLst/>
                          <a:latin typeface="Calibri"/>
                          <a:ea typeface="Times New Roman"/>
                          <a:cs typeface="Times New Roman"/>
                        </a:rPr>
                        <a:t>أفعل                       </a:t>
                      </a:r>
                      <a:r>
                        <a:rPr lang="ar-SA" sz="3600" b="1" dirty="0" smtClean="0">
                          <a:solidFill>
                            <a:srgbClr val="0000FF"/>
                          </a:solidFill>
                          <a:effectLst/>
                          <a:latin typeface="Calibri"/>
                          <a:ea typeface="Times New Roman"/>
                          <a:cs typeface="Times New Roman"/>
                        </a:rPr>
                        <a:t> </a:t>
                      </a:r>
                      <a:r>
                        <a:rPr lang="ar-SA" sz="3600" b="1" dirty="0" smtClean="0">
                          <a:solidFill>
                            <a:srgbClr val="C00000"/>
                          </a:solidFill>
                          <a:effectLst/>
                          <a:latin typeface="Calibri"/>
                          <a:ea typeface="Times New Roman"/>
                          <a:cs typeface="Times New Roman"/>
                        </a:rPr>
                        <a:t>لاتفعل </a:t>
                      </a:r>
                      <a:endParaRPr lang="en-US" sz="1100" dirty="0">
                        <a:solidFill>
                          <a:srgbClr val="C00000"/>
                        </a:solidFill>
                        <a:effectLst/>
                        <a:latin typeface="Calibri"/>
                        <a:ea typeface="Calibri"/>
                        <a:cs typeface="Arial"/>
                      </a:endParaRPr>
                    </a:p>
                  </a:txBody>
                  <a:tcPr marL="9525" marR="9525" marT="9525" marB="9525" anchor="ctr">
                    <a:lnL>
                      <a:noFill/>
                    </a:lnL>
                    <a:lnR>
                      <a:noFill/>
                    </a:lnR>
                    <a:lnT>
                      <a:noFill/>
                    </a:lnT>
                    <a:lnB>
                      <a:noFill/>
                    </a:lnB>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xmlns="" val="2960394189"/>
              </p:ext>
            </p:extLst>
          </p:nvPr>
        </p:nvGraphicFramePr>
        <p:xfrm>
          <a:off x="381000" y="762000"/>
          <a:ext cx="8382000" cy="6934200"/>
        </p:xfrm>
        <a:graphic>
          <a:graphicData uri="http://schemas.openxmlformats.org/drawingml/2006/table">
            <a:tbl>
              <a:tblPr firstRow="1" firstCol="1" bandRow="1"/>
              <a:tblGrid>
                <a:gridCol w="3993746"/>
                <a:gridCol w="4388254"/>
              </a:tblGrid>
              <a:tr h="6934200">
                <a:tc>
                  <a:txBody>
                    <a:bodyPr/>
                    <a:lstStyle/>
                    <a:p>
                      <a:pPr marL="0" marR="0" algn="r" rtl="1">
                        <a:lnSpc>
                          <a:spcPct val="115000"/>
                        </a:lnSpc>
                        <a:spcBef>
                          <a:spcPts val="0"/>
                        </a:spcBef>
                        <a:spcAft>
                          <a:spcPts val="0"/>
                        </a:spcAft>
                      </a:pPr>
                      <a:r>
                        <a:rPr lang="ar-SA" sz="2400" b="1" dirty="0">
                          <a:solidFill>
                            <a:srgbClr val="FF0000"/>
                          </a:solidFill>
                          <a:effectLst/>
                          <a:latin typeface="Calibri"/>
                          <a:ea typeface="Times New Roman"/>
                          <a:cs typeface="Times New Roman"/>
                        </a:rPr>
                        <a:t>•</a:t>
                      </a:r>
                      <a:r>
                        <a:rPr lang="ar-SA" sz="2400" b="1" dirty="0">
                          <a:effectLst/>
                          <a:latin typeface="Calibri"/>
                          <a:ea typeface="Times New Roman"/>
                          <a:cs typeface="Times New Roman"/>
                        </a:rPr>
                        <a:t> </a:t>
                      </a:r>
                      <a:r>
                        <a:rPr lang="ar-SA" sz="2400" b="1" dirty="0">
                          <a:solidFill>
                            <a:srgbClr val="FF0000"/>
                          </a:solidFill>
                          <a:effectLst/>
                          <a:latin typeface="Calibri"/>
                          <a:ea typeface="Times New Roman"/>
                          <a:cs typeface="Times New Roman"/>
                        </a:rPr>
                        <a:t>لا تتهدل على الكرسي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تتململ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تشعر بالذعر في فترة الصمت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تتكلم من أجل الكلام )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تدخن ولا تمضغ أي شئ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تكن مراوغاً في إجابتك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تتبجح أو تمدح نفسك مباشرة إلا إذا دعيت إلى ذلك . </a:t>
                      </a:r>
                      <a:r>
                        <a:rPr lang="en-US" sz="2400" b="1" dirty="0" smtClean="0">
                          <a:solidFill>
                            <a:srgbClr val="FF0000"/>
                          </a:solidFill>
                          <a:effectLst/>
                          <a:latin typeface="Calibri"/>
                          <a:ea typeface="Times New Roman"/>
                          <a:cs typeface="Times New Roman"/>
                        </a:rPr>
                        <a:t>      </a:t>
                      </a:r>
                      <a:r>
                        <a:rPr lang="ar-SA" sz="2400" b="1" dirty="0">
                          <a:solidFill>
                            <a:srgbClr val="FF0000"/>
                          </a:solidFill>
                          <a:effectLst/>
                          <a:latin typeface="Calibri"/>
                          <a:ea typeface="Times New Roman"/>
                          <a:cs typeface="Times New Roman"/>
                        </a:rPr>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تثر جدلاً مع المقابل بأية طريقة حامية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تجاوب مع طلب التوقف عن متابعة الجواب إذا كان المقابل يبدو غير متحمس ، أو أنه يشعر بالملل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تتكلم بسرعة زائدة . </a:t>
                      </a:r>
                      <a:br>
                        <a:rPr lang="ar-SA" sz="2400" b="1" dirty="0">
                          <a:solidFill>
                            <a:srgbClr val="FF0000"/>
                          </a:solidFill>
                          <a:effectLst/>
                          <a:latin typeface="Calibri"/>
                          <a:ea typeface="Times New Roman"/>
                          <a:cs typeface="Times New Roman"/>
                        </a:rPr>
                      </a:br>
                      <a:r>
                        <a:rPr lang="ar-SA" sz="2400" b="1" dirty="0">
                          <a:solidFill>
                            <a:srgbClr val="FF0000"/>
                          </a:solidFill>
                          <a:effectLst/>
                          <a:latin typeface="Calibri"/>
                          <a:ea typeface="Times New Roman"/>
                          <a:cs typeface="Times New Roman"/>
                        </a:rPr>
                        <a:t>• لا تتطوع لإعطاء معلومات عن عيوبك ونقائصك</a:t>
                      </a:r>
                      <a:endParaRPr lang="en-US" sz="2400" b="1" dirty="0">
                        <a:effectLst/>
                        <a:latin typeface="Calibri"/>
                        <a:ea typeface="Calibri"/>
                        <a:cs typeface="Arial"/>
                      </a:endParaRPr>
                    </a:p>
                  </a:txBody>
                  <a:tcPr marL="8509" marR="8509" marT="8509" marB="8509" anchor="ctr">
                    <a:lnL>
                      <a:noFill/>
                    </a:lnL>
                    <a:lnR>
                      <a:noFill/>
                    </a:lnR>
                    <a:lnT>
                      <a:noFill/>
                    </a:lnT>
                    <a:lnB>
                      <a:noFill/>
                    </a:lnB>
                  </a:tcPr>
                </a:tc>
                <a:tc>
                  <a:txBody>
                    <a:bodyPr/>
                    <a:lstStyle/>
                    <a:p>
                      <a:pPr marL="0" marR="0" algn="r" rtl="1">
                        <a:lnSpc>
                          <a:spcPct val="115000"/>
                        </a:lnSpc>
                        <a:spcBef>
                          <a:spcPts val="0"/>
                        </a:spcBef>
                        <a:spcAft>
                          <a:spcPts val="0"/>
                        </a:spcAft>
                      </a:pPr>
                      <a:r>
                        <a:rPr lang="ar-SA" sz="2400" b="1" dirty="0">
                          <a:solidFill>
                            <a:srgbClr val="548DD4"/>
                          </a:solidFill>
                          <a:effectLst/>
                          <a:latin typeface="Calibri"/>
                          <a:ea typeface="Times New Roman"/>
                          <a:cs typeface="Times New Roman"/>
                        </a:rPr>
                        <a:t>• ابتسم </a:t>
                      </a:r>
                      <a:r>
                        <a:rPr lang="ar-SA" sz="2000" b="1" dirty="0">
                          <a:solidFill>
                            <a:srgbClr val="548DD4"/>
                          </a:solidFill>
                          <a:effectLst/>
                          <a:latin typeface="Calibri"/>
                          <a:ea typeface="Times New Roman"/>
                          <a:cs typeface="Times New Roman"/>
                        </a:rPr>
                        <a:t>للمقابلين</a:t>
                      </a:r>
                      <a:r>
                        <a:rPr lang="ar-SA" sz="2400" b="1" dirty="0">
                          <a:solidFill>
                            <a:srgbClr val="548DD4"/>
                          </a:solidFill>
                          <a:effectLst/>
                          <a:latin typeface="Calibri"/>
                          <a:ea typeface="Times New Roman"/>
                          <a:cs typeface="Times New Roman"/>
                        </a:rPr>
                        <a:t> وانظر إلى أعينهم عندما تلاقيهم وعندما تودعهم .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احتفظ بمتابعة الاتصال بالنظر في المقابلين وتفهم حديثهم .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اجلس منتصب القامة ، وانحن قليلاً إلى الأمام.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خذ وقتك في </a:t>
                      </a:r>
                      <a:r>
                        <a:rPr lang="ar-SA" sz="2400" b="1" dirty="0" smtClean="0">
                          <a:solidFill>
                            <a:srgbClr val="548DD4"/>
                          </a:solidFill>
                          <a:effectLst/>
                          <a:latin typeface="Calibri"/>
                          <a:ea typeface="Times New Roman"/>
                          <a:cs typeface="Times New Roman"/>
                        </a:rPr>
                        <a:t>الإجابة </a:t>
                      </a:r>
                      <a:r>
                        <a:rPr lang="ar-SA" sz="2400" b="1" dirty="0">
                          <a:solidFill>
                            <a:srgbClr val="548DD4"/>
                          </a:solidFill>
                          <a:effectLst/>
                          <a:latin typeface="Calibri"/>
                          <a:ea typeface="Times New Roman"/>
                          <a:cs typeface="Times New Roman"/>
                        </a:rPr>
                        <a:t>على الأسئلة .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ليكن مظهرك </a:t>
                      </a:r>
                      <a:r>
                        <a:rPr lang="ar-SA" sz="2400" b="1" dirty="0" smtClean="0">
                          <a:solidFill>
                            <a:srgbClr val="548DD4"/>
                          </a:solidFill>
                          <a:effectLst/>
                          <a:latin typeface="Calibri"/>
                          <a:ea typeface="Times New Roman"/>
                          <a:cs typeface="Times New Roman"/>
                        </a:rPr>
                        <a:t>و</a:t>
                      </a:r>
                      <a:r>
                        <a:rPr lang="en-US" sz="2400" b="1" dirty="0" smtClean="0">
                          <a:solidFill>
                            <a:srgbClr val="548DD4"/>
                          </a:solidFill>
                          <a:effectLst/>
                          <a:latin typeface="Calibri"/>
                          <a:ea typeface="Times New Roman"/>
                          <a:cs typeface="Times New Roman"/>
                        </a:rPr>
                        <a:t> </a:t>
                      </a:r>
                      <a:r>
                        <a:rPr lang="ar-SA" sz="2400" b="1" dirty="0" smtClean="0">
                          <a:solidFill>
                            <a:srgbClr val="548DD4"/>
                          </a:solidFill>
                          <a:effectLst/>
                          <a:latin typeface="+mn-lt"/>
                          <a:ea typeface="Times New Roman"/>
                          <a:cs typeface="Times New Roman"/>
                        </a:rPr>
                        <a:t>موقفك حماسياً وساراً </a:t>
                      </a:r>
                      <a:r>
                        <a:rPr lang="en-US" sz="2400" b="1" dirty="0" smtClean="0">
                          <a:solidFill>
                            <a:srgbClr val="548DD4"/>
                          </a:solidFill>
                          <a:effectLst/>
                          <a:latin typeface="Calibri"/>
                          <a:ea typeface="Times New Roman"/>
                          <a:cs typeface="Times New Roman"/>
                        </a:rPr>
                        <a:t>     </a:t>
                      </a:r>
                      <a:r>
                        <a:rPr lang="ar-SA" sz="2400" b="1" dirty="0">
                          <a:solidFill>
                            <a:srgbClr val="548DD4"/>
                          </a:solidFill>
                          <a:effectLst/>
                          <a:latin typeface="Calibri"/>
                          <a:ea typeface="Times New Roman"/>
                          <a:cs typeface="Times New Roman"/>
                        </a:rPr>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تكلم بصوت مسموع .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بلغ المعلومات التي ترى أنها تساعدك .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أجب بكفاية وعناية على الأسئلة الافتراضية . </a:t>
                      </a:r>
                      <a:br>
                        <a:rPr lang="ar-SA" sz="2400" b="1" dirty="0">
                          <a:solidFill>
                            <a:srgbClr val="548DD4"/>
                          </a:solidFill>
                          <a:effectLst/>
                          <a:latin typeface="Calibri"/>
                          <a:ea typeface="Times New Roman"/>
                          <a:cs typeface="Times New Roman"/>
                        </a:rPr>
                      </a:br>
                      <a:r>
                        <a:rPr lang="ar-SA" sz="2400" b="1" dirty="0">
                          <a:solidFill>
                            <a:srgbClr val="548DD4"/>
                          </a:solidFill>
                          <a:effectLst/>
                          <a:latin typeface="Calibri"/>
                          <a:ea typeface="Times New Roman"/>
                          <a:cs typeface="Times New Roman"/>
                        </a:rPr>
                        <a:t>• إذا أخطأ المقابل في سؤال تخصص أو فني حاول أن تساعده في الخروج من ورطته .</a:t>
                      </a:r>
                      <a:br>
                        <a:rPr lang="ar-SA" sz="2400" b="1" dirty="0">
                          <a:solidFill>
                            <a:srgbClr val="548DD4"/>
                          </a:solidFill>
                          <a:effectLst/>
                          <a:latin typeface="Calibri"/>
                          <a:ea typeface="Times New Roman"/>
                          <a:cs typeface="Times New Roman"/>
                        </a:rPr>
                      </a:br>
                      <a:endParaRPr lang="en-US" sz="2400" b="1" dirty="0">
                        <a:effectLst/>
                        <a:latin typeface="Calibri"/>
                        <a:ea typeface="Calibri"/>
                        <a:cs typeface="Arial"/>
                      </a:endParaRPr>
                    </a:p>
                  </a:txBody>
                  <a:tcPr marL="8509" marR="8509" marT="8509" marB="8509" anchor="ctr">
                    <a:lnL>
                      <a:noFill/>
                    </a:lnL>
                    <a:lnR>
                      <a:noFill/>
                    </a:lnR>
                    <a:lnT>
                      <a:noFill/>
                    </a:lnT>
                    <a:lnB>
                      <a:noFill/>
                    </a:lnB>
                  </a:tcPr>
                </a:tc>
              </a:tr>
            </a:tbl>
          </a:graphicData>
        </a:graphic>
      </p:graphicFrame>
      <p:sp>
        <p:nvSpPr>
          <p:cNvPr id="4" name="Rectangle 1"/>
          <p:cNvSpPr>
            <a:spLocks noChangeArrowheads="1"/>
          </p:cNvSpPr>
          <p:nvPr/>
        </p:nvSpPr>
        <p:spPr bwMode="auto">
          <a:xfrm>
            <a:off x="1308100"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alt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1820819"/>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pad1.whstatic.com/images/thumb/4/45/Pass-a-Job-Interview-Step-11.jpg/900px-Pass-a-Job-Interview-Step-1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817424"/>
            <a:ext cx="3124200" cy="3147060"/>
          </a:xfrm>
          <a:prstGeom prst="rect">
            <a:avLst/>
          </a:prstGeom>
          <a:noFill/>
          <a:ln>
            <a:noFill/>
          </a:ln>
        </p:spPr>
      </p:pic>
      <p:pic>
        <p:nvPicPr>
          <p:cNvPr id="3" name="صورة 2" descr="http://pad3.whstatic.com/images/thumb/f/f8/Pass-a-Job-Interview-Step-9.jpg/900px-Pass-a-Job-Interview-Step-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785674"/>
            <a:ext cx="3731895" cy="3178810"/>
          </a:xfrm>
          <a:prstGeom prst="rect">
            <a:avLst/>
          </a:prstGeom>
          <a:noFill/>
          <a:ln>
            <a:noFill/>
          </a:ln>
        </p:spPr>
      </p:pic>
    </p:spTree>
    <p:extLst>
      <p:ext uri="{BB962C8B-B14F-4D97-AF65-F5344CB8AC3E}">
        <p14:creationId xmlns:p14="http://schemas.microsoft.com/office/powerpoint/2010/main" xmlns="" val="836628826"/>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0" y="-44964"/>
            <a:ext cx="61722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نصائح مهمة</a:t>
            </a:r>
            <a:r>
              <a:rPr kumimoji="0" lang="en-US" alt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p>
          <a:p>
            <a:pPr lvl="0" fontAlgn="base">
              <a:spcBef>
                <a:spcPct val="0"/>
              </a:spcBef>
              <a:spcAft>
                <a:spcPct val="0"/>
              </a:spcAft>
            </a:pPr>
            <a:r>
              <a:rPr lang="ar-IQ" altLang="ar-SA" sz="3200" b="1" dirty="0">
                <a:solidFill>
                  <a:schemeClr val="accent1">
                    <a:lumMod val="75000"/>
                  </a:schemeClr>
                </a:solidFill>
                <a:latin typeface="Arial" pitchFamily="34" charset="0"/>
                <a:cs typeface="Arial" pitchFamily="34" charset="0"/>
              </a:rPr>
              <a:t>كن دقيقا في مواعيدك </a:t>
            </a:r>
            <a:r>
              <a:rPr kumimoji="0" lang="en-US" alt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endParaRPr kumimoji="0" lang="en-US" altLang="ar-SA" sz="3200" b="1"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graphicFrame>
        <p:nvGraphicFramePr>
          <p:cNvPr id="4" name="جدول 3"/>
          <p:cNvGraphicFramePr>
            <a:graphicFrameLocks noGrp="1"/>
          </p:cNvGraphicFramePr>
          <p:nvPr>
            <p:extLst>
              <p:ext uri="{D42A27DB-BD31-4B8C-83A1-F6EECF244321}">
                <p14:modId xmlns:p14="http://schemas.microsoft.com/office/powerpoint/2010/main" xmlns="" val="2504220515"/>
              </p:ext>
            </p:extLst>
          </p:nvPr>
        </p:nvGraphicFramePr>
        <p:xfrm>
          <a:off x="1833562" y="13639800"/>
          <a:ext cx="7086600" cy="21467939"/>
        </p:xfrm>
        <a:graphic>
          <a:graphicData uri="http://schemas.openxmlformats.org/drawingml/2006/table">
            <a:tbl>
              <a:tblPr firstRow="1" firstCol="1" bandRow="1"/>
              <a:tblGrid>
                <a:gridCol w="7086600"/>
              </a:tblGrid>
              <a:tr h="21467939">
                <a:tc>
                  <a:txBody>
                    <a:bodyPr/>
                    <a:lstStyle/>
                    <a:p>
                      <a:pPr marL="0" marR="0" algn="r" rtl="1">
                        <a:lnSpc>
                          <a:spcPct val="115000"/>
                        </a:lnSpc>
                        <a:spcBef>
                          <a:spcPts val="0"/>
                        </a:spcBef>
                        <a:spcAft>
                          <a:spcPts val="2400"/>
                        </a:spcAft>
                      </a:pPr>
                      <a:endParaRPr lang="en-US" sz="2400" dirty="0" smtClean="0">
                        <a:effectLst/>
                        <a:latin typeface="Calibri"/>
                        <a:ea typeface="Calibri"/>
                        <a:cs typeface="Arial"/>
                      </a:endParaRPr>
                    </a:p>
                    <a:p>
                      <a:pPr marL="0" marR="0" algn="r" rtl="1">
                        <a:lnSpc>
                          <a:spcPct val="115000"/>
                        </a:lnSpc>
                        <a:spcBef>
                          <a:spcPts val="0"/>
                        </a:spcBef>
                        <a:spcAft>
                          <a:spcPts val="2400"/>
                        </a:spcAft>
                      </a:pPr>
                      <a:r>
                        <a:rPr lang="ar-SA" sz="2400" dirty="0">
                          <a:solidFill>
                            <a:srgbClr val="000000"/>
                          </a:solidFill>
                          <a:effectLst/>
                          <a:latin typeface="Calibri"/>
                          <a:ea typeface="Times New Roman"/>
                          <a:cs typeface="Arial"/>
                        </a:rPr>
                        <a:t/>
                      </a:r>
                      <a:br>
                        <a:rPr lang="ar-SA" sz="2400" dirty="0">
                          <a:solidFill>
                            <a:srgbClr val="000000"/>
                          </a:solidFill>
                          <a:effectLst/>
                          <a:latin typeface="Calibri"/>
                          <a:ea typeface="Times New Roman"/>
                          <a:cs typeface="Arial"/>
                        </a:rPr>
                      </a:br>
                      <a:r>
                        <a:rPr lang="ar-SA" sz="2400" dirty="0">
                          <a:solidFill>
                            <a:srgbClr val="000000"/>
                          </a:solidFill>
                          <a:effectLst/>
                          <a:latin typeface="Calibri"/>
                          <a:ea typeface="Times New Roman"/>
                          <a:cs typeface="Arial"/>
                        </a:rPr>
                        <a:t/>
                      </a:r>
                      <a:br>
                        <a:rPr lang="ar-SA" sz="2400" dirty="0">
                          <a:solidFill>
                            <a:srgbClr val="000000"/>
                          </a:solidFill>
                          <a:effectLst/>
                          <a:latin typeface="Calibri"/>
                          <a:ea typeface="Times New Roman"/>
                          <a:cs typeface="Arial"/>
                        </a:rPr>
                      </a:br>
                      <a:r>
                        <a:rPr lang="ar-SA" sz="2400" dirty="0">
                          <a:solidFill>
                            <a:srgbClr val="000000"/>
                          </a:solidFill>
                          <a:effectLst/>
                          <a:latin typeface="Calibri"/>
                          <a:ea typeface="Times New Roman"/>
                          <a:cs typeface="Arial"/>
                        </a:rPr>
                        <a:t>لا شيء أسوا من الوصول إلى مقر المقابلة الشخصية متأخرا لمدة عشر دقائق، فهذا يعطي انطباع أول سيء جدا. خطط للوصول إلى الشركة قبل الموعد بخمسة عشر دقيقة لكي تعطي لنفسك الوقت الكافي للوصول إلى مكاتب الشركة (ولكي تتجنب مشاكل الطريق والازدحام). إذا كنت ستتأخر لا محالة فالأفضل إجراء مكالمة هاتفية سريعة من هاتفك النقال إلى عضو لجنة المقابلة الشخصية بالشركة (أو السكرتيرة) للاعتذار عن التأخير والإبلاغ أنه خارج عن إرادتك لأن هذه المكالمة من شأنها أن تخفف الضرر الناتج عن التأخير.</a:t>
                      </a:r>
                      <a:br>
                        <a:rPr lang="ar-SA" sz="2400" dirty="0">
                          <a:solidFill>
                            <a:srgbClr val="000000"/>
                          </a:solidFill>
                          <a:effectLst/>
                          <a:latin typeface="Calibri"/>
                          <a:ea typeface="Times New Roman"/>
                          <a:cs typeface="Arial"/>
                        </a:rPr>
                      </a:br>
                      <a:r>
                        <a:rPr lang="ar-SA" sz="2400" dirty="0">
                          <a:solidFill>
                            <a:srgbClr val="000000"/>
                          </a:solidFill>
                          <a:effectLst/>
                          <a:latin typeface="Calibri"/>
                          <a:ea typeface="Times New Roman"/>
                          <a:cs typeface="Arial"/>
                        </a:rPr>
                        <a:t/>
                      </a:r>
                      <a:br>
                        <a:rPr lang="ar-SA" sz="2400" dirty="0">
                          <a:solidFill>
                            <a:srgbClr val="000000"/>
                          </a:solidFill>
                          <a:effectLst/>
                          <a:latin typeface="Calibri"/>
                          <a:ea typeface="Times New Roman"/>
                          <a:cs typeface="Arial"/>
                        </a:rPr>
                      </a:br>
                      <a:r>
                        <a:rPr lang="ar-SA" sz="2400" b="1" dirty="0">
                          <a:solidFill>
                            <a:srgbClr val="0000FF"/>
                          </a:solidFill>
                          <a:effectLst/>
                          <a:latin typeface="Calibri"/>
                          <a:ea typeface="Times New Roman"/>
                          <a:cs typeface="Arial"/>
                        </a:rPr>
                        <a:t>كن هادئا وواثقا من نفسك</a:t>
                      </a:r>
                      <a:r>
                        <a:rPr lang="ar-SA" sz="2400" dirty="0">
                          <a:solidFill>
                            <a:srgbClr val="000000"/>
                          </a:solidFill>
                          <a:effectLst/>
                          <a:latin typeface="Calibri"/>
                          <a:ea typeface="Times New Roman"/>
                          <a:cs typeface="Arial"/>
                        </a:rPr>
                        <a:t/>
                      </a:r>
                      <a:br>
                        <a:rPr lang="ar-SA" sz="2400" dirty="0">
                          <a:solidFill>
                            <a:srgbClr val="000000"/>
                          </a:solidFill>
                          <a:effectLst/>
                          <a:latin typeface="Calibri"/>
                          <a:ea typeface="Times New Roman"/>
                          <a:cs typeface="Arial"/>
                        </a:rPr>
                      </a:br>
                      <a:r>
                        <a:rPr lang="ar-SA" sz="2400" dirty="0">
                          <a:solidFill>
                            <a:srgbClr val="000000"/>
                          </a:solidFill>
                          <a:effectLst/>
                          <a:latin typeface="Calibri"/>
                          <a:ea typeface="Times New Roman"/>
                          <a:cs typeface="Arial"/>
                        </a:rPr>
                        <a:t/>
                      </a:r>
                      <a:br>
                        <a:rPr lang="ar-SA" sz="2400" dirty="0">
                          <a:solidFill>
                            <a:srgbClr val="000000"/>
                          </a:solidFill>
                          <a:effectLst/>
                          <a:latin typeface="Calibri"/>
                          <a:ea typeface="Times New Roman"/>
                          <a:cs typeface="Arial"/>
                        </a:rPr>
                      </a:br>
                      <a:r>
                        <a:rPr lang="ar-SA" sz="2400" dirty="0">
                          <a:solidFill>
                            <a:srgbClr val="000000"/>
                          </a:solidFill>
                          <a:effectLst/>
                          <a:latin typeface="Calibri"/>
                          <a:ea typeface="Times New Roman"/>
                          <a:cs typeface="Arial"/>
                        </a:rPr>
                        <a:t>في معظم الحالات يكون لدى صاحب العمل المعني فكرة عن ما إذا كنت مؤهلا من الناحية الفنية أو أنك لديك الخبرة السليمة التي تمكنك من أداء الوظيفة من واقع المعلومات الواردة في سيرتك الذاتية. بينما صاحب العمل يود أن يعرف منك المزيد عن هذه النقاط، أن اهم النقاط الهامة للمقابلة الشخصية هي تقييم صاحب العمل لك لمعرفة ما إذا كان يشعر أنك ستكون عضوا متناسبا مع فريق العمل وكيف ستتفاعل مع العملاء. في الواقع أنت ستقضي غالبية الأسبوع في محل العمل وبالتالي يريد صاحب العمل أن يتأكد أنك الشخص الذي سوف يشعر الجميع بالارتياح في التعامل معه. لذلك حاول قدر الإمكان أن تكون هادئا وواثقا من نفسك خلال المقابلة الشخصية.</a:t>
                      </a:r>
                      <a:br>
                        <a:rPr lang="ar-SA" sz="2400" dirty="0">
                          <a:solidFill>
                            <a:srgbClr val="000000"/>
                          </a:solidFill>
                          <a:effectLst/>
                          <a:latin typeface="Calibri"/>
                          <a:ea typeface="Times New Roman"/>
                          <a:cs typeface="Arial"/>
                        </a:rPr>
                      </a:br>
                      <a:r>
                        <a:rPr lang="ar-SA" sz="2400" b="1" dirty="0">
                          <a:solidFill>
                            <a:srgbClr val="0000FF"/>
                          </a:solidFill>
                          <a:effectLst/>
                          <a:latin typeface="Calibri"/>
                          <a:ea typeface="Times New Roman"/>
                          <a:cs typeface="Arial"/>
                        </a:rPr>
                        <a:t>الحماس</a:t>
                      </a:r>
                      <a:r>
                        <a:rPr lang="ar-SA" sz="2400" dirty="0">
                          <a:solidFill>
                            <a:srgbClr val="000000"/>
                          </a:solidFill>
                          <a:effectLst/>
                          <a:latin typeface="Calibri"/>
                          <a:ea typeface="Times New Roman"/>
                          <a:cs typeface="Arial"/>
                        </a:rPr>
                        <a:t/>
                      </a:r>
                      <a:br>
                        <a:rPr lang="ar-SA" sz="2400" dirty="0">
                          <a:solidFill>
                            <a:srgbClr val="000000"/>
                          </a:solidFill>
                          <a:effectLst/>
                          <a:latin typeface="Calibri"/>
                          <a:ea typeface="Times New Roman"/>
                          <a:cs typeface="Arial"/>
                        </a:rPr>
                      </a:br>
                      <a:r>
                        <a:rPr lang="ar-SA" sz="2400" dirty="0">
                          <a:solidFill>
                            <a:srgbClr val="000000"/>
                          </a:solidFill>
                          <a:effectLst/>
                          <a:latin typeface="Calibri"/>
                          <a:ea typeface="Times New Roman"/>
                          <a:cs typeface="Arial"/>
                        </a:rPr>
                        <a:t>هذا العنصر في غاية الأهمية لاسيما إذا لم تكن لديك الخبرة المطلوبة. اثبت للجنة المقابلة ،بالأمثلة إن وجدت، أنك شخص تتعلم بسرعة وأن أي افتقار للخبرة سيتم تعويضه بسهولة بواسطة حماسك ورغبتك الشديدة في التعلم. يدرك أصحاب الأعمال بوجه خاص أن الشخص الذي يتمتع بالحماس في العمل من الأرجح أن يساهم في الفريق أكثر من أي عضو آخر يفتقر إلى الاهتمام.</a:t>
                      </a:r>
                      <a:endParaRPr lang="en-US" sz="2400" dirty="0">
                        <a:effectLst/>
                        <a:latin typeface="Calibri"/>
                        <a:ea typeface="Calibri"/>
                        <a:cs typeface="Arial"/>
                      </a:endParaRPr>
                    </a:p>
                  </a:txBody>
                  <a:tcPr marL="3295" marR="3295" marT="3295" marB="3295" anchor="ctr">
                    <a:lnL>
                      <a:noFill/>
                    </a:lnL>
                    <a:lnR>
                      <a:noFill/>
                    </a:lnR>
                    <a:lnT>
                      <a:noFill/>
                    </a:lnT>
                    <a:lnB>
                      <a:noFill/>
                    </a:lnB>
                  </a:tcPr>
                </a:tc>
              </a:tr>
            </a:tbl>
          </a:graphicData>
        </a:graphic>
      </p:graphicFrame>
      <p:pic>
        <p:nvPicPr>
          <p:cNvPr id="2051" name="صورة 35" descr="http://pad3.whstatic.com/images/thumb/3/3b/Pass-a-Job-Interview-Step-8.jpg/900px-Pass-a-Job-Interview-Step-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143000"/>
            <a:ext cx="3124200" cy="16097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1295400" y="2971800"/>
            <a:ext cx="7429500" cy="4401205"/>
          </a:xfrm>
          <a:prstGeom prst="rect">
            <a:avLst/>
          </a:prstGeom>
        </p:spPr>
        <p:txBody>
          <a:bodyPr wrap="square">
            <a:spAutoFit/>
          </a:bodyPr>
          <a:lstStyle/>
          <a:p>
            <a:r>
              <a:rPr lang="ar-SA" sz="2800" b="1" dirty="0">
                <a:solidFill>
                  <a:srgbClr val="000000"/>
                </a:solidFill>
                <a:ea typeface="Times New Roman"/>
              </a:rPr>
              <a:t>لا شيء أسوا من الوصول إلى مقر المقابلة الشخصية متأخرا لمدة عشر دقائق، فهذا يعطي انطباع أول سيء جدا. خطط للوصول إلى الشركة قبل الموعد بخمسة عشر دقيقة لكي تعطي لنفسك الوقت الكافي للوصول إلى مكاتب الشركة (ولكي تتجنب مشاكل الطريق والازدحام). إذا كنت ستتأخر لا محالة فالأفضل إجراء مكالمة هاتفية سريعة من هاتفك النقال إلى عضو لجنة المقابلة الشخصية بالشركة (أو السكرتيرة) للاعتذار عن التأخير والإبلاغ أنه خارج عن إرادتك لأن هذه المكالمة من شأنها أن تخفف الضرر الناتج عن التأخير</a:t>
            </a:r>
            <a:r>
              <a:rPr lang="ar-SA" sz="2800" b="1" dirty="0" smtClean="0">
                <a:solidFill>
                  <a:srgbClr val="000000"/>
                </a:solidFill>
                <a:ea typeface="Times New Roman"/>
              </a:rPr>
              <a:t>.</a:t>
            </a:r>
            <a:r>
              <a:rPr lang="ar-SA" sz="2800" b="1" dirty="0">
                <a:solidFill>
                  <a:srgbClr val="000000"/>
                </a:solidFill>
                <a:ea typeface="Times New Roman"/>
              </a:rPr>
              <a:t/>
            </a:r>
            <a:br>
              <a:rPr lang="ar-SA" sz="2800" b="1" dirty="0">
                <a:solidFill>
                  <a:srgbClr val="000000"/>
                </a:solidFill>
                <a:ea typeface="Times New Roman"/>
              </a:rPr>
            </a:br>
            <a:endParaRPr lang="ar-SA" sz="2800" b="1" dirty="0"/>
          </a:p>
        </p:txBody>
      </p:sp>
    </p:spTree>
    <p:extLst>
      <p:ext uri="{BB962C8B-B14F-4D97-AF65-F5344CB8AC3E}">
        <p14:creationId xmlns:p14="http://schemas.microsoft.com/office/powerpoint/2010/main" xmlns="" val="4128187528"/>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29201" y="223234"/>
            <a:ext cx="3429000" cy="523220"/>
          </a:xfrm>
          <a:prstGeom prst="rect">
            <a:avLst/>
          </a:prstGeom>
        </p:spPr>
        <p:txBody>
          <a:bodyPr wrap="square">
            <a:spAutoFit/>
          </a:bodyPr>
          <a:lstStyle/>
          <a:p>
            <a:r>
              <a:rPr lang="ar-SA" sz="2800" b="1" dirty="0">
                <a:solidFill>
                  <a:srgbClr val="0000FF"/>
                </a:solidFill>
                <a:ea typeface="Times New Roman"/>
              </a:rPr>
              <a:t>كن هادئا وواثقا من نفسك</a:t>
            </a:r>
            <a:endParaRPr lang="ar-SA" sz="2800" dirty="0"/>
          </a:p>
        </p:txBody>
      </p:sp>
      <p:sp>
        <p:nvSpPr>
          <p:cNvPr id="3" name="مستطيل 2"/>
          <p:cNvSpPr/>
          <p:nvPr/>
        </p:nvSpPr>
        <p:spPr>
          <a:xfrm>
            <a:off x="1143000" y="838200"/>
            <a:ext cx="7467600" cy="4832092"/>
          </a:xfrm>
          <a:prstGeom prst="rect">
            <a:avLst/>
          </a:prstGeom>
        </p:spPr>
        <p:txBody>
          <a:bodyPr wrap="square">
            <a:spAutoFit/>
          </a:bodyPr>
          <a:lstStyle/>
          <a:p>
            <a:r>
              <a:rPr lang="ar-SA" sz="2800" b="1" dirty="0">
                <a:solidFill>
                  <a:srgbClr val="000000"/>
                </a:solidFill>
                <a:ea typeface="Times New Roman"/>
              </a:rPr>
              <a:t>في معظم الحالات يكون لدى صاحب العمل المعني فكرة عن ما إذا كنت مؤهلا من الناحية الفنية أو أنك لديك الخبرة السليمة التي تمكنك من أداء الوظيفة من واقع المعلومات الواردة في سيرتك الذاتية. بينما صاحب العمل يود أن يعرف منك المزيد عن هذه النقاط، أن اهم النقاط الهامة للمقابلة الشخصية هي تقييم صاحب العمل لك لمعرفة ما إذا كان يشعر أنك ستكون عضوا متناسبا مع فريق العمل وكيف ستتفاعل مع العملاء. في الواقع أنت ستقضي غالبية الأسبوع في محل العمل وبالتالي يريد صاحب العمل أن يتأكد أنك الشخص الذي سوف يشعر الجميع بالارتياح في التعامل معه. لذلك حاول قدر الإمكان أن تكون هادئا وواثقا من نفسك خلال المقابلة الشخصية</a:t>
            </a:r>
            <a:endParaRPr lang="ar-SA" sz="2800" b="1" dirty="0"/>
          </a:p>
        </p:txBody>
      </p:sp>
    </p:spTree>
    <p:extLst>
      <p:ext uri="{BB962C8B-B14F-4D97-AF65-F5344CB8AC3E}">
        <p14:creationId xmlns:p14="http://schemas.microsoft.com/office/powerpoint/2010/main" xmlns="" val="15000878"/>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76400" y="405473"/>
            <a:ext cx="6819900" cy="1138773"/>
          </a:xfrm>
          <a:prstGeom prst="rect">
            <a:avLst/>
          </a:prstGeom>
        </p:spPr>
        <p:txBody>
          <a:bodyPr wrap="square">
            <a:spAutoFit/>
          </a:bodyPr>
          <a:lstStyle/>
          <a:p>
            <a:pPr algn="ctr"/>
            <a:r>
              <a:rPr lang="ar-SA" sz="3600" b="1" dirty="0">
                <a:solidFill>
                  <a:srgbClr val="0000FF"/>
                </a:solidFill>
                <a:ea typeface="Times New Roman"/>
              </a:rPr>
              <a:t>الحماس</a:t>
            </a:r>
            <a:r>
              <a:rPr lang="ar-SA" b="1" dirty="0">
                <a:solidFill>
                  <a:srgbClr val="000000"/>
                </a:solidFill>
                <a:ea typeface="Times New Roman"/>
              </a:rPr>
              <a:t/>
            </a:r>
            <a:br>
              <a:rPr lang="ar-SA" b="1" dirty="0">
                <a:solidFill>
                  <a:srgbClr val="000000"/>
                </a:solidFill>
                <a:ea typeface="Times New Roman"/>
              </a:rPr>
            </a:br>
            <a:r>
              <a:rPr lang="ar-SA" sz="3200" b="1" dirty="0">
                <a:solidFill>
                  <a:srgbClr val="000000"/>
                </a:solidFill>
                <a:ea typeface="Times New Roman"/>
              </a:rPr>
              <a:t>هذا العنصر في غاية الأهمية لاسيما إذا لم </a:t>
            </a:r>
            <a:r>
              <a:rPr lang="ar-SA" sz="3200" b="1" dirty="0" smtClean="0">
                <a:solidFill>
                  <a:srgbClr val="000000"/>
                </a:solidFill>
                <a:ea typeface="Times New Roman"/>
              </a:rPr>
              <a:t>تكن</a:t>
            </a:r>
            <a:endParaRPr lang="ar-SA" sz="3200" b="1" dirty="0"/>
          </a:p>
        </p:txBody>
      </p:sp>
      <p:sp>
        <p:nvSpPr>
          <p:cNvPr id="3" name="مستطيل 2"/>
          <p:cNvSpPr/>
          <p:nvPr/>
        </p:nvSpPr>
        <p:spPr>
          <a:xfrm>
            <a:off x="1828800" y="1524000"/>
            <a:ext cx="6705600" cy="3539430"/>
          </a:xfrm>
          <a:prstGeom prst="rect">
            <a:avLst/>
          </a:prstGeom>
        </p:spPr>
        <p:txBody>
          <a:bodyPr wrap="square">
            <a:spAutoFit/>
          </a:bodyPr>
          <a:lstStyle/>
          <a:p>
            <a:pPr algn="ctr"/>
            <a:r>
              <a:rPr lang="ar-IQ" sz="3200" b="1" dirty="0" smtClean="0">
                <a:solidFill>
                  <a:srgbClr val="000000"/>
                </a:solidFill>
                <a:ea typeface="Times New Roman"/>
              </a:rPr>
              <a:t>لديك </a:t>
            </a:r>
            <a:r>
              <a:rPr lang="ar-SA" sz="3200" b="1" dirty="0" smtClean="0">
                <a:solidFill>
                  <a:srgbClr val="000000"/>
                </a:solidFill>
                <a:ea typeface="Times New Roman"/>
              </a:rPr>
              <a:t>الخبرة </a:t>
            </a:r>
            <a:r>
              <a:rPr lang="ar-SA" sz="3200" b="1" dirty="0">
                <a:solidFill>
                  <a:srgbClr val="000000"/>
                </a:solidFill>
                <a:ea typeface="Times New Roman"/>
              </a:rPr>
              <a:t>المطلوبة. اثبت للجنة المقابلة ،</a:t>
            </a:r>
            <a:r>
              <a:rPr lang="ar-SA" sz="3200" b="1" dirty="0" smtClean="0">
                <a:solidFill>
                  <a:srgbClr val="000000"/>
                </a:solidFill>
                <a:ea typeface="Times New Roman"/>
              </a:rPr>
              <a:t>بالأمثلة </a:t>
            </a:r>
            <a:r>
              <a:rPr lang="ar-SA" sz="3200" b="1" dirty="0">
                <a:solidFill>
                  <a:srgbClr val="000000"/>
                </a:solidFill>
                <a:ea typeface="Times New Roman"/>
              </a:rPr>
              <a:t>إن وجدت، أنك شخص تتعلم بسرعة وأن أي افتقار للخبرة سيتم تعويضه بسهولة بواسطة حماسك ورغبتك الشديدة في التعلم. يدرك أصحاب الأعمال بوجه خاص أن الشخص الذي يتمتع بالحماس في العمل من الأرجح أن يساهم في الفريق أكثر من أي عضو آخر يفتقر إلى الاهتمام</a:t>
            </a:r>
            <a:endParaRPr lang="ar-SA" sz="3200" b="1" dirty="0"/>
          </a:p>
        </p:txBody>
      </p:sp>
    </p:spTree>
    <p:extLst>
      <p:ext uri="{BB962C8B-B14F-4D97-AF65-F5344CB8AC3E}">
        <p14:creationId xmlns:p14="http://schemas.microsoft.com/office/powerpoint/2010/main" xmlns="" val="788142121"/>
      </p:ext>
    </p:extLst>
  </p:cSld>
  <p:clrMapOvr>
    <a:masterClrMapping/>
  </p:clrMapOvr>
  <p:transition spd="slow">
    <p:wheel spokes="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067577" y="179110"/>
            <a:ext cx="2438400" cy="646331"/>
          </a:xfrm>
          <a:prstGeom prst="rect">
            <a:avLst/>
          </a:prstGeom>
        </p:spPr>
        <p:txBody>
          <a:bodyPr wrap="square">
            <a:spAutoFit/>
          </a:bodyPr>
          <a:lstStyle/>
          <a:p>
            <a:r>
              <a:rPr lang="ar-SA" sz="3600" b="1" dirty="0">
                <a:solidFill>
                  <a:srgbClr val="0000FF"/>
                </a:solidFill>
                <a:ea typeface="Times New Roman"/>
              </a:rPr>
              <a:t>الاحترافية</a:t>
            </a:r>
            <a:endParaRPr lang="ar-SA" sz="3600" dirty="0"/>
          </a:p>
        </p:txBody>
      </p:sp>
      <p:pic>
        <p:nvPicPr>
          <p:cNvPr id="3" name="صورة 2" descr="http://pad2.whstatic.com/images/thumb/2/20/Pass-a-Job-Interview-Step-23.jpg/900px-Pass-a-Job-Interview-Step-2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5730" y="836173"/>
            <a:ext cx="4391025" cy="2288027"/>
          </a:xfrm>
          <a:prstGeom prst="rect">
            <a:avLst/>
          </a:prstGeom>
          <a:noFill/>
          <a:ln>
            <a:noFill/>
          </a:ln>
        </p:spPr>
      </p:pic>
      <p:sp>
        <p:nvSpPr>
          <p:cNvPr id="4" name="مستطيل 3"/>
          <p:cNvSpPr/>
          <p:nvPr/>
        </p:nvSpPr>
        <p:spPr>
          <a:xfrm>
            <a:off x="990600" y="3276600"/>
            <a:ext cx="7620000" cy="4401205"/>
          </a:xfrm>
          <a:prstGeom prst="rect">
            <a:avLst/>
          </a:prstGeom>
        </p:spPr>
        <p:txBody>
          <a:bodyPr wrap="square">
            <a:spAutoFit/>
          </a:bodyPr>
          <a:lstStyle/>
          <a:p>
            <a:r>
              <a:rPr lang="ar-SA" sz="2800" b="1" dirty="0">
                <a:solidFill>
                  <a:srgbClr val="000000"/>
                </a:solidFill>
                <a:ea typeface="Times New Roman"/>
              </a:rPr>
              <a:t>حاول أن تضفي صفة الإحترافية على المقابلة الشخصية. داوم على النظر بعينيك إلى أعضاء اللجنة. لا تغالي في إظهار الود والبساطة خلال المقابلة. لا تتحدث عن حياتك الشخصية (ما لم يكن ذلك رد على سؤال محدد من اللجنة) لا تتحدث عن قضايا شائكة أو مثيرة للجدل (مثل السياسة أو الدين) لا تدلي بتعقيبات سلبية عن أي صاحب عمل سابق أو زملائك في العمل. أجب على الأسئلة بصراحة وبواقعية وأشر إلى المعلومات الواردة في سيرتك الذاتية إذا كانت ذات صلة بالسؤال.</a:t>
            </a:r>
            <a:br>
              <a:rPr lang="ar-SA" sz="2800" b="1" dirty="0">
                <a:solidFill>
                  <a:srgbClr val="000000"/>
                </a:solidFill>
                <a:ea typeface="Times New Roman"/>
              </a:rPr>
            </a:br>
            <a:r>
              <a:rPr lang="ar-SA" sz="2800" b="1" dirty="0">
                <a:solidFill>
                  <a:srgbClr val="000000"/>
                </a:solidFill>
                <a:ea typeface="Times New Roman"/>
              </a:rPr>
              <a:t/>
            </a:r>
            <a:br>
              <a:rPr lang="ar-SA" sz="2800" b="1" dirty="0">
                <a:solidFill>
                  <a:srgbClr val="000000"/>
                </a:solidFill>
                <a:ea typeface="Times New Roman"/>
              </a:rPr>
            </a:br>
            <a:endParaRPr lang="ar-SA" sz="2800" b="1" dirty="0"/>
          </a:p>
        </p:txBody>
      </p:sp>
    </p:spTree>
    <p:extLst>
      <p:ext uri="{BB962C8B-B14F-4D97-AF65-F5344CB8AC3E}">
        <p14:creationId xmlns:p14="http://schemas.microsoft.com/office/powerpoint/2010/main" xmlns="" val="3509441397"/>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24200" y="-9659"/>
            <a:ext cx="4267200" cy="954107"/>
          </a:xfrm>
          <a:prstGeom prst="rect">
            <a:avLst/>
          </a:prstGeom>
        </p:spPr>
        <p:txBody>
          <a:bodyPr wrap="square">
            <a:spAutoFit/>
          </a:bodyPr>
          <a:lstStyle/>
          <a:p>
            <a:r>
              <a:rPr lang="ar-SA" sz="2800" b="1" dirty="0">
                <a:solidFill>
                  <a:srgbClr val="0000FF"/>
                </a:solidFill>
                <a:ea typeface="Times New Roman"/>
              </a:rPr>
              <a:t>التفاوض على الراتب</a:t>
            </a:r>
            <a:r>
              <a:rPr lang="ar-SA" sz="2800" dirty="0">
                <a:solidFill>
                  <a:srgbClr val="000000"/>
                </a:solidFill>
                <a:ea typeface="Times New Roman"/>
              </a:rPr>
              <a:t/>
            </a:r>
            <a:br>
              <a:rPr lang="ar-SA" sz="2800" dirty="0">
                <a:solidFill>
                  <a:srgbClr val="000000"/>
                </a:solidFill>
                <a:ea typeface="Times New Roman"/>
              </a:rPr>
            </a:br>
            <a:endParaRPr lang="ar-SA" sz="2800" dirty="0"/>
          </a:p>
        </p:txBody>
      </p:sp>
      <p:pic>
        <p:nvPicPr>
          <p:cNvPr id="3" name="صورة 2" descr="http://pad1.whstatic.com/images/thumb/a/a7/Pass-a-Job-Interview-Step-20.jpg/900px-Pass-a-Job-Interview-Step-2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6092" y="609600"/>
            <a:ext cx="4796307" cy="2667001"/>
          </a:xfrm>
          <a:prstGeom prst="rect">
            <a:avLst/>
          </a:prstGeom>
          <a:noFill/>
          <a:ln>
            <a:noFill/>
          </a:ln>
        </p:spPr>
      </p:pic>
      <p:sp>
        <p:nvSpPr>
          <p:cNvPr id="4" name="مستطيل 3"/>
          <p:cNvSpPr/>
          <p:nvPr/>
        </p:nvSpPr>
        <p:spPr>
          <a:xfrm>
            <a:off x="290848" y="3276601"/>
            <a:ext cx="8610600" cy="3416320"/>
          </a:xfrm>
          <a:prstGeom prst="rect">
            <a:avLst/>
          </a:prstGeom>
        </p:spPr>
        <p:txBody>
          <a:bodyPr wrap="square">
            <a:spAutoFit/>
          </a:bodyPr>
          <a:lstStyle/>
          <a:p>
            <a:r>
              <a:rPr lang="ar-SA" sz="2400" b="1" dirty="0">
                <a:solidFill>
                  <a:srgbClr val="000000"/>
                </a:solidFill>
                <a:ea typeface="Times New Roman"/>
              </a:rPr>
              <a:t>لا تذكر الراتب، ولا الأجازة السنوية، ولا المزايا </a:t>
            </a:r>
            <a:r>
              <a:rPr lang="ar-SA" sz="2400" b="1" dirty="0" smtClean="0">
                <a:solidFill>
                  <a:srgbClr val="000000"/>
                </a:solidFill>
                <a:ea typeface="Times New Roman"/>
              </a:rPr>
              <a:t>خلال </a:t>
            </a:r>
            <a:r>
              <a:rPr lang="ar-SA" sz="2400" b="1" dirty="0">
                <a:solidFill>
                  <a:srgbClr val="000000"/>
                </a:solidFill>
                <a:ea typeface="Times New Roman"/>
              </a:rPr>
              <a:t>مرحلة المقابلة الشخصية ما لم يسألك عضو اللجنة عن توقعاتك بهذا الشأن بالتحديد.إذا ذكرت مستوى مرتفع من الراتب في مرحلة المقابلة الشخصية، ربما تخرج من المنافسة قبل حصولك على فرصة التفاوض ولكن في نفس الوقت حاول ان تعطي تقديرا صحيحا بناءا على خبرتك في مجال الوظيفة وبناءا على حجم الشركة التي تتقدم فيها إلى الوظيفة وإياك ان ترخص من راتبك على أمل أن تصنع ميزة تنافسية على المتقدمين معك لأن هذا سيقلل منك وسيخرجك حتما خارج المنافسة. كل هذه الأمور يمكن أن تنتظر حتى تعرف أنك المرشح الذي وقع عليه الاختيار، وأن الشركة قدمت لك عرضا وتستطيع حينئذ بدء عملية التفاوض من موقع القوة (لأنك تعرف بالفعل </a:t>
            </a:r>
            <a:r>
              <a:rPr lang="ar-SA" sz="2400" b="1" dirty="0" smtClean="0">
                <a:solidFill>
                  <a:srgbClr val="000000"/>
                </a:solidFill>
                <a:ea typeface="Times New Roman"/>
              </a:rPr>
              <a:t>أنهم </a:t>
            </a:r>
            <a:r>
              <a:rPr lang="ar-SA" sz="2400" b="1" dirty="0">
                <a:solidFill>
                  <a:srgbClr val="000000"/>
                </a:solidFill>
                <a:ea typeface="Times New Roman"/>
              </a:rPr>
              <a:t>يريدونك).</a:t>
            </a:r>
            <a:endParaRPr lang="ar-SA" sz="2400" b="1" dirty="0"/>
          </a:p>
        </p:txBody>
      </p:sp>
    </p:spTree>
    <p:extLst>
      <p:ext uri="{BB962C8B-B14F-4D97-AF65-F5344CB8AC3E}">
        <p14:creationId xmlns:p14="http://schemas.microsoft.com/office/powerpoint/2010/main" xmlns="" val="2665334766"/>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ollow up"/>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457200"/>
            <a:ext cx="952500" cy="1257300"/>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457200"/>
            <a:ext cx="950913"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52800" y="481014"/>
            <a:ext cx="950913" cy="1255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ستطيل 2"/>
          <p:cNvSpPr/>
          <p:nvPr/>
        </p:nvSpPr>
        <p:spPr>
          <a:xfrm>
            <a:off x="609600" y="2605441"/>
            <a:ext cx="7620000" cy="3864648"/>
          </a:xfrm>
          <a:prstGeom prst="rect">
            <a:avLst/>
          </a:prstGeom>
        </p:spPr>
        <p:txBody>
          <a:bodyPr wrap="square">
            <a:spAutoFit/>
          </a:bodyPr>
          <a:lstStyle/>
          <a:p>
            <a:pPr algn="ctr"/>
            <a:r>
              <a:rPr lang="ar-SA" sz="3200" b="1" dirty="0">
                <a:solidFill>
                  <a:srgbClr val="006600"/>
                </a:solidFill>
                <a:latin typeface="Arial"/>
                <a:ea typeface="Times New Roman"/>
              </a:rPr>
              <a:t>المرحلة الأولى ( تحديد الهدف )</a:t>
            </a:r>
            <a:endParaRPr lang="en-US" sz="3200" b="1" dirty="0" smtClean="0">
              <a:solidFill>
                <a:srgbClr val="006600"/>
              </a:solidFill>
              <a:effectLst/>
              <a:latin typeface="Arial"/>
              <a:ea typeface="Times New Roman"/>
            </a:endParaRPr>
          </a:p>
          <a:p>
            <a:pPr>
              <a:lnSpc>
                <a:spcPct val="115000"/>
              </a:lnSpc>
              <a:spcAft>
                <a:spcPts val="1000"/>
              </a:spcAft>
            </a:pPr>
            <a:r>
              <a:rPr lang="ar-IQ" sz="3200" b="1" dirty="0">
                <a:ea typeface="Calibri"/>
              </a:rPr>
              <a:t> </a:t>
            </a:r>
            <a:endParaRPr lang="en-US" sz="3200" b="1" dirty="0">
              <a:ea typeface="Calibri"/>
              <a:cs typeface="Arial"/>
            </a:endParaRPr>
          </a:p>
          <a:p>
            <a:pPr lvl="0" algn="ctr"/>
            <a:r>
              <a:rPr lang="ar-SA" sz="3200" b="1" dirty="0" smtClean="0">
                <a:solidFill>
                  <a:srgbClr val="000000"/>
                </a:solidFill>
                <a:effectLst/>
                <a:latin typeface="Arial"/>
                <a:ea typeface="Times New Roman"/>
              </a:rPr>
              <a:t>في هذه المرحلة وقبل التقدم إلى أي وظيفة يجب عليك أن تكون محدد جيدا طبيعة المجال الذي تحبه وتنوي المضي فيه لأنك ببساطه لن تصبح متميزا في مجال لا تحبه</a:t>
            </a:r>
            <a:endParaRPr lang="ar-IQ" sz="3200" b="1" dirty="0" smtClean="0">
              <a:solidFill>
                <a:srgbClr val="000000"/>
              </a:solidFill>
              <a:effectLst/>
              <a:latin typeface="Arial"/>
              <a:ea typeface="Times New Roman"/>
            </a:endParaRPr>
          </a:p>
          <a:p>
            <a:pPr lvl="0" algn="ctr"/>
            <a:r>
              <a:rPr lang="ar-SA" sz="3600" b="1" dirty="0" smtClean="0">
                <a:solidFill>
                  <a:srgbClr val="0066CC"/>
                </a:solidFill>
                <a:latin typeface="Arial"/>
                <a:ea typeface="Times New Roman"/>
              </a:rPr>
              <a:t>حب </a:t>
            </a:r>
            <a:r>
              <a:rPr lang="ar-SA" sz="3600" b="1" dirty="0">
                <a:solidFill>
                  <a:srgbClr val="0066CC"/>
                </a:solidFill>
                <a:latin typeface="Arial"/>
                <a:ea typeface="Times New Roman"/>
              </a:rPr>
              <a:t>العمل + وقت + مجهود = تميز + مال</a:t>
            </a:r>
            <a:r>
              <a:rPr lang="ar-SA" sz="3600" b="1" dirty="0">
                <a:solidFill>
                  <a:srgbClr val="006600"/>
                </a:solidFill>
                <a:latin typeface="Arial"/>
                <a:ea typeface="Times New Roman"/>
              </a:rPr>
              <a:t> </a:t>
            </a:r>
            <a:endParaRPr lang="en-US" sz="3600" b="1" dirty="0">
              <a:solidFill>
                <a:srgbClr val="006600"/>
              </a:solidFill>
              <a:latin typeface="Arial"/>
              <a:ea typeface="Times New Roman"/>
            </a:endParaRPr>
          </a:p>
          <a:p>
            <a:pPr algn="ctr"/>
            <a:endParaRPr lang="en-US" sz="3200" b="1" dirty="0">
              <a:solidFill>
                <a:srgbClr val="000000"/>
              </a:solidFill>
              <a:effectLst/>
              <a:latin typeface="Arial"/>
              <a:ea typeface="Times New Roman"/>
            </a:endParaRPr>
          </a:p>
        </p:txBody>
      </p:sp>
    </p:spTree>
    <p:extLst>
      <p:ext uri="{BB962C8B-B14F-4D97-AF65-F5344CB8AC3E}">
        <p14:creationId xmlns:p14="http://schemas.microsoft.com/office/powerpoint/2010/main" xmlns="" val="1339376913"/>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57400" y="141599"/>
            <a:ext cx="5638800" cy="523220"/>
          </a:xfrm>
          <a:prstGeom prst="rect">
            <a:avLst/>
          </a:prstGeom>
        </p:spPr>
        <p:txBody>
          <a:bodyPr wrap="square">
            <a:spAutoFit/>
          </a:bodyPr>
          <a:lstStyle/>
          <a:p>
            <a:r>
              <a:rPr lang="ar-SA" sz="2800" b="1" dirty="0">
                <a:solidFill>
                  <a:srgbClr val="FF0000"/>
                </a:solidFill>
                <a:ea typeface="Times New Roman"/>
              </a:rPr>
              <a:t>حظ سعيد في مقابلتك الشخصية</a:t>
            </a:r>
            <a:r>
              <a:rPr lang="ar-SA" sz="2800" dirty="0">
                <a:solidFill>
                  <a:srgbClr val="FF0000"/>
                </a:solidFill>
                <a:ea typeface="Times New Roman"/>
              </a:rPr>
              <a:t> </a:t>
            </a:r>
            <a:endParaRPr lang="ar-SA" sz="2800" dirty="0"/>
          </a:p>
        </p:txBody>
      </p:sp>
      <p:pic>
        <p:nvPicPr>
          <p:cNvPr id="3" name="صورة 2" descr="http://pad2.whstatic.com/images/thumb/4/4a/Pass-a-Job-Interview-Step-15.jpg/900px-Pass-a-Job-Interview-Step-1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664819"/>
            <a:ext cx="4571999" cy="2301604"/>
          </a:xfrm>
          <a:prstGeom prst="rect">
            <a:avLst/>
          </a:prstGeom>
          <a:noFill/>
          <a:ln>
            <a:noFill/>
          </a:ln>
        </p:spPr>
      </p:pic>
      <p:sp>
        <p:nvSpPr>
          <p:cNvPr id="4" name="مستطيل 3"/>
          <p:cNvSpPr/>
          <p:nvPr/>
        </p:nvSpPr>
        <p:spPr>
          <a:xfrm>
            <a:off x="0" y="3193961"/>
            <a:ext cx="8915399" cy="4680256"/>
          </a:xfrm>
          <a:prstGeom prst="rect">
            <a:avLst/>
          </a:prstGeom>
        </p:spPr>
        <p:txBody>
          <a:bodyPr wrap="square">
            <a:spAutoFit/>
          </a:bodyPr>
          <a:lstStyle/>
          <a:p>
            <a:pPr>
              <a:lnSpc>
                <a:spcPct val="115000"/>
              </a:lnSpc>
              <a:spcAft>
                <a:spcPts val="1000"/>
              </a:spcAft>
            </a:pPr>
            <a:r>
              <a:rPr lang="ar-SA" sz="2800" b="1" dirty="0">
                <a:solidFill>
                  <a:srgbClr val="000000"/>
                </a:solidFill>
                <a:ea typeface="Times New Roman"/>
              </a:rPr>
              <a:t>تذكر أنك حتى إذا لم تحصل على الوظيفة الأولى التي أجريت لك المقابلة الشخصية بشأنها، فإنك تكون قد دخلت في تجربة مفيدة. إن حضور المقابلات الشخصية يعتبر مهارة متطورة . لذلك ينبغي عليك بعد إجراء المقابلة الشخصية العودة إلى المنزل ومراجعة ما تم خلال المقابلة، ما هي</a:t>
            </a:r>
            <a:r>
              <a:rPr lang="ar-SA" sz="2800" dirty="0">
                <a:solidFill>
                  <a:srgbClr val="000000"/>
                </a:solidFill>
                <a:ea typeface="Times New Roman"/>
              </a:rPr>
              <a:t> </a:t>
            </a:r>
            <a:r>
              <a:rPr lang="ar-SA" sz="2800" b="1" dirty="0">
                <a:solidFill>
                  <a:srgbClr val="000000"/>
                </a:solidFill>
                <a:ea typeface="Times New Roman"/>
              </a:rPr>
              <a:t>الأمور التي سارت على ما يرام وما هي النقاط التي لم تكن موفقا فيها. سجل ملاحظاتك حاول كيفية الإجابة على بعض الأسئلة بشكل مختلف خلال المقابلة الشخصية القادمة، وما هي الأمور</a:t>
            </a:r>
            <a:r>
              <a:rPr lang="ar-SA" sz="2800" dirty="0">
                <a:solidFill>
                  <a:srgbClr val="000000"/>
                </a:solidFill>
                <a:ea typeface="Times New Roman"/>
              </a:rPr>
              <a:t> </a:t>
            </a:r>
            <a:r>
              <a:rPr lang="ar-SA" sz="2800" b="1" dirty="0">
                <a:solidFill>
                  <a:srgbClr val="000000"/>
                </a:solidFill>
                <a:ea typeface="Times New Roman"/>
              </a:rPr>
              <a:t>غير المتوقعة التي ظهرت خلال المقابلة، ثم ابدأ الاستعداد للمقابلة الشخصية القادمة.</a:t>
            </a:r>
            <a:endParaRPr lang="en-US" sz="2800" dirty="0">
              <a:ea typeface="Calibri"/>
              <a:cs typeface="Arial"/>
            </a:endParaRPr>
          </a:p>
          <a:p>
            <a:pPr algn="ctr">
              <a:lnSpc>
                <a:spcPct val="115000"/>
              </a:lnSpc>
              <a:spcAft>
                <a:spcPts val="1000"/>
              </a:spcAft>
            </a:pPr>
            <a:r>
              <a:rPr lang="ar-SA" sz="2800" dirty="0">
                <a:solidFill>
                  <a:srgbClr val="000000"/>
                </a:solidFill>
                <a:ea typeface="Times New Roman"/>
              </a:rPr>
              <a:t> </a:t>
            </a:r>
            <a:endParaRPr lang="en-US" sz="2800" dirty="0">
              <a:ea typeface="Calibri"/>
              <a:cs typeface="Arial"/>
            </a:endParaRPr>
          </a:p>
        </p:txBody>
      </p:sp>
    </p:spTree>
    <p:extLst>
      <p:ext uri="{BB962C8B-B14F-4D97-AF65-F5344CB8AC3E}">
        <p14:creationId xmlns:p14="http://schemas.microsoft.com/office/powerpoint/2010/main" xmlns="" val="1803681620"/>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28600"/>
            <a:ext cx="9067800" cy="1353191"/>
          </a:xfrm>
          <a:prstGeom prst="rect">
            <a:avLst/>
          </a:prstGeom>
        </p:spPr>
        <p:txBody>
          <a:bodyPr wrap="square">
            <a:spAutoFit/>
          </a:bodyPr>
          <a:lstStyle/>
          <a:p>
            <a:pPr algn="ctr">
              <a:lnSpc>
                <a:spcPct val="115000"/>
              </a:lnSpc>
              <a:spcAft>
                <a:spcPts val="1000"/>
              </a:spcAft>
            </a:pPr>
            <a:r>
              <a:rPr lang="ar-SA" sz="3200" b="1" dirty="0">
                <a:solidFill>
                  <a:srgbClr val="006600"/>
                </a:solidFill>
                <a:ea typeface="Times New Roman"/>
              </a:rPr>
              <a:t>المرحلة الخامسة والأخيرة </a:t>
            </a:r>
            <a:endParaRPr lang="en-US" sz="3200" dirty="0">
              <a:ea typeface="Calibri"/>
              <a:cs typeface="Arial"/>
            </a:endParaRPr>
          </a:p>
          <a:p>
            <a:pPr algn="ctr">
              <a:lnSpc>
                <a:spcPct val="115000"/>
              </a:lnSpc>
              <a:spcAft>
                <a:spcPts val="1000"/>
              </a:spcAft>
            </a:pPr>
            <a:r>
              <a:rPr lang="ar-SA" sz="3200" b="1" dirty="0">
                <a:solidFill>
                  <a:srgbClr val="006600"/>
                </a:solidFill>
                <a:ea typeface="Times New Roman"/>
              </a:rPr>
              <a:t>( التسويق)</a:t>
            </a:r>
            <a:endParaRPr lang="en-US" sz="3200" dirty="0">
              <a:ea typeface="Calibri"/>
              <a:cs typeface="Arial"/>
            </a:endParaRPr>
          </a:p>
        </p:txBody>
      </p:sp>
      <p:sp>
        <p:nvSpPr>
          <p:cNvPr id="3" name="مستطيل 2"/>
          <p:cNvSpPr/>
          <p:nvPr/>
        </p:nvSpPr>
        <p:spPr>
          <a:xfrm>
            <a:off x="0" y="1646185"/>
            <a:ext cx="9067800" cy="5445593"/>
          </a:xfrm>
          <a:prstGeom prst="rect">
            <a:avLst/>
          </a:prstGeom>
        </p:spPr>
        <p:txBody>
          <a:bodyPr wrap="square">
            <a:spAutoFit/>
          </a:bodyPr>
          <a:lstStyle/>
          <a:p>
            <a:pPr algn="ctr">
              <a:lnSpc>
                <a:spcPct val="115000"/>
              </a:lnSpc>
              <a:spcAft>
                <a:spcPts val="1000"/>
              </a:spcAft>
            </a:pPr>
            <a:r>
              <a:rPr lang="ar-SA" sz="3200" b="1" dirty="0">
                <a:solidFill>
                  <a:srgbClr val="FF0000"/>
                </a:solidFill>
                <a:ea typeface="Times New Roman"/>
              </a:rPr>
              <a:t>كيف </a:t>
            </a:r>
            <a:r>
              <a:rPr lang="ar-SA" sz="3200" b="1" dirty="0" smtClean="0">
                <a:solidFill>
                  <a:srgbClr val="FF0000"/>
                </a:solidFill>
                <a:ea typeface="Times New Roman"/>
              </a:rPr>
              <a:t>تسوق نفسك</a:t>
            </a:r>
            <a:endParaRPr lang="en-US" sz="3200" dirty="0" smtClean="0">
              <a:ea typeface="Calibri"/>
              <a:cs typeface="Arial"/>
            </a:endParaRPr>
          </a:p>
          <a:p>
            <a:pPr>
              <a:lnSpc>
                <a:spcPct val="115000"/>
              </a:lnSpc>
              <a:spcAft>
                <a:spcPts val="1000"/>
              </a:spcAft>
            </a:pPr>
            <a:r>
              <a:rPr lang="ar-SA" sz="3200" b="1" dirty="0" smtClean="0">
                <a:solidFill>
                  <a:srgbClr val="000000"/>
                </a:solidFill>
                <a:ea typeface="Times New Roman"/>
              </a:rPr>
              <a:t>هل سمعت في يوم من الايام عن منتج يحقق ارباح بدون تسويق جيد له ... لا أعتقد ... هل تعلم ان ما تملكه من مؤهلات وخبرات ومهارات ما هي إلا سلعة غالية يجب التسويق لها بشكل جيد الى اصحاب الاعمال والشركات على اساس انهم عملاء تلك النوع من السلع ولكن السؤال الذي يطرخ نفسه وبشده كيف اسوق تلك النوع من السلع ... الجواب ببساطة شديدة أنك يمكنك ان تقوم بهذا الدور عن طريق أربع طرق مختلفة</a:t>
            </a:r>
            <a:r>
              <a:rPr lang="ar-SA" sz="3200" dirty="0" smtClean="0">
                <a:solidFill>
                  <a:srgbClr val="000000"/>
                </a:solidFill>
                <a:ea typeface="Times New Roman"/>
              </a:rPr>
              <a:t>.</a:t>
            </a:r>
          </a:p>
          <a:p>
            <a:pPr>
              <a:lnSpc>
                <a:spcPct val="115000"/>
              </a:lnSpc>
              <a:spcAft>
                <a:spcPts val="1000"/>
              </a:spcAft>
            </a:pPr>
            <a:r>
              <a:rPr lang="ar-IQ" sz="3200" b="1" dirty="0" smtClean="0">
                <a:ea typeface="Calibri"/>
              </a:rPr>
              <a:t>.</a:t>
            </a:r>
            <a:endParaRPr lang="ar-SA" sz="3200" dirty="0"/>
          </a:p>
        </p:txBody>
      </p:sp>
    </p:spTree>
    <p:extLst>
      <p:ext uri="{BB962C8B-B14F-4D97-AF65-F5344CB8AC3E}">
        <p14:creationId xmlns:p14="http://schemas.microsoft.com/office/powerpoint/2010/main" xmlns="" val="2324985702"/>
      </p:ext>
    </p:extLst>
  </p:cSld>
  <p:clrMapOvr>
    <a:masterClrMapping/>
  </p:clrMapOvr>
  <p:transition spd="slow">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90600" y="457200"/>
            <a:ext cx="7620000" cy="5649752"/>
          </a:xfrm>
          <a:prstGeom prst="rect">
            <a:avLst/>
          </a:prstGeom>
        </p:spPr>
        <p:txBody>
          <a:bodyPr wrap="square">
            <a:spAutoFit/>
          </a:bodyPr>
          <a:lstStyle/>
          <a:p>
            <a:pPr>
              <a:lnSpc>
                <a:spcPct val="115000"/>
              </a:lnSpc>
              <a:spcAft>
                <a:spcPts val="1000"/>
              </a:spcAft>
            </a:pPr>
            <a:r>
              <a:rPr lang="ar-SA" sz="2800" b="1" dirty="0">
                <a:solidFill>
                  <a:srgbClr val="0066CC"/>
                </a:solidFill>
                <a:ea typeface="Times New Roman"/>
              </a:rPr>
              <a:t>أولا :</a:t>
            </a:r>
            <a:r>
              <a:rPr lang="ar-SA" sz="2800" b="1" dirty="0">
                <a:solidFill>
                  <a:srgbClr val="000000"/>
                </a:solidFill>
                <a:ea typeface="Times New Roman"/>
              </a:rPr>
              <a:t> قم بمتابعة الصحف والمجلات لكي تبدأ في تتبع الشركات التي تبحث عن موظفين لديها في نفس تخصصك وابدأ في مراسلتها </a:t>
            </a:r>
            <a:r>
              <a:rPr lang="ar-SA" sz="2800" b="1" dirty="0" smtClean="0">
                <a:solidFill>
                  <a:srgbClr val="000000"/>
                </a:solidFill>
                <a:latin typeface="Arial"/>
                <a:ea typeface="Times New Roman"/>
              </a:rPr>
              <a:t>سواء </a:t>
            </a:r>
            <a:r>
              <a:rPr lang="ar-SA" sz="2800" b="1" dirty="0">
                <a:solidFill>
                  <a:srgbClr val="000000"/>
                </a:solidFill>
                <a:latin typeface="Arial"/>
                <a:ea typeface="Times New Roman"/>
              </a:rPr>
              <a:t>عن طريق البريد العادي او الالكتروني او حتى الاتصال الهاتفي</a:t>
            </a:r>
            <a:endParaRPr lang="en-US" sz="2800" dirty="0">
              <a:solidFill>
                <a:srgbClr val="000000"/>
              </a:solidFill>
              <a:latin typeface="Arial"/>
              <a:ea typeface="Times New Roman"/>
            </a:endParaRPr>
          </a:p>
          <a:p>
            <a:r>
              <a:rPr lang="ar-SA" sz="2800" b="1" dirty="0">
                <a:solidFill>
                  <a:srgbClr val="0066CC"/>
                </a:solidFill>
                <a:latin typeface="Arial"/>
                <a:ea typeface="Times New Roman"/>
              </a:rPr>
              <a:t>ثانيا :</a:t>
            </a:r>
            <a:r>
              <a:rPr lang="ar-SA" sz="2800" dirty="0">
                <a:solidFill>
                  <a:srgbClr val="000000"/>
                </a:solidFill>
                <a:latin typeface="Arial"/>
                <a:ea typeface="Times New Roman"/>
              </a:rPr>
              <a:t> </a:t>
            </a:r>
            <a:r>
              <a:rPr lang="ar-SA" sz="2800" b="1" dirty="0">
                <a:solidFill>
                  <a:srgbClr val="000000"/>
                </a:solidFill>
                <a:latin typeface="Arial"/>
                <a:ea typeface="Times New Roman"/>
              </a:rPr>
              <a:t>قم  بالتوجه الى  الشركات وقم بتقديم السيرة الذاتية الخاصة بك حتى وان لم تكن تلك الشركات تطلب وظائف في تخصصك الان وايضا لا تنسى  ان تقوم بالتوجه الى شركات التوظيف الصغير منها قبل الكبير وتقوم بوضع سيرتك الذاتية لديهم</a:t>
            </a:r>
            <a:endParaRPr lang="en-US" sz="2800" dirty="0">
              <a:solidFill>
                <a:srgbClr val="000000"/>
              </a:solidFill>
              <a:latin typeface="Arial"/>
              <a:ea typeface="Times New Roman"/>
            </a:endParaRPr>
          </a:p>
          <a:p>
            <a:r>
              <a:rPr lang="ar-SA" sz="2800" b="1" dirty="0">
                <a:solidFill>
                  <a:srgbClr val="0066CC"/>
                </a:solidFill>
                <a:latin typeface="Arial"/>
                <a:ea typeface="Times New Roman"/>
              </a:rPr>
              <a:t>ثالثا :</a:t>
            </a:r>
            <a:r>
              <a:rPr lang="ar-SA" sz="2800" b="1" dirty="0">
                <a:solidFill>
                  <a:srgbClr val="000000"/>
                </a:solidFill>
                <a:latin typeface="Arial"/>
                <a:ea typeface="Times New Roman"/>
              </a:rPr>
              <a:t> قم بالاشتراك في المجموعات البريدية الخاصة بالباحثين عن وظائف وسيصلك يوميا عشرات الرسائل عن أماكن وظيفية </a:t>
            </a:r>
            <a:r>
              <a:rPr lang="ar-SA" sz="2800" b="1" dirty="0" smtClean="0">
                <a:solidFill>
                  <a:srgbClr val="000000"/>
                </a:solidFill>
                <a:latin typeface="Arial"/>
                <a:ea typeface="Times New Roman"/>
              </a:rPr>
              <a:t>شاغرة</a:t>
            </a:r>
            <a:endParaRPr lang="en-US" sz="2800" dirty="0">
              <a:solidFill>
                <a:srgbClr val="000000"/>
              </a:solidFill>
              <a:latin typeface="Arial"/>
              <a:ea typeface="Times New Roman"/>
            </a:endParaRPr>
          </a:p>
        </p:txBody>
      </p:sp>
    </p:spTree>
    <p:extLst>
      <p:ext uri="{BB962C8B-B14F-4D97-AF65-F5344CB8AC3E}">
        <p14:creationId xmlns:p14="http://schemas.microsoft.com/office/powerpoint/2010/main" xmlns="" val="2367317595"/>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5800" y="457200"/>
            <a:ext cx="7924800" cy="1938992"/>
          </a:xfrm>
          <a:prstGeom prst="rect">
            <a:avLst/>
          </a:prstGeom>
        </p:spPr>
        <p:txBody>
          <a:bodyPr wrap="square">
            <a:spAutoFit/>
          </a:bodyPr>
          <a:lstStyle/>
          <a:p>
            <a:r>
              <a:rPr lang="ar-SA" sz="2400" b="1" dirty="0">
                <a:solidFill>
                  <a:schemeClr val="accent1"/>
                </a:solidFill>
                <a:ea typeface="Calibri"/>
              </a:rPr>
              <a:t>رابعا (الأهم) </a:t>
            </a:r>
            <a:r>
              <a:rPr lang="ar-SA" sz="2400" b="1" dirty="0">
                <a:solidFill>
                  <a:schemeClr val="tx1">
                    <a:lumMod val="65000"/>
                    <a:lumOff val="35000"/>
                  </a:schemeClr>
                </a:solidFill>
                <a:ea typeface="Calibri"/>
              </a:rPr>
              <a:t>:</a:t>
            </a:r>
            <a:r>
              <a:rPr lang="ar-SA" sz="2400" dirty="0">
                <a:solidFill>
                  <a:schemeClr val="tx1">
                    <a:lumMod val="65000"/>
                    <a:lumOff val="35000"/>
                  </a:schemeClr>
                </a:solidFill>
                <a:ea typeface="Calibri"/>
              </a:rPr>
              <a:t> </a:t>
            </a:r>
            <a:r>
              <a:rPr lang="ar-SA" sz="2400" b="1" dirty="0">
                <a:solidFill>
                  <a:schemeClr val="tx1">
                    <a:lumMod val="65000"/>
                    <a:lumOff val="35000"/>
                  </a:schemeClr>
                </a:solidFill>
                <a:ea typeface="Calibri"/>
              </a:rPr>
              <a:t> قم بالاشتراك في شركات التوظيف الموجودة على شبكة الانترنت وتعتبر هذه أفضل وانجح وسيلة تسويق لسيرتك الذاتية حيث تعتبر مواقع التوظيف على شبكة الانترنت هي أفضل </a:t>
            </a:r>
            <a:r>
              <a:rPr lang="ar-SA" sz="2400" b="1" dirty="0">
                <a:solidFill>
                  <a:schemeClr val="tx1">
                    <a:lumMod val="65000"/>
                    <a:lumOff val="35000"/>
                  </a:schemeClr>
                </a:solidFill>
                <a:latin typeface="Arial"/>
                <a:ea typeface="Times New Roman"/>
              </a:rPr>
              <a:t>مناطق الجذب لأصحاب الأعمال والشركات في وقتنا هذا</a:t>
            </a:r>
            <a:r>
              <a:rPr lang="ar-SA" sz="2400" dirty="0">
                <a:solidFill>
                  <a:schemeClr val="tx1">
                    <a:lumMod val="65000"/>
                    <a:lumOff val="35000"/>
                  </a:schemeClr>
                </a:solidFill>
                <a:latin typeface="Arial"/>
                <a:ea typeface="Times New Roman"/>
              </a:rPr>
              <a:t>.</a:t>
            </a:r>
            <a:endParaRPr lang="en-US" sz="2400" dirty="0">
              <a:solidFill>
                <a:schemeClr val="tx1">
                  <a:lumMod val="65000"/>
                  <a:lumOff val="35000"/>
                </a:schemeClr>
              </a:solidFill>
              <a:latin typeface="Arial"/>
              <a:ea typeface="Times New Roman"/>
            </a:endParaRPr>
          </a:p>
          <a:p>
            <a:endParaRPr lang="ar-SA" sz="2400" dirty="0">
              <a:solidFill>
                <a:schemeClr val="tx1">
                  <a:lumMod val="65000"/>
                  <a:lumOff val="35000"/>
                </a:schemeClr>
              </a:solidFill>
            </a:endParaRPr>
          </a:p>
        </p:txBody>
      </p:sp>
      <p:pic>
        <p:nvPicPr>
          <p:cNvPr id="3" name="صورة 2" descr="http://pad2.whstatic.com/images/thumb/7/72/Pass-a-Job-Interview-Step-5-Version-2.jpg/900px-Pass-a-Job-Interview-Step-5-Version-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5215" y="2006606"/>
            <a:ext cx="4433570" cy="2666999"/>
          </a:xfrm>
          <a:prstGeom prst="rect">
            <a:avLst/>
          </a:prstGeom>
          <a:noFill/>
          <a:ln>
            <a:noFill/>
          </a:ln>
        </p:spPr>
      </p:pic>
      <p:sp>
        <p:nvSpPr>
          <p:cNvPr id="4" name="مستطيل 3"/>
          <p:cNvSpPr/>
          <p:nvPr/>
        </p:nvSpPr>
        <p:spPr>
          <a:xfrm>
            <a:off x="990600" y="5029200"/>
            <a:ext cx="7162800" cy="1077218"/>
          </a:xfrm>
          <a:prstGeom prst="rect">
            <a:avLst/>
          </a:prstGeom>
        </p:spPr>
        <p:txBody>
          <a:bodyPr wrap="square">
            <a:spAutoFit/>
          </a:bodyPr>
          <a:lstStyle/>
          <a:p>
            <a:pPr algn="ctr"/>
            <a:r>
              <a:rPr lang="ar-SA" sz="3200" i="1" dirty="0">
                <a:solidFill>
                  <a:srgbClr val="C00000"/>
                </a:solidFill>
                <a:effectLst>
                  <a:outerShdw blurRad="38100" dist="38100" dir="2700000" algn="tl">
                    <a:srgbClr val="000000">
                      <a:alpha val="43137"/>
                    </a:srgbClr>
                  </a:outerShdw>
                </a:effectLst>
                <a:ea typeface="Calibri"/>
              </a:rPr>
              <a:t>تمنياتنا بنجاح المقابلة وحصولك على فرصة </a:t>
            </a:r>
            <a:r>
              <a:rPr lang="ar-SA" sz="3200" i="1" dirty="0" smtClean="0">
                <a:solidFill>
                  <a:srgbClr val="C00000"/>
                </a:solidFill>
                <a:effectLst>
                  <a:outerShdw blurRad="38100" dist="38100" dir="2700000" algn="tl">
                    <a:srgbClr val="000000">
                      <a:alpha val="43137"/>
                    </a:srgbClr>
                  </a:outerShdw>
                </a:effectLst>
                <a:ea typeface="Calibri"/>
              </a:rPr>
              <a:t>ع</a:t>
            </a:r>
            <a:r>
              <a:rPr lang="ar-IQ" sz="3200" i="1" dirty="0" smtClean="0">
                <a:solidFill>
                  <a:srgbClr val="C00000"/>
                </a:solidFill>
                <a:effectLst>
                  <a:outerShdw blurRad="38100" dist="38100" dir="2700000" algn="tl">
                    <a:srgbClr val="000000">
                      <a:alpha val="43137"/>
                    </a:srgbClr>
                  </a:outerShdw>
                </a:effectLst>
                <a:ea typeface="Calibri"/>
              </a:rPr>
              <a:t>مل </a:t>
            </a:r>
            <a:r>
              <a:rPr lang="ar-SA" sz="3200" i="1" dirty="0" smtClean="0">
                <a:solidFill>
                  <a:srgbClr val="C00000"/>
                </a:solidFill>
                <a:effectLst>
                  <a:outerShdw blurRad="38100" dist="38100" dir="2700000" algn="tl">
                    <a:srgbClr val="000000">
                      <a:alpha val="43137"/>
                    </a:srgbClr>
                  </a:outerShdw>
                </a:effectLst>
                <a:ea typeface="Calibri"/>
              </a:rPr>
              <a:t>مناسبة </a:t>
            </a:r>
            <a:r>
              <a:rPr lang="ar-SA" sz="3200" i="1" dirty="0">
                <a:solidFill>
                  <a:srgbClr val="C00000"/>
                </a:solidFill>
                <a:effectLst>
                  <a:outerShdw blurRad="38100" dist="38100" dir="2700000" algn="tl">
                    <a:srgbClr val="000000">
                      <a:alpha val="43137"/>
                    </a:srgbClr>
                  </a:outerShdw>
                </a:effectLst>
                <a:ea typeface="Calibri"/>
              </a:rPr>
              <a:t>ترغب بها</a:t>
            </a:r>
            <a:r>
              <a:rPr lang="ar-SA" sz="3200" cap="all" dirty="0">
                <a:ln w="4496" cap="flat" cmpd="sng" algn="ctr">
                  <a:solidFill>
                    <a:srgbClr val="5C437A"/>
                  </a:solidFill>
                  <a:prstDash val="solid"/>
                  <a:round/>
                </a:ln>
                <a:solidFill>
                  <a:srgbClr val="C00000"/>
                </a:solidFill>
                <a:effectLst>
                  <a:outerShdw blurRad="38100" dist="38100" dir="2700000" algn="tl">
                    <a:srgbClr val="000000">
                      <a:alpha val="43137"/>
                    </a:srgbClr>
                  </a:outerShdw>
                  <a:reflection blurRad="12700" stA="28000" endPos="45000" dist="1003" dir="5400000" sy="-100000" algn="bl"/>
                </a:effectLst>
                <a:ea typeface="Calibri"/>
              </a:rPr>
              <a:t> </a:t>
            </a:r>
            <a:r>
              <a:rPr lang="ar-IQ" sz="3200" cap="all" dirty="0" smtClean="0">
                <a:ln w="4496" cap="flat" cmpd="sng" algn="ctr">
                  <a:solidFill>
                    <a:srgbClr val="5C437A"/>
                  </a:solidFill>
                  <a:prstDash val="solid"/>
                  <a:round/>
                </a:ln>
                <a:solidFill>
                  <a:srgbClr val="C00000"/>
                </a:solidFill>
                <a:effectLst>
                  <a:outerShdw blurRad="38100" dist="38100" dir="2700000" algn="tl">
                    <a:srgbClr val="000000">
                      <a:alpha val="43137"/>
                    </a:srgbClr>
                  </a:outerShdw>
                  <a:reflection blurRad="12700" stA="28000" endPos="45000" dist="1003" dir="5400000" sy="-100000" algn="bl"/>
                </a:effectLst>
                <a:ea typeface="Calibri"/>
              </a:rPr>
              <a:t>   </a:t>
            </a:r>
            <a:endParaRPr lang="ar-SA" sz="3200" dirty="0">
              <a:solidFill>
                <a:srgbClr val="C00000"/>
              </a:solidFill>
              <a:effectLst>
                <a:outerShdw blurRad="38100" dist="38100" dir="2700000" algn="tl">
                  <a:srgbClr val="000000">
                    <a:alpha val="43137"/>
                  </a:srgbClr>
                </a:outerShdw>
                <a:reflection blurRad="12700" stA="28000" endPos="45000" dist="1003" dir="5400000" sy="-100000" algn="bl"/>
              </a:effectLst>
            </a:endParaRPr>
          </a:p>
        </p:txBody>
      </p:sp>
    </p:spTree>
    <p:extLst>
      <p:ext uri="{BB962C8B-B14F-4D97-AF65-F5344CB8AC3E}">
        <p14:creationId xmlns:p14="http://schemas.microsoft.com/office/powerpoint/2010/main" xmlns="" val="3013725461"/>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47800" y="533400"/>
            <a:ext cx="6781800" cy="4524315"/>
          </a:xfrm>
          <a:prstGeom prst="rect">
            <a:avLst/>
          </a:prstGeom>
        </p:spPr>
        <p:txBody>
          <a:bodyPr wrap="square">
            <a:spAutoFit/>
          </a:bodyPr>
          <a:lstStyle/>
          <a:p>
            <a:pPr algn="ctr"/>
            <a:r>
              <a:rPr lang="ar-SA" sz="3600" b="1" dirty="0" smtClean="0">
                <a:solidFill>
                  <a:srgbClr val="006600"/>
                </a:solidFill>
                <a:latin typeface="Arial"/>
                <a:ea typeface="Times New Roman"/>
              </a:rPr>
              <a:t>المرحلة </a:t>
            </a:r>
            <a:r>
              <a:rPr lang="ar-SA" sz="3600" b="1" dirty="0">
                <a:solidFill>
                  <a:srgbClr val="006600"/>
                </a:solidFill>
                <a:latin typeface="Arial"/>
                <a:ea typeface="Times New Roman"/>
              </a:rPr>
              <a:t>الثانية ( تطوير الذات )</a:t>
            </a:r>
            <a:endParaRPr lang="en-US" sz="3600" b="1" dirty="0" smtClean="0">
              <a:solidFill>
                <a:srgbClr val="006600"/>
              </a:solidFill>
              <a:effectLst/>
              <a:latin typeface="Arial"/>
              <a:ea typeface="Times New Roman"/>
            </a:endParaRPr>
          </a:p>
          <a:p>
            <a:pPr algn="ctr"/>
            <a:r>
              <a:rPr lang="ar-SA" sz="3600" b="1" dirty="0" smtClean="0">
                <a:solidFill>
                  <a:srgbClr val="006600"/>
                </a:solidFill>
                <a:effectLst/>
                <a:latin typeface="Arial"/>
                <a:ea typeface="Times New Roman"/>
              </a:rPr>
              <a:t> </a:t>
            </a:r>
            <a:endParaRPr lang="en-US" sz="3600" b="1" dirty="0" smtClean="0">
              <a:solidFill>
                <a:srgbClr val="006600"/>
              </a:solidFill>
              <a:effectLst/>
              <a:latin typeface="Arial"/>
              <a:ea typeface="Times New Roman"/>
            </a:endParaRPr>
          </a:p>
          <a:p>
            <a:pPr algn="ctr"/>
            <a:r>
              <a:rPr lang="ar-SA" sz="3600" b="1" dirty="0" smtClean="0">
                <a:solidFill>
                  <a:srgbClr val="000000"/>
                </a:solidFill>
                <a:effectLst/>
                <a:latin typeface="Arial"/>
                <a:ea typeface="Times New Roman"/>
              </a:rPr>
              <a:t>في هذه المرحلة حاول أن تثقل معرفتك في المجال الذي قررت أن تعمل فيه عن طريق القراءة والاطلاع على أخر ما توصل إليه هذا المجال وأيضا لا تبخل على نفسك بالوقت والمال في اخذ مجموعة من الدورات التي ستنمي مهاراتك في ذات المجال</a:t>
            </a:r>
            <a:endParaRPr lang="en-US" sz="3600" b="1" dirty="0">
              <a:solidFill>
                <a:srgbClr val="000000"/>
              </a:solidFill>
              <a:effectLst/>
              <a:latin typeface="Arial"/>
              <a:ea typeface="Times New Roman"/>
            </a:endParaRPr>
          </a:p>
        </p:txBody>
      </p:sp>
    </p:spTree>
    <p:extLst>
      <p:ext uri="{BB962C8B-B14F-4D97-AF65-F5344CB8AC3E}">
        <p14:creationId xmlns:p14="http://schemas.microsoft.com/office/powerpoint/2010/main" xmlns="" val="902414715"/>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52400"/>
            <a:ext cx="7772400" cy="5078313"/>
          </a:xfrm>
          <a:prstGeom prst="rect">
            <a:avLst/>
          </a:prstGeom>
        </p:spPr>
        <p:txBody>
          <a:bodyPr wrap="square">
            <a:spAutoFit/>
          </a:bodyPr>
          <a:lstStyle/>
          <a:p>
            <a:r>
              <a:rPr lang="ar-SA" sz="3600" b="1" dirty="0">
                <a:solidFill>
                  <a:srgbClr val="006600"/>
                </a:solidFill>
                <a:latin typeface="Arial"/>
                <a:ea typeface="Times New Roman"/>
              </a:rPr>
              <a:t>المرحلة الثالثة ( إعداد السيرة الذا</a:t>
            </a:r>
            <a:r>
              <a:rPr lang="ar-SA" sz="3600" b="1" dirty="0" smtClean="0">
                <a:solidFill>
                  <a:srgbClr val="006600"/>
                </a:solidFill>
                <a:effectLst/>
                <a:latin typeface="Arial"/>
                <a:ea typeface="Times New Roman"/>
              </a:rPr>
              <a:t>تية)</a:t>
            </a:r>
            <a:endParaRPr lang="en-US" sz="3600" b="1" dirty="0" smtClean="0">
              <a:solidFill>
                <a:srgbClr val="006600"/>
              </a:solidFill>
              <a:effectLst/>
              <a:latin typeface="Arial"/>
              <a:ea typeface="Times New Roman"/>
            </a:endParaRPr>
          </a:p>
          <a:p>
            <a:pPr algn="ctr"/>
            <a:r>
              <a:rPr lang="ar-SA" sz="3600" b="1" dirty="0" smtClean="0">
                <a:solidFill>
                  <a:srgbClr val="000000"/>
                </a:solidFill>
                <a:effectLst/>
                <a:latin typeface="Arial"/>
                <a:ea typeface="Times New Roman"/>
              </a:rPr>
              <a:t> </a:t>
            </a:r>
            <a:endParaRPr lang="en-US" sz="3600" b="1" dirty="0" smtClean="0">
              <a:solidFill>
                <a:srgbClr val="000000"/>
              </a:solidFill>
              <a:effectLst/>
              <a:latin typeface="Arial"/>
              <a:ea typeface="Times New Roman"/>
            </a:endParaRPr>
          </a:p>
          <a:p>
            <a:pPr algn="ctr"/>
            <a:r>
              <a:rPr lang="ar-SA" sz="3600" b="1" dirty="0" smtClean="0">
                <a:solidFill>
                  <a:srgbClr val="000000"/>
                </a:solidFill>
                <a:effectLst/>
                <a:latin typeface="Arial"/>
                <a:ea typeface="Times New Roman"/>
              </a:rPr>
              <a:t>السيرة الذاتية لها أهمية كبيرة في الحصول على فرصة عمل مناسبة. كثيراً ما يواجه حديثي التخرج مشكلة عدم علمهم بأسلوب كتاب السيرة الذاتية و لا أدري لماذا لا تقوم الجامعات بهذا الدور كما يحدث في الخارج. أحاول هنا تسجيل بعض النقاط الهامة من وجهة نظري و خبرتي الشخصية</a:t>
            </a:r>
            <a:endParaRPr lang="en-US" sz="3600" b="1" dirty="0" smtClean="0">
              <a:solidFill>
                <a:srgbClr val="000000"/>
              </a:solidFill>
              <a:effectLst/>
              <a:latin typeface="Arial"/>
              <a:ea typeface="Times New Roman"/>
            </a:endParaRPr>
          </a:p>
          <a:p>
            <a:r>
              <a:rPr lang="ar-SA" sz="3600" b="1" dirty="0">
                <a:solidFill>
                  <a:srgbClr val="FF0000"/>
                </a:solidFill>
                <a:ea typeface="Calibri"/>
              </a:rPr>
              <a:t>أولا:</a:t>
            </a:r>
            <a:r>
              <a:rPr lang="ar-SA" sz="3600" b="1" dirty="0">
                <a:ea typeface="Calibri"/>
              </a:rPr>
              <a:t> يجب أن تعرف الفرق بين (</a:t>
            </a:r>
            <a:r>
              <a:rPr lang="en-US" sz="3600" b="1" dirty="0">
                <a:ea typeface="Calibri"/>
                <a:cs typeface="Arial"/>
              </a:rPr>
              <a:t>CV</a:t>
            </a:r>
            <a:r>
              <a:rPr lang="ar-SA" sz="3600" b="1" dirty="0">
                <a:ea typeface="Calibri"/>
              </a:rPr>
              <a:t>) و </a:t>
            </a:r>
            <a:r>
              <a:rPr lang="en-US" sz="3600" b="1" dirty="0" smtClean="0">
                <a:ea typeface="Calibri"/>
              </a:rPr>
              <a:t>Resume</a:t>
            </a:r>
            <a:endParaRPr lang="ar-SA" sz="3600" b="1" dirty="0"/>
          </a:p>
        </p:txBody>
      </p:sp>
    </p:spTree>
    <p:extLst>
      <p:ext uri="{BB962C8B-B14F-4D97-AF65-F5344CB8AC3E}">
        <p14:creationId xmlns:p14="http://schemas.microsoft.com/office/powerpoint/2010/main" xmlns="" val="2738136248"/>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533400"/>
            <a:ext cx="8382000" cy="5632311"/>
          </a:xfrm>
          <a:prstGeom prst="rect">
            <a:avLst/>
          </a:prstGeom>
        </p:spPr>
        <p:txBody>
          <a:bodyPr wrap="square">
            <a:spAutoFit/>
          </a:bodyPr>
          <a:lstStyle/>
          <a:p>
            <a:pPr algn="ctr"/>
            <a:r>
              <a:rPr lang="en-US" sz="3600" b="1" dirty="0" smtClean="0">
                <a:solidFill>
                  <a:srgbClr val="000000"/>
                </a:solidFill>
                <a:effectLst/>
                <a:latin typeface="Arial"/>
                <a:ea typeface="Times New Roman"/>
              </a:rPr>
              <a:t>CV : Curriculum Vita</a:t>
            </a:r>
            <a:r>
              <a:rPr lang="ar-SA" sz="3600" b="1" dirty="0" smtClean="0">
                <a:solidFill>
                  <a:srgbClr val="000000"/>
                </a:solidFill>
                <a:effectLst/>
                <a:latin typeface="Arial"/>
                <a:ea typeface="Times New Roman"/>
              </a:rPr>
              <a:t> = السيرة الذاتية التفصيلية - ثلاث ورقات على الأكثر</a:t>
            </a:r>
            <a:endParaRPr lang="en-US" sz="3600" b="1" dirty="0" smtClean="0">
              <a:solidFill>
                <a:srgbClr val="000000"/>
              </a:solidFill>
              <a:effectLst/>
              <a:latin typeface="Arial"/>
              <a:ea typeface="Times New Roman"/>
            </a:endParaRPr>
          </a:p>
          <a:p>
            <a:pPr algn="ctr"/>
            <a:r>
              <a:rPr lang="en-US" sz="3600" b="1" dirty="0" smtClean="0">
                <a:solidFill>
                  <a:srgbClr val="000000"/>
                </a:solidFill>
                <a:effectLst/>
                <a:latin typeface="Arial"/>
                <a:ea typeface="Times New Roman"/>
              </a:rPr>
              <a:t>Resume</a:t>
            </a:r>
            <a:r>
              <a:rPr lang="ar-SA" sz="3600" b="1" dirty="0" smtClean="0">
                <a:solidFill>
                  <a:srgbClr val="000000"/>
                </a:solidFill>
                <a:effectLst/>
                <a:latin typeface="Arial"/>
                <a:ea typeface="Times New Roman"/>
              </a:rPr>
              <a:t> = سيرة ذاتية ملخصة - ورقة واحدة</a:t>
            </a:r>
            <a:endParaRPr lang="en-US" sz="3600" b="1" dirty="0" smtClean="0">
              <a:solidFill>
                <a:srgbClr val="000000"/>
              </a:solidFill>
              <a:effectLst/>
              <a:latin typeface="Arial"/>
              <a:ea typeface="Times New Roman"/>
            </a:endParaRPr>
          </a:p>
          <a:p>
            <a:r>
              <a:rPr lang="ar-SA" sz="3600" b="1" dirty="0">
                <a:solidFill>
                  <a:srgbClr val="FF0000"/>
                </a:solidFill>
                <a:latin typeface="Arial"/>
                <a:ea typeface="Times New Roman"/>
              </a:rPr>
              <a:t>ثانيا:</a:t>
            </a:r>
            <a:r>
              <a:rPr lang="ar-SA" sz="3600" b="1" dirty="0" smtClean="0">
                <a:solidFill>
                  <a:srgbClr val="000000"/>
                </a:solidFill>
                <a:effectLst/>
                <a:latin typeface="Arial"/>
                <a:ea typeface="Times New Roman"/>
              </a:rPr>
              <a:t> السيرة الذاتية هي وسيلتك لتعريف الناس بك فمن المهم أن تدوِّن فيها كل ما قد يؤثر على قرار اختيارك وأن تكون مستوفية للبيانات الأساسية. وبالتالي فأي سيرة ذاتية لابد و أن تحتوي على بيانات شخصية، التعليم، خبرة العمل، اللغات، معلومات إضافية. قد تضاف أقسام أخرى مثل التدريب، المهارات الشخصية، الأبحاث والمطبوعات. </a:t>
            </a:r>
            <a:endParaRPr lang="en-US" sz="3600" b="1" dirty="0" smtClean="0">
              <a:solidFill>
                <a:srgbClr val="000000"/>
              </a:solidFill>
              <a:effectLst/>
              <a:latin typeface="Arial"/>
              <a:ea typeface="Times New Roman"/>
            </a:endParaRPr>
          </a:p>
        </p:txBody>
      </p:sp>
    </p:spTree>
    <p:extLst>
      <p:ext uri="{BB962C8B-B14F-4D97-AF65-F5344CB8AC3E}">
        <p14:creationId xmlns:p14="http://schemas.microsoft.com/office/powerpoint/2010/main" xmlns="" val="4170530499"/>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3" name="AutoShape 5" descr="30 seconds"/>
          <p:cNvSpPr>
            <a:spLocks noChangeAspect="1" noChangeArrowheads="1"/>
          </p:cNvSpPr>
          <p:nvPr/>
        </p:nvSpPr>
        <p:spPr bwMode="auto">
          <a:xfrm>
            <a:off x="0" y="0"/>
            <a:ext cx="28575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endParaRPr lang="ar-SA"/>
          </a:p>
        </p:txBody>
      </p:sp>
      <p:sp>
        <p:nvSpPr>
          <p:cNvPr id="4" name="Rectangle 3"/>
          <p:cNvSpPr>
            <a:spLocks noChangeArrowheads="1"/>
          </p:cNvSpPr>
          <p:nvPr/>
        </p:nvSpPr>
        <p:spPr bwMode="auto">
          <a:xfrm rot="10800000" flipV="1">
            <a:off x="0" y="228600"/>
            <a:ext cx="8991600" cy="6494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alt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ثالثا:</a:t>
            </a:r>
            <a:r>
              <a:rPr kumimoji="0" lang="ar-SA" alt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عند إعداد سيرتك الذاتية للتقدم إلى وظيفة ما يجب عليك أن تضع في اعتبارك إمكانية قرأتها في زمن لا يزيد عن 30 ثانية وهي الزمن الذي سيحدد خلاله مسؤل الموارد البشرية هل سيرتك الذاتية تصلح للوظيفة أم لا </a:t>
            </a:r>
            <a:endParaRPr kumimoji="0" lang="en-US" altLang="ar-SA"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alt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رابعاً:</a:t>
            </a:r>
            <a:r>
              <a:rPr kumimoji="0" lang="ar-SA" alt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يفضل أن يكون عنوان السيرة الذاتية هو اسمك و تحته مباشرة عنوانك و التليفون و البريد الإلكتروني والبريد الالكتروني يجب أن يكون جاد في تسميته وليس به شئ من التهريج حتى تشعر من يقرأ سيرتك الذاتية أنك شخص جاد</a:t>
            </a:r>
            <a:endParaRPr kumimoji="0" lang="ar-SA" altLang="ar-SA"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lvl="0" rtl="0" eaLnBrk="0" fontAlgn="base" hangingPunct="0">
              <a:spcBef>
                <a:spcPct val="0"/>
              </a:spcBef>
              <a:spcAft>
                <a:spcPct val="0"/>
              </a:spcAft>
            </a:pPr>
            <a:r>
              <a:rPr kumimoji="0" lang="ar-SA" altLang="ar-SA"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خامساً:</a:t>
            </a:r>
            <a:r>
              <a:rPr kumimoji="0" lang="ar-SA" alt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أبدأ سيرتك الذاتية بخبراتك وما تعرف أن تقوم به وما قد مارسته عمليا ثم قم بكتابة الدورات والشهادات التي حصلت عليها ثم بعد ذلك الشركات التي عملت بها ونوع وطبيعة العمل إن وجد ثم في النهاية قم بكتابة بياناتك الشخصية وهذه هي أحد</a:t>
            </a:r>
            <a:r>
              <a:rPr lang="ar-SA" sz="3200" b="1" dirty="0" smtClean="0">
                <a:ea typeface="Calibri"/>
              </a:rPr>
              <a:t>انجح </a:t>
            </a:r>
            <a:r>
              <a:rPr lang="ar-SA" sz="3200" b="1" dirty="0">
                <a:ea typeface="Calibri"/>
              </a:rPr>
              <a:t>الاستراتيجيات للوصول إلى هدفك عند كتابة </a:t>
            </a:r>
            <a:r>
              <a:rPr lang="ar-SA" sz="3200" b="1" dirty="0" smtClean="0">
                <a:ea typeface="Calibri"/>
              </a:rPr>
              <a:t>السيرة</a:t>
            </a:r>
            <a:r>
              <a:rPr lang="ar-IQ" sz="3200" b="1" dirty="0" smtClean="0">
                <a:ea typeface="Calibri"/>
              </a:rPr>
              <a:t>الذاتية </a:t>
            </a:r>
            <a:endParaRPr kumimoji="0" lang="en-US" altLang="ar-SA" sz="3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29559434"/>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33400" y="152400"/>
            <a:ext cx="8385630" cy="7294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ar-SA" sz="3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المرحلة الرابعة ( المقابلة الشخصية)</a:t>
            </a:r>
            <a:endParaRPr kumimoji="0" lang="en-US" altLang="ar-SA"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سيرتك الذاتية الجيدة قد لفتت انتباه صاحب العمل وبالتالي قرر تقديم الدعوة  إليك لحضور المقابلة الشخصية. هذه فرصتك السانحة لكي تقوم شخصيا بتعزيز كافة الأشياء المهمة التي قرأها عنك صاحب العمل . كما تجدر الإشارة أيضا إلى أن المقابلة الشخصية عبارة عن طريق مزدوج أنت أجريت بحثا كبيرا عن الشركة قبل تقديم طلبك إليها، لكن المقابلة الشخصية هي فرصتك لمعرفة المزيد من المعلومات عن الشركة، ومقابلة بعض الأشخاص الذين يعملون بالشركة واتخاذ القرار بشأن ما إذا كانت هذه الشركة تمثل المكان الذي تتمنى العمل فيه أم لا. </a:t>
            </a:r>
            <a:endParaRPr kumimoji="0" lang="en-US" altLang="ar-SA"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ar-SA" sz="3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03535185"/>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1762</Words>
  <Application>Microsoft Office PowerPoint</Application>
  <PresentationFormat>On-screen Show (4:3)</PresentationFormat>
  <Paragraphs>113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نسق Office</vt:lpstr>
      <vt:lpstr>ورشة عمل كلية العلوم السياحية خاصة ببرنامج متابعة وتوظيف الخريجين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المستقبل للحاسبات - سنجار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 كلية العلوم السياحية خاصة ببرنامج متابعة وتوظيف الخريجين </dc:title>
  <dc:creator>ahmed</dc:creator>
  <cp:lastModifiedBy>DR.Ahmed Saker 2O14</cp:lastModifiedBy>
  <cp:revision>72</cp:revision>
  <dcterms:created xsi:type="dcterms:W3CDTF">2016-04-23T08:41:08Z</dcterms:created>
  <dcterms:modified xsi:type="dcterms:W3CDTF">2016-12-12T19:28:11Z</dcterms:modified>
</cp:coreProperties>
</file>