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Lst>
  <p:notesMasterIdLst>
    <p:notesMasterId r:id="rId18"/>
  </p:notesMasterIdLst>
  <p:sldIdLst>
    <p:sldId id="256" r:id="rId2"/>
    <p:sldId id="257" r:id="rId3"/>
    <p:sldId id="270" r:id="rId4"/>
    <p:sldId id="271" r:id="rId5"/>
    <p:sldId id="258" r:id="rId6"/>
    <p:sldId id="259" r:id="rId7"/>
    <p:sldId id="260" r:id="rId8"/>
    <p:sldId id="261" r:id="rId9"/>
    <p:sldId id="262" r:id="rId10"/>
    <p:sldId id="263" r:id="rId11"/>
    <p:sldId id="264" r:id="rId12"/>
    <p:sldId id="265" r:id="rId13"/>
    <p:sldId id="266" r:id="rId14"/>
    <p:sldId id="267" r:id="rId15"/>
    <p:sldId id="268" r:id="rId16"/>
    <p:sldId id="269" r:id="rId17"/>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6" d="100"/>
          <a:sy n="66" d="100"/>
        </p:scale>
        <p:origin x="-636" y="-114"/>
      </p:cViewPr>
      <p:guideLst>
        <p:guide orient="horz" pos="2160"/>
        <p:guide pos="2880"/>
      </p:guideLst>
    </p:cSldViewPr>
  </p:slideViewPr>
  <p:notesTextViewPr>
    <p:cViewPr>
      <p:scale>
        <a:sx n="1" d="1"/>
        <a:sy n="1" d="1"/>
      </p:scale>
      <p:origin x="0" y="0"/>
    </p:cViewPr>
  </p:notesTextViewPr>
  <p:sorterViewPr>
    <p:cViewPr>
      <p:scale>
        <a:sx n="130" d="100"/>
        <a:sy n="130" d="100"/>
      </p:scale>
      <p:origin x="0" y="31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A2770263-7872-4E51-8D26-5C77B2E32CF2}" type="datetimeFigureOut">
              <a:rPr lang="ar-IQ" smtClean="0"/>
              <a:t>16/03/1438</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6F506475-6EAE-4E4A-89BC-1778F8215DDA}" type="slidenum">
              <a:rPr lang="ar-IQ" smtClean="0"/>
              <a:t>‹#›</a:t>
            </a:fld>
            <a:endParaRPr lang="ar-IQ"/>
          </a:p>
        </p:txBody>
      </p:sp>
    </p:spTree>
    <p:extLst>
      <p:ext uri="{BB962C8B-B14F-4D97-AF65-F5344CB8AC3E}">
        <p14:creationId xmlns:p14="http://schemas.microsoft.com/office/powerpoint/2010/main" val="32932176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sz="quarter" idx="10"/>
          </p:nvPr>
        </p:nvSpPr>
        <p:spPr/>
        <p:txBody>
          <a:bodyPr/>
          <a:lstStyle/>
          <a:p>
            <a:fld id="{6F506475-6EAE-4E4A-89BC-1778F8215DDA}" type="slidenum">
              <a:rPr lang="ar-IQ" smtClean="0"/>
              <a:t>1</a:t>
            </a:fld>
            <a:endParaRPr lang="ar-IQ"/>
          </a:p>
        </p:txBody>
      </p:sp>
    </p:spTree>
    <p:extLst>
      <p:ext uri="{BB962C8B-B14F-4D97-AF65-F5344CB8AC3E}">
        <p14:creationId xmlns:p14="http://schemas.microsoft.com/office/powerpoint/2010/main" val="16869810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858AA11E-50D7-46D2-91E4-AD56B0801AF4}" type="datetimeFigureOut">
              <a:rPr lang="ar-IQ" smtClean="0"/>
              <a:t>16/03/1438</a:t>
            </a:fld>
            <a:endParaRPr lang="ar-IQ"/>
          </a:p>
        </p:txBody>
      </p:sp>
      <p:sp>
        <p:nvSpPr>
          <p:cNvPr id="5" name="Footer Placeholder 4"/>
          <p:cNvSpPr>
            <a:spLocks noGrp="1"/>
          </p:cNvSpPr>
          <p:nvPr>
            <p:ph type="ftr" sz="quarter" idx="11"/>
          </p:nvPr>
        </p:nvSpPr>
        <p:spPr>
          <a:xfrm>
            <a:off x="1174044" y="5357592"/>
            <a:ext cx="5034845" cy="365125"/>
          </a:xfrm>
        </p:spPr>
        <p:txBody>
          <a:bodyPr/>
          <a:lstStyle/>
          <a:p>
            <a:endParaRPr lang="ar-IQ"/>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EB3127AF-895D-4376-B021-EE6526B35889}" type="slidenum">
              <a:rPr lang="ar-IQ" smtClean="0"/>
              <a:t>‹#›</a:t>
            </a:fld>
            <a:endParaRPr lang="ar-IQ"/>
          </a:p>
        </p:txBody>
      </p:sp>
    </p:spTree>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8AA11E-50D7-46D2-91E4-AD56B0801AF4}" type="datetimeFigureOut">
              <a:rPr lang="ar-IQ" smtClean="0"/>
              <a:t>16/03/1438</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EB3127AF-895D-4376-B021-EE6526B35889}" type="slidenum">
              <a:rPr lang="ar-IQ" smtClean="0"/>
              <a:t>‹#›</a:t>
            </a:fld>
            <a:endParaRPr lang="ar-IQ"/>
          </a:p>
        </p:txBody>
      </p:sp>
    </p:spTree>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8AA11E-50D7-46D2-91E4-AD56B0801AF4}" type="datetimeFigureOut">
              <a:rPr lang="ar-IQ" smtClean="0"/>
              <a:t>16/03/1438</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EB3127AF-895D-4376-B021-EE6526B35889}" type="slidenum">
              <a:rPr lang="ar-IQ" smtClean="0"/>
              <a:t>‹#›</a:t>
            </a:fld>
            <a:endParaRPr lang="ar-IQ"/>
          </a:p>
        </p:txBody>
      </p:sp>
    </p:spTree>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8AA11E-50D7-46D2-91E4-AD56B0801AF4}" type="datetimeFigureOut">
              <a:rPr lang="ar-IQ" smtClean="0"/>
              <a:t>16/03/1438</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EB3127AF-895D-4376-B021-EE6526B35889}" type="slidenum">
              <a:rPr lang="ar-IQ" smtClean="0"/>
              <a:t>‹#›</a:t>
            </a:fld>
            <a:endParaRPr lang="ar-IQ"/>
          </a:p>
        </p:txBody>
      </p:sp>
    </p:spTree>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8AA11E-50D7-46D2-91E4-AD56B0801AF4}" type="datetimeFigureOut">
              <a:rPr lang="ar-IQ" smtClean="0"/>
              <a:t>16/03/1438</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EB3127AF-895D-4376-B021-EE6526B35889}" type="slidenum">
              <a:rPr lang="ar-IQ" smtClean="0"/>
              <a:t>‹#›</a:t>
            </a:fld>
            <a:endParaRPr lang="ar-IQ"/>
          </a:p>
        </p:txBody>
      </p:sp>
    </p:spTree>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58AA11E-50D7-46D2-91E4-AD56B0801AF4}" type="datetimeFigureOut">
              <a:rPr lang="ar-IQ" smtClean="0"/>
              <a:t>16/03/1438</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EB3127AF-895D-4376-B021-EE6526B35889}" type="slidenum">
              <a:rPr lang="ar-IQ" smtClean="0"/>
              <a:t>‹#›</a:t>
            </a:fld>
            <a:endParaRPr lang="ar-IQ"/>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58AA11E-50D7-46D2-91E4-AD56B0801AF4}" type="datetimeFigureOut">
              <a:rPr lang="ar-IQ" smtClean="0"/>
              <a:t>16/03/1438</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EB3127AF-895D-4376-B021-EE6526B35889}" type="slidenum">
              <a:rPr lang="ar-IQ" smtClean="0"/>
              <a:t>‹#›</a:t>
            </a:fld>
            <a:endParaRPr lang="ar-IQ"/>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8AA11E-50D7-46D2-91E4-AD56B0801AF4}" type="datetimeFigureOut">
              <a:rPr lang="ar-IQ" smtClean="0"/>
              <a:t>16/03/1438</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EB3127AF-895D-4376-B021-EE6526B35889}" type="slidenum">
              <a:rPr lang="ar-IQ" smtClean="0"/>
              <a:t>‹#›</a:t>
            </a:fld>
            <a:endParaRPr lang="ar-IQ"/>
          </a:p>
        </p:txBody>
      </p:sp>
    </p:spTree>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8AA11E-50D7-46D2-91E4-AD56B0801AF4}" type="datetimeFigureOut">
              <a:rPr lang="ar-IQ" smtClean="0"/>
              <a:t>16/03/1438</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EB3127AF-895D-4376-B021-EE6526B35889}" type="slidenum">
              <a:rPr lang="ar-IQ" smtClean="0"/>
              <a:t>‹#›</a:t>
            </a:fld>
            <a:endParaRPr lang="ar-IQ"/>
          </a:p>
        </p:txBody>
      </p:sp>
    </p:spTree>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858AA11E-50D7-46D2-91E4-AD56B0801AF4}" type="datetimeFigureOut">
              <a:rPr lang="ar-IQ" smtClean="0"/>
              <a:t>16/03/1438</a:t>
            </a:fld>
            <a:endParaRPr lang="ar-IQ"/>
          </a:p>
        </p:txBody>
      </p:sp>
      <p:sp>
        <p:nvSpPr>
          <p:cNvPr id="6" name="Footer Placeholder 5"/>
          <p:cNvSpPr>
            <a:spLocks noGrp="1"/>
          </p:cNvSpPr>
          <p:nvPr>
            <p:ph type="ftr" sz="quarter" idx="11"/>
          </p:nvPr>
        </p:nvSpPr>
        <p:spPr>
          <a:xfrm rot="-60000">
            <a:off x="914554" y="5829261"/>
            <a:ext cx="3522607" cy="365125"/>
          </a:xfrm>
        </p:spPr>
        <p:txBody>
          <a:bodyPr/>
          <a:lstStyle/>
          <a:p>
            <a:endParaRPr lang="ar-IQ"/>
          </a:p>
        </p:txBody>
      </p:sp>
      <p:sp>
        <p:nvSpPr>
          <p:cNvPr id="7" name="Slide Number Placeholder 6"/>
          <p:cNvSpPr>
            <a:spLocks noGrp="1"/>
          </p:cNvSpPr>
          <p:nvPr>
            <p:ph type="sldNum" sz="quarter" idx="12"/>
          </p:nvPr>
        </p:nvSpPr>
        <p:spPr>
          <a:xfrm rot="60000">
            <a:off x="7557313" y="5896961"/>
            <a:ext cx="554023" cy="365125"/>
          </a:xfrm>
        </p:spPr>
        <p:txBody>
          <a:bodyPr/>
          <a:lstStyle/>
          <a:p>
            <a:fld id="{EB3127AF-895D-4376-B021-EE6526B35889}" type="slidenum">
              <a:rPr lang="ar-IQ" smtClean="0"/>
              <a:t>‹#›</a:t>
            </a:fld>
            <a:endParaRPr lang="ar-IQ"/>
          </a:p>
        </p:txBody>
      </p:sp>
    </p:spTree>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858AA11E-50D7-46D2-91E4-AD56B0801AF4}" type="datetimeFigureOut">
              <a:rPr lang="ar-IQ" smtClean="0"/>
              <a:t>16/03/1438</a:t>
            </a:fld>
            <a:endParaRPr lang="ar-IQ"/>
          </a:p>
        </p:txBody>
      </p:sp>
      <p:sp>
        <p:nvSpPr>
          <p:cNvPr id="6" name="Footer Placeholder 5"/>
          <p:cNvSpPr>
            <a:spLocks noGrp="1"/>
          </p:cNvSpPr>
          <p:nvPr>
            <p:ph type="ftr" sz="quarter" idx="11"/>
          </p:nvPr>
        </p:nvSpPr>
        <p:spPr>
          <a:xfrm rot="-60000">
            <a:off x="914569" y="5831037"/>
            <a:ext cx="3319043" cy="365125"/>
          </a:xfrm>
        </p:spPr>
        <p:txBody>
          <a:bodyPr/>
          <a:lstStyle/>
          <a:p>
            <a:endParaRPr lang="ar-IQ"/>
          </a:p>
        </p:txBody>
      </p:sp>
      <p:sp>
        <p:nvSpPr>
          <p:cNvPr id="7" name="Slide Number Placeholder 6"/>
          <p:cNvSpPr>
            <a:spLocks noGrp="1"/>
          </p:cNvSpPr>
          <p:nvPr>
            <p:ph type="sldNum" sz="quarter" idx="12"/>
          </p:nvPr>
        </p:nvSpPr>
        <p:spPr>
          <a:xfrm rot="60000">
            <a:off x="7562089" y="5900026"/>
            <a:ext cx="554023" cy="365125"/>
          </a:xfrm>
        </p:spPr>
        <p:txBody>
          <a:bodyPr/>
          <a:lstStyle/>
          <a:p>
            <a:fld id="{EB3127AF-895D-4376-B021-EE6526B35889}" type="slidenum">
              <a:rPr lang="ar-IQ" smtClean="0"/>
              <a:t>‹#›</a:t>
            </a:fld>
            <a:endParaRPr lang="ar-IQ"/>
          </a:p>
        </p:txBody>
      </p:sp>
    </p:spTree>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858AA11E-50D7-46D2-91E4-AD56B0801AF4}" type="datetimeFigureOut">
              <a:rPr lang="ar-IQ" smtClean="0"/>
              <a:t>16/03/1438</a:t>
            </a:fld>
            <a:endParaRPr lang="ar-IQ"/>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ar-IQ"/>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EB3127AF-895D-4376-B021-EE6526B35889}" type="slidenum">
              <a:rPr lang="ar-IQ" smtClean="0"/>
              <a:t>‹#›</a:t>
            </a:fld>
            <a:endParaRPr lang="ar-IQ"/>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txStyles>
    <p:titleStyle>
      <a:lvl1pPr algn="ctr" defTabSz="914400" rtl="1" eaLnBrk="1" latinLnBrk="0" hangingPunct="1">
        <a:spcBef>
          <a:spcPct val="0"/>
        </a:spcBef>
        <a:buNone/>
        <a:defRPr sz="4400" kern="1200">
          <a:solidFill>
            <a:schemeClr val="tx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74320" indent="-274320" algn="r" defTabSz="914400" rtl="1"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r" defTabSz="914400" rtl="1"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r" defTabSz="914400" rtl="1"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r" defTabSz="914400" rtl="1"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5.png"/><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ar-IQ" dirty="0"/>
              <a:t>التسويق الإلكتروني وأثره على إدارة التفاوض للمنظمات الفندقية</a:t>
            </a:r>
          </a:p>
        </p:txBody>
      </p:sp>
      <p:sp>
        <p:nvSpPr>
          <p:cNvPr id="5" name="Rectangle 4"/>
          <p:cNvSpPr/>
          <p:nvPr/>
        </p:nvSpPr>
        <p:spPr>
          <a:xfrm>
            <a:off x="1763688" y="3861048"/>
            <a:ext cx="5904655" cy="1323439"/>
          </a:xfrm>
          <a:prstGeom prst="rect">
            <a:avLst/>
          </a:prstGeom>
        </p:spPr>
        <p:txBody>
          <a:bodyPr wrap="square">
            <a:spAutoFit/>
          </a:bodyPr>
          <a:lstStyle/>
          <a:p>
            <a:pPr algn="ctr"/>
            <a:r>
              <a:rPr lang="ar-SA" sz="2800" b="1" dirty="0" smtClean="0">
                <a:effectLst/>
                <a:ea typeface="Calibri"/>
                <a:cs typeface="Simplified Arabic"/>
              </a:rPr>
              <a:t>((دراسة ميدانية لعينة من فنادق الدرجة الأولى في محافظة كربلاء المقدسة</a:t>
            </a:r>
            <a:r>
              <a:rPr lang="ar-SA" sz="2800" b="1" dirty="0" smtClean="0">
                <a:effectLst/>
                <a:ea typeface="Calibri"/>
                <a:cs typeface="Simplified Arabic"/>
              </a:rPr>
              <a:t>))</a:t>
            </a:r>
            <a:endParaRPr lang="ar-IQ" sz="2800" b="1" dirty="0" smtClean="0">
              <a:effectLst/>
              <a:ea typeface="Calibri"/>
              <a:cs typeface="Simplified Arabic"/>
            </a:endParaRPr>
          </a:p>
          <a:p>
            <a:pPr algn="ctr"/>
            <a:r>
              <a:rPr lang="ar-IQ" sz="2400" b="1" dirty="0" smtClean="0">
                <a:cs typeface="Simplified Arabic"/>
              </a:rPr>
              <a:t>أ.م.د.سمراء عبد الجبار إلنعيمي   أ.م.د.لؤي لطيف الشكر</a:t>
            </a:r>
            <a:endParaRPr lang="ar-IQ" sz="2400"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09500909"/>
      </p:ext>
    </p:extLst>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ppt_w</p:attrName>
                                        </p:attrNameLst>
                                      </p:cBhvr>
                                      <p:tavLst>
                                        <p:tav tm="0" fmla="#ppt_w*sin(2.5*pi*$)">
                                          <p:val>
                                            <p:fltVal val="0"/>
                                          </p:val>
                                        </p:tav>
                                        <p:tav tm="100000">
                                          <p:val>
                                            <p:fltVal val="1"/>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996952"/>
            <a:ext cx="6965245" cy="1202485"/>
          </a:xfrm>
        </p:spPr>
        <p:txBody>
          <a:bodyPr>
            <a:normAutofit fontScale="90000"/>
          </a:bodyPr>
          <a:lstStyle/>
          <a:p>
            <a:pPr lvl="0">
              <a:lnSpc>
                <a:spcPct val="115000"/>
              </a:lnSpc>
              <a:spcAft>
                <a:spcPts val="1000"/>
              </a:spcAft>
            </a:pPr>
            <a:r>
              <a:rPr lang="ar-IQ" sz="2700" b="1" dirty="0">
                <a:latin typeface="Calibri"/>
                <a:ea typeface="Calibri"/>
                <a:cs typeface="Simplified Arabic"/>
              </a:rPr>
              <a:t>مجتمع </a:t>
            </a:r>
            <a:r>
              <a:rPr lang="ar-IQ" sz="2700" b="1" dirty="0" smtClean="0">
                <a:latin typeface="Calibri"/>
                <a:ea typeface="Calibri"/>
                <a:cs typeface="Simplified Arabic"/>
              </a:rPr>
              <a:t>الدراسة</a:t>
            </a:r>
            <a:br>
              <a:rPr lang="ar-IQ" sz="2700" b="1" dirty="0" smtClean="0">
                <a:latin typeface="Calibri"/>
                <a:ea typeface="Calibri"/>
                <a:cs typeface="Simplified Arabic"/>
              </a:rPr>
            </a:br>
            <a:r>
              <a:rPr lang="ar-IQ" sz="2700" dirty="0" smtClean="0">
                <a:latin typeface="Calibri"/>
                <a:ea typeface="Calibri"/>
                <a:cs typeface="Simplified Arabic"/>
              </a:rPr>
              <a:t> </a:t>
            </a:r>
            <a:r>
              <a:rPr lang="ar-IQ" sz="2700" dirty="0">
                <a:latin typeface="Calibri"/>
                <a:ea typeface="Calibri"/>
                <a:cs typeface="Simplified Arabic"/>
              </a:rPr>
              <a:t>تم تطبيق هذه الدراسة ضمن فنادق الدرجة الأولى في محافظة كربلاء المقدسة، حيث تم إختيار عينة عشوائية من أصل مجموع المجتمع المبحوث والمتمثلة بـ (3) فنادق، لتحليل الظواهر ذات العلاقة بمتغيّرات البحث ومثلما جاء بالإنموذج الإفتراضي، إذ تم إختيار من هم </a:t>
            </a:r>
            <a:r>
              <a:rPr lang="ar-IQ" sz="2700" dirty="0" smtClean="0">
                <a:latin typeface="Calibri"/>
                <a:ea typeface="Calibri"/>
                <a:cs typeface="Simplified Arabic"/>
              </a:rPr>
              <a:t>بدرجة    </a:t>
            </a:r>
            <a:r>
              <a:rPr lang="ar-IQ" sz="2700" dirty="0">
                <a:latin typeface="Calibri"/>
                <a:ea typeface="Calibri"/>
                <a:cs typeface="Simplified Arabic"/>
              </a:rPr>
              <a:t>( مدير، رئيس قسم، موظفين متمرسين ) مجتمعاً للدراسة الذي تألف من (60) فرداً موزعين على (3) فنادق بواقع  (20) إستمارة للقيادات الإدارية والمتمرسين لكل فندق منهم، وبعد أن أُشرت من قبل المعنيين، حيث كانت إجاباتهم سديدة بما يُفيد لمشروع البحث، وكانت جميعها صالحة.</a:t>
            </a:r>
            <a:r>
              <a:rPr lang="en-US" sz="3600" dirty="0">
                <a:latin typeface="Calibri"/>
                <a:ea typeface="Calibri"/>
                <a:cs typeface="Arial"/>
              </a:rPr>
              <a:t/>
            </a:r>
            <a:br>
              <a:rPr lang="en-US" sz="3600" dirty="0">
                <a:latin typeface="Calibri"/>
                <a:ea typeface="Calibri"/>
                <a:cs typeface="Arial"/>
              </a:rPr>
            </a:br>
            <a:endParaRPr lang="ar-IQ"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85674051"/>
      </p:ext>
    </p:extLst>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2708920"/>
            <a:ext cx="6965245" cy="1202485"/>
          </a:xfrm>
        </p:spPr>
        <p:txBody>
          <a:bodyPr>
            <a:normAutofit fontScale="90000"/>
          </a:bodyPr>
          <a:lstStyle/>
          <a:p>
            <a:pPr lvl="0">
              <a:lnSpc>
                <a:spcPct val="115000"/>
              </a:lnSpc>
              <a:spcAft>
                <a:spcPts val="1000"/>
              </a:spcAft>
            </a:pPr>
            <a:r>
              <a:rPr lang="ar-IQ" sz="3100" b="1" dirty="0">
                <a:latin typeface="Calibri"/>
                <a:ea typeface="Calibri"/>
                <a:cs typeface="Simplified Arabic"/>
              </a:rPr>
              <a:t>أدوات تحليل </a:t>
            </a:r>
            <a:r>
              <a:rPr lang="ar-IQ" sz="3100" b="1" dirty="0" smtClean="0">
                <a:latin typeface="Calibri"/>
                <a:ea typeface="Calibri"/>
                <a:cs typeface="Simplified Arabic"/>
              </a:rPr>
              <a:t>البيانات</a:t>
            </a:r>
            <a:br>
              <a:rPr lang="ar-IQ" sz="3100" b="1" dirty="0" smtClean="0">
                <a:latin typeface="Calibri"/>
                <a:ea typeface="Calibri"/>
                <a:cs typeface="Simplified Arabic"/>
              </a:rPr>
            </a:br>
            <a:r>
              <a:rPr lang="ar-IQ" sz="3100" dirty="0" smtClean="0">
                <a:latin typeface="Calibri"/>
                <a:ea typeface="Calibri"/>
                <a:cs typeface="Simplified Arabic"/>
              </a:rPr>
              <a:t> </a:t>
            </a:r>
            <a:r>
              <a:rPr lang="ar-IQ" sz="3100" dirty="0">
                <a:latin typeface="Calibri"/>
                <a:ea typeface="Calibri"/>
                <a:cs typeface="Simplified Arabic"/>
              </a:rPr>
              <a:t>تم إعتماد مجموعة من الأدوات الإحصائية لعرض وتحليل البيانات التي تم جمعها وهي : التكرارات والنسب، الوسط الحسابي، الإنحراف المعياري، تحليل الإنحدار البسيط، </a:t>
            </a:r>
            <a:r>
              <a:rPr lang="ar-IQ" sz="3100" dirty="0" smtClean="0">
                <a:latin typeface="Calibri"/>
                <a:ea typeface="Calibri"/>
                <a:cs typeface="Simplified Arabic"/>
              </a:rPr>
              <a:t/>
            </a:r>
            <a:br>
              <a:rPr lang="ar-IQ" sz="3100" dirty="0" smtClean="0">
                <a:latin typeface="Calibri"/>
                <a:ea typeface="Calibri"/>
                <a:cs typeface="Simplified Arabic"/>
              </a:rPr>
            </a:br>
            <a:r>
              <a:rPr lang="ar-IQ" sz="3100" dirty="0" smtClean="0">
                <a:latin typeface="Calibri"/>
                <a:ea typeface="Calibri"/>
                <a:cs typeface="Simplified Arabic"/>
              </a:rPr>
              <a:t>إختبار(( </a:t>
            </a:r>
            <a:r>
              <a:rPr lang="en-US" sz="3100" dirty="0">
                <a:latin typeface="Simplified Arabic"/>
                <a:ea typeface="Calibri"/>
                <a:cs typeface="Arial"/>
              </a:rPr>
              <a:t>F</a:t>
            </a:r>
            <a:r>
              <a:rPr lang="ar-IQ" sz="3100" dirty="0">
                <a:latin typeface="Calibri"/>
                <a:ea typeface="Calibri"/>
                <a:cs typeface="Simplified Arabic"/>
              </a:rPr>
              <a:t>)). </a:t>
            </a:r>
            <a:r>
              <a:rPr lang="en-US" sz="3600" dirty="0">
                <a:latin typeface="Calibri"/>
                <a:ea typeface="Calibri"/>
                <a:cs typeface="Arial"/>
              </a:rPr>
              <a:t/>
            </a:r>
            <a:br>
              <a:rPr lang="en-US" sz="3600" dirty="0">
                <a:latin typeface="Calibri"/>
                <a:ea typeface="Calibri"/>
                <a:cs typeface="Arial"/>
              </a:rPr>
            </a:br>
            <a:endParaRPr lang="ar-IQ"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9855819"/>
      </p:ext>
    </p:extLst>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2852936"/>
            <a:ext cx="6965245" cy="1202485"/>
          </a:xfrm>
        </p:spPr>
        <p:txBody>
          <a:bodyPr>
            <a:normAutofit fontScale="90000"/>
          </a:bodyPr>
          <a:lstStyle/>
          <a:p>
            <a:pPr>
              <a:lnSpc>
                <a:spcPct val="115000"/>
              </a:lnSpc>
              <a:spcAft>
                <a:spcPts val="1000"/>
              </a:spcAft>
            </a:pPr>
            <a:r>
              <a:rPr lang="ar-IQ" b="1" dirty="0">
                <a:latin typeface="Calibri"/>
                <a:ea typeface="Calibri"/>
                <a:cs typeface="Simplified Arabic"/>
              </a:rPr>
              <a:t>الإستنتاجات والتوصيات</a:t>
            </a:r>
            <a:r>
              <a:rPr lang="en-US" sz="2800" dirty="0">
                <a:latin typeface="Calibri"/>
                <a:ea typeface="Calibri"/>
                <a:cs typeface="Arial"/>
              </a:rPr>
              <a:t/>
            </a:r>
            <a:br>
              <a:rPr lang="en-US" sz="2800" dirty="0">
                <a:latin typeface="Calibri"/>
                <a:ea typeface="Calibri"/>
                <a:cs typeface="Arial"/>
              </a:rPr>
            </a:br>
            <a:endParaRPr lang="ar-IQ"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7861905"/>
      </p:ext>
    </p:extLst>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1412776"/>
            <a:ext cx="6965245" cy="4051578"/>
          </a:xfrm>
        </p:spPr>
        <p:txBody>
          <a:bodyPr>
            <a:normAutofit/>
          </a:bodyPr>
          <a:lstStyle/>
          <a:p>
            <a:pPr algn="r"/>
            <a:r>
              <a:rPr lang="ar-IQ" sz="2400" b="1" dirty="0">
                <a:ea typeface="Calibri"/>
                <a:cs typeface="Simplified Arabic"/>
              </a:rPr>
              <a:t>أوّلاً- الإستنتاجات</a:t>
            </a:r>
            <a:r>
              <a:rPr lang="ar-IQ" sz="2400" b="1" dirty="0" smtClean="0">
                <a:ea typeface="Calibri"/>
                <a:cs typeface="Simplified Arabic"/>
              </a:rPr>
              <a:t>:</a:t>
            </a:r>
            <a:br>
              <a:rPr lang="ar-IQ" sz="2400" b="1" dirty="0" smtClean="0">
                <a:ea typeface="Calibri"/>
                <a:cs typeface="Simplified Arabic"/>
              </a:rPr>
            </a:br>
            <a:r>
              <a:rPr lang="ar-IQ" sz="2400" dirty="0" smtClean="0">
                <a:ea typeface="Calibri"/>
                <a:cs typeface="Simplified Arabic"/>
              </a:rPr>
              <a:t> </a:t>
            </a:r>
            <a:r>
              <a:rPr lang="ar-IQ" sz="2400" dirty="0">
                <a:ea typeface="Calibri"/>
                <a:cs typeface="Simplified Arabic"/>
              </a:rPr>
              <a:t/>
            </a:r>
            <a:br>
              <a:rPr lang="ar-IQ" sz="2400" dirty="0">
                <a:ea typeface="Calibri"/>
                <a:cs typeface="Simplified Arabic"/>
              </a:rPr>
            </a:br>
            <a:r>
              <a:rPr lang="ar-IQ" sz="2400" dirty="0">
                <a:ea typeface="Calibri"/>
                <a:cs typeface="Simplified Arabic"/>
              </a:rPr>
              <a:t>1.	يساعد التسويق الإلكتروني على إستخدام المعلومات المتجددة المطروحة في فضاء البيئة الإفتراضية لفتح المجال أمام كل من المنظمة والضيف بإستحصال قيمة محددة.</a:t>
            </a:r>
            <a:br>
              <a:rPr lang="ar-IQ" sz="2400" dirty="0">
                <a:ea typeface="Calibri"/>
                <a:cs typeface="Simplified Arabic"/>
              </a:rPr>
            </a:br>
            <a:r>
              <a:rPr lang="ar-IQ" sz="2400" dirty="0">
                <a:ea typeface="Calibri"/>
                <a:cs typeface="Simplified Arabic"/>
              </a:rPr>
              <a:t>2.	يحقق التسويق الإلكتروني تحفيز المعنيين بمجال إدارة الفنادق القيام بأعمالهم بتقنية عالية مع توفير الجهد والوقت في إتمام العمليات التسويقية. </a:t>
            </a:r>
            <a:br>
              <a:rPr lang="ar-IQ" sz="2400" dirty="0">
                <a:ea typeface="Calibri"/>
                <a:cs typeface="Simplified Arabic"/>
              </a:rPr>
            </a:br>
            <a:endParaRPr lang="ar-IQ" sz="2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99278978"/>
      </p:ext>
    </p:extLst>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76872"/>
            <a:ext cx="6965245" cy="2642645"/>
          </a:xfrm>
        </p:spPr>
        <p:txBody>
          <a:bodyPr>
            <a:normAutofit fontScale="90000"/>
          </a:bodyPr>
          <a:lstStyle/>
          <a:p>
            <a:pPr algn="just"/>
            <a:r>
              <a:rPr lang="ar-IQ" sz="3100" dirty="0" smtClean="0"/>
              <a:t>3. تتضمن </a:t>
            </a:r>
            <a:r>
              <a:rPr lang="ar-IQ" sz="3100" dirty="0"/>
              <a:t>العملية التفاوضية أبعاد سلوكية تتمثل بقدرة مستخدميها على الإتصال والإنصات الجيد والإدراك والتأثير في سلوك الآخرين سواءً كانوا بائعين أو </a:t>
            </a:r>
            <a:r>
              <a:rPr lang="ar-IQ" sz="3100" dirty="0" smtClean="0"/>
              <a:t>مشترين.</a:t>
            </a:r>
            <a:br>
              <a:rPr lang="ar-IQ" sz="3100" dirty="0" smtClean="0"/>
            </a:br>
            <a:r>
              <a:rPr lang="ar-IQ" sz="3100" dirty="0" smtClean="0"/>
              <a:t/>
            </a:r>
            <a:br>
              <a:rPr lang="ar-IQ" sz="3100" dirty="0" smtClean="0"/>
            </a:br>
            <a:r>
              <a:rPr lang="ar-IQ" sz="3100" dirty="0" smtClean="0"/>
              <a:t>4. تستند </a:t>
            </a:r>
            <a:r>
              <a:rPr lang="ar-IQ" sz="3100" dirty="0"/>
              <a:t>إدارة التفاوض بشكل وثيق إلى مقومات التسويق الإلكتروني لغرض تحقيق توليفة بين المعرفة والمعلومات والمهارات وصولاً لكفاءة فاعلة في أعمال المنظمات الفندقية.</a:t>
            </a:r>
            <a:r>
              <a:rPr lang="ar-IQ" dirty="0"/>
              <a:t/>
            </a:r>
            <a:br>
              <a:rPr lang="ar-IQ" dirty="0"/>
            </a:br>
            <a:endParaRPr lang="ar-IQ"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44949314"/>
      </p:ext>
    </p:extLst>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3284984"/>
            <a:ext cx="6965245" cy="1202485"/>
          </a:xfrm>
        </p:spPr>
        <p:txBody>
          <a:bodyPr>
            <a:normAutofit fontScale="90000"/>
          </a:bodyPr>
          <a:lstStyle/>
          <a:p>
            <a:pPr algn="r"/>
            <a:r>
              <a:rPr lang="ar-IQ" dirty="0"/>
              <a:t>ثانياً – التوصيات : </a:t>
            </a:r>
            <a:r>
              <a:rPr lang="ar-IQ" dirty="0" smtClean="0"/>
              <a:t/>
            </a:r>
            <a:br>
              <a:rPr lang="ar-IQ" dirty="0" smtClean="0"/>
            </a:br>
            <a:r>
              <a:rPr lang="ar-IQ" dirty="0"/>
              <a:t/>
            </a:r>
            <a:br>
              <a:rPr lang="ar-IQ" dirty="0"/>
            </a:br>
            <a:r>
              <a:rPr lang="ar-IQ" sz="3100" dirty="0" smtClean="0"/>
              <a:t>1.إن </a:t>
            </a:r>
            <a:r>
              <a:rPr lang="ar-IQ" sz="3100" dirty="0"/>
              <a:t>إهتمام القيادات الإدارية بالتسويق الإلكتروني يحقق لمنظماتهم القدرة على إضافة قيمة لهم ولأصحاب المصالح والمستفيدين. </a:t>
            </a:r>
            <a:r>
              <a:rPr lang="ar-IQ" sz="3100" dirty="0" smtClean="0"/>
              <a:t/>
            </a:r>
            <a:br>
              <a:rPr lang="ar-IQ" sz="3100" dirty="0" smtClean="0"/>
            </a:br>
            <a:r>
              <a:rPr lang="ar-IQ" sz="3100" dirty="0"/>
              <a:t/>
            </a:r>
            <a:br>
              <a:rPr lang="ar-IQ" sz="3100" dirty="0"/>
            </a:br>
            <a:r>
              <a:rPr lang="ar-IQ" sz="3100" dirty="0" smtClean="0"/>
              <a:t>2.على </a:t>
            </a:r>
            <a:r>
              <a:rPr lang="ar-IQ" sz="3100" dirty="0"/>
              <a:t>المهتمين في مجال التسويق الإلكتروني وضع برامج خاصة للقيادات الإدارية </a:t>
            </a:r>
            <a:r>
              <a:rPr lang="ar-IQ" sz="3100" dirty="0" smtClean="0"/>
              <a:t>للمنظمات </a:t>
            </a:r>
            <a:r>
              <a:rPr lang="ar-IQ" sz="3100" dirty="0"/>
              <a:t>تساعدها بدراسة العلاقات القائمة بين التقدم التكنولوجي المتسارع وإمكانيات التفاوض المتغيرة بشكل مستمر أيضاً.</a:t>
            </a:r>
            <a:r>
              <a:rPr lang="ar-IQ" dirty="0"/>
              <a:t/>
            </a:r>
            <a:br>
              <a:rPr lang="ar-IQ" dirty="0"/>
            </a:br>
            <a:r>
              <a:rPr lang="ar-IQ" dirty="0" smtClean="0"/>
              <a:t/>
            </a:r>
            <a:br>
              <a:rPr lang="ar-IQ" dirty="0" smtClean="0"/>
            </a:br>
            <a:endParaRPr lang="ar-IQ"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50792822"/>
      </p:ext>
    </p:extLst>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996952"/>
            <a:ext cx="6965245" cy="1202485"/>
          </a:xfrm>
        </p:spPr>
        <p:txBody>
          <a:bodyPr>
            <a:normAutofit fontScale="90000"/>
          </a:bodyPr>
          <a:lstStyle/>
          <a:p>
            <a:r>
              <a:rPr lang="ar-IQ" sz="2700" dirty="0" smtClean="0"/>
              <a:t>3. </a:t>
            </a:r>
            <a:r>
              <a:rPr lang="ar-IQ" sz="3100" dirty="0" smtClean="0"/>
              <a:t>يوفر </a:t>
            </a:r>
            <a:r>
              <a:rPr lang="ar-IQ" sz="3100" dirty="0"/>
              <a:t>التسويق الإلكتروني معلومات مرتدة وافرة تتآتى من أصداء أسواق متعددة وقطاعات سوقية متباينة، وإن الإهتمام بها سيعطي مدلولات جديدة لمعلومات قد تكون خفية، والوصول إليها سيساعد على إدارة التفاوض بتفرّد. </a:t>
            </a:r>
            <a:r>
              <a:rPr lang="ar-IQ" sz="3100" dirty="0" smtClean="0"/>
              <a:t/>
            </a:r>
            <a:br>
              <a:rPr lang="ar-IQ" sz="3100" dirty="0" smtClean="0"/>
            </a:br>
            <a:r>
              <a:rPr lang="ar-IQ" sz="3100" dirty="0" smtClean="0"/>
              <a:t>  </a:t>
            </a:r>
            <a:r>
              <a:rPr lang="ar-IQ" sz="3100" dirty="0"/>
              <a:t/>
            </a:r>
            <a:br>
              <a:rPr lang="ar-IQ" sz="3100" dirty="0"/>
            </a:br>
            <a:r>
              <a:rPr lang="ar-IQ" sz="3100" dirty="0" smtClean="0"/>
              <a:t>4. في </a:t>
            </a:r>
            <a:r>
              <a:rPr lang="ar-IQ" sz="3100" dirty="0"/>
              <a:t>ظل العصر الرقمي الجديد يتلقى قادة التسويق منافسة شديدة وتتأرجح نقاط القوة ومكان الفرص لمنظماتهم تقابلها ضغوطات وتهديدات، لذا عليهم مواكبة التطورات التكنولوجية تلك لمواجهة التحديات وإجراء التعديلات اللازمة. </a:t>
            </a:r>
            <a:r>
              <a:rPr lang="ar-IQ" dirty="0"/>
              <a:t/>
            </a:r>
            <a:br>
              <a:rPr lang="ar-IQ" dirty="0"/>
            </a:br>
            <a:endParaRPr lang="ar-IQ"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35582124"/>
      </p:ext>
    </p:extLst>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708920"/>
            <a:ext cx="6965245" cy="1202485"/>
          </a:xfrm>
        </p:spPr>
        <p:txBody>
          <a:bodyPr>
            <a:noAutofit/>
          </a:bodyPr>
          <a:lstStyle/>
          <a:p>
            <a:pPr algn="just">
              <a:lnSpc>
                <a:spcPct val="115000"/>
              </a:lnSpc>
              <a:spcAft>
                <a:spcPts val="1000"/>
              </a:spcAft>
            </a:pPr>
            <a:r>
              <a:rPr lang="ar-SA" sz="2000" dirty="0">
                <a:latin typeface="Calibri"/>
                <a:ea typeface="Calibri"/>
                <a:cs typeface="Simplified Arabic"/>
              </a:rPr>
              <a:t>إذا كانت أسواق العالم تشهد بالسنوات الأخيرة الكثير من التطورات التكنولوجية المتلاحقة والتي كان من شأنها إيجاد صيغة جديدة للأعمال والممارسات بل وللتوجهات والفلسفات التي تتبناها منظمات الأعمال الفندقية الآن, وقد أصبحت التجارة الإلكترونية وما يصاحبها من مفاهيم مثل التسويق الإلكتروني هي لغة العصر وجواز المرور لعدد كبير من السلع والخدمات التي تقدمها تلك المنظمات للعبور إلى الأسواق المحلية أو العالمية, كما عملت شبكة الإتصالات المعروفة بالإنترنت على فتح المجال أمام الضيوف في كافة أنحاء العالم للتعرف على المنظمات المختلفة والمنتوجات التي تقدمها بغض النظر عن الموقع الجغرافي لكليهما ما أدى إلى سهولة ممارسة شكل آخر من أشكال التسويق والتسوق للمنظمات الفندقية في عصر المفاوضات، سواءً بين الأفراد أو الدول أو الشعوب، فكافة جوانب الحياة هي سلسلة من المواقف التفاوضية. وتظهر قوة علم التفاوض وأهميته التي يستمدها من العلاقة التفاوضية القائمة بين أطرافه.</a:t>
            </a:r>
            <a:r>
              <a:rPr lang="en-US" sz="2000" dirty="0">
                <a:latin typeface="Calibri"/>
                <a:ea typeface="Calibri"/>
                <a:cs typeface="Arial"/>
              </a:rPr>
              <a:t/>
            </a:r>
            <a:br>
              <a:rPr lang="en-US" sz="2000" dirty="0">
                <a:latin typeface="Calibri"/>
                <a:ea typeface="Calibri"/>
                <a:cs typeface="Arial"/>
              </a:rPr>
            </a:br>
            <a:endParaRPr lang="ar-IQ" sz="2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53747704"/>
      </p:ext>
    </p:extLst>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348880"/>
            <a:ext cx="6965245" cy="1202485"/>
          </a:xfrm>
        </p:spPr>
        <p:txBody>
          <a:bodyPr>
            <a:noAutofit/>
          </a:bodyPr>
          <a:lstStyle/>
          <a:p>
            <a:r>
              <a:rPr lang="ar-IQ" sz="3200" dirty="0"/>
              <a:t>التسويق الإلكتروني</a:t>
            </a:r>
            <a:br>
              <a:rPr lang="ar-IQ" sz="3200" dirty="0"/>
            </a:br>
            <a:r>
              <a:rPr lang="ar-IQ" sz="3200" dirty="0"/>
              <a:t>هو إدارة التفاعل بين المنظمة والمسهلك (الضيف) في فضاء البيئة الإفتراضية من أجل تحقيق المنافع المشتركة، والبيئة الإفتراضية للتسويق الإلكتروني تعتمد بصورة أساسية على تكنولوجيات الإنترنت، فهو يركز على إدارة العلاقات بين المنظمة من جانبي المستهلك (الضيف) وعناصر البيئة الداخلية والخارجية، من جانب آخر</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66890612"/>
      </p:ext>
    </p:extLst>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348880"/>
            <a:ext cx="6965245" cy="1202485"/>
          </a:xfrm>
        </p:spPr>
        <p:txBody>
          <a:bodyPr>
            <a:normAutofit fontScale="90000"/>
          </a:bodyPr>
          <a:lstStyle/>
          <a:p>
            <a:r>
              <a:rPr lang="ar-IQ" dirty="0"/>
              <a:t>إدارة التفاوض</a:t>
            </a:r>
            <a:br>
              <a:rPr lang="ar-IQ" dirty="0"/>
            </a:br>
            <a:r>
              <a:rPr lang="ar-IQ" dirty="0"/>
              <a:t>إنه تلك العمليات الخاصة بحل النزاع بين طرفين أو أكثر والتي من خلالها يقوم الطرفين أو جميع الأطراف بتعديل طلباتهم وذلك بغرض التوصل إلى تسوية مقبولة تحقق مصلحة لكل منهما</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27133054"/>
      </p:ext>
    </p:extLst>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3140968"/>
            <a:ext cx="6965245" cy="1202485"/>
          </a:xfrm>
        </p:spPr>
        <p:txBody>
          <a:bodyPr>
            <a:noAutofit/>
          </a:bodyPr>
          <a:lstStyle/>
          <a:p>
            <a:pPr lvl="0">
              <a:lnSpc>
                <a:spcPct val="115000"/>
              </a:lnSpc>
              <a:spcAft>
                <a:spcPts val="1000"/>
              </a:spcAft>
            </a:pPr>
            <a:r>
              <a:rPr lang="ar-SA" sz="2400" b="1" dirty="0">
                <a:latin typeface="Calibri"/>
                <a:ea typeface="Calibri"/>
                <a:cs typeface="Simplified Arabic"/>
              </a:rPr>
              <a:t>مشكلة </a:t>
            </a:r>
            <a:r>
              <a:rPr lang="ar-SA" sz="2400" b="1" dirty="0" smtClean="0">
                <a:latin typeface="Calibri"/>
                <a:ea typeface="Calibri"/>
                <a:cs typeface="Simplified Arabic"/>
              </a:rPr>
              <a:t>الب</a:t>
            </a:r>
            <a:r>
              <a:rPr lang="ar-IQ" sz="2400" b="1" dirty="0" smtClean="0">
                <a:latin typeface="Calibri"/>
                <a:ea typeface="Calibri"/>
                <a:cs typeface="Simplified Arabic"/>
              </a:rPr>
              <a:t>حـــــــ</a:t>
            </a:r>
            <a:r>
              <a:rPr lang="ar-SA" sz="2400" b="1" dirty="0" smtClean="0">
                <a:latin typeface="Calibri"/>
                <a:ea typeface="Calibri"/>
                <a:cs typeface="Simplified Arabic"/>
              </a:rPr>
              <a:t>ث</a:t>
            </a:r>
            <a:r>
              <a:rPr lang="en-US" sz="2400" b="1" dirty="0" smtClean="0">
                <a:latin typeface="Calibri"/>
                <a:ea typeface="Calibri"/>
                <a:cs typeface="Simplified Arabic"/>
              </a:rPr>
              <a:t/>
            </a:r>
            <a:br>
              <a:rPr lang="en-US" sz="2400" b="1" dirty="0" smtClean="0">
                <a:latin typeface="Calibri"/>
                <a:ea typeface="Calibri"/>
                <a:cs typeface="Simplified Arabic"/>
              </a:rPr>
            </a:br>
            <a:r>
              <a:rPr lang="ar-SA" sz="2400" dirty="0" smtClean="0">
                <a:latin typeface="Calibri"/>
                <a:ea typeface="Calibri"/>
                <a:cs typeface="Simplified Arabic"/>
              </a:rPr>
              <a:t> </a:t>
            </a:r>
            <a:r>
              <a:rPr lang="ar-SA" sz="2400" dirty="0">
                <a:latin typeface="Calibri"/>
                <a:ea typeface="Calibri"/>
                <a:cs typeface="Simplified Arabic"/>
              </a:rPr>
              <a:t>كان للتطورات التكنولوجية الهائلة الأثر المباشر على ممارسات كل من المشترين والمسوقين الذين يقومون بخدمتهم، وإن سعي المنظمات للنمو والنجاح بقوة أو حتى البقاء والإستمرار في ظل العصر الرقمي الجديد يلقي عبءً كبيراً على قادة التسويق، بأن يقوموا بإعادة التفكير في إستراتجياتهم التي يضطلعون للقيام بها، وأن يسعوا إلى إجراء التعديلات اللازمة عليها بالشكل الذي يجعلها تتوافق مع تلك التغيرات البيئية الجديدة والمستحدثة بإستخدام عناصر التسويق الإلكتروني لكافة الأعمال ومنها إدارة التفاوض مابين المنظمات الفندقية مع بعضها ومع عامليها وضيوفها داخل أسواقها المستهدفة. </a:t>
            </a:r>
            <a:r>
              <a:rPr lang="en-US" sz="2400" dirty="0">
                <a:latin typeface="Calibri"/>
                <a:ea typeface="Calibri"/>
                <a:cs typeface="Arial"/>
              </a:rPr>
              <a:t/>
            </a:r>
            <a:br>
              <a:rPr lang="en-US" sz="2400" dirty="0">
                <a:latin typeface="Calibri"/>
                <a:ea typeface="Calibri"/>
                <a:cs typeface="Arial"/>
              </a:rPr>
            </a:br>
            <a:endParaRPr lang="ar-IQ" sz="2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27744420"/>
      </p:ext>
    </p:extLst>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924944"/>
            <a:ext cx="6965245" cy="1202485"/>
          </a:xfrm>
        </p:spPr>
        <p:txBody>
          <a:bodyPr>
            <a:noAutofit/>
          </a:bodyPr>
          <a:lstStyle/>
          <a:p>
            <a:pPr lvl="0">
              <a:lnSpc>
                <a:spcPct val="115000"/>
              </a:lnSpc>
            </a:pPr>
            <a:r>
              <a:rPr lang="ar-SA" sz="2800" b="1" dirty="0">
                <a:latin typeface="Calibri"/>
                <a:ea typeface="Calibri"/>
                <a:cs typeface="Simplified Arabic"/>
              </a:rPr>
              <a:t>هدف </a:t>
            </a:r>
            <a:r>
              <a:rPr lang="ar-SA" sz="2800" b="1" dirty="0" smtClean="0">
                <a:latin typeface="Calibri"/>
                <a:ea typeface="Calibri"/>
                <a:cs typeface="Simplified Arabic"/>
              </a:rPr>
              <a:t>البح</a:t>
            </a:r>
            <a:r>
              <a:rPr lang="ar-IQ" sz="2800" b="1" dirty="0" smtClean="0">
                <a:latin typeface="Calibri"/>
                <a:ea typeface="Calibri"/>
                <a:cs typeface="Simplified Arabic"/>
              </a:rPr>
              <a:t>ــــ</a:t>
            </a:r>
            <a:r>
              <a:rPr lang="ar-SA" sz="2800" b="1" dirty="0" smtClean="0">
                <a:latin typeface="Calibri"/>
                <a:ea typeface="Calibri"/>
                <a:cs typeface="Simplified Arabic"/>
              </a:rPr>
              <a:t>ث</a:t>
            </a:r>
            <a:r>
              <a:rPr lang="ar-SA" sz="2800" dirty="0" smtClean="0">
                <a:latin typeface="Calibri"/>
                <a:ea typeface="Calibri"/>
                <a:cs typeface="Simplified Arabic"/>
              </a:rPr>
              <a:t> </a:t>
            </a:r>
            <a:r>
              <a:rPr lang="en-US" sz="2800" dirty="0" smtClean="0">
                <a:latin typeface="Calibri"/>
                <a:ea typeface="Calibri"/>
                <a:cs typeface="Simplified Arabic"/>
              </a:rPr>
              <a:t/>
            </a:r>
            <a:br>
              <a:rPr lang="en-US" sz="2800" dirty="0" smtClean="0">
                <a:latin typeface="Calibri"/>
                <a:ea typeface="Calibri"/>
                <a:cs typeface="Simplified Arabic"/>
              </a:rPr>
            </a:br>
            <a:r>
              <a:rPr lang="ar-SA" sz="2800" dirty="0" smtClean="0">
                <a:latin typeface="Calibri"/>
                <a:ea typeface="Calibri"/>
                <a:cs typeface="Simplified Arabic"/>
              </a:rPr>
              <a:t>يهدف </a:t>
            </a:r>
            <a:r>
              <a:rPr lang="ar-SA" sz="2800" dirty="0">
                <a:latin typeface="Calibri"/>
                <a:ea typeface="Calibri"/>
                <a:cs typeface="Simplified Arabic"/>
              </a:rPr>
              <a:t>البحث إلى تسليط الضوء على النقاط التالية :</a:t>
            </a:r>
            <a:r>
              <a:rPr lang="en-US" sz="2800" dirty="0">
                <a:latin typeface="Calibri"/>
                <a:ea typeface="Calibri"/>
                <a:cs typeface="Arial"/>
              </a:rPr>
              <a:t/>
            </a:r>
            <a:br>
              <a:rPr lang="en-US" sz="2800" dirty="0">
                <a:latin typeface="Calibri"/>
                <a:ea typeface="Calibri"/>
                <a:cs typeface="Arial"/>
              </a:rPr>
            </a:br>
            <a:r>
              <a:rPr lang="ar-IQ" sz="2800" dirty="0" smtClean="0">
                <a:latin typeface="Calibri"/>
                <a:ea typeface="Calibri"/>
                <a:cs typeface="Arial"/>
              </a:rPr>
              <a:t>أ. </a:t>
            </a:r>
            <a:r>
              <a:rPr lang="ar-SA" sz="2800" dirty="0" smtClean="0">
                <a:latin typeface="Simplified Arabic"/>
                <a:ea typeface="Calibri"/>
                <a:cs typeface="Simplified Arabic"/>
              </a:rPr>
              <a:t>التعرف </a:t>
            </a:r>
            <a:r>
              <a:rPr lang="ar-SA" sz="2800" dirty="0">
                <a:latin typeface="Simplified Arabic"/>
                <a:ea typeface="Calibri"/>
                <a:cs typeface="Simplified Arabic"/>
              </a:rPr>
              <a:t>على أهمية التسويق الإلكتروني ودوره في إدارة التفاوض.</a:t>
            </a:r>
            <a:r>
              <a:rPr lang="en-US" sz="2800" dirty="0">
                <a:latin typeface="Simplified Arabic"/>
                <a:ea typeface="Calibri"/>
                <a:cs typeface="Simplified Arabic"/>
              </a:rPr>
              <a:t/>
            </a:r>
            <a:br>
              <a:rPr lang="en-US" sz="2800" dirty="0">
                <a:latin typeface="Simplified Arabic"/>
                <a:ea typeface="Calibri"/>
                <a:cs typeface="Simplified Arabic"/>
              </a:rPr>
            </a:br>
            <a:r>
              <a:rPr lang="ar-IQ" sz="2800" dirty="0" smtClean="0">
                <a:latin typeface="Simplified Arabic"/>
                <a:ea typeface="Calibri"/>
                <a:cs typeface="Simplified Arabic"/>
              </a:rPr>
              <a:t>ب. </a:t>
            </a:r>
            <a:r>
              <a:rPr lang="ar-SA" sz="2800" dirty="0" smtClean="0">
                <a:latin typeface="Simplified Arabic"/>
                <a:ea typeface="Calibri"/>
                <a:cs typeface="Simplified Arabic"/>
              </a:rPr>
              <a:t>إظهار </a:t>
            </a:r>
            <a:r>
              <a:rPr lang="ar-SA" sz="2800" dirty="0">
                <a:latin typeface="Simplified Arabic"/>
                <a:ea typeface="Calibri"/>
                <a:cs typeface="Simplified Arabic"/>
              </a:rPr>
              <a:t>العوامل المساعدة على إنتشار التسويق الإلكتروني.</a:t>
            </a:r>
            <a:r>
              <a:rPr lang="en-US" sz="2800" dirty="0">
                <a:latin typeface="Simplified Arabic"/>
                <a:ea typeface="Calibri"/>
                <a:cs typeface="Simplified Arabic"/>
              </a:rPr>
              <a:t/>
            </a:r>
            <a:br>
              <a:rPr lang="en-US" sz="2800" dirty="0">
                <a:latin typeface="Simplified Arabic"/>
                <a:ea typeface="Calibri"/>
                <a:cs typeface="Simplified Arabic"/>
              </a:rPr>
            </a:br>
            <a:r>
              <a:rPr lang="ar-IQ" sz="2800" dirty="0" smtClean="0">
                <a:latin typeface="Simplified Arabic"/>
                <a:ea typeface="Calibri"/>
                <a:cs typeface="Simplified Arabic"/>
              </a:rPr>
              <a:t>ت. </a:t>
            </a:r>
            <a:r>
              <a:rPr lang="ar-SA" sz="2800" dirty="0" smtClean="0">
                <a:latin typeface="Simplified Arabic"/>
                <a:ea typeface="Calibri"/>
                <a:cs typeface="Simplified Arabic"/>
              </a:rPr>
              <a:t>تحديد </a:t>
            </a:r>
            <a:r>
              <a:rPr lang="ar-SA" sz="2800" dirty="0">
                <a:latin typeface="Simplified Arabic"/>
                <a:ea typeface="Calibri"/>
                <a:cs typeface="Simplified Arabic"/>
              </a:rPr>
              <a:t>المنتوجات والأسواق الإلكترونية التي يمكن التفاوض معها.</a:t>
            </a:r>
            <a:r>
              <a:rPr lang="en-US" sz="2800" dirty="0">
                <a:latin typeface="Simplified Arabic"/>
                <a:ea typeface="Calibri"/>
                <a:cs typeface="Simplified Arabic"/>
              </a:rPr>
              <a:t/>
            </a:r>
            <a:br>
              <a:rPr lang="en-US" sz="2800" dirty="0">
                <a:latin typeface="Simplified Arabic"/>
                <a:ea typeface="Calibri"/>
                <a:cs typeface="Simplified Arabic"/>
              </a:rPr>
            </a:br>
            <a:endParaRPr lang="ar-IQ"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25554763"/>
      </p:ext>
    </p:extLst>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708920"/>
            <a:ext cx="6965245" cy="1202485"/>
          </a:xfrm>
        </p:spPr>
        <p:txBody>
          <a:bodyPr>
            <a:noAutofit/>
          </a:bodyPr>
          <a:lstStyle/>
          <a:p>
            <a:r>
              <a:rPr lang="ar-IQ" sz="2400" dirty="0" smtClean="0"/>
              <a:t/>
            </a:r>
            <a:br>
              <a:rPr lang="ar-IQ" sz="2400" dirty="0" smtClean="0"/>
            </a:br>
            <a:r>
              <a:rPr lang="ar-IQ" sz="2400" dirty="0" smtClean="0"/>
              <a:t>أهمية البحث</a:t>
            </a:r>
            <a:br>
              <a:rPr lang="ar-IQ" sz="2400" dirty="0" smtClean="0"/>
            </a:br>
            <a:r>
              <a:rPr lang="ar-IQ" sz="2400" dirty="0" smtClean="0"/>
              <a:t> </a:t>
            </a:r>
            <a:r>
              <a:rPr lang="ar-IQ" sz="2400" dirty="0"/>
              <a:t>تكمن أهمية التسويق الإلكتروني وإدارة التفاوض لكل من البائعين والمشترين (المنظمة والضيف) في النقاط التالية :</a:t>
            </a:r>
            <a:br>
              <a:rPr lang="ar-IQ" sz="2400" dirty="0"/>
            </a:br>
            <a:r>
              <a:rPr lang="ar-IQ" sz="2400" dirty="0"/>
              <a:t>أ‌.	يساعدان المنظمة في الوصول إلى السوق العالمية، فلا توجد حدود جغرافية تقيد حركة المعلومات وبذلك يمكن للمنظمات من الوصول لأماكن لم تكن لتفكر في الوصول إليها  بالوسائل التقليدية لتقديم الخدمات للضيوف.</a:t>
            </a:r>
            <a:br>
              <a:rPr lang="ar-IQ" sz="2400" dirty="0"/>
            </a:br>
            <a:r>
              <a:rPr lang="ar-IQ" sz="2400" dirty="0"/>
              <a:t>ب‌.	الوصول الى سوق ذات خصائص ديموغرافية ممتازة, فمن المعروف أن مستخدمي الإنترنت هم متباينين في مستويات دخولهم، فتتمكن المنظمة من تقسيمهم إلى قطاعات سوقية. </a:t>
            </a:r>
            <a:br>
              <a:rPr lang="ar-IQ" sz="2400" dirty="0"/>
            </a:br>
            <a:r>
              <a:rPr lang="ar-IQ" sz="2400" dirty="0"/>
              <a:t>ت‌.	جعل المعلومات الحديثة والكثيرة التغير متاحة بسهولة ويُسر للضيف والمنظمة.</a:t>
            </a:r>
            <a:br>
              <a:rPr lang="ar-IQ" sz="2400" dirty="0"/>
            </a:br>
            <a:r>
              <a:rPr lang="ar-IQ" sz="2400" dirty="0"/>
              <a:t>ث‌.	يساعد الإنترنت بالتفاعل بين المنتوج والضيف، فإنه يوفر للمنظمة فرصة الحصول على تغذية مرتدة .</a:t>
            </a:r>
            <a:br>
              <a:rPr lang="ar-IQ" sz="2400" dirty="0"/>
            </a:br>
            <a:endParaRPr lang="ar-IQ" sz="2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43975449"/>
      </p:ext>
    </p:extLst>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780928"/>
            <a:ext cx="6965245" cy="1202485"/>
          </a:xfrm>
        </p:spPr>
        <p:txBody>
          <a:bodyPr>
            <a:normAutofit fontScale="90000"/>
          </a:bodyPr>
          <a:lstStyle/>
          <a:p>
            <a:pPr lvl="0">
              <a:lnSpc>
                <a:spcPct val="115000"/>
              </a:lnSpc>
            </a:pPr>
            <a:r>
              <a:rPr lang="ar-SA" b="1" dirty="0">
                <a:latin typeface="Calibri"/>
                <a:ea typeface="Calibri"/>
                <a:cs typeface="Simplified Arabic"/>
              </a:rPr>
              <a:t>فرضية البحث </a:t>
            </a:r>
            <a:r>
              <a:rPr lang="en-US" sz="3600" dirty="0">
                <a:latin typeface="Calibri"/>
                <a:ea typeface="Calibri"/>
                <a:cs typeface="Arial"/>
              </a:rPr>
              <a:t/>
            </a:r>
            <a:br>
              <a:rPr lang="en-US" sz="3600" dirty="0">
                <a:latin typeface="Calibri"/>
                <a:ea typeface="Calibri"/>
                <a:cs typeface="Arial"/>
              </a:rPr>
            </a:br>
            <a:r>
              <a:rPr lang="ar-SA" dirty="0">
                <a:latin typeface="Calibri"/>
                <a:ea typeface="Calibri"/>
                <a:cs typeface="Simplified Arabic"/>
              </a:rPr>
              <a:t>يوجد تأثير للتسويق الإلكتروني على إدارة التفاوض للمنظمات الفندقية</a:t>
            </a:r>
            <a:r>
              <a:rPr lang="en-US" sz="3600" dirty="0">
                <a:latin typeface="Calibri"/>
                <a:ea typeface="Calibri"/>
                <a:cs typeface="Arial"/>
              </a:rPr>
              <a:t/>
            </a:r>
            <a:br>
              <a:rPr lang="en-US" sz="3600" dirty="0">
                <a:latin typeface="Calibri"/>
                <a:ea typeface="Calibri"/>
                <a:cs typeface="Arial"/>
              </a:rPr>
            </a:br>
            <a:r>
              <a:rPr lang="ar-SA" dirty="0">
                <a:latin typeface="Calibri"/>
                <a:ea typeface="Calibri"/>
                <a:cs typeface="Simplified Arabic"/>
              </a:rPr>
              <a:t>لايوجد تأثير للتسويق الإلكتروني على إدارة التفاوض للمنظمات الفندقية</a:t>
            </a:r>
            <a:r>
              <a:rPr lang="en-US" sz="3600" dirty="0">
                <a:latin typeface="Calibri"/>
                <a:ea typeface="Calibri"/>
                <a:cs typeface="Arial"/>
              </a:rPr>
              <a:t/>
            </a:r>
            <a:br>
              <a:rPr lang="en-US" sz="3600" dirty="0">
                <a:latin typeface="Calibri"/>
                <a:ea typeface="Calibri"/>
                <a:cs typeface="Arial"/>
              </a:rPr>
            </a:br>
            <a:endParaRPr lang="ar-IQ"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16015440"/>
      </p:ext>
    </p:extLst>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sz="2400" b="1" dirty="0"/>
              <a:t>إنموذج البحث </a:t>
            </a:r>
            <a:r>
              <a:rPr lang="en-US" sz="2400" b="1" dirty="0" smtClean="0"/>
              <a:t/>
            </a:r>
            <a:br>
              <a:rPr lang="en-US" sz="2400" b="1" dirty="0" smtClean="0"/>
            </a:br>
            <a:endParaRPr lang="ar-IQ" sz="2400" dirty="0"/>
          </a:p>
        </p:txBody>
      </p:sp>
      <p:pic>
        <p:nvPicPr>
          <p:cNvPr id="2111" name="Picture 6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1052736"/>
            <a:ext cx="6269186"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81303544"/>
      </p:ext>
    </p:extLst>
  </p:cSld>
  <p:clrMapOvr>
    <a:masterClrMapping/>
  </p:clrMapOvr>
  <mc:AlternateContent xmlns:mc="http://schemas.openxmlformats.org/markup-compatibility/2006" xmlns:p14="http://schemas.microsoft.com/office/powerpoint/2010/main">
    <mc:Choice Requires="p14">
      <p:transition spd="slow" p14:dur="1200" advTm="57950">
        <p:dissolve/>
      </p:transition>
    </mc:Choice>
    <mc:Fallback xmlns="">
      <p:transition spd="slow" advTm="5795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6.8"/>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90</TotalTime>
  <Words>259</Words>
  <Application>Microsoft Office PowerPoint</Application>
  <PresentationFormat>On-screen Show (4:3)</PresentationFormat>
  <Paragraphs>19</Paragraphs>
  <Slides>16</Slides>
  <Notes>1</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Pushpin</vt:lpstr>
      <vt:lpstr>التسويق الإلكتروني وأثره على إدارة التفاوض للمنظمات الفندقية</vt:lpstr>
      <vt:lpstr>إذا كانت أسواق العالم تشهد بالسنوات الأخيرة الكثير من التطورات التكنولوجية المتلاحقة والتي كان من شأنها إيجاد صيغة جديدة للأعمال والممارسات بل وللتوجهات والفلسفات التي تتبناها منظمات الأعمال الفندقية الآن, وقد أصبحت التجارة الإلكترونية وما يصاحبها من مفاهيم مثل التسويق الإلكتروني هي لغة العصر وجواز المرور لعدد كبير من السلع والخدمات التي تقدمها تلك المنظمات للعبور إلى الأسواق المحلية أو العالمية, كما عملت شبكة الإتصالات المعروفة بالإنترنت على فتح المجال أمام الضيوف في كافة أنحاء العالم للتعرف على المنظمات المختلفة والمنتوجات التي تقدمها بغض النظر عن الموقع الجغرافي لكليهما ما أدى إلى سهولة ممارسة شكل آخر من أشكال التسويق والتسوق للمنظمات الفندقية في عصر المفاوضات، سواءً بين الأفراد أو الدول أو الشعوب، فكافة جوانب الحياة هي سلسلة من المواقف التفاوضية. وتظهر قوة علم التفاوض وأهميته التي يستمدها من العلاقة التفاوضية القائمة بين أطرافه. </vt:lpstr>
      <vt:lpstr>التسويق الإلكتروني هو إدارة التفاعل بين المنظمة والمسهلك (الضيف) في فضاء البيئة الإفتراضية من أجل تحقيق المنافع المشتركة، والبيئة الإفتراضية للتسويق الإلكتروني تعتمد بصورة أساسية على تكنولوجيات الإنترنت، فهو يركز على إدارة العلاقات بين المنظمة من جانبي المستهلك (الضيف) وعناصر البيئة الداخلية والخارجية، من جانب آخر</vt:lpstr>
      <vt:lpstr>إدارة التفاوض إنه تلك العمليات الخاصة بحل النزاع بين طرفين أو أكثر والتي من خلالها يقوم الطرفين أو جميع الأطراف بتعديل طلباتهم وذلك بغرض التوصل إلى تسوية مقبولة تحقق مصلحة لكل منهما</vt:lpstr>
      <vt:lpstr>مشكلة البحـــــــث  كان للتطورات التكنولوجية الهائلة الأثر المباشر على ممارسات كل من المشترين والمسوقين الذين يقومون بخدمتهم، وإن سعي المنظمات للنمو والنجاح بقوة أو حتى البقاء والإستمرار في ظل العصر الرقمي الجديد يلقي عبءً كبيراً على قادة التسويق، بأن يقوموا بإعادة التفكير في إستراتجياتهم التي يضطلعون للقيام بها، وأن يسعوا إلى إجراء التعديلات اللازمة عليها بالشكل الذي يجعلها تتوافق مع تلك التغيرات البيئية الجديدة والمستحدثة بإستخدام عناصر التسويق الإلكتروني لكافة الأعمال ومنها إدارة التفاوض مابين المنظمات الفندقية مع بعضها ومع عامليها وضيوفها داخل أسواقها المستهدفة.  </vt:lpstr>
      <vt:lpstr>هدف البحــــث  يهدف البحث إلى تسليط الضوء على النقاط التالية : أ. التعرف على أهمية التسويق الإلكتروني ودوره في إدارة التفاوض. ب. إظهار العوامل المساعدة على إنتشار التسويق الإلكتروني. ت. تحديد المنتوجات والأسواق الإلكترونية التي يمكن التفاوض معها. </vt:lpstr>
      <vt:lpstr> أهمية البحث  تكمن أهمية التسويق الإلكتروني وإدارة التفاوض لكل من البائعين والمشترين (المنظمة والضيف) في النقاط التالية : أ‌. يساعدان المنظمة في الوصول إلى السوق العالمية، فلا توجد حدود جغرافية تقيد حركة المعلومات وبذلك يمكن للمنظمات من الوصول لأماكن لم تكن لتفكر في الوصول إليها  بالوسائل التقليدية لتقديم الخدمات للضيوف. ب‌. الوصول الى سوق ذات خصائص ديموغرافية ممتازة, فمن المعروف أن مستخدمي الإنترنت هم متباينين في مستويات دخولهم، فتتمكن المنظمة من تقسيمهم إلى قطاعات سوقية.  ت‌. جعل المعلومات الحديثة والكثيرة التغير متاحة بسهولة ويُسر للضيف والمنظمة. ث‌. يساعد الإنترنت بالتفاعل بين المنتوج والضيف، فإنه يوفر للمنظمة فرصة الحصول على تغذية مرتدة . </vt:lpstr>
      <vt:lpstr>فرضية البحث  يوجد تأثير للتسويق الإلكتروني على إدارة التفاوض للمنظمات الفندقية لايوجد تأثير للتسويق الإلكتروني على إدارة التفاوض للمنظمات الفندقية </vt:lpstr>
      <vt:lpstr>إنموذج البحث  </vt:lpstr>
      <vt:lpstr>مجتمع الدراسة  تم تطبيق هذه الدراسة ضمن فنادق الدرجة الأولى في محافظة كربلاء المقدسة، حيث تم إختيار عينة عشوائية من أصل مجموع المجتمع المبحوث والمتمثلة بـ (3) فنادق، لتحليل الظواهر ذات العلاقة بمتغيّرات البحث ومثلما جاء بالإنموذج الإفتراضي، إذ تم إختيار من هم بدرجة    ( مدير، رئيس قسم، موظفين متمرسين ) مجتمعاً للدراسة الذي تألف من (60) فرداً موزعين على (3) فنادق بواقع  (20) إستمارة للقيادات الإدارية والمتمرسين لكل فندق منهم، وبعد أن أُشرت من قبل المعنيين، حيث كانت إجاباتهم سديدة بما يُفيد لمشروع البحث، وكانت جميعها صالحة. </vt:lpstr>
      <vt:lpstr>أدوات تحليل البيانات  تم إعتماد مجموعة من الأدوات الإحصائية لعرض وتحليل البيانات التي تم جمعها وهي : التكرارات والنسب، الوسط الحسابي، الإنحراف المعياري، تحليل الإنحدار البسيط،  إختبار(( F)).  </vt:lpstr>
      <vt:lpstr>الإستنتاجات والتوصيات </vt:lpstr>
      <vt:lpstr>أوّلاً- الإستنتاجات:   1. يساعد التسويق الإلكتروني على إستخدام المعلومات المتجددة المطروحة في فضاء البيئة الإفتراضية لفتح المجال أمام كل من المنظمة والضيف بإستحصال قيمة محددة. 2. يحقق التسويق الإلكتروني تحفيز المعنيين بمجال إدارة الفنادق القيام بأعمالهم بتقنية عالية مع توفير الجهد والوقت في إتمام العمليات التسويقية.  </vt:lpstr>
      <vt:lpstr>3. تتضمن العملية التفاوضية أبعاد سلوكية تتمثل بقدرة مستخدميها على الإتصال والإنصات الجيد والإدراك والتأثير في سلوك الآخرين سواءً كانوا بائعين أو مشترين.  4. تستند إدارة التفاوض بشكل وثيق إلى مقومات التسويق الإلكتروني لغرض تحقيق توليفة بين المعرفة والمعلومات والمهارات وصولاً لكفاءة فاعلة في أعمال المنظمات الفندقية. </vt:lpstr>
      <vt:lpstr>ثانياً – التوصيات :   1.إن إهتمام القيادات الإدارية بالتسويق الإلكتروني يحقق لمنظماتهم القدرة على إضافة قيمة لهم ولأصحاب المصالح والمستفيدين.   2.على المهتمين في مجال التسويق الإلكتروني وضع برامج خاصة للقيادات الإدارية للمنظمات تساعدها بدراسة العلاقات القائمة بين التقدم التكنولوجي المتسارع وإمكانيات التفاوض المتغيرة بشكل مستمر أيضاً.  </vt:lpstr>
      <vt:lpstr>3. يوفر التسويق الإلكتروني معلومات مرتدة وافرة تتآتى من أصداء أسواق متعددة وقطاعات سوقية متباينة، وإن الإهتمام بها سيعطي مدلولات جديدة لمعلومات قد تكون خفية، والوصول إليها سيساعد على إدارة التفاوض بتفرّد.     4. في ظل العصر الرقمي الجديد يتلقى قادة التسويق منافسة شديدة وتتأرجح نقاط القوة ومكان الفرص لمنظماتهم تقابلها ضغوطات وتهديدات، لذا عليهم مواكبة التطورات التكنولوجية تلك لمواجهة التحديات وإجراء التعديلات اللازمة.  </vt:lpstr>
    </vt:vector>
  </TitlesOfParts>
  <Company>Enjoy My Fine Releases.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التسويق الإلكتروني وأثره على إدارة التفاوض للمنظمات الفندقية</dc:title>
  <dc:creator>DR.Ahmed Saker 2o1O</dc:creator>
  <cp:lastModifiedBy>DR.Ahmed Saker 2o1O</cp:lastModifiedBy>
  <cp:revision>21</cp:revision>
  <dcterms:created xsi:type="dcterms:W3CDTF">2014-02-26T17:42:57Z</dcterms:created>
  <dcterms:modified xsi:type="dcterms:W3CDTF">2016-12-15T14:51:22Z</dcterms:modified>
</cp:coreProperties>
</file>