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8F7A02-8C51-4622-917E-B68D6124F1A8}" type="datetimeFigureOut">
              <a:rPr lang="ar-IQ" smtClean="0"/>
              <a:t>02/07/1439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DD83B56-853B-454A-9D82-6E0BC1E6C0E7}" type="slidenum">
              <a:rPr lang="ar-IQ" smtClean="0"/>
              <a:t>‹#›</a:t>
            </a:fld>
            <a:endParaRPr lang="ar-IQ"/>
          </a:p>
        </p:txBody>
      </p:sp>
    </p:spTree>
    <p:extLst>
      <p:ext uri="{BB962C8B-B14F-4D97-AF65-F5344CB8AC3E}">
        <p14:creationId xmlns:p14="http://schemas.microsoft.com/office/powerpoint/2010/main" val="85957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8F7A02-8C51-4622-917E-B68D6124F1A8}" type="datetimeFigureOut">
              <a:rPr lang="ar-IQ" smtClean="0"/>
              <a:t>02/07/1439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DD83B56-853B-454A-9D82-6E0BC1E6C0E7}" type="slidenum">
              <a:rPr lang="ar-IQ" smtClean="0"/>
              <a:t>‹#›</a:t>
            </a:fld>
            <a:endParaRPr lang="ar-IQ"/>
          </a:p>
        </p:txBody>
      </p:sp>
    </p:spTree>
    <p:extLst>
      <p:ext uri="{BB962C8B-B14F-4D97-AF65-F5344CB8AC3E}">
        <p14:creationId xmlns:p14="http://schemas.microsoft.com/office/powerpoint/2010/main" val="2041257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8F7A02-8C51-4622-917E-B68D6124F1A8}" type="datetimeFigureOut">
              <a:rPr lang="ar-IQ" smtClean="0"/>
              <a:t>02/07/1439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DD83B56-853B-454A-9D82-6E0BC1E6C0E7}" type="slidenum">
              <a:rPr lang="ar-IQ" smtClean="0"/>
              <a:t>‹#›</a:t>
            </a:fld>
            <a:endParaRPr lang="ar-IQ"/>
          </a:p>
        </p:txBody>
      </p:sp>
    </p:spTree>
    <p:extLst>
      <p:ext uri="{BB962C8B-B14F-4D97-AF65-F5344CB8AC3E}">
        <p14:creationId xmlns:p14="http://schemas.microsoft.com/office/powerpoint/2010/main" val="627253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8F7A02-8C51-4622-917E-B68D6124F1A8}" type="datetimeFigureOut">
              <a:rPr lang="ar-IQ" smtClean="0"/>
              <a:t>02/07/1439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DD83B56-853B-454A-9D82-6E0BC1E6C0E7}" type="slidenum">
              <a:rPr lang="ar-IQ" smtClean="0"/>
              <a:t>‹#›</a:t>
            </a:fld>
            <a:endParaRPr lang="ar-IQ"/>
          </a:p>
        </p:txBody>
      </p:sp>
    </p:spTree>
    <p:extLst>
      <p:ext uri="{BB962C8B-B14F-4D97-AF65-F5344CB8AC3E}">
        <p14:creationId xmlns:p14="http://schemas.microsoft.com/office/powerpoint/2010/main" val="1292271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F7A02-8C51-4622-917E-B68D6124F1A8}" type="datetimeFigureOut">
              <a:rPr lang="ar-IQ" smtClean="0"/>
              <a:t>02/07/1439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DD83B56-853B-454A-9D82-6E0BC1E6C0E7}" type="slidenum">
              <a:rPr lang="ar-IQ" smtClean="0"/>
              <a:t>‹#›</a:t>
            </a:fld>
            <a:endParaRPr lang="ar-IQ"/>
          </a:p>
        </p:txBody>
      </p:sp>
    </p:spTree>
    <p:extLst>
      <p:ext uri="{BB962C8B-B14F-4D97-AF65-F5344CB8AC3E}">
        <p14:creationId xmlns:p14="http://schemas.microsoft.com/office/powerpoint/2010/main" val="96829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8F7A02-8C51-4622-917E-B68D6124F1A8}" type="datetimeFigureOut">
              <a:rPr lang="ar-IQ" smtClean="0"/>
              <a:t>02/07/1439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DD83B56-853B-454A-9D82-6E0BC1E6C0E7}" type="slidenum">
              <a:rPr lang="ar-IQ" smtClean="0"/>
              <a:t>‹#›</a:t>
            </a:fld>
            <a:endParaRPr lang="ar-IQ"/>
          </a:p>
        </p:txBody>
      </p:sp>
    </p:spTree>
    <p:extLst>
      <p:ext uri="{BB962C8B-B14F-4D97-AF65-F5344CB8AC3E}">
        <p14:creationId xmlns:p14="http://schemas.microsoft.com/office/powerpoint/2010/main" val="3728286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8F7A02-8C51-4622-917E-B68D6124F1A8}" type="datetimeFigureOut">
              <a:rPr lang="ar-IQ" smtClean="0"/>
              <a:t>02/07/1439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DD83B56-853B-454A-9D82-6E0BC1E6C0E7}" type="slidenum">
              <a:rPr lang="ar-IQ" smtClean="0"/>
              <a:t>‹#›</a:t>
            </a:fld>
            <a:endParaRPr lang="ar-IQ"/>
          </a:p>
        </p:txBody>
      </p:sp>
    </p:spTree>
    <p:extLst>
      <p:ext uri="{BB962C8B-B14F-4D97-AF65-F5344CB8AC3E}">
        <p14:creationId xmlns:p14="http://schemas.microsoft.com/office/powerpoint/2010/main" val="72424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8F7A02-8C51-4622-917E-B68D6124F1A8}" type="datetimeFigureOut">
              <a:rPr lang="ar-IQ" smtClean="0"/>
              <a:t>02/07/1439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DD83B56-853B-454A-9D82-6E0BC1E6C0E7}" type="slidenum">
              <a:rPr lang="ar-IQ" smtClean="0"/>
              <a:t>‹#›</a:t>
            </a:fld>
            <a:endParaRPr lang="ar-IQ"/>
          </a:p>
        </p:txBody>
      </p:sp>
    </p:spTree>
    <p:extLst>
      <p:ext uri="{BB962C8B-B14F-4D97-AF65-F5344CB8AC3E}">
        <p14:creationId xmlns:p14="http://schemas.microsoft.com/office/powerpoint/2010/main" val="115708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F7A02-8C51-4622-917E-B68D6124F1A8}" type="datetimeFigureOut">
              <a:rPr lang="ar-IQ" smtClean="0"/>
              <a:t>02/07/1439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DD83B56-853B-454A-9D82-6E0BC1E6C0E7}" type="slidenum">
              <a:rPr lang="ar-IQ" smtClean="0"/>
              <a:t>‹#›</a:t>
            </a:fld>
            <a:endParaRPr lang="ar-IQ"/>
          </a:p>
        </p:txBody>
      </p:sp>
    </p:spTree>
    <p:extLst>
      <p:ext uri="{BB962C8B-B14F-4D97-AF65-F5344CB8AC3E}">
        <p14:creationId xmlns:p14="http://schemas.microsoft.com/office/powerpoint/2010/main" val="3346520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8F7A02-8C51-4622-917E-B68D6124F1A8}" type="datetimeFigureOut">
              <a:rPr lang="ar-IQ" smtClean="0"/>
              <a:t>02/07/1439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DD83B56-853B-454A-9D82-6E0BC1E6C0E7}" type="slidenum">
              <a:rPr lang="ar-IQ" smtClean="0"/>
              <a:t>‹#›</a:t>
            </a:fld>
            <a:endParaRPr lang="ar-IQ"/>
          </a:p>
        </p:txBody>
      </p:sp>
    </p:spTree>
    <p:extLst>
      <p:ext uri="{BB962C8B-B14F-4D97-AF65-F5344CB8AC3E}">
        <p14:creationId xmlns:p14="http://schemas.microsoft.com/office/powerpoint/2010/main" val="620617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8F7A02-8C51-4622-917E-B68D6124F1A8}" type="datetimeFigureOut">
              <a:rPr lang="ar-IQ" smtClean="0"/>
              <a:t>02/07/1439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DD83B56-853B-454A-9D82-6E0BC1E6C0E7}" type="slidenum">
              <a:rPr lang="ar-IQ" smtClean="0"/>
              <a:t>‹#›</a:t>
            </a:fld>
            <a:endParaRPr lang="ar-IQ"/>
          </a:p>
        </p:txBody>
      </p:sp>
    </p:spTree>
    <p:extLst>
      <p:ext uri="{BB962C8B-B14F-4D97-AF65-F5344CB8AC3E}">
        <p14:creationId xmlns:p14="http://schemas.microsoft.com/office/powerpoint/2010/main" val="397332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F7A02-8C51-4622-917E-B68D6124F1A8}" type="datetimeFigureOut">
              <a:rPr lang="ar-IQ" smtClean="0"/>
              <a:t>02/07/1439</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83B56-853B-454A-9D82-6E0BC1E6C0E7}" type="slidenum">
              <a:rPr lang="ar-IQ" smtClean="0"/>
              <a:t>‹#›</a:t>
            </a:fld>
            <a:endParaRPr lang="ar-IQ"/>
          </a:p>
        </p:txBody>
      </p:sp>
    </p:spTree>
    <p:extLst>
      <p:ext uri="{BB962C8B-B14F-4D97-AF65-F5344CB8AC3E}">
        <p14:creationId xmlns:p14="http://schemas.microsoft.com/office/powerpoint/2010/main" val="1558596530"/>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65916" y="399246"/>
            <a:ext cx="10470523" cy="5409126"/>
          </a:xfrm>
        </p:spPr>
        <p:txBody>
          <a:bodyPr/>
          <a:lstStyle/>
          <a:p>
            <a:pPr>
              <a:lnSpc>
                <a:spcPct val="107000"/>
              </a:lnSpc>
              <a:spcAft>
                <a:spcPts val="800"/>
              </a:spcAft>
            </a:pPr>
            <a:endParaRPr lang="en-US" b="1" u="sng" dirty="0" smtClean="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b="1" u="sng"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u="sng" dirty="0" smtClean="0">
                <a:latin typeface="Calibri" panose="020F0502020204030204" pitchFamily="34" charset="0"/>
                <a:ea typeface="Calibri" panose="020F0502020204030204" pitchFamily="34" charset="0"/>
                <a:cs typeface="Arial" panose="020B0604020202020204" pitchFamily="34" charset="0"/>
              </a:rPr>
              <a:t>The </a:t>
            </a:r>
            <a:r>
              <a:rPr lang="en-US" b="1" u="sng" dirty="0">
                <a:latin typeface="Calibri" panose="020F0502020204030204" pitchFamily="34" charset="0"/>
                <a:ea typeface="Calibri" panose="020F0502020204030204" pitchFamily="34" charset="0"/>
                <a:cs typeface="Arial" panose="020B0604020202020204" pitchFamily="34" charset="0"/>
              </a:rPr>
              <a:t>Downward Spiral of Measuring People’s Performance</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Arial" panose="020B0604020202020204" pitchFamily="34" charset="0"/>
              </a:rPr>
              <a:t>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   Can you prove that measuring and monitoring people’s performance actually does improve the performance of the organization?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val="2004058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name\Desktop\performanc spiral_files\downwardspiralwords.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3944" y="264017"/>
            <a:ext cx="10109914" cy="6458755"/>
          </a:xfrm>
          <a:prstGeom prst="rect">
            <a:avLst/>
          </a:prstGeom>
          <a:noFill/>
          <a:ln>
            <a:noFill/>
          </a:ln>
        </p:spPr>
      </p:pic>
    </p:spTree>
    <p:extLst>
      <p:ext uri="{BB962C8B-B14F-4D97-AF65-F5344CB8AC3E}">
        <p14:creationId xmlns:p14="http://schemas.microsoft.com/office/powerpoint/2010/main" val="299562206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034" y="837127"/>
            <a:ext cx="10735614" cy="4515588"/>
          </a:xfrm>
        </p:spPr>
        <p:txBody>
          <a:bodyPr/>
          <a:lstStyle/>
          <a:p>
            <a:pPr marL="0" indent="0">
              <a:buNone/>
            </a:pPr>
            <a:r>
              <a:rPr lang="en-US" dirty="0">
                <a:latin typeface="Calibri" panose="020F0502020204030204" pitchFamily="34" charset="0"/>
                <a:ea typeface="Calibri" panose="020F0502020204030204" pitchFamily="34" charset="0"/>
                <a:cs typeface="Arial" panose="020B0604020202020204" pitchFamily="34" charset="0"/>
              </a:rPr>
              <a:t> </a:t>
            </a:r>
            <a:endParaRPr lang="en-US" dirty="0" smtClean="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l">
              <a:buNone/>
            </a:pPr>
            <a:r>
              <a:rPr lang="en-US" dirty="0" smtClean="0">
                <a:latin typeface="Calibri" panose="020F0502020204030204" pitchFamily="34" charset="0"/>
                <a:ea typeface="Calibri" panose="020F0502020204030204" pitchFamily="34" charset="0"/>
                <a:cs typeface="Arial" panose="020B0604020202020204" pitchFamily="34" charset="0"/>
              </a:rPr>
              <a:t>There </a:t>
            </a:r>
            <a:r>
              <a:rPr lang="en-US" dirty="0">
                <a:latin typeface="Calibri" panose="020F0502020204030204" pitchFamily="34" charset="0"/>
                <a:ea typeface="Calibri" panose="020F0502020204030204" pitchFamily="34" charset="0"/>
                <a:cs typeface="Arial" panose="020B0604020202020204" pitchFamily="34" charset="0"/>
              </a:rPr>
              <a:t>are problems in measuring people to manage </a:t>
            </a:r>
            <a:r>
              <a:rPr lang="en-US" dirty="0" smtClean="0">
                <a:latin typeface="Calibri" panose="020F0502020204030204" pitchFamily="34" charset="0"/>
                <a:ea typeface="Calibri" panose="020F0502020204030204" pitchFamily="34" charset="0"/>
                <a:cs typeface="Arial" panose="020B0604020202020204" pitchFamily="34" charset="0"/>
              </a:rPr>
              <a:t>their performance</a:t>
            </a:r>
            <a:r>
              <a:rPr lang="en-US" dirty="0">
                <a:latin typeface="Calibri" panose="020F0502020204030204" pitchFamily="34" charset="0"/>
                <a:ea typeface="Calibri" panose="020F0502020204030204" pitchFamily="34" charset="0"/>
                <a:cs typeface="Arial" panose="020B0604020202020204" pitchFamily="34" charset="0"/>
              </a:rPr>
              <a:t>. </a:t>
            </a:r>
            <a:endParaRPr lang="en-US" dirty="0" smtClean="0">
              <a:latin typeface="Calibri" panose="020F0502020204030204" pitchFamily="34" charset="0"/>
              <a:ea typeface="Calibri" panose="020F0502020204030204" pitchFamily="34" charset="0"/>
              <a:cs typeface="Arial" panose="020B0604020202020204" pitchFamily="34" charset="0"/>
            </a:endParaRPr>
          </a:p>
          <a:p>
            <a:pPr marL="0" indent="0" algn="l">
              <a:buNone/>
            </a:pPr>
            <a:r>
              <a:rPr lang="en-US" dirty="0" smtClean="0">
                <a:latin typeface="Calibri" panose="020F0502020204030204" pitchFamily="34" charset="0"/>
                <a:ea typeface="Calibri" panose="020F0502020204030204" pitchFamily="34" charset="0"/>
                <a:cs typeface="Arial" panose="020B0604020202020204" pitchFamily="34" charset="0"/>
              </a:rPr>
              <a:t>And </a:t>
            </a:r>
            <a:r>
              <a:rPr lang="en-US" dirty="0">
                <a:latin typeface="Calibri" panose="020F0502020204030204" pitchFamily="34" charset="0"/>
                <a:ea typeface="Calibri" panose="020F0502020204030204" pitchFamily="34" charset="0"/>
                <a:cs typeface="Arial" panose="020B0604020202020204" pitchFamily="34" charset="0"/>
              </a:rPr>
              <a:t>these problems stem from the beliefs and attitudes people have about being measured that reinforce a downward spiral in overall organizational performance.</a:t>
            </a:r>
            <a:endParaRPr lang="ar-IQ" dirty="0"/>
          </a:p>
        </p:txBody>
      </p:sp>
    </p:spTree>
    <p:extLst>
      <p:ext uri="{BB962C8B-B14F-4D97-AF65-F5344CB8AC3E}">
        <p14:creationId xmlns:p14="http://schemas.microsoft.com/office/powerpoint/2010/main" val="1801256981"/>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0" y="695459"/>
            <a:ext cx="10452279" cy="5481504"/>
          </a:xfrm>
        </p:spPr>
        <p:txBody>
          <a:bodyPr/>
          <a:lstStyle/>
          <a:p>
            <a:pPr marL="0" lvl="0" indent="0" algn="ctr">
              <a:lnSpc>
                <a:spcPct val="107000"/>
              </a:lnSpc>
              <a:spcAft>
                <a:spcPts val="800"/>
              </a:spcAft>
              <a:buNone/>
            </a:pPr>
            <a:endParaRPr lang="en-US" sz="4000" b="1" u="sng"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lgn="ctr">
              <a:lnSpc>
                <a:spcPct val="107000"/>
              </a:lnSpc>
              <a:spcAft>
                <a:spcPts val="800"/>
              </a:spcAft>
              <a:buNone/>
            </a:pPr>
            <a:r>
              <a:rPr lang="en-US" sz="4000" b="1" u="sng" dirty="0" smtClean="0">
                <a:effectLst/>
                <a:latin typeface="Calibri" panose="020F0502020204030204" pitchFamily="34" charset="0"/>
                <a:ea typeface="Calibri" panose="020F0502020204030204" pitchFamily="34" charset="0"/>
                <a:cs typeface="Arial" panose="020B0604020202020204" pitchFamily="34" charset="0"/>
              </a:rPr>
              <a:t>It starts with monitoring…</a:t>
            </a:r>
          </a:p>
          <a:p>
            <a:pPr marL="0" indent="0" algn="l">
              <a:lnSpc>
                <a:spcPct val="107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l">
              <a:lnSpc>
                <a:spcPct val="107000"/>
              </a:lnSpc>
              <a:spcAft>
                <a:spcPts val="800"/>
              </a:spcAft>
              <a:buNone/>
            </a:pPr>
            <a:r>
              <a:rPr lang="en-US" smtClean="0">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Managers want people to perform better so they monitor people to assess their performance.</a:t>
            </a:r>
          </a:p>
          <a:p>
            <a:pPr marL="0" indent="0">
              <a:buNone/>
            </a:pPr>
            <a:endParaRPr lang="ar-IQ" dirty="0"/>
          </a:p>
        </p:txBody>
      </p:sp>
    </p:spTree>
    <p:extLst>
      <p:ext uri="{BB962C8B-B14F-4D97-AF65-F5344CB8AC3E}">
        <p14:creationId xmlns:p14="http://schemas.microsoft.com/office/powerpoint/2010/main" val="1795528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079" y="1001377"/>
            <a:ext cx="10515600" cy="4351338"/>
          </a:xfrm>
        </p:spPr>
        <p:txBody>
          <a:bodyPr/>
          <a:lstStyle/>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 </a:t>
            </a:r>
          </a:p>
          <a:p>
            <a:pPr marL="0" lvl="0" indent="0" algn="ctr">
              <a:lnSpc>
                <a:spcPct val="107000"/>
              </a:lnSpc>
              <a:spcAft>
                <a:spcPts val="800"/>
              </a:spcAft>
              <a:buNone/>
            </a:pPr>
            <a:r>
              <a:rPr lang="en-US" sz="3600" b="1" dirty="0" smtClean="0">
                <a:effectLst/>
                <a:latin typeface="Calibri" panose="020F0502020204030204" pitchFamily="34" charset="0"/>
                <a:ea typeface="Calibri" panose="020F0502020204030204" pitchFamily="34" charset="0"/>
                <a:cs typeface="Arial" panose="020B0604020202020204" pitchFamily="34" charset="0"/>
              </a:rPr>
              <a:t>Monitoring leads to judgment…</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07000"/>
              </a:lnSpc>
              <a:spcAft>
                <a:spcPts val="800"/>
              </a:spcAft>
              <a:buNone/>
            </a:pPr>
            <a:r>
              <a:rPr lang="en-US" dirty="0" smtClean="0">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When people know they are being monitored, they feel judged</a:t>
            </a:r>
            <a:r>
              <a:rPr lang="en-US" dirty="0" smtClean="0">
                <a:latin typeface="Calibri" panose="020F0502020204030204" pitchFamily="34" charset="0"/>
                <a:ea typeface="Calibri" panose="020F0502020204030204" pitchFamily="34" charset="0"/>
                <a:cs typeface="Arial" panose="020B0604020202020204" pitchFamily="34" charset="0"/>
              </a:rPr>
              <a:t>.       No-one </a:t>
            </a:r>
            <a:r>
              <a:rPr lang="en-US" dirty="0">
                <a:latin typeface="Calibri" panose="020F0502020204030204" pitchFamily="34" charset="0"/>
                <a:ea typeface="Calibri" panose="020F0502020204030204" pitchFamily="34" charset="0"/>
                <a:cs typeface="Arial" panose="020B0604020202020204" pitchFamily="34" charset="0"/>
              </a:rPr>
              <a:t>likes to feel judged. Do you like to feel judged?</a:t>
            </a:r>
          </a:p>
          <a:p>
            <a:pPr marL="0" indent="0">
              <a:buNone/>
            </a:pPr>
            <a:endParaRPr lang="ar-IQ" dirty="0"/>
          </a:p>
        </p:txBody>
      </p:sp>
    </p:spTree>
    <p:extLst>
      <p:ext uri="{BB962C8B-B14F-4D97-AF65-F5344CB8AC3E}">
        <p14:creationId xmlns:p14="http://schemas.microsoft.com/office/powerpoint/2010/main" val="29153445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837" y="949861"/>
            <a:ext cx="10515600" cy="4351338"/>
          </a:xfrm>
        </p:spPr>
        <p:txBody>
          <a:bodyPr/>
          <a:lstStyle/>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 </a:t>
            </a:r>
          </a:p>
          <a:p>
            <a:pPr marL="0" lvl="0" indent="0" algn="ctr">
              <a:lnSpc>
                <a:spcPct val="107000"/>
              </a:lnSpc>
              <a:spcAft>
                <a:spcPts val="800"/>
              </a:spcAft>
              <a:buNone/>
            </a:pPr>
            <a:r>
              <a:rPr lang="en-US" sz="3600" b="1" u="sng" dirty="0" smtClean="0">
                <a:effectLst/>
                <a:latin typeface="Calibri" panose="020F0502020204030204" pitchFamily="34" charset="0"/>
                <a:ea typeface="Calibri" panose="020F0502020204030204" pitchFamily="34" charset="0"/>
                <a:cs typeface="Arial" panose="020B0604020202020204" pitchFamily="34" charset="0"/>
              </a:rPr>
              <a:t>Judgment leads to threat…</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      People will then take the judgement personally and that makes them feel threatened.</a:t>
            </a:r>
          </a:p>
          <a:p>
            <a:pPr marL="0" indent="0">
              <a:buNone/>
            </a:pPr>
            <a:endParaRPr lang="ar-IQ" dirty="0"/>
          </a:p>
        </p:txBody>
      </p:sp>
    </p:spTree>
    <p:extLst>
      <p:ext uri="{BB962C8B-B14F-4D97-AF65-F5344CB8AC3E}">
        <p14:creationId xmlns:p14="http://schemas.microsoft.com/office/powerpoint/2010/main" val="106244835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837" y="1001376"/>
            <a:ext cx="10515600" cy="5128967"/>
          </a:xfrm>
        </p:spPr>
        <p:txBody>
          <a:bodyPr>
            <a:normAutofit/>
          </a:bodyPr>
          <a:lstStyle/>
          <a:p>
            <a:pPr marL="0" indent="0">
              <a:lnSpc>
                <a:spcPct val="107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a:p>
            <a:pPr marL="0" lvl="0" indent="0" algn="ctr">
              <a:lnSpc>
                <a:spcPct val="107000"/>
              </a:lnSpc>
              <a:spcAft>
                <a:spcPts val="800"/>
              </a:spcAft>
              <a:buNone/>
            </a:pPr>
            <a:r>
              <a:rPr lang="en-US" sz="3600" b="1" u="sng" dirty="0" smtClean="0">
                <a:effectLst/>
                <a:latin typeface="Calibri" panose="020F0502020204030204" pitchFamily="34" charset="0"/>
                <a:ea typeface="Calibri" panose="020F0502020204030204" pitchFamily="34" charset="0"/>
                <a:cs typeface="Arial" panose="020B0604020202020204" pitchFamily="34" charset="0"/>
              </a:rPr>
              <a:t>Threat leads to defensiveness…</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     When people feel threatened, they get defensive in an attempt to protect ourselves in any way they know how.</a:t>
            </a: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    The most common method to protect themselves from the threat of performance measures is to hide performance problems so the measures look good. Or they will manipulate the measures to make the results look good. Or they will set targets for measures they know they can achieve.</a:t>
            </a:r>
          </a:p>
          <a:p>
            <a:pPr marL="0" indent="0">
              <a:buNone/>
            </a:pPr>
            <a:endParaRPr lang="ar-IQ" dirty="0"/>
          </a:p>
        </p:txBody>
      </p:sp>
    </p:spTree>
    <p:extLst>
      <p:ext uri="{BB962C8B-B14F-4D97-AF65-F5344CB8AC3E}">
        <p14:creationId xmlns:p14="http://schemas.microsoft.com/office/powerpoint/2010/main" val="30965544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5473" y="627889"/>
            <a:ext cx="10515600" cy="4351338"/>
          </a:xfrm>
        </p:spPr>
        <p:txBody>
          <a:bodyPr/>
          <a:lstStyle/>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 </a:t>
            </a:r>
          </a:p>
          <a:p>
            <a:pPr marL="0" lvl="0" indent="0" algn="ctr">
              <a:lnSpc>
                <a:spcPct val="107000"/>
              </a:lnSpc>
              <a:spcAft>
                <a:spcPts val="800"/>
              </a:spcAft>
              <a:buNone/>
            </a:pPr>
            <a:r>
              <a:rPr lang="en-US" sz="3600" b="1" u="sng" dirty="0" smtClean="0">
                <a:effectLst/>
                <a:latin typeface="Calibri" panose="020F0502020204030204" pitchFamily="34" charset="0"/>
                <a:ea typeface="Calibri" panose="020F0502020204030204" pitchFamily="34" charset="0"/>
                <a:cs typeface="Arial" panose="020B0604020202020204" pitchFamily="34" charset="0"/>
              </a:rPr>
              <a:t>Defensiveness makes performance worse…</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smtClean="0">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When the important performance problems are hidden, performance gets worse. Why wouldn’t it get worse if it’s being ignored?</a:t>
            </a:r>
          </a:p>
          <a:p>
            <a:pPr marL="0" indent="0">
              <a:buNone/>
            </a:pPr>
            <a:endParaRPr lang="ar-IQ" dirty="0"/>
          </a:p>
        </p:txBody>
      </p:sp>
    </p:spTree>
    <p:extLst>
      <p:ext uri="{BB962C8B-B14F-4D97-AF65-F5344CB8AC3E}">
        <p14:creationId xmlns:p14="http://schemas.microsoft.com/office/powerpoint/2010/main" val="297453716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3958" y="640768"/>
            <a:ext cx="10515600" cy="5734274"/>
          </a:xfrm>
        </p:spPr>
        <p:txBody>
          <a:bodyPr>
            <a:normAutofit/>
          </a:bodyPr>
          <a:lstStyle/>
          <a:p>
            <a:pPr marL="0" indent="0">
              <a:lnSpc>
                <a:spcPct val="107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a:p>
            <a:pPr marL="0" lvl="0" indent="0" algn="ctr">
              <a:lnSpc>
                <a:spcPct val="107000"/>
              </a:lnSpc>
              <a:spcAft>
                <a:spcPts val="800"/>
              </a:spcAft>
              <a:buNone/>
            </a:pPr>
            <a:r>
              <a:rPr lang="en-US" sz="3600" b="1" u="sng" dirty="0" smtClean="0">
                <a:effectLst/>
                <a:latin typeface="Calibri" panose="020F0502020204030204" pitchFamily="34" charset="0"/>
                <a:ea typeface="Calibri" panose="020F0502020204030204" pitchFamily="34" charset="0"/>
                <a:cs typeface="Arial" panose="020B0604020202020204" pitchFamily="34" charset="0"/>
              </a:rPr>
              <a:t>Worsening performance leads to more monitoring…</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smtClean="0">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Managers will pick up that performance is worsening, probably by the upstream impacts on higher level performance measures. And so their instinct is that more monitoring is needed.</a:t>
            </a: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   More monitoring means that people are feeling the scrutiny of more judgement. And the spiral continues to go down.</a:t>
            </a:r>
          </a:p>
          <a:p>
            <a:pPr marL="0" indent="0" algn="r" rtl="1">
              <a:lnSpc>
                <a:spcPct val="107000"/>
              </a:lnSpc>
              <a:spcAft>
                <a:spcPts val="800"/>
              </a:spcAft>
              <a:buNone/>
            </a:pPr>
            <a:r>
              <a:rPr lang="ar-IQ" dirty="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ar-IQ" dirty="0"/>
          </a:p>
        </p:txBody>
      </p:sp>
    </p:spTree>
    <p:extLst>
      <p:ext uri="{BB962C8B-B14F-4D97-AF65-F5344CB8AC3E}">
        <p14:creationId xmlns:p14="http://schemas.microsoft.com/office/powerpoint/2010/main" val="42225069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203</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name</dc:creator>
  <cp:lastModifiedBy>name</cp:lastModifiedBy>
  <cp:revision>5</cp:revision>
  <dcterms:created xsi:type="dcterms:W3CDTF">2018-03-16T13:28:36Z</dcterms:created>
  <dcterms:modified xsi:type="dcterms:W3CDTF">2018-03-18T04:09:06Z</dcterms:modified>
</cp:coreProperties>
</file>