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2E26753-E3ED-4E03-A920-5FE92C504620}" type="datetimeFigureOut">
              <a:rPr lang="ar-IQ" smtClean="0"/>
              <a:t>01/06/1441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789D624-94AD-4616-9C47-7026CAF6F78E}"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26753-E3ED-4E03-A920-5FE92C504620}"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26753-E3ED-4E03-A920-5FE92C504620}"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E26753-E3ED-4E03-A920-5FE92C504620}"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26753-E3ED-4E03-A920-5FE92C504620}"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2E26753-E3ED-4E03-A920-5FE92C504620}"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89D624-94AD-4616-9C47-7026CAF6F78E}"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E26753-E3ED-4E03-A920-5FE92C504620}" type="datetimeFigureOut">
              <a:rPr lang="ar-IQ" smtClean="0"/>
              <a:t>01/06/1441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26753-E3ED-4E03-A920-5FE92C504620}" type="datetimeFigureOut">
              <a:rPr lang="ar-IQ" smtClean="0"/>
              <a:t>01/06/1441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26753-E3ED-4E03-A920-5FE92C504620}" type="datetimeFigureOut">
              <a:rPr lang="ar-IQ" smtClean="0"/>
              <a:t>01/06/1441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2E26753-E3ED-4E03-A920-5FE92C504620}" type="datetimeFigureOut">
              <a:rPr lang="ar-IQ" smtClean="0"/>
              <a:t>01/06/1441</a:t>
            </a:fld>
            <a:endParaRPr lang="ar-IQ"/>
          </a:p>
        </p:txBody>
      </p:sp>
      <p:sp>
        <p:nvSpPr>
          <p:cNvPr id="7" name="Slide Number Placeholder 6"/>
          <p:cNvSpPr>
            <a:spLocks noGrp="1"/>
          </p:cNvSpPr>
          <p:nvPr>
            <p:ph type="sldNum" sz="quarter" idx="12"/>
          </p:nvPr>
        </p:nvSpPr>
        <p:spPr/>
        <p:txBody>
          <a:bodyPr/>
          <a:lstStyle/>
          <a:p>
            <a:fld id="{8789D624-94AD-4616-9C47-7026CAF6F78E}"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26753-E3ED-4E03-A920-5FE92C504620}" type="datetimeFigureOut">
              <a:rPr lang="ar-IQ" smtClean="0"/>
              <a:t>01/06/1441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789D624-94AD-4616-9C47-7026CAF6F78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2E26753-E3ED-4E03-A920-5FE92C504620}" type="datetimeFigureOut">
              <a:rPr lang="ar-IQ" smtClean="0"/>
              <a:t>01/06/1441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789D624-94AD-4616-9C47-7026CAF6F78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3968" y="3212976"/>
            <a:ext cx="4410824" cy="792532"/>
          </a:xfrm>
        </p:spPr>
        <p:txBody>
          <a:bodyPr/>
          <a:lstStyle/>
          <a:p>
            <a:r>
              <a:rPr lang="ar-IQ" dirty="0" smtClean="0"/>
              <a:t>ابعاد صناعة الضيافة</a:t>
            </a:r>
            <a:endParaRPr lang="ar-IQ" dirty="0"/>
          </a:p>
        </p:txBody>
      </p:sp>
      <p:sp>
        <p:nvSpPr>
          <p:cNvPr id="3" name="Subtitle 2"/>
          <p:cNvSpPr>
            <a:spLocks noGrp="1"/>
          </p:cNvSpPr>
          <p:nvPr>
            <p:ph type="subTitle" idx="1"/>
          </p:nvPr>
        </p:nvSpPr>
        <p:spPr>
          <a:xfrm>
            <a:off x="827584" y="4869160"/>
            <a:ext cx="3309803" cy="1260629"/>
          </a:xfrm>
        </p:spPr>
        <p:txBody>
          <a:bodyPr/>
          <a:lstStyle/>
          <a:p>
            <a:r>
              <a:rPr lang="ar-IQ" dirty="0" smtClean="0">
                <a:solidFill>
                  <a:schemeClr val="bg1"/>
                </a:solidFill>
              </a:rPr>
              <a:t>م.م. رؤى طارق كمال التكمةجي</a:t>
            </a:r>
            <a:endParaRPr lang="ar-IQ" dirty="0">
              <a:solidFill>
                <a:schemeClr val="bg1"/>
              </a:solidFill>
            </a:endParaRPr>
          </a:p>
        </p:txBody>
      </p:sp>
    </p:spTree>
    <p:extLst>
      <p:ext uri="{BB962C8B-B14F-4D97-AF65-F5344CB8AC3E}">
        <p14:creationId xmlns:p14="http://schemas.microsoft.com/office/powerpoint/2010/main" val="136039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136904" cy="5688632"/>
          </a:xfrm>
        </p:spPr>
        <p:txBody>
          <a:bodyPr>
            <a:normAutofit fontScale="77500" lnSpcReduction="20000"/>
          </a:bodyPr>
          <a:lstStyle/>
          <a:p>
            <a:pPr marL="68580" indent="0" algn="ctr">
              <a:lnSpc>
                <a:spcPct val="115000"/>
              </a:lnSpc>
              <a:buNone/>
            </a:pPr>
            <a:r>
              <a:rPr lang="ar-SA" sz="2800" b="1" dirty="0">
                <a:latin typeface="Calibri"/>
                <a:ea typeface="Times New Roman"/>
                <a:cs typeface="Arial"/>
              </a:rPr>
              <a:t>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بالرغم من أن صناعة الضيافة قد بدأت كمنهج وإدارة في منتصف القرن العشرين إلا أن الشواهد التاريخية تؤكد أن صناعة الضيافة أو ما يطلق عليه كرم الضيافة كان متواجداً على مر العصور التاريخية وذلك لأسباب حب السفر لدا الإنسان في السفر والترحال وان ينعم بالراحة أو ربما لأسباب أخرى سعيا ورأى بعض الأعمال التجارية أو بهدف العلم والدارسة أو بأسباب زيارة بعض الأماكن المقدسة أو الترفية والترويح عن النفس وبالرغم من الصعوبات التي واجهت المسافرين من مشقة السفر والترحال ومحاولة إيجاد مكان للإيواء يوفر جميع متطلباتهم إلا أن القفزة الهائلة في تطور وسائل السفر منذ بداية الترحال مشياً على الأقدام ثم استخدام الدواب إلى استخدام وسائل النقل الجوي وذلك مادا إلى تطور صناعة الضيافة بحيث أصبحت من إحدى الصناعات الخدمية الحديثة التي تهتم بها الدول حيث استثمرت فيها ملايين طائلة من رؤوس الأموال سوا في إنشاء بعض مرافق الإيواء وتمهيد الطرق وتحسين وسائل النقل والترحال وتدريب أيدي عاملة ماهرة واستخدام تقنيات حديثة لتقديم خدمات متميزة وأصبح نجاح هذه الصناعة متوقفا على أسلوب الاستراتيجيات التي يتم استخدامها لمراعاة ما يحتاجه الضيف ولذا فقد اتخذت الإدارات التي تقود صناعة الضيافة إلى أساليب جديدة تهتم بالكوادر التي تقدم هذه الصناعة وتطبيق التشريعات والقوانين الحديثة التي تسهل التعامل مابين الضيف والفندق وهذا لمواكبة متطلبات الضيف والتي تهدف في نهاية إلى تحقيق وإشباع رغبته</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وتعتبر المنظمات السياحية ومنظمات الضيافة </a:t>
            </a:r>
            <a:r>
              <a:rPr lang="en-US" dirty="0">
                <a:latin typeface="Calibri"/>
                <a:ea typeface="Times New Roman"/>
                <a:cs typeface="Arial"/>
              </a:rPr>
              <a:t>Hospitality </a:t>
            </a:r>
            <a:r>
              <a:rPr lang="en-US" dirty="0" err="1">
                <a:latin typeface="Calibri"/>
                <a:ea typeface="Times New Roman"/>
                <a:cs typeface="Arial"/>
              </a:rPr>
              <a:t>Orgnizations</a:t>
            </a:r>
            <a:r>
              <a:rPr lang="ar-SA" dirty="0">
                <a:latin typeface="Calibri"/>
                <a:ea typeface="Times New Roman"/>
                <a:cs typeface="Arial"/>
              </a:rPr>
              <a:t> من العوامل الأساسية لازدهار الاقتصاد القومي وذلك نتيجة للأموال التي تضخها والعمالة التي تستوعبها والمناطق التي تنميها والدولة يعود إليها نصيب من عوائد العملية الاستثمارية كالضرائب والرسوم وتنمية الأقاليم المختلفة .</a:t>
            </a:r>
            <a:endParaRPr lang="en-US" sz="1800" dirty="0">
              <a:latin typeface="Calibri"/>
              <a:ea typeface="Times New Roman"/>
              <a:cs typeface="Arial"/>
            </a:endParaRPr>
          </a:p>
          <a:p>
            <a:pPr marL="68580" indent="0">
              <a:lnSpc>
                <a:spcPct val="115000"/>
              </a:lnSpc>
              <a:spcAft>
                <a:spcPts val="1000"/>
              </a:spcAft>
              <a:buNone/>
            </a:pPr>
            <a:r>
              <a:rPr lang="ar-SA" sz="800" dirty="0">
                <a:latin typeface="Calibri"/>
                <a:ea typeface="Times New Roman"/>
                <a:cs typeface="Arial"/>
              </a:rPr>
              <a:t> </a:t>
            </a:r>
            <a:endParaRPr lang="en-US" sz="1800" dirty="0">
              <a:latin typeface="Calibri"/>
              <a:ea typeface="Times New Roman"/>
              <a:cs typeface="Arial"/>
            </a:endParaRPr>
          </a:p>
        </p:txBody>
      </p:sp>
    </p:spTree>
    <p:extLst>
      <p:ext uri="{BB962C8B-B14F-4D97-AF65-F5344CB8AC3E}">
        <p14:creationId xmlns:p14="http://schemas.microsoft.com/office/powerpoint/2010/main" val="249312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8064896" cy="5832648"/>
          </a:xfrm>
        </p:spPr>
        <p:txBody>
          <a:bodyPr>
            <a:normAutofit fontScale="55000" lnSpcReduction="20000"/>
          </a:bodyPr>
          <a:lstStyle/>
          <a:p>
            <a:pPr marL="68580" indent="0">
              <a:lnSpc>
                <a:spcPct val="115000"/>
              </a:lnSpc>
              <a:spcAft>
                <a:spcPts val="1000"/>
              </a:spcAft>
              <a:buNone/>
            </a:pPr>
            <a:r>
              <a:rPr lang="ar-SA" sz="2800" b="1" dirty="0">
                <a:latin typeface="Calibri"/>
                <a:ea typeface="Times New Roman"/>
                <a:cs typeface="Arial"/>
              </a:rPr>
              <a:t>تعريف المصطلحات: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الضيافة :</a:t>
            </a:r>
            <a:r>
              <a:rPr lang="ar-SA" dirty="0">
                <a:latin typeface="Calibri"/>
                <a:ea typeface="Times New Roman"/>
                <a:cs typeface="Arial"/>
              </a:rPr>
              <a:t> عملية استقبال الضيوف أو المسافرين الذين يطلق عليهم العملاء أو النزلاء والذي يجب أن يوفر لهم خدمة الإسكان وأن يزودو أيضاً بمنتجات الأغذية و المشروبات إضافة إلى ذلك يقدم النزلاء العديد من الخدمات الأخرى منذ وصوله وحتى وقت المغادرة .</a:t>
            </a:r>
            <a:endParaRPr lang="en-US" sz="1800" dirty="0">
              <a:latin typeface="Calibri"/>
              <a:ea typeface="Times New Roman"/>
              <a:cs typeface="Arial"/>
            </a:endParaRPr>
          </a:p>
          <a:p>
            <a:pPr marL="182880" indent="0" algn="just">
              <a:lnSpc>
                <a:spcPct val="115000"/>
              </a:lnSpc>
              <a:buNone/>
            </a:pPr>
            <a:r>
              <a:rPr lang="en-US" dirty="0">
                <a:latin typeface="Calibri"/>
                <a:ea typeface="Times New Roman"/>
                <a:cs typeface="Arial"/>
              </a:rPr>
              <a:t>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خدمة توفير الإقامة :</a:t>
            </a:r>
            <a:r>
              <a:rPr lang="ar-SA" dirty="0">
                <a:latin typeface="Calibri"/>
                <a:ea typeface="Times New Roman"/>
                <a:cs typeface="Arial"/>
              </a:rPr>
              <a:t> هي الخدمات التي تقدم لنزيل وهي في حد ذاتها خدمة لا يستطيع النزيل اختيارها أو الحكم عليها كأي منتج يباع إلا بعد انتهاء الخدمة .</a:t>
            </a:r>
            <a:endParaRPr lang="en-US" sz="1800" dirty="0">
              <a:latin typeface="Calibri"/>
              <a:ea typeface="Times New Roman"/>
              <a:cs typeface="Arial"/>
            </a:endParaRPr>
          </a:p>
          <a:p>
            <a:pPr marL="182880" indent="0" algn="just">
              <a:lnSpc>
                <a:spcPct val="115000"/>
              </a:lnSpc>
              <a:buNone/>
            </a:pPr>
            <a:r>
              <a:rPr lang="en-US" dirty="0">
                <a:latin typeface="Calibri"/>
                <a:ea typeface="Times New Roman"/>
                <a:cs typeface="Arial"/>
              </a:rPr>
              <a:t>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الفندق:</a:t>
            </a:r>
            <a:r>
              <a:rPr lang="ar-SA" dirty="0">
                <a:latin typeface="Calibri"/>
                <a:ea typeface="Times New Roman"/>
                <a:cs typeface="Arial"/>
              </a:rPr>
              <a:t> عبارة عن منشأة تقدم خدمات الإيواء والضيافة للسياح والزوار مقابل رسوم معلومة</a:t>
            </a:r>
            <a:r>
              <a:rPr lang="ar-SA" sz="2000" dirty="0">
                <a:latin typeface="Calibri"/>
                <a:ea typeface="Times New Roman"/>
                <a:cs typeface="Arial"/>
              </a:rPr>
              <a:t> .</a:t>
            </a:r>
            <a:endParaRPr lang="en-US" sz="1800" dirty="0">
              <a:latin typeface="Calibri"/>
              <a:ea typeface="Times New Roman"/>
              <a:cs typeface="Arial"/>
            </a:endParaRPr>
          </a:p>
          <a:p>
            <a:pPr marL="182880" indent="0" algn="just">
              <a:lnSpc>
                <a:spcPct val="115000"/>
              </a:lnSpc>
              <a:buNone/>
            </a:pPr>
            <a:r>
              <a:rPr lang="en-US" dirty="0">
                <a:latin typeface="Calibri"/>
                <a:ea typeface="Times New Roman"/>
                <a:cs typeface="Arial"/>
              </a:rPr>
              <a:t>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وكالة السفر:</a:t>
            </a:r>
            <a:r>
              <a:rPr lang="ar-SA" dirty="0">
                <a:latin typeface="Calibri"/>
                <a:ea typeface="Times New Roman"/>
                <a:cs typeface="Arial"/>
              </a:rPr>
              <a:t> هو المكان الذي الذي يتم فيه أعداد وتصميم البرامج السياحية وإصدار تذاكر السفر. </a:t>
            </a:r>
            <a:endParaRPr lang="en-US" sz="1800" dirty="0">
              <a:latin typeface="Calibri"/>
              <a:ea typeface="Times New Roman"/>
              <a:cs typeface="Arial"/>
            </a:endParaRPr>
          </a:p>
          <a:p>
            <a:pPr marL="182880" indent="0" algn="just">
              <a:lnSpc>
                <a:spcPct val="115000"/>
              </a:lnSpc>
              <a:buNone/>
            </a:pPr>
            <a:r>
              <a:rPr lang="en-US" dirty="0">
                <a:latin typeface="Calibri"/>
                <a:ea typeface="Times New Roman"/>
                <a:cs typeface="Arial"/>
              </a:rPr>
              <a:t>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المطعم :</a:t>
            </a:r>
            <a:r>
              <a:rPr lang="ar-SA" dirty="0">
                <a:latin typeface="Calibri"/>
                <a:ea typeface="Times New Roman"/>
                <a:cs typeface="Arial"/>
              </a:rPr>
              <a:t> هو المكان الذي يقدم خدمات الطعام والشراب لمرتاديه لتناولها سواء داخل صالات المطعم او خارجها </a:t>
            </a:r>
            <a:r>
              <a:rPr lang="ar-SA" sz="2000" dirty="0">
                <a:latin typeface="Calibri"/>
                <a:ea typeface="Times New Roman"/>
                <a:cs typeface="Arial"/>
              </a:rPr>
              <a:t>.</a:t>
            </a:r>
            <a:endParaRPr lang="en-US" sz="1800" dirty="0">
              <a:latin typeface="Calibri"/>
              <a:ea typeface="Times New Roman"/>
              <a:cs typeface="Arial"/>
            </a:endParaRPr>
          </a:p>
          <a:p>
            <a:pPr marL="182880" indent="0" algn="just">
              <a:lnSpc>
                <a:spcPct val="115000"/>
              </a:lnSpc>
              <a:buNone/>
            </a:pPr>
            <a:r>
              <a:rPr lang="en-US" dirty="0">
                <a:latin typeface="Calibri"/>
                <a:ea typeface="Times New Roman"/>
                <a:cs typeface="Arial"/>
              </a:rPr>
              <a:t>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السائح :</a:t>
            </a:r>
            <a:r>
              <a:rPr lang="ar-SA" dirty="0">
                <a:latin typeface="Calibri"/>
                <a:ea typeface="Times New Roman"/>
                <a:cs typeface="Arial"/>
              </a:rPr>
              <a:t> هو الشخص الذي يقوم بالانتقال من مكان أقامته إلى مكان أخر لمدة لا تقل عن أربعة وعشرين ساعة و لا تزيد عن عام وبهدف غير هدف العمل أو الدراسة</a:t>
            </a:r>
            <a:r>
              <a:rPr lang="ar-SA" sz="2000" dirty="0">
                <a:latin typeface="Calibri"/>
                <a:ea typeface="Times New Roman"/>
                <a:cs typeface="Arial"/>
              </a:rPr>
              <a:t>.</a:t>
            </a:r>
            <a:endParaRPr lang="en-US" sz="1800" dirty="0">
              <a:latin typeface="Calibri"/>
              <a:ea typeface="Times New Roman"/>
              <a:cs typeface="Arial"/>
            </a:endParaRPr>
          </a:p>
          <a:p>
            <a:pPr marL="182880" indent="0" algn="just">
              <a:lnSpc>
                <a:spcPct val="115000"/>
              </a:lnSpc>
              <a:buNone/>
            </a:pPr>
            <a:r>
              <a:rPr lang="en-US" dirty="0">
                <a:latin typeface="Arial"/>
                <a:ea typeface="Times New Roman"/>
                <a:cs typeface="Arial"/>
              </a:rPr>
              <a:t>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السياحة :</a:t>
            </a:r>
            <a:r>
              <a:rPr lang="ar-SA" dirty="0">
                <a:latin typeface="Calibri"/>
                <a:ea typeface="Times New Roman"/>
                <a:cs typeface="Arial"/>
              </a:rPr>
              <a:t> ممارسة السائح للأنشطة المختلفة من استجمام وترفيه في بلد المقصد السياحي </a:t>
            </a:r>
            <a:r>
              <a:rPr lang="ar-SA" sz="2000" dirty="0">
                <a:latin typeface="Calibri"/>
                <a:ea typeface="Times New Roman"/>
                <a:cs typeface="Arial"/>
              </a:rPr>
              <a:t>.</a:t>
            </a:r>
            <a:endParaRPr lang="en-US" sz="1800" dirty="0">
              <a:latin typeface="Calibri"/>
              <a:ea typeface="Times New Roman"/>
              <a:cs typeface="Arial"/>
            </a:endParaRPr>
          </a:p>
          <a:p>
            <a:pPr marL="182880" indent="0" algn="just">
              <a:lnSpc>
                <a:spcPct val="115000"/>
              </a:lnSpc>
              <a:buNone/>
            </a:pPr>
            <a:r>
              <a:rPr lang="en-US" dirty="0">
                <a:latin typeface="Arial"/>
                <a:ea typeface="Times New Roman"/>
                <a:cs typeface="Arial"/>
              </a:rPr>
              <a:t> </a:t>
            </a:r>
            <a:endParaRPr lang="en-US" sz="1800" dirty="0">
              <a:latin typeface="Calibri"/>
              <a:ea typeface="Times New Roman"/>
              <a:cs typeface="Arial"/>
            </a:endParaRPr>
          </a:p>
          <a:p>
            <a:pPr marL="0" lvl="0" indent="0" algn="just">
              <a:lnSpc>
                <a:spcPct val="115000"/>
              </a:lnSpc>
              <a:buNone/>
            </a:pPr>
            <a:r>
              <a:rPr lang="ar-SA" b="1" dirty="0">
                <a:latin typeface="Calibri"/>
                <a:ea typeface="Times New Roman"/>
                <a:cs typeface="Arial"/>
              </a:rPr>
              <a:t>عقود الإدارة وحقوق الامتياز :</a:t>
            </a:r>
            <a:r>
              <a:rPr lang="ar-SA" dirty="0">
                <a:latin typeface="Calibri"/>
                <a:ea typeface="Times New Roman"/>
                <a:cs typeface="Arial"/>
              </a:rPr>
              <a:t> عقد بين المالك مع احد الشركات المتخصصة في أدارة الفنادق لإدارة وتنظيم المنشأة الفندقية</a:t>
            </a:r>
            <a:r>
              <a:rPr lang="ar-SA" sz="2000" dirty="0">
                <a:latin typeface="Calibri"/>
                <a:ea typeface="Times New Roman"/>
                <a:cs typeface="Arial"/>
              </a:rPr>
              <a:t> واستخدام اسم الشركة .</a:t>
            </a:r>
            <a:endParaRPr lang="en-US" sz="1800" dirty="0">
              <a:latin typeface="Calibri"/>
              <a:ea typeface="Times New Roman"/>
              <a:cs typeface="Arial"/>
            </a:endParaRPr>
          </a:p>
          <a:p>
            <a:pPr marL="182880" indent="0" algn="just">
              <a:lnSpc>
                <a:spcPct val="115000"/>
              </a:lnSpc>
              <a:buNone/>
            </a:pPr>
            <a:r>
              <a:rPr lang="ar-SA" dirty="0">
                <a:latin typeface="Calibri"/>
                <a:ea typeface="Times New Roman"/>
                <a:cs typeface="Arial"/>
              </a:rPr>
              <a:t> </a:t>
            </a:r>
            <a:endParaRPr lang="en-US" sz="1800" dirty="0">
              <a:latin typeface="Calibri"/>
              <a:ea typeface="Times New Roman"/>
              <a:cs typeface="Arial"/>
            </a:endParaRPr>
          </a:p>
          <a:p>
            <a:pPr marL="0" lvl="0" indent="0" algn="just">
              <a:lnSpc>
                <a:spcPct val="115000"/>
              </a:lnSpc>
              <a:spcAft>
                <a:spcPts val="1000"/>
              </a:spcAft>
              <a:buNone/>
            </a:pPr>
            <a:r>
              <a:rPr lang="ar-SA" b="1" dirty="0">
                <a:latin typeface="Calibri"/>
                <a:ea typeface="Times New Roman"/>
                <a:cs typeface="Arial"/>
              </a:rPr>
              <a:t>الضيف :</a:t>
            </a:r>
            <a:r>
              <a:rPr lang="ar-SA" dirty="0">
                <a:latin typeface="Calibri"/>
                <a:ea typeface="Times New Roman"/>
                <a:cs typeface="Arial"/>
              </a:rPr>
              <a:t> هو الشخص الذي يقدم له الفندق خدمة الإيواء والضيافة ويمكن أن يكون سائح أو من أهل البلد .</a:t>
            </a:r>
            <a:endParaRPr lang="en-US" sz="1800" dirty="0">
              <a:latin typeface="Calibri"/>
              <a:ea typeface="Times New Roman"/>
              <a:cs typeface="Arial"/>
            </a:endParaRPr>
          </a:p>
          <a:p>
            <a:pPr marL="68580" indent="0">
              <a:lnSpc>
                <a:spcPct val="115000"/>
              </a:lnSpc>
              <a:spcAft>
                <a:spcPts val="1000"/>
              </a:spcAft>
              <a:buNone/>
            </a:pPr>
            <a:r>
              <a:rPr lang="ar-SA" sz="800" dirty="0">
                <a:latin typeface="Calibri"/>
                <a:ea typeface="Times New Roman"/>
                <a:cs typeface="Arial"/>
              </a:rPr>
              <a:t> </a:t>
            </a:r>
            <a:endParaRPr lang="en-US" sz="1800" dirty="0">
              <a:latin typeface="Calibri"/>
              <a:ea typeface="Times New Roman"/>
              <a:cs typeface="Arial"/>
            </a:endParaRPr>
          </a:p>
          <a:p>
            <a:pPr marL="68580" indent="0">
              <a:buNone/>
            </a:pPr>
            <a:endParaRPr lang="ar-IQ" dirty="0"/>
          </a:p>
        </p:txBody>
      </p:sp>
    </p:spTree>
    <p:extLst>
      <p:ext uri="{BB962C8B-B14F-4D97-AF65-F5344CB8AC3E}">
        <p14:creationId xmlns:p14="http://schemas.microsoft.com/office/powerpoint/2010/main" val="2312231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136904" cy="5832648"/>
          </a:xfrm>
        </p:spPr>
        <p:txBody>
          <a:bodyPr>
            <a:normAutofit fontScale="62500" lnSpcReduction="20000"/>
          </a:bodyPr>
          <a:lstStyle/>
          <a:p>
            <a:pPr marL="68580" indent="0" algn="just">
              <a:lnSpc>
                <a:spcPct val="115000"/>
              </a:lnSpc>
              <a:spcAft>
                <a:spcPts val="1000"/>
              </a:spcAft>
              <a:buNone/>
            </a:pPr>
            <a:r>
              <a:rPr lang="ar-SA" sz="2800" b="1" dirty="0">
                <a:latin typeface="Calibri"/>
                <a:ea typeface="Times New Roman"/>
                <a:cs typeface="Arial"/>
              </a:rPr>
              <a:t>اولا : مفهوم وأبعاد صناعة الضيافة: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بداية الحديث عن الضيافة يجب أولاً أدارك الفرق بين كلمة أو مصطلح الصناعة كحرفة وصناعة الضيافة كأحد قطاعات الخدمات الاقتصادية فمصطلح الصناعة </a:t>
            </a:r>
            <a:r>
              <a:rPr lang="en-US" dirty="0">
                <a:latin typeface="Calibri"/>
                <a:ea typeface="Times New Roman"/>
                <a:cs typeface="Arial"/>
              </a:rPr>
              <a:t>Industry</a:t>
            </a:r>
            <a:r>
              <a:rPr lang="ar-SA" dirty="0">
                <a:latin typeface="Calibri"/>
                <a:ea typeface="Times New Roman"/>
                <a:cs typeface="Arial"/>
              </a:rPr>
              <a:t> كحرفة يستخدم لإنتاج شيء ملموس يستخدم بهدف إشباع حاجات الأفراد والجماعات لفترة محدودة أو لفترات طويلة الأجل والصناعة تعني أيضاَ كل ما تشمله الصناعات التحويلية لإنتاج ناتج جديد يحتاجه الفرد والمجتمع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أما صناعة الضيافة فما هي إلا إحدى القطاعات الخدمية الاقتصادية نظام قطاع الخدمات </a:t>
            </a:r>
            <a:r>
              <a:rPr lang="en-US" dirty="0">
                <a:latin typeface="Calibri"/>
                <a:ea typeface="Times New Roman"/>
                <a:cs typeface="Arial"/>
              </a:rPr>
              <a:t>Service Sectors in an </a:t>
            </a:r>
            <a:r>
              <a:rPr lang="en-US" dirty="0" err="1">
                <a:latin typeface="Calibri"/>
                <a:ea typeface="Times New Roman"/>
                <a:cs typeface="Arial"/>
              </a:rPr>
              <a:t>Ecoomy</a:t>
            </a:r>
            <a:r>
              <a:rPr lang="ar-SA" dirty="0">
                <a:latin typeface="Calibri"/>
                <a:ea typeface="Times New Roman"/>
                <a:cs typeface="Arial"/>
              </a:rPr>
              <a:t> وهو يوضح النظرة الاقتصادية لصناعة الضيافة التي تشتمل على قطاعين هامين :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القطاع الأول : ويديره شركات أو هيئات أو أفراد يقدم ( خدمة ) الإسكان أو الإقامة لتلبية احتياجات المسافر أو السائح سواء كانوا أفراد عاديين أو رجال أعمال.</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القطاع الثاني : ويديره شركات ذات طبيعية محددة لبعض المواد تعرف ( بالمنتجات ) وهو ما يختص بخدمة الأغذية و المشروبات .</a:t>
            </a:r>
            <a:endParaRPr lang="en-US" sz="1800" dirty="0">
              <a:latin typeface="Calibri"/>
              <a:ea typeface="Times New Roman"/>
              <a:cs typeface="Arial"/>
            </a:endParaRPr>
          </a:p>
          <a:p>
            <a:pPr marL="68580" indent="0" algn="just">
              <a:lnSpc>
                <a:spcPct val="115000"/>
              </a:lnSpc>
              <a:spcAft>
                <a:spcPts val="1000"/>
              </a:spcAft>
              <a:buNone/>
            </a:pPr>
            <a:r>
              <a:rPr lang="ar-SA" sz="2800" dirty="0">
                <a:latin typeface="Calibri"/>
                <a:ea typeface="Times New Roman"/>
                <a:cs typeface="Arial"/>
              </a:rPr>
              <a:t>إلقاء الضوء على صناعة الضيافة كنظرة شاملة :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       تعرف الضيافة بأنها عملية استقبال الضيوف أو المسافرين الذين يطلق عليهم العملاء أو النزلاء </a:t>
            </a:r>
            <a:r>
              <a:rPr lang="en-US" dirty="0">
                <a:latin typeface="Calibri"/>
                <a:ea typeface="Times New Roman"/>
                <a:cs typeface="Arial"/>
              </a:rPr>
              <a:t>Guest</a:t>
            </a:r>
            <a:r>
              <a:rPr lang="ar-SA" dirty="0">
                <a:latin typeface="Calibri"/>
                <a:ea typeface="Times New Roman"/>
                <a:cs typeface="Arial"/>
              </a:rPr>
              <a:t> والذي يجب أن يوفر لهم خدمة الإسكان ( مكان الإقامة ) </a:t>
            </a:r>
            <a:r>
              <a:rPr lang="en-US" dirty="0">
                <a:latin typeface="Calibri"/>
                <a:ea typeface="Times New Roman"/>
                <a:cs typeface="Arial"/>
              </a:rPr>
              <a:t>Lodging</a:t>
            </a:r>
            <a:r>
              <a:rPr lang="ar-SA" dirty="0">
                <a:latin typeface="Calibri"/>
                <a:ea typeface="Times New Roman"/>
                <a:cs typeface="Arial"/>
              </a:rPr>
              <a:t> وأن يزودوا أيضاً بمنتجات الأغذية المشروبات إضافة إلى ذلك يقدم النزلاء العديد من الخدمات الأخرى منذ وصوله وحتى وقت المغادرة .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يتصور البعض أن صناعة الضيافة تشمل فقط الطعام والشراب المقدمة للضيف, وهذا خطأ لأن صناعة الضيافة تشمل جميع الخدمات التي تقدم للسائح منذ وصوله إلى البلد أو المكان المقصود إلى حين عودته إلى موطنه الأصلي أي إلى مكان إقامته.</a:t>
            </a:r>
            <a:endParaRPr lang="en-US" sz="1800" dirty="0">
              <a:latin typeface="Calibri"/>
              <a:ea typeface="Times New Roman"/>
              <a:cs typeface="Arial"/>
            </a:endParaRPr>
          </a:p>
          <a:p>
            <a:pPr marL="68580" indent="0">
              <a:buNone/>
            </a:pPr>
            <a:r>
              <a:rPr lang="ar-SA" dirty="0">
                <a:latin typeface="Calibri"/>
                <a:ea typeface="Times New Roman"/>
                <a:cs typeface="Arial"/>
              </a:rPr>
              <a:t> وعلى هذا الأساس فإن حاجة الضيف أو الزبون لا تقتصر على الإقامة في الفندق وحصوله على الطعام والشراب بل تعني أكثر من ذلك وتبعا لذلك يمكن توضيح وظيفة هذان القسمان الرئيسيان في صناعة الضيافة بأنهما يشملا على الأغذية والمشروبات كمنتج وعملية الإسكان </a:t>
            </a:r>
            <a:endParaRPr lang="ar-IQ" dirty="0"/>
          </a:p>
        </p:txBody>
      </p:sp>
    </p:spTree>
    <p:extLst>
      <p:ext uri="{BB962C8B-B14F-4D97-AF65-F5344CB8AC3E}">
        <p14:creationId xmlns:p14="http://schemas.microsoft.com/office/powerpoint/2010/main" val="242470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08912" cy="5760640"/>
          </a:xfrm>
        </p:spPr>
        <p:txBody>
          <a:bodyPr>
            <a:normAutofit fontScale="62500" lnSpcReduction="20000"/>
          </a:bodyPr>
          <a:lstStyle/>
          <a:p>
            <a:pPr marL="68580" indent="0" algn="just">
              <a:lnSpc>
                <a:spcPct val="115000"/>
              </a:lnSpc>
              <a:spcAft>
                <a:spcPts val="1000"/>
              </a:spcAft>
              <a:buNone/>
            </a:pPr>
            <a:r>
              <a:rPr lang="ar-SA" dirty="0">
                <a:latin typeface="Calibri"/>
                <a:ea typeface="Times New Roman"/>
                <a:cs typeface="Arial"/>
              </a:rPr>
              <a:t>كخدمة إلى جانب توفير بعض الخدمات الأخرى مثل وسائل الاستجمام والترفيهه والتسلية بوجود حمامات السباحة وحدائق الألعاب ورحلات أو زيارات باستخدام وسائل الانتقال سواء كانت باستخدام شركات الطيران أو الوسائل البرية أو البحرية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وتعتبر وسائل الترفيه والترويح من أحد العناصر الأساسية في عالم صناعة الضيافة حيث يجب توفير وسائل للتسلية التي أصبحت الآن من أحد أضلاع صناعة الضيافة الأساسية وذلك باستخدام العروض الحية أو استخدام الوسائل المرئية أو السمعية أو عن طريق استغلال العوامل الطبيعية للاستمتاع بجمال الطبيعية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وقد أضاف وجود المكاتب السياحية ووكالات السفر داخل مؤسسات والمنشآت الفندقية بعداً جديداً على صناعة الضيافة لما تقدمه من خدمات تخص المسافر أو السائح في صورة متكاملة ساعدت على تنشيط مجالي صناعة السياحة والضيافة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وهناك عوامل جعلت من صناعة الضيافة أحد الخدمات التي ليس لها نظير أو بمعنى آخر أنها أصبحت من أحد الخدمات الفريدة في نوعها وذلك :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لأنها تقدم للنزيل ما يطلق عليه خدمة المنتجات مثل الأغذية والمشروبات ( منتج ملموس ) وخدمة الإسكان ( غير ملموس ) والخدمة الأخيرة ليست مثل الخدمات الأخرى التي يمكن شراؤها أو كونها تباع للمسافرين أو أنها تفقد أو تنتهي بعد استهلاكها حيث أنها تترك أثر في نفس النزيل وانطباع يدوم مدى الحياة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خدمة توفير الإقامة من الخدمات التي تقدم للنزيل وهي في حد ذاتها خدمة لا يستطيع النزيل اختيارها أو الحكم عليها كأي منتج يباع إلا بعد انتهاء الخدمة كما أن مقدم الخدمة ممثلاً في المدير المسئول عن الضيافة أو إدارة مؤسسات الضيافة لا يستطيع استنتاج توقعات النزيل إلا بعد انتهاء هذه الخدمة أيضاً حيث أن هؤلاء المديرين لا يملكون كل المقومات التي تجعلهم يراقبون كل الأعمال المقدمة للنزيل بصورة عالية الجودة .</a:t>
            </a:r>
            <a:endParaRPr lang="en-US" sz="1800" dirty="0">
              <a:latin typeface="Calibri"/>
              <a:ea typeface="Times New Roman"/>
              <a:cs typeface="Arial"/>
            </a:endParaRPr>
          </a:p>
          <a:p>
            <a:pPr marL="68580" indent="0" algn="just">
              <a:lnSpc>
                <a:spcPct val="115000"/>
              </a:lnSpc>
              <a:spcAft>
                <a:spcPts val="1000"/>
              </a:spcAft>
              <a:buNone/>
            </a:pPr>
            <a:r>
              <a:rPr lang="ar-SA" dirty="0">
                <a:latin typeface="Calibri"/>
                <a:ea typeface="Times New Roman"/>
                <a:cs typeface="Arial"/>
              </a:rPr>
              <a:t>ويأتي هنا مصطلح الصدق في تحديد المواعيد ( لحظة الصدق ) أو ما يطلق عليه الانضباط في الوقت وهو الذي يحدد العلاقة بين النزيل وجودة صناعة الضيافة وهو أيضاً الذي يحدد الانطباع العام عن حكم النزيل حول الخدمة المقدمة له أو ما يطلق عليه رضاء النزيل ويرجع ذلك من وجهة نظر النزيل إلى ترتيب سلسلة الأحداث التي يمر بها منذ بداية تقديم الخدمة </a:t>
            </a:r>
            <a:r>
              <a:rPr lang="en-US" dirty="0">
                <a:latin typeface="Calibri"/>
                <a:ea typeface="Times New Roman"/>
                <a:cs typeface="Arial"/>
              </a:rPr>
              <a:t>Check in</a:t>
            </a:r>
            <a:r>
              <a:rPr lang="ar-SA" dirty="0">
                <a:latin typeface="Calibri"/>
                <a:ea typeface="Times New Roman"/>
                <a:cs typeface="Arial"/>
              </a:rPr>
              <a:t> وحتى نهايتها </a:t>
            </a:r>
            <a:r>
              <a:rPr lang="en-US" dirty="0">
                <a:latin typeface="Calibri"/>
                <a:ea typeface="Times New Roman"/>
                <a:cs typeface="Arial"/>
              </a:rPr>
              <a:t>Check out</a:t>
            </a:r>
            <a:r>
              <a:rPr lang="ar-SA" dirty="0">
                <a:latin typeface="Calibri"/>
                <a:ea typeface="Times New Roman"/>
                <a:cs typeface="Arial"/>
              </a:rPr>
              <a:t> وهي التي تعكس قيمة ودرجة هذه الخدمة. </a:t>
            </a:r>
            <a:endParaRPr lang="en-US" sz="1800" dirty="0">
              <a:latin typeface="Calibri"/>
              <a:ea typeface="Times New Roman"/>
              <a:cs typeface="Arial"/>
            </a:endParaRPr>
          </a:p>
          <a:p>
            <a:pPr marL="68580" indent="0">
              <a:buNone/>
            </a:pPr>
            <a:endParaRPr lang="ar-IQ" dirty="0"/>
          </a:p>
        </p:txBody>
      </p:sp>
    </p:spTree>
    <p:extLst>
      <p:ext uri="{BB962C8B-B14F-4D97-AF65-F5344CB8AC3E}">
        <p14:creationId xmlns:p14="http://schemas.microsoft.com/office/powerpoint/2010/main" val="1218074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TotalTime>
  <Words>679</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ابعاد صناعة الضيافة</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ابعاد صناعة الضيافة</dc:title>
  <dc:creator>Ruaa</dc:creator>
  <cp:lastModifiedBy>Ruaa</cp:lastModifiedBy>
  <cp:revision>1</cp:revision>
  <dcterms:created xsi:type="dcterms:W3CDTF">2020-01-26T18:33:19Z</dcterms:created>
  <dcterms:modified xsi:type="dcterms:W3CDTF">2020-01-26T18:40:20Z</dcterms:modified>
</cp:coreProperties>
</file>