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0189517-1E53-44DF-A6B9-7371D125EA68}"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403599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0189517-1E53-44DF-A6B9-7371D125EA68}"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245177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0189517-1E53-44DF-A6B9-7371D125EA68}"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1395856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0189517-1E53-44DF-A6B9-7371D125EA68}"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323729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189517-1E53-44DF-A6B9-7371D125EA68}"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119869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0189517-1E53-44DF-A6B9-7371D125EA68}"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290099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0189517-1E53-44DF-A6B9-7371D125EA68}" type="datetimeFigureOut">
              <a:rPr lang="ar-IQ" smtClean="0"/>
              <a:t>27/12/1440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365735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0189517-1E53-44DF-A6B9-7371D125EA68}" type="datetimeFigureOut">
              <a:rPr lang="ar-IQ" smtClean="0"/>
              <a:t>27/12/1440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1321124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89517-1E53-44DF-A6B9-7371D125EA68}" type="datetimeFigureOut">
              <a:rPr lang="ar-IQ" smtClean="0"/>
              <a:t>27/12/1440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279920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189517-1E53-44DF-A6B9-7371D125EA68}"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172897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189517-1E53-44DF-A6B9-7371D125EA68}"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782A4F3-BA2B-40DC-B53D-3FEC385894FC}" type="slidenum">
              <a:rPr lang="ar-IQ" smtClean="0"/>
              <a:t>‹#›</a:t>
            </a:fld>
            <a:endParaRPr lang="ar-IQ"/>
          </a:p>
        </p:txBody>
      </p:sp>
    </p:spTree>
    <p:extLst>
      <p:ext uri="{BB962C8B-B14F-4D97-AF65-F5344CB8AC3E}">
        <p14:creationId xmlns:p14="http://schemas.microsoft.com/office/powerpoint/2010/main" val="427000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89517-1E53-44DF-A6B9-7371D125EA68}" type="datetimeFigureOut">
              <a:rPr lang="ar-IQ" smtClean="0"/>
              <a:t>27/12/1440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2A4F3-BA2B-40DC-B53D-3FEC385894FC}" type="slidenum">
              <a:rPr lang="ar-IQ" smtClean="0"/>
              <a:t>‹#›</a:t>
            </a:fld>
            <a:endParaRPr lang="ar-IQ"/>
          </a:p>
        </p:txBody>
      </p:sp>
    </p:spTree>
    <p:extLst>
      <p:ext uri="{BB962C8B-B14F-4D97-AF65-F5344CB8AC3E}">
        <p14:creationId xmlns:p14="http://schemas.microsoft.com/office/powerpoint/2010/main" val="2084103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583" y="901337"/>
            <a:ext cx="10463348" cy="5199017"/>
          </a:xfrm>
        </p:spPr>
        <p:txBody>
          <a:bodyPr/>
          <a:lstStyle/>
          <a:p>
            <a:r>
              <a:rPr lang="en-US" sz="4000" b="1" u="sng" dirty="0" smtClean="0"/>
              <a:t>Characteristics of Sustainable Tourism</a:t>
            </a:r>
          </a:p>
          <a:p>
            <a:endParaRPr lang="ar-IQ" sz="2800" dirty="0" smtClean="0"/>
          </a:p>
          <a:p>
            <a:pPr marL="457200" indent="-457200" algn="l">
              <a:buAutoNum type="arabicPeriod"/>
            </a:pPr>
            <a:r>
              <a:rPr lang="en-US" sz="2800" b="1" dirty="0" smtClean="0"/>
              <a:t>Benefits Local Economic Development</a:t>
            </a:r>
            <a:r>
              <a:rPr lang="ar-IQ" sz="2800" b="1" dirty="0" smtClean="0"/>
              <a:t>:</a:t>
            </a:r>
          </a:p>
          <a:p>
            <a:pPr algn="l"/>
            <a:endParaRPr lang="ar-IQ" sz="2800" b="1" dirty="0" smtClean="0"/>
          </a:p>
          <a:p>
            <a:pPr algn="just"/>
            <a:r>
              <a:rPr lang="en-US" sz="2800" dirty="0" smtClean="0"/>
              <a:t>  Tourism with a sustainable emphasis ensures there are a number of diverse opportunities for the creation of jobs locally. It also encourages local entrepreneurship and community reinvestment in order to sustain the economic momentum and maintain it within the local geographic region. Outsourcing to other parts of the world is discouraged.</a:t>
            </a:r>
            <a:endParaRPr lang="ar-IQ" sz="2800" dirty="0"/>
          </a:p>
        </p:txBody>
      </p:sp>
    </p:spTree>
    <p:extLst>
      <p:ext uri="{BB962C8B-B14F-4D97-AF65-F5344CB8AC3E}">
        <p14:creationId xmlns:p14="http://schemas.microsoft.com/office/powerpoint/2010/main" val="124737603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891" y="627017"/>
            <a:ext cx="11077303" cy="5549946"/>
          </a:xfrm>
        </p:spPr>
        <p:txBody>
          <a:bodyPr/>
          <a:lstStyle/>
          <a:p>
            <a:pPr marL="0" indent="0">
              <a:buNone/>
            </a:pPr>
            <a:r>
              <a:rPr lang="en-US" sz="4000" b="1" u="sng" dirty="0" smtClean="0"/>
              <a:t>2. Ensures Tourism Development Benefits Both Community and Environment</a:t>
            </a:r>
            <a:r>
              <a:rPr lang="ar-IQ" sz="4000" b="1" u="sng" dirty="0" smtClean="0"/>
              <a:t>:</a:t>
            </a:r>
          </a:p>
          <a:p>
            <a:pPr marL="0" indent="0">
              <a:buNone/>
            </a:pPr>
            <a:endParaRPr lang="ar-IQ" sz="4000" b="1" u="sng" dirty="0" smtClean="0"/>
          </a:p>
          <a:p>
            <a:pPr marL="0" indent="0" algn="just">
              <a:buNone/>
            </a:pPr>
            <a:r>
              <a:rPr lang="en-US" sz="3200" dirty="0" smtClean="0"/>
              <a:t>  If key players in the tourism industry of an area aren’t careful, it can be very easy to deplete that region of resources in order to meet the demand and growth of tourism. Characteristics of sustainable tourism ensure that construction, maintenance, infrastructure and the providing of services related to tourism are undertaken in ways that do not negatively affect local resources nor the community in which tourism thrives.</a:t>
            </a:r>
            <a:endParaRPr lang="ar-IQ" sz="3200" dirty="0"/>
          </a:p>
        </p:txBody>
      </p:sp>
    </p:spTree>
    <p:extLst>
      <p:ext uri="{BB962C8B-B14F-4D97-AF65-F5344CB8AC3E}">
        <p14:creationId xmlns:p14="http://schemas.microsoft.com/office/powerpoint/2010/main" val="208390804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6206"/>
            <a:ext cx="10515600" cy="5510757"/>
          </a:xfrm>
        </p:spPr>
        <p:txBody>
          <a:bodyPr/>
          <a:lstStyle/>
          <a:p>
            <a:pPr marL="0" indent="0">
              <a:buNone/>
            </a:pPr>
            <a:r>
              <a:rPr lang="en-US" sz="4000" b="1" u="sng" dirty="0" smtClean="0"/>
              <a:t>3. Meets Both Profitability and Viability</a:t>
            </a:r>
            <a:r>
              <a:rPr lang="ar-IQ" sz="4000" b="1" u="sng" dirty="0" smtClean="0"/>
              <a:t>:</a:t>
            </a:r>
            <a:endParaRPr lang="en-US" sz="4000" b="1" u="sng" dirty="0" smtClean="0"/>
          </a:p>
          <a:p>
            <a:pPr marL="0" indent="0">
              <a:buNone/>
            </a:pPr>
            <a:endParaRPr lang="ar-IQ" sz="4000" b="1" dirty="0" smtClean="0"/>
          </a:p>
          <a:p>
            <a:pPr marL="0" indent="0" algn="just">
              <a:buNone/>
            </a:pPr>
            <a:r>
              <a:rPr lang="en-US" sz="3200" dirty="0" smtClean="0"/>
              <a:t>  Characteristics of sustainable tourism must ensure that markets served emphasize can be both profitable and viable for the long-term. Seeking only to gain as much profit as possible will require the industry to move on, leaving the local economy and community in shambles. The key to maximizing both profit and long-term success lies in offering goods and services that are high in value and price, but low in volume</a:t>
            </a:r>
            <a:r>
              <a:rPr lang="ar-IQ" sz="3200" dirty="0" smtClean="0"/>
              <a:t>.</a:t>
            </a:r>
            <a:endParaRPr lang="ar-IQ" sz="3200" dirty="0"/>
          </a:p>
        </p:txBody>
      </p:sp>
    </p:spTree>
    <p:extLst>
      <p:ext uri="{BB962C8B-B14F-4D97-AF65-F5344CB8AC3E}">
        <p14:creationId xmlns:p14="http://schemas.microsoft.com/office/powerpoint/2010/main" val="285630835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2514"/>
            <a:ext cx="10515600" cy="5654449"/>
          </a:xfrm>
        </p:spPr>
        <p:txBody>
          <a:bodyPr/>
          <a:lstStyle/>
          <a:p>
            <a:pPr marL="0" indent="0">
              <a:buNone/>
            </a:pPr>
            <a:r>
              <a:rPr lang="en-US" sz="3200" b="1" u="sng" dirty="0" smtClean="0"/>
              <a:t>4. Becomes Part of the Local Culture:</a:t>
            </a:r>
          </a:p>
          <a:p>
            <a:pPr marL="0" indent="0">
              <a:buNone/>
            </a:pPr>
            <a:endParaRPr lang="en-US" sz="3200" b="1" dirty="0" smtClean="0"/>
          </a:p>
          <a:p>
            <a:pPr marL="0" indent="0" algn="just">
              <a:buNone/>
            </a:pPr>
            <a:r>
              <a:rPr lang="en-US" sz="3200" dirty="0" smtClean="0"/>
              <a:t>One of the most important characteristics of sustainable tourism is that it does not take over the local culture and community. The tourist industry should not detract from the special feel of a place and what makes it unique. A careful balance must be maintained in this endeavor to prevent loss of the original appeal to travelers.</a:t>
            </a:r>
            <a:endParaRPr lang="ar-IQ" sz="3200" dirty="0"/>
          </a:p>
        </p:txBody>
      </p:sp>
    </p:spTree>
    <p:extLst>
      <p:ext uri="{BB962C8B-B14F-4D97-AF65-F5344CB8AC3E}">
        <p14:creationId xmlns:p14="http://schemas.microsoft.com/office/powerpoint/2010/main" val="19638479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6389"/>
            <a:ext cx="10515600" cy="5680574"/>
          </a:xfrm>
        </p:spPr>
        <p:txBody>
          <a:bodyPr/>
          <a:lstStyle/>
          <a:p>
            <a:pPr marL="0" indent="0">
              <a:buNone/>
            </a:pPr>
            <a:r>
              <a:rPr lang="en-US" sz="4000" b="1" u="sng" dirty="0" smtClean="0"/>
              <a:t>5. Reinvests in the Local Region:</a:t>
            </a:r>
          </a:p>
          <a:p>
            <a:pPr marL="0" indent="0">
              <a:buNone/>
            </a:pPr>
            <a:endParaRPr lang="en-US" sz="4000" b="1" dirty="0" smtClean="0"/>
          </a:p>
          <a:p>
            <a:pPr marL="0" indent="0" algn="just">
              <a:buNone/>
            </a:pPr>
            <a:r>
              <a:rPr lang="en-US" sz="3200" dirty="0" smtClean="0"/>
              <a:t>In order to maintain viability in a way that is friendly to the local community, it is absolutely essential that one of the characteristics of sustainable tourism be reinvestment in the region. Money must be put back into the local schools, natural resources and infrastructure to meet the demands tourists place on the region.</a:t>
            </a:r>
            <a:endParaRPr lang="ar-IQ" sz="3200" dirty="0"/>
          </a:p>
        </p:txBody>
      </p:sp>
    </p:spTree>
    <p:extLst>
      <p:ext uri="{BB962C8B-B14F-4D97-AF65-F5344CB8AC3E}">
        <p14:creationId xmlns:p14="http://schemas.microsoft.com/office/powerpoint/2010/main" val="38159892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367</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 store mobile</dc:creator>
  <cp:lastModifiedBy>App store mobile</cp:lastModifiedBy>
  <cp:revision>4</cp:revision>
  <dcterms:created xsi:type="dcterms:W3CDTF">2019-07-28T07:50:49Z</dcterms:created>
  <dcterms:modified xsi:type="dcterms:W3CDTF">2019-08-28T06:59:22Z</dcterms:modified>
</cp:coreProperties>
</file>