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6" d="100"/>
          <a:sy n="96" d="100"/>
        </p:scale>
        <p:origin x="-32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3179F57-B952-40B9-86E5-5D278A5C428B}" type="datetimeFigureOut">
              <a:rPr lang="ar-IQ" smtClean="0"/>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372857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3179F57-B952-40B9-86E5-5D278A5C428B}" type="datetimeFigureOut">
              <a:rPr lang="ar-IQ" smtClean="0"/>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129961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3179F57-B952-40B9-86E5-5D278A5C428B}" type="datetimeFigureOut">
              <a:rPr lang="ar-IQ" smtClean="0"/>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305745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3179F57-B952-40B9-86E5-5D278A5C428B}" type="datetimeFigureOut">
              <a:rPr lang="ar-IQ" smtClean="0"/>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349722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79F57-B952-40B9-86E5-5D278A5C428B}" type="datetimeFigureOut">
              <a:rPr lang="ar-IQ" smtClean="0"/>
              <a:t>17/10/1441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7903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3179F57-B952-40B9-86E5-5D278A5C428B}" type="datetimeFigureOut">
              <a:rPr lang="ar-IQ" smtClean="0"/>
              <a:t>17/10/1441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183334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3179F57-B952-40B9-86E5-5D278A5C428B}" type="datetimeFigureOut">
              <a:rPr lang="ar-IQ" smtClean="0"/>
              <a:t>17/10/1441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378018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3179F57-B952-40B9-86E5-5D278A5C428B}" type="datetimeFigureOut">
              <a:rPr lang="ar-IQ" smtClean="0"/>
              <a:t>17/10/1441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362841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79F57-B952-40B9-86E5-5D278A5C428B}" type="datetimeFigureOut">
              <a:rPr lang="ar-IQ" smtClean="0"/>
              <a:t>17/10/1441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165916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79F57-B952-40B9-86E5-5D278A5C428B}" type="datetimeFigureOut">
              <a:rPr lang="ar-IQ" smtClean="0"/>
              <a:t>17/10/1441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80520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79F57-B952-40B9-86E5-5D278A5C428B}" type="datetimeFigureOut">
              <a:rPr lang="ar-IQ" smtClean="0"/>
              <a:t>17/10/1441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E957538-4DAB-41A0-B56D-0B4A5319EE62}" type="slidenum">
              <a:rPr lang="ar-IQ" smtClean="0"/>
              <a:t>‹#›</a:t>
            </a:fld>
            <a:endParaRPr lang="ar-IQ"/>
          </a:p>
        </p:txBody>
      </p:sp>
    </p:spTree>
    <p:extLst>
      <p:ext uri="{BB962C8B-B14F-4D97-AF65-F5344CB8AC3E}">
        <p14:creationId xmlns:p14="http://schemas.microsoft.com/office/powerpoint/2010/main" val="343425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3179F57-B952-40B9-86E5-5D278A5C428B}" type="datetimeFigureOut">
              <a:rPr lang="ar-IQ" smtClean="0"/>
              <a:t>17/10/1441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E957538-4DAB-41A0-B56D-0B4A5319EE62}" type="slidenum">
              <a:rPr lang="ar-IQ" smtClean="0"/>
              <a:t>‹#›</a:t>
            </a:fld>
            <a:endParaRPr lang="ar-IQ"/>
          </a:p>
        </p:txBody>
      </p:sp>
    </p:spTree>
    <p:extLst>
      <p:ext uri="{BB962C8B-B14F-4D97-AF65-F5344CB8AC3E}">
        <p14:creationId xmlns:p14="http://schemas.microsoft.com/office/powerpoint/2010/main" val="95202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ar-IQ" b="1" dirty="0" smtClean="0"/>
              <a:t>إدارة سلوك </a:t>
            </a:r>
            <a:r>
              <a:rPr lang="ar-IQ" b="1" dirty="0" smtClean="0"/>
              <a:t>الضيف</a:t>
            </a:r>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1371600" y="3657600"/>
            <a:ext cx="6400800" cy="1752600"/>
          </a:xfrm>
        </p:spPr>
        <p:txBody>
          <a:bodyPr>
            <a:normAutofit/>
          </a:bodyPr>
          <a:lstStyle/>
          <a:p>
            <a:r>
              <a:rPr lang="ar-IQ" b="1" dirty="0" smtClean="0"/>
              <a:t>المرحلة الاولى</a:t>
            </a:r>
            <a:endParaRPr lang="en-US" dirty="0"/>
          </a:p>
          <a:p>
            <a:r>
              <a:rPr lang="ar-IQ" b="1" dirty="0"/>
              <a:t>كلية العلوم السياحية</a:t>
            </a:r>
            <a:endParaRPr lang="en-US" dirty="0"/>
          </a:p>
          <a:p>
            <a:endParaRPr lang="ar-IQ" dirty="0"/>
          </a:p>
        </p:txBody>
      </p:sp>
    </p:spTree>
    <p:extLst>
      <p:ext uri="{BB962C8B-B14F-4D97-AF65-F5344CB8AC3E}">
        <p14:creationId xmlns:p14="http://schemas.microsoft.com/office/powerpoint/2010/main" val="145763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0" y="1524000"/>
            <a:ext cx="4114800" cy="4800600"/>
          </a:xfrm>
        </p:spPr>
        <p:txBody>
          <a:bodyPr>
            <a:normAutofit/>
          </a:bodyPr>
          <a:lstStyle/>
          <a:p>
            <a:pPr>
              <a:buFontTx/>
              <a:buChar char="-"/>
            </a:pPr>
            <a:r>
              <a:rPr lang="ar-IQ" b="1" dirty="0" smtClean="0"/>
              <a:t>نموذج </a:t>
            </a:r>
            <a:r>
              <a:rPr lang="en-US" b="1" dirty="0" smtClean="0"/>
              <a:t>ENGEL</a:t>
            </a:r>
            <a:r>
              <a:rPr lang="ar-IQ" b="1" dirty="0" smtClean="0"/>
              <a:t>: </a:t>
            </a:r>
          </a:p>
          <a:p>
            <a:pPr marL="0" indent="0">
              <a:buNone/>
            </a:pPr>
            <a:endParaRPr lang="ar-IQ" sz="2000" dirty="0" smtClean="0"/>
          </a:p>
          <a:p>
            <a:pPr marL="0" indent="0">
              <a:buNone/>
            </a:pPr>
            <a:r>
              <a:rPr lang="ar-IQ" sz="2000" dirty="0" smtClean="0"/>
              <a:t>من مخطط </a:t>
            </a:r>
            <a:r>
              <a:rPr lang="en-US" sz="2000" dirty="0" smtClean="0"/>
              <a:t>ENGEL</a:t>
            </a:r>
            <a:r>
              <a:rPr lang="ar-IQ" sz="2000" dirty="0" smtClean="0"/>
              <a:t> نجد ان هناك اهمية كبيرة للمدخلات (معلومات المنظمة والبيئة المحيطة) والتي يتم استقبالها عن طريق الحواس والتي تؤثر على إدراك الفرد لما يحيط به، وان امام المستهلك  ثلاث خيارات وهي اما القبول او التوقف او الاستمرار بالبحث عن معلومات اضافية حول المشكلة من وضع الحلول ومن ثم تقييم هذه الحلول. وبعد التقييم يتوجب عليه اما القبول او التوقف او القيام بإتخاذ قرار الشراء وبعد اتخاذ قرار الشراء واستخدامه للمنتج او الخدمة فإنه سوق يقرراما الاستمرار بالقرار او العودة الى البحث والتقييم  بهدف اتخاذ قرار شراء جديد.</a:t>
            </a:r>
          </a:p>
        </p:txBody>
      </p:sp>
      <p:sp>
        <p:nvSpPr>
          <p:cNvPr id="5" name="TextBox 4"/>
          <p:cNvSpPr txBox="1"/>
          <p:nvPr/>
        </p:nvSpPr>
        <p:spPr>
          <a:xfrm>
            <a:off x="4572000" y="381000"/>
            <a:ext cx="4114800" cy="646331"/>
          </a:xfrm>
          <a:prstGeom prst="rect">
            <a:avLst/>
          </a:prstGeom>
          <a:noFill/>
        </p:spPr>
        <p:txBody>
          <a:bodyPr wrap="square" rtlCol="1">
            <a:spAutoFit/>
          </a:bodyPr>
          <a:lstStyle/>
          <a:p>
            <a:pPr marL="285750" indent="-285750">
              <a:buFont typeface="Arial" panose="020B0604020202020204" pitchFamily="34" charset="0"/>
              <a:buChar char="•"/>
            </a:pPr>
            <a:r>
              <a:rPr lang="ar-IQ" sz="3600" b="1" dirty="0"/>
              <a:t> نماذج سلوك السائح</a:t>
            </a:r>
            <a:r>
              <a:rPr lang="ar-IQ" sz="3600" b="1" dirty="0" smtClean="0"/>
              <a:t>:</a:t>
            </a:r>
            <a:endParaRPr lang="ar-IQ" sz="36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683" y="457200"/>
            <a:ext cx="4267195" cy="6059269"/>
          </a:xfrm>
          <a:prstGeom prst="rect">
            <a:avLst/>
          </a:prstGeom>
        </p:spPr>
      </p:pic>
    </p:spTree>
    <p:extLst>
      <p:ext uri="{BB962C8B-B14F-4D97-AF65-F5344CB8AC3E}">
        <p14:creationId xmlns:p14="http://schemas.microsoft.com/office/powerpoint/2010/main" val="69230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55434" y="1524000"/>
            <a:ext cx="4131365" cy="4800600"/>
          </a:xfrm>
        </p:spPr>
        <p:txBody>
          <a:bodyPr>
            <a:normAutofit fontScale="92500"/>
          </a:bodyPr>
          <a:lstStyle/>
          <a:p>
            <a:pPr>
              <a:buFontTx/>
              <a:buChar char="-"/>
            </a:pPr>
            <a:r>
              <a:rPr lang="ar-IQ" sz="2800" b="1" dirty="0" smtClean="0"/>
              <a:t>نموذج </a:t>
            </a:r>
            <a:r>
              <a:rPr lang="en-US" sz="2400" b="1" dirty="0" smtClean="0"/>
              <a:t>HOWARD AND SHETH</a:t>
            </a:r>
            <a:r>
              <a:rPr lang="ar-IQ" sz="2800" b="1" dirty="0" smtClean="0"/>
              <a:t>: </a:t>
            </a:r>
          </a:p>
          <a:p>
            <a:pPr marL="0" indent="0">
              <a:buNone/>
            </a:pPr>
            <a:r>
              <a:rPr lang="ar-IQ" sz="2000" dirty="0" smtClean="0"/>
              <a:t>يعتبر هذا النموذج من أكثر النماذج السلوكية شمولا وذلك نتيجة لاحتوائه على عدد كبير م العوامل والمتغيرات المختلفة التي انفق عليها اكثر الباحثين في هذا المجال والتي اعتبرت الاساس في دراسة تغيير سلوك المستهلك وكيفية اتخاذ قرار الشراء لمختلف السلع والخدمات.</a:t>
            </a:r>
          </a:p>
          <a:p>
            <a:pPr marL="0" indent="0">
              <a:buNone/>
            </a:pPr>
            <a:r>
              <a:rPr lang="ar-IQ" sz="2000" dirty="0" smtClean="0"/>
              <a:t>ان هذا النموذج يستند في تفسير السلوك على التجارب السابقة للفرد والبيئة المحيطة به وما يتعرض له من منبهات خارجية وفي كثير من الحالات يكون الشراء متكرر وان هذا التكرار يختلف باختلاف طبيع المنتجات ومدى الرضا المتحقق.</a:t>
            </a:r>
          </a:p>
          <a:p>
            <a:pPr marL="0" indent="0">
              <a:buNone/>
            </a:pPr>
            <a:r>
              <a:rPr lang="ar-IQ" sz="2000" dirty="0" smtClean="0"/>
              <a:t>والشكل التالي يعبر عن العلاقة بين متغيرات السلوك لسكان منطقة ديجون الفرنسية.</a:t>
            </a:r>
          </a:p>
        </p:txBody>
      </p:sp>
      <p:sp>
        <p:nvSpPr>
          <p:cNvPr id="5" name="TextBox 4"/>
          <p:cNvSpPr txBox="1"/>
          <p:nvPr/>
        </p:nvSpPr>
        <p:spPr>
          <a:xfrm>
            <a:off x="4572000" y="381000"/>
            <a:ext cx="4114800" cy="646331"/>
          </a:xfrm>
          <a:prstGeom prst="rect">
            <a:avLst/>
          </a:prstGeom>
          <a:noFill/>
        </p:spPr>
        <p:txBody>
          <a:bodyPr wrap="square" rtlCol="1">
            <a:spAutoFit/>
          </a:bodyPr>
          <a:lstStyle/>
          <a:p>
            <a:pPr marL="285750" indent="-285750">
              <a:buFont typeface="Arial" panose="020B0604020202020204" pitchFamily="34" charset="0"/>
              <a:buChar char="•"/>
            </a:pPr>
            <a:r>
              <a:rPr lang="ar-IQ" sz="3600" b="1" dirty="0"/>
              <a:t> نماذج سلوك السائح</a:t>
            </a:r>
            <a:r>
              <a:rPr lang="ar-IQ" sz="3600" b="1" dirty="0" smtClean="0"/>
              <a:t>:</a:t>
            </a:r>
            <a:endParaRPr lang="ar-IQ" sz="3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635" y="381000"/>
            <a:ext cx="4114800" cy="33257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35" y="3810000"/>
            <a:ext cx="3657600" cy="2401230"/>
          </a:xfrm>
          <a:prstGeom prst="rect">
            <a:avLst/>
          </a:prstGeom>
        </p:spPr>
      </p:pic>
    </p:spTree>
    <p:extLst>
      <p:ext uri="{BB962C8B-B14F-4D97-AF65-F5344CB8AC3E}">
        <p14:creationId xmlns:p14="http://schemas.microsoft.com/office/powerpoint/2010/main" val="71355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ar-IQ" b="1" dirty="0" smtClean="0"/>
              <a:t>الفصل الاول</a:t>
            </a:r>
            <a:br>
              <a:rPr lang="ar-IQ" b="1" dirty="0" smtClean="0"/>
            </a:br>
            <a:r>
              <a:rPr lang="ar-IQ" b="1" dirty="0" smtClean="0"/>
              <a:t>مفهوم وطبيعة سلوك السائح</a:t>
            </a:r>
            <a:endParaRPr lang="ar-IQ" dirty="0"/>
          </a:p>
        </p:txBody>
      </p:sp>
      <p:sp>
        <p:nvSpPr>
          <p:cNvPr id="3" name="Content Placeholder 2"/>
          <p:cNvSpPr>
            <a:spLocks noGrp="1"/>
          </p:cNvSpPr>
          <p:nvPr>
            <p:ph idx="1"/>
          </p:nvPr>
        </p:nvSpPr>
        <p:spPr>
          <a:xfrm>
            <a:off x="457200" y="1828800"/>
            <a:ext cx="8229600" cy="4038600"/>
          </a:xfrm>
        </p:spPr>
        <p:txBody>
          <a:bodyPr>
            <a:noAutofit/>
          </a:bodyPr>
          <a:lstStyle/>
          <a:p>
            <a:pPr marL="0" indent="0">
              <a:buNone/>
            </a:pPr>
            <a:r>
              <a:rPr lang="ar-IQ" sz="2200" dirty="0" smtClean="0"/>
              <a:t>تعد السياحة احد مستلزمات الحضارة الحديثة لما تفرزه من آثار ايجابية ودور متميز في دعم الاقتصاد الوطني وتقليل نسبة البطالة وتنشيط الحركة التجارية بين البُلدان، اذ لا يمكن ان نتصور وجود بلد متحضر بلا فنادق ولا سياحة وتقديم مختلف السلع والخدمات السياحية التي يمكن ان تشبع الحاجات والرغبات واذواق السياح من خلال وجود منشآت سياحية تعكس النمط السياحي القائم على اختلاف انواعها.</a:t>
            </a:r>
          </a:p>
          <a:p>
            <a:pPr marL="0" indent="0">
              <a:buNone/>
            </a:pPr>
            <a:r>
              <a:rPr lang="ar-IQ" sz="2200" dirty="0" smtClean="0"/>
              <a:t>وعلى اساس ذلك نجد دولا تهتم بخط سياحي معين اعتمادا على البيئة السياحية المميزة لها وذلك لامتلاكها مقومات الجذب سواء كانت طبيعية ام حضارية او شواهد تاريخية ما، وهكذا يمكننا القول ان صناعة كانت وما تزال في تطور مستمر يسير على قدم وساق مع باقي الصناعات الاخرى.</a:t>
            </a:r>
          </a:p>
          <a:p>
            <a:pPr marL="0" indent="0">
              <a:buNone/>
            </a:pPr>
            <a:r>
              <a:rPr lang="ar-IQ" sz="2200" dirty="0" smtClean="0"/>
              <a:t>ومن هنا تبدو الحاجة الى فهم الكثير من العوامل المهمة ذات الارتباط المباشر بحركة السياحة ما يتطلب زيادة الوعي بأهمية المعلومات المتكاملة عن السياح من حيث الحاجات والرغبات والاذواق التي تنعكس في سلوكياته.</a:t>
            </a:r>
            <a:endParaRPr lang="ar-IQ" sz="2200" dirty="0"/>
          </a:p>
        </p:txBody>
      </p:sp>
    </p:spTree>
    <p:extLst>
      <p:ext uri="{BB962C8B-B14F-4D97-AF65-F5344CB8AC3E}">
        <p14:creationId xmlns:p14="http://schemas.microsoft.com/office/powerpoint/2010/main" val="142987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lgn="ctr">
              <a:buNone/>
            </a:pPr>
            <a:r>
              <a:rPr lang="ar-IQ" sz="2400" b="1" dirty="0" smtClean="0"/>
              <a:t>المبحث الاول</a:t>
            </a:r>
          </a:p>
          <a:p>
            <a:r>
              <a:rPr lang="ar-IQ" sz="2400" b="1" dirty="0" smtClean="0"/>
              <a:t>أولا - تعريف السلوك:</a:t>
            </a:r>
          </a:p>
          <a:p>
            <a:pPr marL="0" indent="0">
              <a:buNone/>
            </a:pPr>
            <a:r>
              <a:rPr lang="ar-IQ" sz="2000" dirty="0" smtClean="0"/>
              <a:t>يمثل السلوك التصرف التي يقوم به الشخص نتيجة لتعرضه الى منبه خارجي او داخلي او كليهما باتجاه سلعة او خدمة معينة لغرض اشباع حاجاته ورغباته او اذواقه.</a:t>
            </a:r>
          </a:p>
          <a:p>
            <a:pPr marL="0" indent="0">
              <a:buNone/>
            </a:pPr>
            <a:r>
              <a:rPr lang="ar-IQ" sz="2000" dirty="0" smtClean="0"/>
              <a:t>وهنالك تعريفات عديدة للسلوك منها:</a:t>
            </a:r>
          </a:p>
          <a:p>
            <a:pPr>
              <a:buFontTx/>
              <a:buChar char="-"/>
            </a:pPr>
            <a:r>
              <a:rPr lang="ar-IQ" sz="2000" dirty="0" smtClean="0"/>
              <a:t>هو وصف موضوعي لما يصدر عن الكائن الحي من استجابات.</a:t>
            </a:r>
          </a:p>
          <a:p>
            <a:pPr>
              <a:buFontTx/>
              <a:buChar char="-"/>
            </a:pPr>
            <a:r>
              <a:rPr lang="ar-IQ" sz="2000" dirty="0" smtClean="0"/>
              <a:t>افعال الفرد السايكولوجية وردود الافعال التي تحدث للمتغيرات الخارجية والداخلية.</a:t>
            </a:r>
          </a:p>
          <a:p>
            <a:pPr>
              <a:buFontTx/>
              <a:buChar char="-"/>
            </a:pPr>
            <a:r>
              <a:rPr lang="ar-IQ" sz="2000" dirty="0" smtClean="0"/>
              <a:t>وتتضمن الانشطة التي تلاحظ ملاحظة استبطائية وكذلك العمليات اللاشعورية.</a:t>
            </a:r>
          </a:p>
          <a:p>
            <a:pPr>
              <a:buFontTx/>
              <a:buChar char="-"/>
            </a:pPr>
            <a:r>
              <a:rPr lang="ar-IQ" sz="2000" dirty="0" smtClean="0"/>
              <a:t>هي الفعالية التي يقوم بها الكائن الحي والتي تبدأ بمنبه وتنتهي باستجابة.</a:t>
            </a:r>
          </a:p>
          <a:p>
            <a:r>
              <a:rPr lang="ar-IQ" sz="2400" b="1" dirty="0" smtClean="0"/>
              <a:t>ثانيا – التطور التاريخي للسلوك:</a:t>
            </a:r>
            <a:endParaRPr lang="ar-IQ" sz="2000" b="1" dirty="0" smtClean="0"/>
          </a:p>
          <a:p>
            <a:pPr marL="0" indent="0">
              <a:buNone/>
            </a:pPr>
            <a:r>
              <a:rPr lang="ar-IQ" sz="2000" dirty="0" smtClean="0"/>
              <a:t>تشير مفاهيم السلوك الى ان الكائن الحي منذ ولادته تبدأ بينه وبين البيئة التي يعيش فيها صلات ديناميكية يؤثر كل منهما بالآخر ويتأثر به.</a:t>
            </a:r>
          </a:p>
          <a:p>
            <a:pPr marL="0" indent="0">
              <a:buNone/>
            </a:pPr>
            <a:r>
              <a:rPr lang="ar-IQ" sz="2000" dirty="0" smtClean="0"/>
              <a:t>أهمية السلوك الانساني: معرفة السلوك تساعد على حسن التعامل مع الآخرين واختيار مداخل مناسبة للتعامل. وتكمن اهمية السلوك بما يأتي:</a:t>
            </a:r>
          </a:p>
          <a:p>
            <a:pPr marL="0" indent="0">
              <a:buNone/>
            </a:pPr>
            <a:r>
              <a:rPr lang="ar-IQ" sz="2000" dirty="0" smtClean="0"/>
              <a:t>1- تقدير عظمة الخالق.</a:t>
            </a:r>
          </a:p>
          <a:p>
            <a:pPr marL="0" indent="0">
              <a:buNone/>
            </a:pPr>
            <a:r>
              <a:rPr lang="ar-IQ" sz="2000" dirty="0" smtClean="0"/>
              <a:t>2- التعرف على المفيد منه وسبل الافادة منه.</a:t>
            </a:r>
          </a:p>
          <a:p>
            <a:pPr marL="0" indent="0">
              <a:buNone/>
            </a:pPr>
            <a:r>
              <a:rPr lang="ar-IQ" sz="2000" dirty="0" smtClean="0"/>
              <a:t>3- التعرف على الضار منه وكيفية التغلب عليه.</a:t>
            </a:r>
          </a:p>
          <a:p>
            <a:pPr marL="0" indent="0">
              <a:buNone/>
            </a:pPr>
            <a:r>
              <a:rPr lang="ar-IQ" sz="2000" dirty="0" smtClean="0"/>
              <a:t>4- تفسير بعد الاعمال والانشطة المختلفة لمقدمي الخدمة كون المؤسسة الفندقية تضمن مجموعات مختلفة منهم.</a:t>
            </a:r>
          </a:p>
        </p:txBody>
      </p:sp>
    </p:spTree>
    <p:extLst>
      <p:ext uri="{BB962C8B-B14F-4D97-AF65-F5344CB8AC3E}">
        <p14:creationId xmlns:p14="http://schemas.microsoft.com/office/powerpoint/2010/main" val="126368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ar-IQ" sz="2800" b="1" dirty="0" smtClean="0"/>
              <a:t>ثالثا – مفهوم سلوك المستهلك:</a:t>
            </a:r>
          </a:p>
          <a:p>
            <a:pPr marL="0" indent="0">
              <a:buNone/>
            </a:pPr>
            <a:r>
              <a:rPr lang="ar-IQ" sz="2000" dirty="0" smtClean="0"/>
              <a:t>يعرف سلوك المستهلك بأنه ذلك السلوك الذي يبرزه المستهلك في البحث والشراء واستخدام السلع والخدمات الفندقية أو الافكار أو الخبرات التي يتوقع انها ستشبع رغباته.</a:t>
            </a:r>
          </a:p>
          <a:p>
            <a:pPr marL="0" indent="0">
              <a:buNone/>
            </a:pPr>
            <a:r>
              <a:rPr lang="ar-IQ" sz="2000" dirty="0" smtClean="0"/>
              <a:t>والسلوك ميدان ذو صعوبات خاصة اذ تعد دراسته من المهام الصعبة والمعقدة التي تواجه الكتاب والباحثون في هذا المجال.</a:t>
            </a:r>
          </a:p>
          <a:p>
            <a:pPr>
              <a:buFontTx/>
              <a:buChar char="-"/>
            </a:pPr>
            <a:r>
              <a:rPr lang="ar-IQ" sz="2000" dirty="0" smtClean="0"/>
              <a:t>يعرف (سلوك المستهلك) بأنه مجموعة الافعال والتصرفات التي يقوم بها المستهلك النهائي لشراء السلع والخدمات بغرض الاستهلاك الشخصي له.</a:t>
            </a:r>
          </a:p>
          <a:p>
            <a:pPr>
              <a:buFontTx/>
              <a:buChar char="-"/>
            </a:pPr>
            <a:r>
              <a:rPr lang="ar-IQ" sz="2000" dirty="0" smtClean="0"/>
              <a:t>يشكل مجموع المستهلكين النهائيين ما ينطلق عليه (سوق المستهلك)، والذي يتكون من جميع الافراد الذين يقومون بشراء او طلب السلع والخدمات بغرض استهلاكها بصورة شخصية.</a:t>
            </a:r>
            <a:endParaRPr lang="ar-IQ" sz="2000" dirty="0"/>
          </a:p>
          <a:p>
            <a:r>
              <a:rPr lang="ar-IQ" sz="2800" b="1" dirty="0" smtClean="0"/>
              <a:t>رابعا - مفهوم سلوك السائح:</a:t>
            </a:r>
          </a:p>
          <a:p>
            <a:pPr marL="0" indent="0">
              <a:buNone/>
            </a:pPr>
            <a:r>
              <a:rPr lang="ar-IQ" sz="2000" dirty="0" smtClean="0"/>
              <a:t>حظيت السياحة باهتمام كبير من الاوساط الدولية والاقليمية لما لها تأثير على بنية المجتمع وتطوره ولتأثيرها على اقتصاد الدولة وافرادها، وقد تزايد اهتمام الباحثين بدراسة السلوك عامة وسلوك السائح خاصة مع نهاية القرن التاسع عشر وبداية القرن العشرين بعد ان خرج البحث العلمي الذي قام به عدد من العلماء امثال لوبروز وجورنج وبافلوف. وسلوك السائح هو كل سلوك لمستهلك الخدمات السياحية حيث يكون وراءه سبب او دافع. فلا نستطيع تصور سلوك بدون هدف واضح.</a:t>
            </a:r>
          </a:p>
        </p:txBody>
      </p:sp>
    </p:spTree>
    <p:extLst>
      <p:ext uri="{BB962C8B-B14F-4D97-AF65-F5344CB8AC3E}">
        <p14:creationId xmlns:p14="http://schemas.microsoft.com/office/powerpoint/2010/main" val="241509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r>
              <a:rPr lang="ar-IQ" sz="2800" b="1" dirty="0" smtClean="0"/>
              <a:t>اولا – اسباب واهمية دراسة سلوك السائح</a:t>
            </a:r>
          </a:p>
          <a:p>
            <a:pPr marL="0" indent="0">
              <a:buNone/>
            </a:pPr>
            <a:r>
              <a:rPr lang="ar-IQ" sz="2000" dirty="0" smtClean="0"/>
              <a:t>تقوم دراسة المستهلك السياحي على عدد من الاسباب المهمة هي:</a:t>
            </a:r>
          </a:p>
          <a:p>
            <a:pPr marL="228600" indent="0">
              <a:buNone/>
            </a:pPr>
            <a:r>
              <a:rPr lang="ar-IQ" sz="2000" dirty="0" smtClean="0"/>
              <a:t>1- الاحساس بالحاجة الى القيام بالنشاط السياحي.</a:t>
            </a:r>
          </a:p>
          <a:p>
            <a:pPr marL="228600" indent="0">
              <a:buNone/>
            </a:pPr>
            <a:r>
              <a:rPr lang="ar-IQ" sz="2000" dirty="0" smtClean="0"/>
              <a:t>2- الاستعداد للقيام بالرحلة السياحية.</a:t>
            </a:r>
          </a:p>
          <a:p>
            <a:pPr marL="228600" indent="0">
              <a:buNone/>
            </a:pPr>
            <a:r>
              <a:rPr lang="ar-IQ" sz="2000" dirty="0" smtClean="0"/>
              <a:t>3- اتخاذ قرار شراء برنامج سياحي: ويؤثر على هذا القرار عدد من العوامل اهمها:</a:t>
            </a:r>
          </a:p>
          <a:p>
            <a:pPr marL="457200" indent="169863">
              <a:buFontTx/>
              <a:buChar char="-"/>
              <a:tabLst>
                <a:tab pos="625475" algn="l"/>
              </a:tabLst>
            </a:pPr>
            <a:r>
              <a:rPr lang="ar-IQ" sz="2000" dirty="0" smtClean="0"/>
              <a:t>الرغبة او الحاجة لتحقيق هدف معين.</a:t>
            </a:r>
          </a:p>
          <a:p>
            <a:pPr marL="457200" indent="169863">
              <a:buFontTx/>
              <a:buChar char="-"/>
              <a:tabLst>
                <a:tab pos="625475" algn="l"/>
              </a:tabLst>
            </a:pPr>
            <a:r>
              <a:rPr lang="ar-IQ" sz="2000" dirty="0" smtClean="0"/>
              <a:t>مستوى الخدمة السياحية في المنطقة المقصودة.</a:t>
            </a:r>
          </a:p>
          <a:p>
            <a:pPr marL="457200" indent="169863">
              <a:buFontTx/>
              <a:buChar char="-"/>
              <a:tabLst>
                <a:tab pos="625475" algn="l"/>
              </a:tabLst>
            </a:pPr>
            <a:r>
              <a:rPr lang="ar-IQ" sz="2000" dirty="0" smtClean="0"/>
              <a:t>القدرة المالية لدى المستهلك السياحي.</a:t>
            </a:r>
          </a:p>
          <a:p>
            <a:pPr marL="228600" indent="0">
              <a:buNone/>
            </a:pPr>
            <a:r>
              <a:rPr lang="ar-IQ" sz="2000" dirty="0" smtClean="0"/>
              <a:t>4- شعور المستهلك السياحي بعد الرحلة: تحتاج هذه المرحلة الى تيار مستمر من البيانات والمعلومات الواردة الى منتجي السلعة السياحية لكي توضح درجة إشباع المستهلكين ومدى رضاهم عن الرحلة ومستوى الخدمات والتسهيلات السياحية المقدمة بالنسبة لهم مستقبلا.</a:t>
            </a:r>
            <a:endParaRPr lang="ar-IQ" sz="2000" dirty="0"/>
          </a:p>
        </p:txBody>
      </p:sp>
      <p:sp>
        <p:nvSpPr>
          <p:cNvPr id="4" name="Content Placeholder 2"/>
          <p:cNvSpPr txBox="1">
            <a:spLocks/>
          </p:cNvSpPr>
          <p:nvPr/>
        </p:nvSpPr>
        <p:spPr>
          <a:xfrm>
            <a:off x="304800" y="606287"/>
            <a:ext cx="8382000" cy="61291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ar-IQ" sz="2800" b="1" dirty="0" smtClean="0"/>
              <a:t>المبحث الثاني: اسباب واهمية دراسة سلوك السائح وانواعه وخصائصه</a:t>
            </a:r>
            <a:endParaRPr lang="ar-IQ" sz="2800" b="1" dirty="0"/>
          </a:p>
        </p:txBody>
      </p:sp>
    </p:spTree>
    <p:extLst>
      <p:ext uri="{BB962C8B-B14F-4D97-AF65-F5344CB8AC3E}">
        <p14:creationId xmlns:p14="http://schemas.microsoft.com/office/powerpoint/2010/main" val="317481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ar-IQ" sz="2800" b="1" dirty="0" smtClean="0"/>
              <a:t>ثانيا – خصائص سلوك السائح:</a:t>
            </a:r>
          </a:p>
          <a:p>
            <a:pPr marL="168275" indent="-168275">
              <a:buFontTx/>
              <a:buChar char="-"/>
            </a:pPr>
            <a:r>
              <a:rPr lang="ar-IQ" sz="2000" b="1" dirty="0" smtClean="0"/>
              <a:t>انه نتيجة لشيء:</a:t>
            </a:r>
          </a:p>
          <a:p>
            <a:pPr marL="288925" indent="0">
              <a:buNone/>
            </a:pPr>
            <a:r>
              <a:rPr lang="ar-IQ" sz="2000" dirty="0" smtClean="0"/>
              <a:t>اي انه سبب ولا يظهر من فراغ، حيث لا بد ان يكون وراء كل سلوك سببا أو باعثا على السلوك، وقد يرتبط السبب بالهدف وقد يرتبط بالغرض وفي كلا الحالتين يتم السلوك.</a:t>
            </a:r>
          </a:p>
          <a:p>
            <a:pPr marL="168275" indent="-168275">
              <a:buFontTx/>
              <a:buChar char="-"/>
            </a:pPr>
            <a:r>
              <a:rPr lang="ar-IQ" sz="2000" b="1" dirty="0" smtClean="0"/>
              <a:t>أنه سلوك هادف أو غائي:</a:t>
            </a:r>
          </a:p>
          <a:p>
            <a:pPr marL="288925" indent="0">
              <a:buNone/>
            </a:pPr>
            <a:r>
              <a:rPr lang="ar-IQ" sz="2000" dirty="0" smtClean="0"/>
              <a:t>بمعنى أنه يسعى لتحقيق هدف أو إشباع حاجة فالانسان لا يتصرف دون هدف مهما كانت أنماط أو أشكال السلوك.</a:t>
            </a:r>
          </a:p>
          <a:p>
            <a:pPr marL="168275" indent="-168275">
              <a:buFontTx/>
              <a:buChar char="-"/>
            </a:pPr>
            <a:r>
              <a:rPr lang="ar-IQ" sz="2000" b="1" dirty="0" smtClean="0"/>
              <a:t>انه سلوك متنوع: </a:t>
            </a:r>
          </a:p>
          <a:p>
            <a:pPr marL="288925" indent="0">
              <a:buNone/>
            </a:pPr>
            <a:r>
              <a:rPr lang="ar-IQ" sz="2000" dirty="0" smtClean="0"/>
              <a:t>ظهر السلوك بصورة متعددة حتى يمكنه التوافق مع المواقف التي تواجهه.</a:t>
            </a:r>
          </a:p>
          <a:p>
            <a:pPr marL="168275" indent="-168275">
              <a:buFontTx/>
              <a:buChar char="-"/>
            </a:pPr>
            <a:r>
              <a:rPr lang="ar-IQ" sz="2000" b="1" dirty="0" smtClean="0"/>
              <a:t>انه سلوك غرضي:</a:t>
            </a:r>
          </a:p>
          <a:p>
            <a:pPr marL="288925" indent="0">
              <a:buNone/>
            </a:pPr>
            <a:r>
              <a:rPr lang="ar-IQ" sz="2000" dirty="0" smtClean="0"/>
              <a:t>السلوك محكوم بغرض معين فكل هدف له غرض وكذلك سلوك مدفوع.</a:t>
            </a:r>
          </a:p>
          <a:p>
            <a:pPr marL="168275" indent="-168275">
              <a:buFontTx/>
              <a:buChar char="-"/>
            </a:pPr>
            <a:r>
              <a:rPr lang="ar-IQ" sz="2000" b="1" dirty="0" smtClean="0"/>
              <a:t>انه سلوك مرن قابل للتعديل:</a:t>
            </a:r>
          </a:p>
          <a:p>
            <a:pPr marL="288925" indent="0">
              <a:buNone/>
            </a:pPr>
            <a:r>
              <a:rPr lang="ar-IQ" sz="2000" dirty="0" smtClean="0"/>
              <a:t>السلوك يتعدل ويتبدل تبعا للظروف والموقف المختلفة، ومن شخص لآخر طبقا لاختلاف مقومات الشخصية والظروف البيئية المحيطة بها.</a:t>
            </a:r>
            <a:endParaRPr lang="ar-IQ" sz="2000" dirty="0"/>
          </a:p>
        </p:txBody>
      </p:sp>
    </p:spTree>
    <p:extLst>
      <p:ext uri="{BB962C8B-B14F-4D97-AF65-F5344CB8AC3E}">
        <p14:creationId xmlns:p14="http://schemas.microsoft.com/office/powerpoint/2010/main" val="4213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55000" lnSpcReduction="20000"/>
          </a:bodyPr>
          <a:lstStyle/>
          <a:p>
            <a:pPr marL="0" indent="0"/>
            <a:r>
              <a:rPr lang="ar-IQ" sz="4000" b="1" dirty="0" smtClean="0"/>
              <a:t>ثالثا – أنواع سلوك </a:t>
            </a:r>
            <a:r>
              <a:rPr lang="ar-IQ" sz="4000" b="1" dirty="0"/>
              <a:t>السائح</a:t>
            </a:r>
            <a:r>
              <a:rPr lang="ar-IQ" sz="4000" b="1" dirty="0" smtClean="0"/>
              <a:t>:</a:t>
            </a:r>
          </a:p>
          <a:p>
            <a:pPr marL="0" indent="0">
              <a:buNone/>
            </a:pPr>
            <a:r>
              <a:rPr lang="ar-IQ" dirty="0" smtClean="0"/>
              <a:t>السلوك هو حالة من التفاعل بين مقدم الخدمة ومحيطه (بيئته)، وهو في غالبيته سلوك متعلم (مكتسب)، يتم من خلال الملاحظة والتعليم والتدريب. وقد تعددت آراء الباحثين في استعراض انوع السلوك، ومن اجل تكوين اسس معرفية لهذه الانواع:</a:t>
            </a:r>
            <a:endParaRPr lang="ar-IQ" dirty="0"/>
          </a:p>
          <a:p>
            <a:pPr marL="1431925" indent="-1431925">
              <a:buNone/>
            </a:pPr>
            <a:r>
              <a:rPr lang="ar-IQ" b="1" dirty="0" smtClean="0"/>
              <a:t>- السلوك الفطري: </a:t>
            </a:r>
            <a:r>
              <a:rPr lang="ar-IQ" dirty="0" smtClean="0"/>
              <a:t>يمارسه الفرد منذ ولادته من دون اي تعليم او تدريب مثل النوم والرضاعة والأكل والبكاء وهو السلوك العام المشترك بين جميع الافراد نتيجة التركيب العضوي والتركيب الحسي.</a:t>
            </a:r>
          </a:p>
          <a:p>
            <a:pPr marL="1431925" indent="-1431925">
              <a:buNone/>
            </a:pPr>
            <a:r>
              <a:rPr lang="ar-IQ" b="1" dirty="0" smtClean="0"/>
              <a:t>- السلوك المكتسب: </a:t>
            </a:r>
            <a:r>
              <a:rPr lang="ar-IQ" dirty="0" smtClean="0"/>
              <a:t> يكتسبه الفرد من خلال الادراك والوعي والتأهيل والتعليم والتدريب فضلا عن ما اكتسبه من البيئة المحيطة كاللغة والدين والعادات والتقاليد.</a:t>
            </a:r>
          </a:p>
          <a:p>
            <a:pPr marL="1431925" indent="-1431925">
              <a:buNone/>
            </a:pPr>
            <a:r>
              <a:rPr lang="ar-IQ" b="1" dirty="0" smtClean="0"/>
              <a:t>- السوك الظاهري: </a:t>
            </a:r>
            <a:r>
              <a:rPr lang="ar-IQ" dirty="0" smtClean="0"/>
              <a:t>يمكن ملاحظته مباشرة من قبل الآخرين ويظهر على شكل تعبيرات لفظية وحركات وايماءات مثل الابتسام والصراخ والتنهد والعبوس والكلام وغيرها.</a:t>
            </a:r>
          </a:p>
          <a:p>
            <a:pPr marL="1431925" indent="-1431925">
              <a:buNone/>
            </a:pPr>
            <a:r>
              <a:rPr lang="ar-IQ" b="1" dirty="0" smtClean="0"/>
              <a:t>- السلوك الداخلي: </a:t>
            </a:r>
            <a:r>
              <a:rPr lang="ar-IQ" dirty="0" smtClean="0"/>
              <a:t>هو اي عملية عقلية يتبعها الفرد كالتفكير والتذكر  والادراك وغيرها ولا تلاحظ مباشرة ولكن نستد على حدوثها من نتائجها.</a:t>
            </a:r>
          </a:p>
          <a:p>
            <a:pPr marL="1431925" indent="-1431925">
              <a:buNone/>
            </a:pPr>
            <a:r>
              <a:rPr lang="ar-IQ" dirty="0" smtClean="0"/>
              <a:t>- </a:t>
            </a:r>
            <a:r>
              <a:rPr lang="ar-IQ" b="1" dirty="0" smtClean="0"/>
              <a:t>السلوك الفردي: </a:t>
            </a:r>
            <a:r>
              <a:rPr lang="ar-IQ" dirty="0" smtClean="0"/>
              <a:t>هو مجموعة تصرفات وتعبيرات خارجية وداخلية يسعى الفرد عن طريقها لتحقيق التكيف والتوافق بين مقومات وجودة ومقتضيات الاطار الاجتماعي الذي يعيش في لحظة معينة تميزه عن غيره.</a:t>
            </a:r>
          </a:p>
          <a:p>
            <a:pPr marL="1431925" indent="-1431925">
              <a:buNone/>
            </a:pPr>
            <a:r>
              <a:rPr lang="ar-IQ" b="1" dirty="0" smtClean="0"/>
              <a:t>- السلوك الجماعي: </a:t>
            </a:r>
            <a:r>
              <a:rPr lang="ar-IQ" dirty="0" smtClean="0"/>
              <a:t>هو سلوك شائع بين الجماعات الانسانية والذي يتمثل بعلاقة الفرد بغيره من افراد الجماعة.</a:t>
            </a:r>
          </a:p>
          <a:p>
            <a:pPr marL="1431925" indent="-1431925">
              <a:buNone/>
            </a:pPr>
            <a:r>
              <a:rPr lang="ar-IQ" b="1" dirty="0" smtClean="0"/>
              <a:t>- السلوك الاحجامي: </a:t>
            </a:r>
            <a:r>
              <a:rPr lang="ar-IQ" dirty="0" smtClean="0"/>
              <a:t>هو استجابة هروب يبتعد بها الفرد عن نوع من المثيرات التي يتعرض لها، يعني ان الفرد لا يجد اسلوبا لمواجهة الموقف فيستجيب بالسلوك الاحجامي، اي الابتعاد عن الموقف.</a:t>
            </a:r>
          </a:p>
          <a:p>
            <a:pPr marL="1431925" indent="-1431925">
              <a:buNone/>
            </a:pPr>
            <a:r>
              <a:rPr lang="ar-IQ" b="1" dirty="0" smtClean="0"/>
              <a:t>- السلوك الاقدامي: </a:t>
            </a:r>
            <a:r>
              <a:rPr lang="ar-IQ" dirty="0" smtClean="0"/>
              <a:t>هو الطرف الاخر للسلوك الاحجامي ويعني اندفاع الفرد لكي يقترب من المثير، لكي يعالجه او يواجهه بحلول مناسبة ما يعني ان لديه دوافع قوية تجعله يقترب ويستجيب للمثير في الموقف.</a:t>
            </a:r>
          </a:p>
        </p:txBody>
      </p:sp>
    </p:spTree>
    <p:extLst>
      <p:ext uri="{BB962C8B-B14F-4D97-AF65-F5344CB8AC3E}">
        <p14:creationId xmlns:p14="http://schemas.microsoft.com/office/powerpoint/2010/main" val="280574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marL="0" indent="0" algn="r"/>
            <a:r>
              <a:rPr lang="ar-IQ" sz="4000" b="1" dirty="0" smtClean="0"/>
              <a:t>المبحث الثالث: السلوك الشرائي للسائح</a:t>
            </a:r>
            <a:endParaRPr lang="ar-IQ" sz="4000" dirty="0"/>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marL="0" indent="0"/>
            <a:r>
              <a:rPr lang="ar-IQ" sz="4000" b="1" dirty="0" smtClean="0"/>
              <a:t> مراحل القرار الشرائي للسائح:</a:t>
            </a:r>
          </a:p>
          <a:p>
            <a:pPr marL="804863" indent="-804863">
              <a:buNone/>
            </a:pPr>
            <a:r>
              <a:rPr lang="ar-IQ" b="1" dirty="0" smtClean="0"/>
              <a:t>- مرحلة الاحساس بالحاجة: </a:t>
            </a:r>
            <a:r>
              <a:rPr lang="ar-IQ" dirty="0" smtClean="0"/>
              <a:t>تشير الدراسات ان شعور الانسان بالتغيير نتيجة الروتين اليومي تدفعه للقيام بنشاط سياحي معين.</a:t>
            </a:r>
          </a:p>
          <a:p>
            <a:pPr marL="804863" indent="-804863">
              <a:buNone/>
            </a:pPr>
            <a:r>
              <a:rPr lang="ar-IQ" b="1" dirty="0" smtClean="0"/>
              <a:t>- البحث عن المعلومات: </a:t>
            </a:r>
            <a:r>
              <a:rPr lang="ar-IQ" dirty="0" smtClean="0"/>
              <a:t>يتم الحصول عليها عادة من المعارف الذين سبق ان تعاملوا مع البرامج السياحية المعروضة.</a:t>
            </a:r>
          </a:p>
          <a:p>
            <a:pPr marL="804863" indent="-804863">
              <a:buNone/>
            </a:pPr>
            <a:r>
              <a:rPr lang="ar-IQ" b="1" dirty="0" smtClean="0"/>
              <a:t>- المعرفة: </a:t>
            </a:r>
            <a:r>
              <a:rPr lang="ar-IQ" dirty="0" smtClean="0"/>
              <a:t>هي المرحلة التي تكتمل فيها لدى السائح كل المعلومات والبيانات</a:t>
            </a:r>
          </a:p>
          <a:p>
            <a:pPr marL="804863" indent="-804863">
              <a:buNone/>
            </a:pPr>
            <a:r>
              <a:rPr lang="ar-IQ" b="1" dirty="0" smtClean="0"/>
              <a:t>- تقييم البدائل: </a:t>
            </a:r>
            <a:r>
              <a:rPr lang="ar-IQ" dirty="0" smtClean="0"/>
              <a:t>بعد جمع المعلومات والتعرف والالمام بكل جوانب البرنامج السياحي يقوم السائح بعملية التقييم والتي تتم عن طريق تقييم المنافع التي يحصل عليها من خلال استفادته من الخدمات السياحية.</a:t>
            </a:r>
          </a:p>
          <a:p>
            <a:pPr marL="804863" indent="-804863">
              <a:buNone/>
            </a:pPr>
            <a:r>
              <a:rPr lang="ar-IQ" b="1" dirty="0" smtClean="0"/>
              <a:t>- التفضيل: </a:t>
            </a:r>
            <a:r>
              <a:rPr lang="ar-IQ" dirty="0" smtClean="0"/>
              <a:t>وهي المرحلة الحاسمة  لدى السائح أين يقوم بالمفاضلة بين البرامج السياحية.</a:t>
            </a:r>
          </a:p>
          <a:p>
            <a:pPr marL="804863" indent="-804863">
              <a:buNone/>
            </a:pPr>
            <a:r>
              <a:rPr lang="ar-IQ" b="1" dirty="0" smtClean="0"/>
              <a:t>- القرار: </a:t>
            </a:r>
            <a:r>
              <a:rPr lang="ar-IQ" dirty="0" smtClean="0"/>
              <a:t>وهي المرحلة التي يتخذ فيها السائح قراره النهائي حول خدمة سياحية معينة.</a:t>
            </a:r>
          </a:p>
          <a:p>
            <a:pPr marL="804863" indent="-804863">
              <a:buNone/>
            </a:pPr>
            <a:r>
              <a:rPr lang="ar-IQ" b="1" dirty="0" smtClean="0"/>
              <a:t>- التوازن وخلق رغبة جديدة: </a:t>
            </a:r>
            <a:r>
              <a:rPr lang="ar-IQ" dirty="0" smtClean="0"/>
              <a:t>بإمكان السياحة ان تخلق رغبة جديدة لدى السائح عند بلوغه مرحلة التوازن.</a:t>
            </a:r>
          </a:p>
          <a:p>
            <a:pPr>
              <a:buFontTx/>
              <a:buChar char="-"/>
            </a:pPr>
            <a:endParaRPr lang="ar-IQ" dirty="0"/>
          </a:p>
        </p:txBody>
      </p:sp>
    </p:spTree>
    <p:extLst>
      <p:ext uri="{BB962C8B-B14F-4D97-AF65-F5344CB8AC3E}">
        <p14:creationId xmlns:p14="http://schemas.microsoft.com/office/powerpoint/2010/main" val="72517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014079"/>
            <a:ext cx="4419600" cy="5081921"/>
          </a:xfrm>
        </p:spPr>
        <p:txBody>
          <a:bodyPr>
            <a:noAutofit/>
          </a:bodyPr>
          <a:lstStyle/>
          <a:p>
            <a:pPr>
              <a:buFontTx/>
              <a:buChar char="-"/>
            </a:pPr>
            <a:r>
              <a:rPr lang="ar-IQ" sz="1500" b="1" dirty="0" smtClean="0"/>
              <a:t>نموذج </a:t>
            </a:r>
            <a:r>
              <a:rPr lang="en-US" sz="1500" b="1" dirty="0" smtClean="0"/>
              <a:t>Nicosia</a:t>
            </a:r>
            <a:r>
              <a:rPr lang="ar-IQ" sz="1500" b="1" dirty="0" smtClean="0"/>
              <a:t> 1960:</a:t>
            </a:r>
          </a:p>
          <a:p>
            <a:pPr marL="0" indent="0">
              <a:buNone/>
            </a:pPr>
            <a:r>
              <a:rPr lang="ar-IQ" sz="1500" dirty="0" smtClean="0"/>
              <a:t>يجد </a:t>
            </a:r>
            <a:r>
              <a:rPr lang="en-US" sz="1500" dirty="0" smtClean="0"/>
              <a:t>Nicosia</a:t>
            </a:r>
            <a:r>
              <a:rPr lang="ar-IQ" sz="1500" dirty="0" smtClean="0"/>
              <a:t> بأن المستهلك يمثل نظام متميز  يتم التعرف عليه من خلال المخرجات ولقد مثل تكوين سلوك المستهلك على شكل مخطط مكون من اربع اجزاء هي:</a:t>
            </a:r>
          </a:p>
          <a:p>
            <a:pPr marL="119063" indent="-119063">
              <a:buFontTx/>
              <a:buChar char="-"/>
            </a:pPr>
            <a:r>
              <a:rPr lang="ar-IQ" sz="1500" dirty="0" smtClean="0"/>
              <a:t>مصادر المعلومات التي يتلقاها المستهلك من المنظمة والتي تؤثر على مواقفه.</a:t>
            </a:r>
          </a:p>
          <a:p>
            <a:pPr marL="119063" indent="-119063">
              <a:buFontTx/>
              <a:buChar char="-"/>
            </a:pPr>
            <a:r>
              <a:rPr lang="ar-IQ" sz="1500" dirty="0" smtClean="0"/>
              <a:t>البحث عن البدائل وتقييمها.</a:t>
            </a:r>
          </a:p>
          <a:p>
            <a:pPr marL="119063" indent="-119063">
              <a:buFontTx/>
              <a:buChar char="-"/>
            </a:pPr>
            <a:r>
              <a:rPr lang="ar-IQ" sz="1500" dirty="0" smtClean="0"/>
              <a:t>قرار (فعل) الشراء ويكون نتيجة التحول الحاصل في الدوافع.</a:t>
            </a:r>
          </a:p>
          <a:p>
            <a:pPr marL="119063" indent="-119063">
              <a:buFontTx/>
              <a:buChar char="-"/>
            </a:pPr>
            <a:r>
              <a:rPr lang="ar-IQ" sz="1500" dirty="0" smtClean="0"/>
              <a:t>الافعال والعمليات اللاحقة لاتخاذ القرار والتي تكون نتيجة للخيرات السابقة تجاه المنتج.</a:t>
            </a:r>
          </a:p>
          <a:p>
            <a:pPr marL="0" indent="0">
              <a:buNone/>
            </a:pPr>
            <a:r>
              <a:rPr lang="ar-IQ" sz="1500" dirty="0" smtClean="0"/>
              <a:t>ووفق هذا النموذج فإنه يظهر بأن المخرجات تكون متأثرة بالحوافز التي يتلقاها من المشروع والاجراءات التي تتم داخل المستهلك ويكون التعرض لهذه المحفزات والاجراءات على النحو الآتي:</a:t>
            </a:r>
          </a:p>
          <a:p>
            <a:pPr marL="119063" indent="-119063">
              <a:buFontTx/>
              <a:buChar char="-"/>
            </a:pPr>
            <a:r>
              <a:rPr lang="ar-IQ" sz="1500" dirty="0" smtClean="0"/>
              <a:t>يقوم المشروع بتوجيه الرسائل في إطار المجال الاول والتي تتضمن خصائص المشروع ومنتجاته الى المجال الثاني بهدف التأثير على ميول ومواقف المستهلكين.</a:t>
            </a:r>
          </a:p>
          <a:p>
            <a:pPr marL="119063" indent="-119063">
              <a:buFontTx/>
              <a:buChar char="-"/>
            </a:pPr>
            <a:r>
              <a:rPr lang="ar-IQ" sz="1500" dirty="0" smtClean="0"/>
              <a:t>المجال الثاني يتكون من الخصائص الشخصية للمستهلك.</a:t>
            </a:r>
          </a:p>
          <a:p>
            <a:pPr marL="119063" indent="-119063">
              <a:buFontTx/>
              <a:buChar char="-"/>
            </a:pPr>
            <a:r>
              <a:rPr lang="ar-IQ" sz="1500" dirty="0" smtClean="0"/>
              <a:t>المجال الثالث بعد ان يتم تحويل وتوجيه الدوافع والتي تستطيع من خلالها فهم اجراءات الشراء ومن ثم اتخاذ القرار وصولا الى التعرف على سلوك الشراء الواقع.</a:t>
            </a:r>
          </a:p>
          <a:p>
            <a:pPr marL="119063" indent="-119063">
              <a:buFontTx/>
              <a:buChar char="-"/>
            </a:pPr>
            <a:r>
              <a:rPr lang="ar-IQ" sz="1500" dirty="0" smtClean="0"/>
              <a:t>المجال الرابع يمثل ردود فعل المستهلكين بعد اتخاذ قرار الشراء (المعلومات المرتدة).</a:t>
            </a:r>
            <a:endParaRPr lang="ar-IQ" sz="1500" dirty="0"/>
          </a:p>
        </p:txBody>
      </p:sp>
      <p:sp>
        <p:nvSpPr>
          <p:cNvPr id="4" name="TextBox 3"/>
          <p:cNvSpPr txBox="1"/>
          <p:nvPr/>
        </p:nvSpPr>
        <p:spPr>
          <a:xfrm>
            <a:off x="4572000" y="367748"/>
            <a:ext cx="4114800" cy="646331"/>
          </a:xfrm>
          <a:prstGeom prst="rect">
            <a:avLst/>
          </a:prstGeom>
          <a:noFill/>
        </p:spPr>
        <p:txBody>
          <a:bodyPr wrap="square" rtlCol="1">
            <a:spAutoFit/>
          </a:bodyPr>
          <a:lstStyle/>
          <a:p>
            <a:pPr marL="285750" indent="-285750">
              <a:buFont typeface="Arial" panose="020B0604020202020204" pitchFamily="34" charset="0"/>
              <a:buChar char="•"/>
            </a:pPr>
            <a:r>
              <a:rPr lang="ar-IQ" sz="3600" b="1" dirty="0"/>
              <a:t> نماذج سلوك السائح</a:t>
            </a:r>
            <a:r>
              <a:rPr lang="ar-IQ" sz="3600" b="1" dirty="0" smtClean="0"/>
              <a:t>:</a:t>
            </a:r>
            <a:endParaRPr lang="ar-IQ" sz="36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92" y="404191"/>
            <a:ext cx="3937308" cy="5867400"/>
          </a:xfrm>
          <a:prstGeom prst="rect">
            <a:avLst/>
          </a:prstGeom>
        </p:spPr>
      </p:pic>
    </p:spTree>
    <p:extLst>
      <p:ext uri="{BB962C8B-B14F-4D97-AF65-F5344CB8AC3E}">
        <p14:creationId xmlns:p14="http://schemas.microsoft.com/office/powerpoint/2010/main" val="4211011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1577</Words>
  <Application>Microsoft Office PowerPoint</Application>
  <PresentationFormat>On-screen Show (4:3)</PresentationFormat>
  <Paragraphs>90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إدارة سلوك الضيف  </vt:lpstr>
      <vt:lpstr>الفصل الاول مفهوم وطبيعة سلوك السائح</vt:lpstr>
      <vt:lpstr>PowerPoint Presentation</vt:lpstr>
      <vt:lpstr>PowerPoint Presentation</vt:lpstr>
      <vt:lpstr>PowerPoint Presentation</vt:lpstr>
      <vt:lpstr>PowerPoint Presentation</vt:lpstr>
      <vt:lpstr>PowerPoint Presentation</vt:lpstr>
      <vt:lpstr>المبحث الثالث: السلوك الشرائي للسائح</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سلوك السائح (المستهلك) السياحي</dc:title>
  <dc:creator>Samer</dc:creator>
  <cp:lastModifiedBy>Samer</cp:lastModifiedBy>
  <cp:revision>76</cp:revision>
  <dcterms:created xsi:type="dcterms:W3CDTF">2020-06-03T18:56:25Z</dcterms:created>
  <dcterms:modified xsi:type="dcterms:W3CDTF">2020-06-08T19:52:58Z</dcterms:modified>
</cp:coreProperties>
</file>