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3" r:id="rId3"/>
    <p:sldId id="264" r:id="rId4"/>
    <p:sldId id="265" r:id="rId5"/>
    <p:sldId id="266"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3/4/2023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629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95908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3/4/2023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36090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3/4/2023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202350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3/4/2023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6887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39175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92347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38111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3/4/2023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27432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86806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3/4/2023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9596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83091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19963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09751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6027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1861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30383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3/4/2023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8324268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marefa.org/w/index.php?title=%D9%84%D9%8A%D8%B1%D8%A9&amp;action=edit&amp;redlink=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marefa.org/%D8%A7%D9%84%D8%B6%D8%B1%D8%A7%D8%A6%D8%A8" TargetMode="External"/><Relationship Id="rId2" Type="http://schemas.openxmlformats.org/officeDocument/2006/relationships/hyperlink" Target="https://www.marefa.org/%D8%A7%D9%84%D8%AF%D8%AE%D9%84_%D8%A7%D9%84%D9%82%D9%88%D9%85%D9%8A" TargetMode="Externa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IQ" dirty="0" smtClean="0">
                <a:solidFill>
                  <a:schemeClr val="accent6">
                    <a:lumMod val="60000"/>
                    <a:lumOff val="40000"/>
                  </a:schemeClr>
                </a:solidFill>
                <a:latin typeface="Aldhabi" panose="01000000000000000000" pitchFamily="2" charset="-78"/>
                <a:cs typeface="Aldhabi" panose="01000000000000000000" pitchFamily="2" charset="-78"/>
              </a:rPr>
              <a:t>نظرية المضاعف</a:t>
            </a:r>
            <a:endParaRPr lang="ar-IQ" dirty="0">
              <a:solidFill>
                <a:schemeClr val="accent6">
                  <a:lumMod val="60000"/>
                  <a:lumOff val="40000"/>
                </a:schemeClr>
              </a:solidFill>
              <a:latin typeface="Aldhabi" panose="01000000000000000000" pitchFamily="2" charset="-78"/>
              <a:cs typeface="Aldhabi" panose="01000000000000000000" pitchFamily="2" charset="-78"/>
            </a:endParaRPr>
          </a:p>
        </p:txBody>
      </p:sp>
      <p:sp>
        <p:nvSpPr>
          <p:cNvPr id="3" name="Subtitle 2"/>
          <p:cNvSpPr>
            <a:spLocks noGrp="1"/>
          </p:cNvSpPr>
          <p:nvPr>
            <p:ph type="subTitle" idx="1"/>
          </p:nvPr>
        </p:nvSpPr>
        <p:spPr/>
        <p:txBody>
          <a:bodyPr>
            <a:normAutofit fontScale="92500" lnSpcReduction="10000"/>
          </a:bodyPr>
          <a:lstStyle/>
          <a:p>
            <a:pPr algn="ctr"/>
            <a:r>
              <a:rPr lang="ar-IQ" dirty="0" smtClean="0">
                <a:solidFill>
                  <a:schemeClr val="accent2">
                    <a:lumMod val="60000"/>
                    <a:lumOff val="40000"/>
                  </a:schemeClr>
                </a:solidFill>
              </a:rPr>
              <a:t>اعداد</a:t>
            </a:r>
          </a:p>
          <a:p>
            <a:pPr algn="ctr"/>
            <a:r>
              <a:rPr lang="ar-IQ" dirty="0" smtClean="0">
                <a:solidFill>
                  <a:schemeClr val="accent2">
                    <a:lumMod val="60000"/>
                    <a:lumOff val="40000"/>
                  </a:schemeClr>
                </a:solidFill>
              </a:rPr>
              <a:t>أ.م.د. مها عبد الستار السامرائي</a:t>
            </a:r>
            <a:endParaRPr lang="ar-IQ" dirty="0">
              <a:solidFill>
                <a:schemeClr val="accent2">
                  <a:lumMod val="60000"/>
                  <a:lumOff val="40000"/>
                </a:schemeClr>
              </a:solidFill>
            </a:endParaRPr>
          </a:p>
        </p:txBody>
      </p:sp>
      <p:sp>
        <p:nvSpPr>
          <p:cNvPr id="4" name="TextBox 3"/>
          <p:cNvSpPr txBox="1"/>
          <p:nvPr/>
        </p:nvSpPr>
        <p:spPr>
          <a:xfrm rot="19469409">
            <a:off x="1678676" y="4311272"/>
            <a:ext cx="2518499" cy="523220"/>
          </a:xfrm>
          <a:prstGeom prst="rect">
            <a:avLst/>
          </a:prstGeom>
          <a:noFill/>
        </p:spPr>
        <p:txBody>
          <a:bodyPr wrap="square" rtlCol="1">
            <a:spAutoFit/>
          </a:bodyPr>
          <a:lstStyle/>
          <a:p>
            <a:pPr algn="ctr" rtl="1"/>
            <a:r>
              <a:rPr lang="ar-IQ" sz="2800" dirty="0" smtClean="0">
                <a:solidFill>
                  <a:schemeClr val="accent3">
                    <a:lumMod val="60000"/>
                    <a:lumOff val="40000"/>
                  </a:schemeClr>
                </a:solidFill>
                <a:latin typeface="Aldhabi" panose="01000000000000000000" pitchFamily="2" charset="-78"/>
                <a:cs typeface="Aldhabi" panose="01000000000000000000" pitchFamily="2" charset="-78"/>
              </a:rPr>
              <a:t>المحاضرة ثلاثة وعشرون</a:t>
            </a:r>
            <a:endParaRPr lang="ar-IQ" sz="2800" dirty="0">
              <a:solidFill>
                <a:schemeClr val="accent3">
                  <a:lumMod val="60000"/>
                  <a:lumOff val="40000"/>
                </a:schemeClr>
              </a:solidFill>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4027372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654994"/>
          </a:xfrm>
        </p:spPr>
        <p:txBody>
          <a:bodyPr>
            <a:noAutofit/>
          </a:bodyPr>
          <a:lstStyle/>
          <a:p>
            <a:pPr lvl="0">
              <a:spcBef>
                <a:spcPts val="1000"/>
              </a:spcBef>
            </a:pPr>
            <a:r>
              <a:rPr lang="ar-IQ" sz="4400" b="1" cap="none" dirty="0">
                <a:solidFill>
                  <a:schemeClr val="accent6">
                    <a:lumMod val="60000"/>
                    <a:lumOff val="40000"/>
                  </a:schemeClr>
                </a:solidFill>
                <a:latin typeface="Aldhabi" panose="01000000000000000000" pitchFamily="2" charset="-78"/>
                <a:ea typeface="+mn-ea"/>
                <a:cs typeface="Aldhabi" panose="01000000000000000000" pitchFamily="2" charset="-78"/>
              </a:rPr>
              <a:t>المضاعف </a:t>
            </a:r>
            <a:r>
              <a:rPr lang="ar-IQ" sz="4400" b="1" cap="none" dirty="0" smtClean="0">
                <a:solidFill>
                  <a:schemeClr val="accent6">
                    <a:lumMod val="60000"/>
                    <a:lumOff val="40000"/>
                  </a:schemeClr>
                </a:solidFill>
                <a:latin typeface="Aldhabi" panose="01000000000000000000" pitchFamily="2" charset="-78"/>
                <a:ea typeface="+mn-ea"/>
                <a:cs typeface="Aldhabi" panose="01000000000000000000" pitchFamily="2" charset="-78"/>
              </a:rPr>
              <a:t>الاقتصادي</a:t>
            </a:r>
            <a:endParaRPr lang="ar-IQ" sz="7200" b="1" dirty="0">
              <a:solidFill>
                <a:schemeClr val="accent6">
                  <a:lumMod val="60000"/>
                  <a:lumOff val="40000"/>
                </a:schemeClr>
              </a:solidFill>
              <a:latin typeface="Aldhabi" panose="01000000000000000000" pitchFamily="2" charset="-78"/>
              <a:cs typeface="Aldhabi" panose="01000000000000000000" pitchFamily="2" charset="-78"/>
            </a:endParaRPr>
          </a:p>
        </p:txBody>
      </p:sp>
      <p:sp>
        <p:nvSpPr>
          <p:cNvPr id="3" name="Content Placeholder 2"/>
          <p:cNvSpPr>
            <a:spLocks noGrp="1"/>
          </p:cNvSpPr>
          <p:nvPr>
            <p:ph idx="1"/>
          </p:nvPr>
        </p:nvSpPr>
        <p:spPr>
          <a:xfrm>
            <a:off x="685799" y="1419368"/>
            <a:ext cx="11146809" cy="4799318"/>
          </a:xfrm>
        </p:spPr>
        <p:txBody>
          <a:bodyPr>
            <a:normAutofit/>
          </a:bodyPr>
          <a:lstStyle/>
          <a:p>
            <a:pPr marL="0" indent="0">
              <a:buNone/>
            </a:pPr>
            <a:r>
              <a:rPr lang="ar-IQ" dirty="0" smtClean="0">
                <a:solidFill>
                  <a:srgbClr val="000000"/>
                </a:solidFill>
                <a:latin typeface="Arial" panose="020B0604020202020204" pitchFamily="34" charset="0"/>
              </a:rPr>
              <a:t>يتم </a:t>
            </a:r>
            <a:r>
              <a:rPr lang="ar-IQ" dirty="0">
                <a:solidFill>
                  <a:srgbClr val="000000"/>
                </a:solidFill>
                <a:latin typeface="Arial" panose="020B0604020202020204" pitchFamily="34" charset="0"/>
              </a:rPr>
              <a:t>فهم التغيرات الحاصلة في الإنتاج من خلال فهم العلاقة التي تربط بينه وبين الإنفاق الاستهلاكي وأشكال الإنفاق الأخرى (الإنفاق الاستثماري، الإنفاق الحكومي)، علماً أن أشكال الإنفاق الأربعة السابقة تعد الوسيلة الوحيدة لتكوين الدخول.</a:t>
            </a:r>
          </a:p>
          <a:p>
            <a:pPr marL="0" indent="0">
              <a:buNone/>
            </a:pPr>
            <a:r>
              <a:rPr lang="ar-IQ" dirty="0">
                <a:solidFill>
                  <a:srgbClr val="000000"/>
                </a:solidFill>
                <a:latin typeface="Arial" panose="020B0604020202020204" pitchFamily="34" charset="0"/>
              </a:rPr>
              <a:t>الإنفاق الاستثماري هو عادة موضوع تحولات كبيرة وغير قابلة للتنبؤ، فعلى سبيل المثال إذا انخفضت ثقة رجال الأعمال فإن الإنفاق الاستثماري سيتدنى أو قد يتوقف. وسيؤدي توقف الإنفاق الاستثماري إلى خفض دخول العاملين وبالتالي إلى خفض إنفاقهم الاستهلاكي. مما يؤدي بالضرورة إلى تدني مستويات التشغيل، ونتيجة لذلك انخفاض دخول العاملين في مجال إنتاج السلع والخدمات،ويؤدي ذلك كله إلى انخفاض في الدخل الكلي والإنتاج بمقدار أكبر من الانخفاض الذي حصل أصلاً في الإنفاق الاستثماري. وهذا الربط بين الإنفاق الاستثماري أو الإنفاق الحكومي أو الصادرات من جهة إلى الدخل أو إلى إنفاق المستهلك ثم إلى الدخل هو ما اصطلح على تسميته بأثر المضاعف </a:t>
            </a:r>
            <a:r>
              <a:rPr lang="en-US" dirty="0">
                <a:solidFill>
                  <a:srgbClr val="000000"/>
                </a:solidFill>
                <a:latin typeface="Arial" panose="020B0604020202020204" pitchFamily="34" charset="0"/>
              </a:rPr>
              <a:t>multiplier. </a:t>
            </a:r>
            <a:r>
              <a:rPr lang="ar-IQ" dirty="0">
                <a:solidFill>
                  <a:srgbClr val="000000"/>
                </a:solidFill>
                <a:latin typeface="Arial" panose="020B0604020202020204" pitchFamily="34" charset="0"/>
              </a:rPr>
              <a:t>إن معرفة تلك التأثيرات تساعد على فهم عدم قدرة اقتصاد ما على التعافي على نحو سريع في حالة انخفاض الإنفاق الاستثماري، إذا إن هذا الانخفاض سيصاحبه انخفاض في الطلب الاستهلاكي، وفي حال حصول ذلك ستتزعزع ثقة رجال الأعمال بالمستقبل، وهو شيء ليس بالسهل استرجاعه.</a:t>
            </a:r>
          </a:p>
          <a:p>
            <a:pPr marL="0" indent="0">
              <a:buNone/>
            </a:pPr>
            <a:endParaRPr lang="ar-IQ" dirty="0"/>
          </a:p>
        </p:txBody>
      </p:sp>
    </p:spTree>
    <p:extLst>
      <p:ext uri="{BB962C8B-B14F-4D97-AF65-F5344CB8AC3E}">
        <p14:creationId xmlns:p14="http://schemas.microsoft.com/office/powerpoint/2010/main" val="4112400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586755"/>
          </a:xfrm>
        </p:spPr>
        <p:txBody>
          <a:bodyPr>
            <a:normAutofit fontScale="90000"/>
          </a:bodyPr>
          <a:lstStyle/>
          <a:p>
            <a:r>
              <a:rPr lang="ar-IQ" dirty="0">
                <a:solidFill>
                  <a:srgbClr val="000000"/>
                </a:solidFill>
                <a:latin typeface="Arial" panose="020B0604020202020204" pitchFamily="34" charset="0"/>
              </a:rPr>
              <a:t>طريقة عمل </a:t>
            </a:r>
            <a:r>
              <a:rPr lang="ar-IQ" dirty="0" smtClean="0">
                <a:solidFill>
                  <a:srgbClr val="000000"/>
                </a:solidFill>
                <a:latin typeface="Arial" panose="020B0604020202020204" pitchFamily="34" charset="0"/>
              </a:rPr>
              <a:t>المضاعف</a:t>
            </a:r>
            <a:endParaRPr lang="ar-IQ" dirty="0"/>
          </a:p>
        </p:txBody>
      </p:sp>
      <p:sp>
        <p:nvSpPr>
          <p:cNvPr id="3" name="Content Placeholder 2"/>
          <p:cNvSpPr>
            <a:spLocks noGrp="1"/>
          </p:cNvSpPr>
          <p:nvPr>
            <p:ph idx="1"/>
          </p:nvPr>
        </p:nvSpPr>
        <p:spPr>
          <a:xfrm>
            <a:off x="685799" y="1569494"/>
            <a:ext cx="11255991" cy="4649192"/>
          </a:xfrm>
        </p:spPr>
        <p:txBody>
          <a:bodyPr>
            <a:normAutofit fontScale="92500" lnSpcReduction="10000"/>
          </a:bodyPr>
          <a:lstStyle/>
          <a:p>
            <a:pPr marL="0" indent="0">
              <a:buNone/>
            </a:pPr>
            <a:r>
              <a:rPr lang="ar-IQ" dirty="0">
                <a:solidFill>
                  <a:srgbClr val="000000"/>
                </a:solidFill>
                <a:latin typeface="Arial" panose="020B0604020202020204" pitchFamily="34" charset="0"/>
              </a:rPr>
              <a:t>لو اُفترض أن هنالك زيادة في الاستثمارات الخاصة بمقدار 300 مليون ليرة سورية، فإن تلك الزيادة سوف تحدث سلسلة من ردود الأفعال، فشراء السلع الاستثمارية سينتج زيادة في دخول منتجي تلك السلع. وإذا ما أنفق المنتجون بشكل جماعي ثلاثة أخماس (3/5) الزيادة الإضافية الحاصلة في دخولهم فإن دخول أشخاص آخرين ستتزايد بمقدار 180 مليون </a:t>
            </a:r>
            <a:r>
              <a:rPr lang="ar-IQ" dirty="0">
                <a:solidFill>
                  <a:srgbClr val="DD3333"/>
                </a:solidFill>
                <a:latin typeface="Arial" panose="020B0604020202020204" pitchFamily="34" charset="0"/>
                <a:hlinkClick r:id="rId2" tooltip="ليرة (الصفحة غير موجودة)"/>
              </a:rPr>
              <a:t>ليرة</a:t>
            </a:r>
            <a:r>
              <a:rPr lang="ar-IQ" dirty="0">
                <a:solidFill>
                  <a:srgbClr val="000000"/>
                </a:solidFill>
                <a:latin typeface="Arial" panose="020B0604020202020204" pitchFamily="34" charset="0"/>
              </a:rPr>
              <a:t> أي:</a:t>
            </a:r>
          </a:p>
          <a:p>
            <a:pPr marL="0" indent="0">
              <a:buNone/>
            </a:pPr>
            <a:r>
              <a:rPr lang="ar-IQ" dirty="0">
                <a:solidFill>
                  <a:srgbClr val="000000"/>
                </a:solidFill>
                <a:latin typeface="Arial" panose="020B0604020202020204" pitchFamily="34" charset="0"/>
              </a:rPr>
              <a:t>(3/5) × 300=180 مليون ليرة</a:t>
            </a:r>
          </a:p>
          <a:p>
            <a:pPr marL="0" indent="0">
              <a:buNone/>
            </a:pPr>
            <a:r>
              <a:rPr lang="ar-IQ" dirty="0">
                <a:solidFill>
                  <a:srgbClr val="000000"/>
                </a:solidFill>
                <a:latin typeface="Arial" panose="020B0604020202020204" pitchFamily="34" charset="0"/>
              </a:rPr>
              <a:t>وإلى هذا الحد فإن مقدار الزيادة في الدخل الكلي هي:</a:t>
            </a:r>
          </a:p>
          <a:p>
            <a:pPr marL="0" indent="0">
              <a:buNone/>
            </a:pPr>
            <a:r>
              <a:rPr lang="ar-IQ" dirty="0">
                <a:solidFill>
                  <a:srgbClr val="000000"/>
                </a:solidFill>
                <a:latin typeface="Arial" panose="020B0604020202020204" pitchFamily="34" charset="0"/>
              </a:rPr>
              <a:t>300 +180 =480 مليون ليرة</a:t>
            </a:r>
          </a:p>
          <a:p>
            <a:pPr marL="0" indent="0">
              <a:buNone/>
            </a:pPr>
            <a:r>
              <a:rPr lang="ar-IQ" dirty="0">
                <a:solidFill>
                  <a:srgbClr val="000000"/>
                </a:solidFill>
                <a:latin typeface="Arial" panose="020B0604020202020204" pitchFamily="34" charset="0"/>
              </a:rPr>
              <a:t>تستمر موجة الزيادات في الدخول مادام منتجو سلع وخدمات آخرون سيفيدون من تلك الزيادات. وبافتراض أن هؤلاء بدورهم أنفقوا ما نسبته 60٪ من الزيادة على شراء سلع وخدمات جديدة فإن الزيادة الجديدة التي ستحصل في الدخل ستكون:</a:t>
            </a:r>
          </a:p>
          <a:p>
            <a:pPr marL="0" indent="0">
              <a:buNone/>
            </a:pPr>
            <a:r>
              <a:rPr lang="ar-IQ" dirty="0">
                <a:solidFill>
                  <a:srgbClr val="000000"/>
                </a:solidFill>
                <a:latin typeface="Arial" panose="020B0604020202020204" pitchFamily="34" charset="0"/>
              </a:rPr>
              <a:t>0.6 × 180 =108 مليون ليرة</a:t>
            </a:r>
          </a:p>
          <a:p>
            <a:pPr marL="0" indent="0">
              <a:buNone/>
            </a:pPr>
            <a:r>
              <a:rPr lang="ar-IQ" dirty="0">
                <a:solidFill>
                  <a:srgbClr val="000000"/>
                </a:solidFill>
                <a:latin typeface="Arial" panose="020B0604020202020204" pitchFamily="34" charset="0"/>
              </a:rPr>
              <a:t>وبهذا ستكون مجموع الإضافات الحاصلة في الدخل:</a:t>
            </a:r>
          </a:p>
          <a:p>
            <a:pPr marL="0" indent="0">
              <a:buNone/>
            </a:pPr>
            <a:r>
              <a:rPr lang="ar-IQ" dirty="0">
                <a:solidFill>
                  <a:srgbClr val="000000"/>
                </a:solidFill>
                <a:latin typeface="Arial" panose="020B0604020202020204" pitchFamily="34" charset="0"/>
              </a:rPr>
              <a:t>300 + 180 + 108 = 588 مليون ليرة</a:t>
            </a:r>
          </a:p>
          <a:p>
            <a:pPr marL="0" indent="0">
              <a:buNone/>
            </a:pPr>
            <a:r>
              <a:rPr lang="ar-IQ" dirty="0">
                <a:solidFill>
                  <a:srgbClr val="000000"/>
                </a:solidFill>
                <a:latin typeface="Arial" panose="020B0604020202020204" pitchFamily="34" charset="0"/>
              </a:rPr>
              <a:t>وهذه العملية سوف تستمر إلى ما لا نهاية، ولكن في كل مرة ستكون الزيادة الجديدة عبارة عن جزء من الزيادة السابقة، معتمدة على مقدار الميل الحدي للاستهلاك.</a:t>
            </a:r>
          </a:p>
          <a:p>
            <a:pPr marL="0" indent="0">
              <a:buNone/>
            </a:pPr>
            <a:endParaRPr lang="ar-IQ" dirty="0"/>
          </a:p>
        </p:txBody>
      </p:sp>
    </p:spTree>
    <p:extLst>
      <p:ext uri="{BB962C8B-B14F-4D97-AF65-F5344CB8AC3E}">
        <p14:creationId xmlns:p14="http://schemas.microsoft.com/office/powerpoint/2010/main" val="2863230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2"/>
            <a:ext cx="8610600" cy="859711"/>
          </a:xfrm>
        </p:spPr>
        <p:txBody>
          <a:bodyPr>
            <a:normAutofit fontScale="90000"/>
          </a:bodyPr>
          <a:lstStyle/>
          <a:p>
            <a:pPr lvl="0">
              <a:spcBef>
                <a:spcPts val="1000"/>
              </a:spcBef>
            </a:pPr>
            <a:r>
              <a:rPr lang="ar-IQ" sz="2700" b="1" cap="none" dirty="0">
                <a:solidFill>
                  <a:schemeClr val="accent6">
                    <a:lumMod val="60000"/>
                    <a:lumOff val="40000"/>
                  </a:schemeClr>
                </a:solidFill>
                <a:ea typeface="+mn-ea"/>
              </a:rPr>
              <a:t>مضاعف الإنفاق </a:t>
            </a:r>
            <a:r>
              <a:rPr lang="en-US" sz="2700" b="1" cap="none" dirty="0">
                <a:solidFill>
                  <a:schemeClr val="accent6">
                    <a:lumMod val="60000"/>
                    <a:lumOff val="40000"/>
                  </a:schemeClr>
                </a:solidFill>
                <a:latin typeface="Algerian" panose="04020705040A02060702" pitchFamily="82" charset="0"/>
                <a:ea typeface="+mn-ea"/>
              </a:rPr>
              <a:t>expenditure multiplier</a:t>
            </a:r>
            <a:r>
              <a:rPr lang="en-US" sz="2000" cap="none" dirty="0">
                <a:solidFill>
                  <a:prstClr val="black"/>
                </a:solidFill>
                <a:ea typeface="+mn-ea"/>
                <a:cs typeface="+mn-cs"/>
              </a:rPr>
              <a:t/>
            </a:r>
            <a:br>
              <a:rPr lang="en-US" sz="2000" cap="none" dirty="0">
                <a:solidFill>
                  <a:prstClr val="black"/>
                </a:solidFill>
                <a:ea typeface="+mn-ea"/>
                <a:cs typeface="+mn-cs"/>
              </a:rPr>
            </a:br>
            <a:endParaRPr lang="ar-IQ" dirty="0"/>
          </a:p>
        </p:txBody>
      </p:sp>
      <p:sp>
        <p:nvSpPr>
          <p:cNvPr id="3" name="Content Placeholder 2"/>
          <p:cNvSpPr>
            <a:spLocks noGrp="1"/>
          </p:cNvSpPr>
          <p:nvPr>
            <p:ph idx="1"/>
          </p:nvPr>
        </p:nvSpPr>
        <p:spPr>
          <a:xfrm>
            <a:off x="685800" y="1460310"/>
            <a:ext cx="10820400" cy="4758375"/>
          </a:xfrm>
        </p:spPr>
        <p:txBody>
          <a:bodyPr>
            <a:normAutofit lnSpcReduction="10000"/>
          </a:bodyPr>
          <a:lstStyle/>
          <a:p>
            <a:pPr marL="0" indent="0">
              <a:buNone/>
            </a:pPr>
            <a:r>
              <a:rPr lang="ar-IQ" dirty="0" smtClean="0"/>
              <a:t>بافتراض </a:t>
            </a:r>
            <a:r>
              <a:rPr lang="ar-IQ" dirty="0"/>
              <a:t>أن اقتصاداً ما يتكون من قطاعين، عليه فإن دالة الطلب الكلي في حركتها ستتأثر بالتغيرات التي تحصل بمكوناتها، وبقدر تعلق الأمر بالمثال الحالي، دالة الاستهلاك، ودالة الاستثمار. وحيث إن دالة الاستثمار هي الأقل استقراراً مقارنة بدالة الاستهلاك، فإن تحرك دالة الإنفاق الكلي غالباً ما يكون نتيجة لتغير دالة الاستثمار. إن التغير الحاصل في الدخل والناتج نتيجة لأي تغير يحصل في الاستثمار يكون مضاعفاً، ويحصل الشيء ذاته فيما لو حصل أي تغير في أي من مكونات الإنفاق الأخرى.</a:t>
            </a:r>
          </a:p>
          <a:p>
            <a:pPr marL="0" indent="0">
              <a:buNone/>
            </a:pPr>
            <a:endParaRPr lang="ar-IQ" dirty="0"/>
          </a:p>
          <a:p>
            <a:pPr marL="0" indent="0">
              <a:buNone/>
            </a:pPr>
            <a:r>
              <a:rPr lang="ar-IQ" dirty="0"/>
              <a:t>وطبقاً لما جاء به كينز فإن بالإمكان صياغة الدخل على شكل متطابقة، هي متطابقة الدخل القومي كالآتي:</a:t>
            </a:r>
          </a:p>
          <a:p>
            <a:pPr marL="0" indent="0">
              <a:buNone/>
            </a:pPr>
            <a:endParaRPr lang="ar-IQ" dirty="0"/>
          </a:p>
          <a:p>
            <a:pPr marL="0" indent="0">
              <a:buNone/>
            </a:pPr>
            <a:r>
              <a:rPr lang="ar-IQ" dirty="0"/>
              <a:t>الدخل = الاستهلاك + الادخار </a:t>
            </a:r>
            <a:r>
              <a:rPr lang="en-US" dirty="0"/>
              <a:t>Y = C + S </a:t>
            </a:r>
            <a:r>
              <a:rPr lang="ar-IQ" dirty="0"/>
              <a:t>وبالتالي فإن المضاعف في حالة الاقتصاد المغلق يساوي مقلوب الميل الحدي للاستهلاك 6524-3.</a:t>
            </a:r>
            <a:r>
              <a:rPr lang="en-US" dirty="0"/>
              <a:t>jpg</a:t>
            </a:r>
          </a:p>
          <a:p>
            <a:pPr marL="0" indent="0">
              <a:buNone/>
            </a:pPr>
            <a:endParaRPr lang="en-US" dirty="0"/>
          </a:p>
          <a:p>
            <a:pPr marL="0" indent="0">
              <a:buNone/>
            </a:pPr>
            <a:r>
              <a:rPr lang="ar-IQ" dirty="0"/>
              <a:t>أي هو المضاعف حيث </a:t>
            </a:r>
            <a:r>
              <a:rPr lang="en-US" dirty="0"/>
              <a:t>B </a:t>
            </a:r>
            <a:r>
              <a:rPr lang="ar-IQ" dirty="0"/>
              <a:t>تمثل الميل الحدي للاستهلاك، ونظراً لكون قيمة الميل الحدي للاستهلاك تنحصر بين الصفر والواحد الصحيح عليه فإن المضاعف رقم موجب وأكبر من الواحد الصحيح، وعليه فإن أي زيادة في الاستهلاك التلقائي أو الاستثمارات ستنتج زيادة أكبر في الدخل.</a:t>
            </a:r>
          </a:p>
        </p:txBody>
      </p:sp>
    </p:spTree>
    <p:extLst>
      <p:ext uri="{BB962C8B-B14F-4D97-AF65-F5344CB8AC3E}">
        <p14:creationId xmlns:p14="http://schemas.microsoft.com/office/powerpoint/2010/main" val="1676320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559558"/>
            <a:ext cx="8610600" cy="736979"/>
          </a:xfrm>
        </p:spPr>
        <p:txBody>
          <a:bodyPr>
            <a:normAutofit fontScale="90000"/>
          </a:bodyPr>
          <a:lstStyle/>
          <a:p>
            <a:r>
              <a:rPr lang="ar-IQ" sz="3100" dirty="0">
                <a:solidFill>
                  <a:schemeClr val="accent6">
                    <a:lumMod val="60000"/>
                    <a:lumOff val="40000"/>
                  </a:schemeClr>
                </a:solidFill>
                <a:latin typeface="Algerian" panose="04020705040A02060702" pitchFamily="82" charset="0"/>
              </a:rPr>
              <a:t>مضاعف التجارة الخارجية </a:t>
            </a:r>
            <a:r>
              <a:rPr lang="en-US" sz="3100" dirty="0">
                <a:solidFill>
                  <a:schemeClr val="accent6">
                    <a:lumMod val="60000"/>
                    <a:lumOff val="40000"/>
                  </a:schemeClr>
                </a:solidFill>
                <a:latin typeface="Algerian" panose="04020705040A02060702" pitchFamily="82" charset="0"/>
              </a:rPr>
              <a:t>foreign trade multiplier</a:t>
            </a:r>
            <a:r>
              <a:rPr lang="en-US" dirty="0">
                <a:solidFill>
                  <a:srgbClr val="000000"/>
                </a:solidFill>
                <a:latin typeface="Arial" panose="020B0604020202020204" pitchFamily="34" charset="0"/>
              </a:rPr>
              <a:t/>
            </a:r>
            <a:br>
              <a:rPr lang="en-US" dirty="0">
                <a:solidFill>
                  <a:srgbClr val="000000"/>
                </a:solidFill>
                <a:latin typeface="Arial" panose="020B0604020202020204" pitchFamily="34" charset="0"/>
              </a:rPr>
            </a:br>
            <a:endParaRPr lang="ar-IQ" dirty="0"/>
          </a:p>
        </p:txBody>
      </p:sp>
      <p:sp>
        <p:nvSpPr>
          <p:cNvPr id="3" name="Content Placeholder 2"/>
          <p:cNvSpPr>
            <a:spLocks noGrp="1"/>
          </p:cNvSpPr>
          <p:nvPr>
            <p:ph idx="1"/>
          </p:nvPr>
        </p:nvSpPr>
        <p:spPr>
          <a:xfrm>
            <a:off x="685800" y="1050878"/>
            <a:ext cx="10820400" cy="5636525"/>
          </a:xfrm>
        </p:spPr>
        <p:txBody>
          <a:bodyPr/>
          <a:lstStyle/>
          <a:p>
            <a:pPr marL="0" indent="0" algn="just">
              <a:buNone/>
            </a:pPr>
            <a:r>
              <a:rPr lang="ar-IQ" dirty="0">
                <a:solidFill>
                  <a:srgbClr val="000000"/>
                </a:solidFill>
                <a:latin typeface="Arial" panose="020B0604020202020204" pitchFamily="34" charset="0"/>
              </a:rPr>
              <a:t>في حالة تضمين التجارة الخارجية في متطابقة الدخل وهي الحالة الأكثر واقعية، حيث يصعب تصور اقتصاد ما من دون تعامل خارجي، والتعامل الخارجي يشمل الصادرات والواردات،</a:t>
            </a:r>
          </a:p>
          <a:p>
            <a:pPr marL="0" indent="0" algn="just">
              <a:buNone/>
            </a:pPr>
            <a:r>
              <a:rPr lang="ar-IQ" dirty="0">
                <a:solidFill>
                  <a:srgbClr val="000000"/>
                </a:solidFill>
                <a:latin typeface="Arial" panose="020B0604020202020204" pitchFamily="34" charset="0"/>
              </a:rPr>
              <a:t>يقيس مضاعف التجارة الخارجية الزيادة في </a:t>
            </a:r>
            <a:r>
              <a:rPr lang="ar-IQ" dirty="0">
                <a:solidFill>
                  <a:srgbClr val="0645AD"/>
                </a:solidFill>
                <a:latin typeface="Arial" panose="020B0604020202020204" pitchFamily="34" charset="0"/>
                <a:hlinkClick r:id="rId2" tooltip="الدخل القومي"/>
              </a:rPr>
              <a:t>الدخل القومي</a:t>
            </a:r>
            <a:r>
              <a:rPr lang="ar-IQ" dirty="0">
                <a:solidFill>
                  <a:srgbClr val="000000"/>
                </a:solidFill>
                <a:latin typeface="Arial" panose="020B0604020202020204" pitchFamily="34" charset="0"/>
              </a:rPr>
              <a:t> الناجم عن الزيادة الحاصلة في الصادرات. أو يقيس النقص في الدخل القومي الذي يترتب على الزيادة في الواردات.وبافتراض ارتفاع الأسعار في الأسواق الخارجية، وهو ما يعني ضمناً أن الأسعار المحلية أصبحت أكثر إغراءً للمستوردين الخارجيين، كونها أصبحت متدنية نسبياً بالمقارنة مع الأسعار العالمية، مما يعني زيادة الصادرات المحلية. إن زيادة الصادرات تعني زيادة الإنتاج المحلي لغرض سد الطلب الإضافي بسبب زيادة الصادرات، وزيادة الإنتاج ستكون نتيجتها زيادة في الدخل المحلي مساوية إلى قيمة الصادرات. وستؤدي زيادة الدخول إلى زيادة الإنفاق الاستهلاكي، آخذين في الحسبان قيمة الميل الحدي للاستهلاك، ونظراً لكون جزء من الإنفاق الاستهلاكي سيخصص لشراء سلع مستوردة من الخارج فإن التوسع في الدخل المحلي في المرحلة الثانية من مراحل التوسع في الدخل سوف لن يكون بمقدار الزيادة المستحدثة في الإنفاق الاستهلاكي، وسيتوقف مقدار الزيادة على ما سيخصص للاستيراد، وعليه فإن أثر حجم المضاعف سينخفض عندما يكون الميل الحدي للاستيراد موجباً.</a:t>
            </a:r>
          </a:p>
          <a:p>
            <a:pPr marL="0" indent="0" algn="just">
              <a:buNone/>
            </a:pPr>
            <a:r>
              <a:rPr lang="ar-IQ" dirty="0">
                <a:solidFill>
                  <a:srgbClr val="000000"/>
                </a:solidFill>
                <a:latin typeface="Arial" panose="020B0604020202020204" pitchFamily="34" charset="0"/>
              </a:rPr>
              <a:t>ومن الممكن تتبع أثر الميل الحدي للاستيراد على المضاعف من خلال متطابقة الدخل، بعد تضمينها صافي التعامل الخارجي </a:t>
            </a:r>
            <a:r>
              <a:rPr lang="ar-IQ" dirty="0">
                <a:solidFill>
                  <a:srgbClr val="0645AD"/>
                </a:solidFill>
                <a:latin typeface="Arial" panose="020B0604020202020204" pitchFamily="34" charset="0"/>
                <a:hlinkClick r:id="rId3" tooltip="الضرائب"/>
              </a:rPr>
              <a:t>والضرائب</a:t>
            </a:r>
            <a:r>
              <a:rPr lang="ar-IQ" dirty="0">
                <a:solidFill>
                  <a:srgbClr val="000000"/>
                </a:solidFill>
                <a:latin typeface="Arial" panose="020B0604020202020204" pitchFamily="34" charset="0"/>
              </a:rPr>
              <a:t>. والمعادلة (1) تبين الصياغة الكمية لمضاعف التجارة الخارجية.</a:t>
            </a:r>
          </a:p>
          <a:p>
            <a:pPr marL="0" indent="0">
              <a:buNone/>
            </a:pPr>
            <a:endParaRPr lang="ar-IQ"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95600" y="5302013"/>
            <a:ext cx="6286500" cy="1276350"/>
          </a:xfrm>
          <a:prstGeom prst="rect">
            <a:avLst/>
          </a:prstGeom>
        </p:spPr>
      </p:pic>
    </p:spTree>
    <p:extLst>
      <p:ext uri="{BB962C8B-B14F-4D97-AF65-F5344CB8AC3E}">
        <p14:creationId xmlns:p14="http://schemas.microsoft.com/office/powerpoint/2010/main" val="3644285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
        <p:nvSpPr>
          <p:cNvPr id="5" name="TextBox 4"/>
          <p:cNvSpPr txBox="1"/>
          <p:nvPr/>
        </p:nvSpPr>
        <p:spPr>
          <a:xfrm rot="20268762">
            <a:off x="764274" y="2838734"/>
            <a:ext cx="3364659" cy="646331"/>
          </a:xfrm>
          <a:prstGeom prst="rect">
            <a:avLst/>
          </a:prstGeom>
          <a:solidFill>
            <a:schemeClr val="bg1"/>
          </a:solidFill>
        </p:spPr>
        <p:txBody>
          <a:bodyPr wrap="square" rtlCol="1">
            <a:spAutoFit/>
          </a:bodyPr>
          <a:lstStyle/>
          <a:p>
            <a:pPr algn="ctr" rtl="1"/>
            <a:r>
              <a:rPr lang="ar-IQ" sz="3600" dirty="0" smtClean="0">
                <a:latin typeface="Aldhabi" panose="01000000000000000000" pitchFamily="2" charset="-78"/>
                <a:cs typeface="Aldhabi" panose="01000000000000000000" pitchFamily="2" charset="-78"/>
              </a:rPr>
              <a:t>الى اللقاء في المحاضرة القادمة </a:t>
            </a:r>
            <a:endParaRPr lang="ar-IQ" sz="3600"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1760605594"/>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Vapor Trail</Template>
  <TotalTime>1344</TotalTime>
  <Words>812</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Aldhabi</vt:lpstr>
      <vt:lpstr>Algerian</vt:lpstr>
      <vt:lpstr>Arial</vt:lpstr>
      <vt:lpstr>Century Gothic</vt:lpstr>
      <vt:lpstr>Times New Roman</vt:lpstr>
      <vt:lpstr>Vapor Trail</vt:lpstr>
      <vt:lpstr>نظرية المضاعف</vt:lpstr>
      <vt:lpstr>المضاعف الاقتصادي</vt:lpstr>
      <vt:lpstr>طريقة عمل المضاعف</vt:lpstr>
      <vt:lpstr>مضاعف الإنفاق expenditure multiplier </vt:lpstr>
      <vt:lpstr>مضاعف التجارة الخارجية foreign trade multiplier </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اثر السياحة في توفير فرص العمل</dc:title>
  <dc:creator>Maher</dc:creator>
  <cp:lastModifiedBy>Maher</cp:lastModifiedBy>
  <cp:revision>5</cp:revision>
  <dcterms:created xsi:type="dcterms:W3CDTF">2023-03-03T21:06:38Z</dcterms:created>
  <dcterms:modified xsi:type="dcterms:W3CDTF">2023-03-04T19:31:20Z</dcterms:modified>
</cp:coreProperties>
</file>