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0" r:id="rId1"/>
  </p:sldMasterIdLst>
  <p:notesMasterIdLst>
    <p:notesMasterId r:id="rId36"/>
  </p:notesMasterIdLst>
  <p:sldIdLst>
    <p:sldId id="274" r:id="rId2"/>
    <p:sldId id="276" r:id="rId3"/>
    <p:sldId id="272" r:id="rId4"/>
    <p:sldId id="277" r:id="rId5"/>
    <p:sldId id="287" r:id="rId6"/>
    <p:sldId id="288" r:id="rId7"/>
    <p:sldId id="289" r:id="rId8"/>
    <p:sldId id="257" r:id="rId9"/>
    <p:sldId id="293" r:id="rId10"/>
    <p:sldId id="294" r:id="rId11"/>
    <p:sldId id="295" r:id="rId12"/>
    <p:sldId id="259" r:id="rId13"/>
    <p:sldId id="260" r:id="rId14"/>
    <p:sldId id="298" r:id="rId15"/>
    <p:sldId id="292" r:id="rId16"/>
    <p:sldId id="261" r:id="rId17"/>
    <p:sldId id="297" r:id="rId18"/>
    <p:sldId id="262" r:id="rId19"/>
    <p:sldId id="296" r:id="rId20"/>
    <p:sldId id="263" r:id="rId21"/>
    <p:sldId id="264" r:id="rId22"/>
    <p:sldId id="266" r:id="rId23"/>
    <p:sldId id="291" r:id="rId24"/>
    <p:sldId id="267" r:id="rId25"/>
    <p:sldId id="268" r:id="rId26"/>
    <p:sldId id="269" r:id="rId27"/>
    <p:sldId id="270" r:id="rId28"/>
    <p:sldId id="275" r:id="rId29"/>
    <p:sldId id="285" r:id="rId30"/>
    <p:sldId id="279" r:id="rId31"/>
    <p:sldId id="280" r:id="rId32"/>
    <p:sldId id="286" r:id="rId33"/>
    <p:sldId id="282" r:id="rId34"/>
    <p:sldId id="283"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4" d="100"/>
          <a:sy n="64" d="100"/>
        </p:scale>
        <p:origin x="-630" y="-5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62A840-702B-454F-8710-2CE105CAD1F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pPr rtl="1"/>
          <a:endParaRPr lang="ar-IQ"/>
        </a:p>
      </dgm:t>
    </dgm:pt>
    <dgm:pt modelId="{F37D44CA-37F6-4259-932F-79C1C907375C}">
      <dgm:prSet custT="1"/>
      <dgm:spPr/>
      <dgm:t>
        <a:bodyPr/>
        <a:lstStyle/>
        <a:p>
          <a:pPr rtl="1"/>
          <a:endParaRPr lang="ar-IQ" sz="4000" b="1" dirty="0">
            <a:cs typeface="Akhbar MT" pitchFamily="2" charset="-78"/>
          </a:endParaRPr>
        </a:p>
      </dgm:t>
    </dgm:pt>
    <dgm:pt modelId="{B66DC100-C7C5-432B-8DB4-F8B8F046BE1F}" type="parTrans" cxnId="{C468B6A2-CDBB-4CA6-A5DD-C355A9DB2681}">
      <dgm:prSet/>
      <dgm:spPr/>
      <dgm:t>
        <a:bodyPr/>
        <a:lstStyle/>
        <a:p>
          <a:pPr rtl="1"/>
          <a:endParaRPr lang="ar-IQ"/>
        </a:p>
      </dgm:t>
    </dgm:pt>
    <dgm:pt modelId="{C2ABF48C-2CF3-45A0-AD5F-2242F87E528D}" type="sibTrans" cxnId="{C468B6A2-CDBB-4CA6-A5DD-C355A9DB2681}">
      <dgm:prSet/>
      <dgm:spPr/>
      <dgm:t>
        <a:bodyPr/>
        <a:lstStyle/>
        <a:p>
          <a:pPr rtl="1"/>
          <a:endParaRPr lang="ar-IQ"/>
        </a:p>
      </dgm:t>
    </dgm:pt>
    <dgm:pt modelId="{DF867F73-A58E-43C2-BE4E-97432D6B6058}">
      <dgm:prSet custT="1"/>
      <dgm:spPr>
        <a:blipFill rotWithShape="0">
          <a:blip xmlns:r="http://schemas.openxmlformats.org/officeDocument/2006/relationships" r:embed="rId1"/>
          <a:stretch>
            <a:fillRect/>
          </a:stretch>
        </a:blipFill>
      </dgm:spPr>
      <dgm:t>
        <a:bodyPr/>
        <a:lstStyle/>
        <a:p>
          <a:pPr algn="ctr" rtl="1"/>
          <a:r>
            <a:rPr lang="ar-IQ" sz="3600" dirty="0" smtClean="0">
              <a:solidFill>
                <a:schemeClr val="accent2">
                  <a:lumMod val="75000"/>
                </a:schemeClr>
              </a:solidFill>
            </a:rPr>
            <a:t> </a:t>
          </a:r>
          <a:r>
            <a:rPr lang="ar-SA" sz="3600" dirty="0" smtClean="0">
              <a:solidFill>
                <a:schemeClr val="accent2">
                  <a:lumMod val="75000"/>
                </a:schemeClr>
              </a:solidFill>
            </a:rPr>
            <a:t> </a:t>
          </a:r>
          <a:endParaRPr lang="ar-IQ" sz="3600" dirty="0" smtClean="0">
            <a:solidFill>
              <a:schemeClr val="accent2">
                <a:lumMod val="75000"/>
              </a:schemeClr>
            </a:solidFill>
          </a:endParaRPr>
        </a:p>
        <a:p>
          <a:pPr algn="r" rtl="1"/>
          <a:r>
            <a:rPr lang="ar-SA" sz="3600" dirty="0" smtClean="0"/>
            <a:t> </a:t>
          </a:r>
          <a:r>
            <a:rPr lang="ar-IQ" sz="2800" b="0" dirty="0" smtClean="0">
              <a:solidFill>
                <a:schemeClr val="tx1"/>
              </a:solidFill>
            </a:rPr>
            <a:t>*</a:t>
          </a:r>
          <a:endParaRPr lang="ar-IQ" sz="2800" b="0" dirty="0">
            <a:solidFill>
              <a:schemeClr val="tx1"/>
            </a:solidFill>
          </a:endParaRPr>
        </a:p>
      </dgm:t>
    </dgm:pt>
    <dgm:pt modelId="{AD7997A3-160C-4447-84E7-51241BA07E5E}" type="parTrans" cxnId="{FD69303E-D8ED-4BB7-8875-608A40F5F03E}">
      <dgm:prSet/>
      <dgm:spPr/>
      <dgm:t>
        <a:bodyPr/>
        <a:lstStyle/>
        <a:p>
          <a:pPr rtl="1"/>
          <a:endParaRPr lang="ar-IQ"/>
        </a:p>
      </dgm:t>
    </dgm:pt>
    <dgm:pt modelId="{E5B685AB-55C2-4A57-AD9D-0ED4DE5ADAD6}" type="sibTrans" cxnId="{FD69303E-D8ED-4BB7-8875-608A40F5F03E}">
      <dgm:prSet/>
      <dgm:spPr/>
      <dgm:t>
        <a:bodyPr/>
        <a:lstStyle/>
        <a:p>
          <a:pPr rtl="1"/>
          <a:endParaRPr lang="ar-IQ"/>
        </a:p>
      </dgm:t>
    </dgm:pt>
    <dgm:pt modelId="{42ED24FC-DBDC-4549-BDAB-C099522E0BE1}" type="pres">
      <dgm:prSet presAssocID="{0262A840-702B-454F-8710-2CE105CAD1FE}" presName="Name0" presStyleCnt="0">
        <dgm:presLayoutVars>
          <dgm:dir/>
          <dgm:resizeHandles val="exact"/>
        </dgm:presLayoutVars>
      </dgm:prSet>
      <dgm:spPr/>
      <dgm:t>
        <a:bodyPr/>
        <a:lstStyle/>
        <a:p>
          <a:pPr rtl="1"/>
          <a:endParaRPr lang="ar-IQ"/>
        </a:p>
      </dgm:t>
    </dgm:pt>
    <dgm:pt modelId="{EBA714BB-406B-4B00-9312-95BC7F6B6B67}" type="pres">
      <dgm:prSet presAssocID="{F37D44CA-37F6-4259-932F-79C1C907375C}" presName="node" presStyleLbl="node1" presStyleIdx="0" presStyleCnt="2" custLinFactNeighborX="-1316" custLinFactNeighborY="770">
        <dgm:presLayoutVars>
          <dgm:bulletEnabled val="1"/>
        </dgm:presLayoutVars>
      </dgm:prSet>
      <dgm:spPr/>
      <dgm:t>
        <a:bodyPr/>
        <a:lstStyle/>
        <a:p>
          <a:pPr rtl="1"/>
          <a:endParaRPr lang="ar-IQ"/>
        </a:p>
      </dgm:t>
    </dgm:pt>
    <dgm:pt modelId="{E087F8CA-8F32-419D-9904-2DE1E2D4ED6B}" type="pres">
      <dgm:prSet presAssocID="{C2ABF48C-2CF3-45A0-AD5F-2242F87E528D}" presName="sibTrans" presStyleLbl="sibTrans2D1" presStyleIdx="0" presStyleCnt="1"/>
      <dgm:spPr/>
      <dgm:t>
        <a:bodyPr/>
        <a:lstStyle/>
        <a:p>
          <a:pPr rtl="1"/>
          <a:endParaRPr lang="ar-IQ"/>
        </a:p>
      </dgm:t>
    </dgm:pt>
    <dgm:pt modelId="{4A859A44-B604-435A-853D-357D117F06D6}" type="pres">
      <dgm:prSet presAssocID="{C2ABF48C-2CF3-45A0-AD5F-2242F87E528D}" presName="connectorText" presStyleLbl="sibTrans2D1" presStyleIdx="0" presStyleCnt="1"/>
      <dgm:spPr/>
      <dgm:t>
        <a:bodyPr/>
        <a:lstStyle/>
        <a:p>
          <a:pPr rtl="1"/>
          <a:endParaRPr lang="ar-IQ"/>
        </a:p>
      </dgm:t>
    </dgm:pt>
    <dgm:pt modelId="{A8B46FFC-7F53-4738-9AF1-16479ABCDC25}" type="pres">
      <dgm:prSet presAssocID="{DF867F73-A58E-43C2-BE4E-97432D6B6058}" presName="node" presStyleLbl="node1" presStyleIdx="1" presStyleCnt="2" custScaleX="2000000" custScaleY="209281" custLinFactX="-100000" custLinFactNeighborX="-104741" custLinFactNeighborY="-8222">
        <dgm:presLayoutVars>
          <dgm:bulletEnabled val="1"/>
        </dgm:presLayoutVars>
      </dgm:prSet>
      <dgm:spPr/>
      <dgm:t>
        <a:bodyPr/>
        <a:lstStyle/>
        <a:p>
          <a:pPr rtl="1"/>
          <a:endParaRPr lang="ar-IQ"/>
        </a:p>
      </dgm:t>
    </dgm:pt>
  </dgm:ptLst>
  <dgm:cxnLst>
    <dgm:cxn modelId="{FD69303E-D8ED-4BB7-8875-608A40F5F03E}" srcId="{0262A840-702B-454F-8710-2CE105CAD1FE}" destId="{DF867F73-A58E-43C2-BE4E-97432D6B6058}" srcOrd="1" destOrd="0" parTransId="{AD7997A3-160C-4447-84E7-51241BA07E5E}" sibTransId="{E5B685AB-55C2-4A57-AD9D-0ED4DE5ADAD6}"/>
    <dgm:cxn modelId="{4F622771-755C-4728-991A-184B3FF88FA7}" type="presOf" srcId="{DF867F73-A58E-43C2-BE4E-97432D6B6058}" destId="{A8B46FFC-7F53-4738-9AF1-16479ABCDC25}" srcOrd="0" destOrd="0" presId="urn:microsoft.com/office/officeart/2005/8/layout/process1"/>
    <dgm:cxn modelId="{8F76BD22-1A89-4864-8E0D-F24929083F18}" type="presOf" srcId="{F37D44CA-37F6-4259-932F-79C1C907375C}" destId="{EBA714BB-406B-4B00-9312-95BC7F6B6B67}" srcOrd="0" destOrd="0" presId="urn:microsoft.com/office/officeart/2005/8/layout/process1"/>
    <dgm:cxn modelId="{C468B6A2-CDBB-4CA6-A5DD-C355A9DB2681}" srcId="{0262A840-702B-454F-8710-2CE105CAD1FE}" destId="{F37D44CA-37F6-4259-932F-79C1C907375C}" srcOrd="0" destOrd="0" parTransId="{B66DC100-C7C5-432B-8DB4-F8B8F046BE1F}" sibTransId="{C2ABF48C-2CF3-45A0-AD5F-2242F87E528D}"/>
    <dgm:cxn modelId="{ECCF7702-9A4D-41FA-8CDC-BFF54AAAF50A}" type="presOf" srcId="{C2ABF48C-2CF3-45A0-AD5F-2242F87E528D}" destId="{E087F8CA-8F32-419D-9904-2DE1E2D4ED6B}" srcOrd="0" destOrd="0" presId="urn:microsoft.com/office/officeart/2005/8/layout/process1"/>
    <dgm:cxn modelId="{989E5DD7-89CE-4DEB-850E-7B297FFCFEAB}" type="presOf" srcId="{C2ABF48C-2CF3-45A0-AD5F-2242F87E528D}" destId="{4A859A44-B604-435A-853D-357D117F06D6}" srcOrd="1" destOrd="0" presId="urn:microsoft.com/office/officeart/2005/8/layout/process1"/>
    <dgm:cxn modelId="{C9064C9B-AAF1-4DA4-8938-42CB6F4A418D}" type="presOf" srcId="{0262A840-702B-454F-8710-2CE105CAD1FE}" destId="{42ED24FC-DBDC-4549-BDAB-C099522E0BE1}" srcOrd="0" destOrd="0" presId="urn:microsoft.com/office/officeart/2005/8/layout/process1"/>
    <dgm:cxn modelId="{0E19A596-40AC-4428-B8F2-B9E32A6A8B8A}" type="presParOf" srcId="{42ED24FC-DBDC-4549-BDAB-C099522E0BE1}" destId="{EBA714BB-406B-4B00-9312-95BC7F6B6B67}" srcOrd="0" destOrd="0" presId="urn:microsoft.com/office/officeart/2005/8/layout/process1"/>
    <dgm:cxn modelId="{E24C99F3-9D0D-4A69-A2B8-E018A0DC0693}" type="presParOf" srcId="{42ED24FC-DBDC-4549-BDAB-C099522E0BE1}" destId="{E087F8CA-8F32-419D-9904-2DE1E2D4ED6B}" srcOrd="1" destOrd="0" presId="urn:microsoft.com/office/officeart/2005/8/layout/process1"/>
    <dgm:cxn modelId="{AE51417F-A92A-40A1-8D8B-4F1F6E3EE9F9}" type="presParOf" srcId="{E087F8CA-8F32-419D-9904-2DE1E2D4ED6B}" destId="{4A859A44-B604-435A-853D-357D117F06D6}" srcOrd="0" destOrd="0" presId="urn:microsoft.com/office/officeart/2005/8/layout/process1"/>
    <dgm:cxn modelId="{D2ED1EB9-F3CB-459E-8E1C-44D608F20B85}" type="presParOf" srcId="{42ED24FC-DBDC-4549-BDAB-C099522E0BE1}" destId="{A8B46FFC-7F53-4738-9AF1-16479ABCDC25}" srcOrd="2"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B4D42F-4CDD-4F51-AAA5-E451AE7D24E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pPr rtl="1"/>
          <a:endParaRPr lang="ar-IQ"/>
        </a:p>
      </dgm:t>
    </dgm:pt>
    <dgm:pt modelId="{7AD43832-6C5E-42D7-9B0B-B7A11D31ECCE}">
      <dgm:prSet custT="1"/>
      <dgm:spPr/>
      <dgm:t>
        <a:bodyPr/>
        <a:lstStyle/>
        <a:p>
          <a:pPr rtl="1"/>
          <a:r>
            <a:rPr lang="ar-IQ" sz="3600" b="1" spc="300" dirty="0" smtClean="0">
              <a:solidFill>
                <a:schemeClr val="tx1"/>
              </a:solidFill>
              <a:latin typeface="Arabic Typesetting" pitchFamily="66" charset="-78"/>
              <a:cs typeface="+mj-cs"/>
            </a:rPr>
            <a:t>لماذا </a:t>
          </a:r>
        </a:p>
        <a:p>
          <a:pPr rtl="1"/>
          <a:r>
            <a:rPr lang="ar-IQ" sz="3200" b="1" spc="300" dirty="0" smtClean="0">
              <a:solidFill>
                <a:srgbClr val="7030A0"/>
              </a:solidFill>
              <a:latin typeface="Arabic Typesetting" pitchFamily="66" charset="-78"/>
              <a:cs typeface="+mj-cs"/>
            </a:rPr>
            <a:t>نؤكد على إستخدام إسلوب العصف الذهني</a:t>
          </a:r>
        </a:p>
        <a:p>
          <a:pPr rtl="1"/>
          <a:r>
            <a:rPr lang="ar-IQ" sz="3200" b="1" spc="300" dirty="0" smtClean="0">
              <a:solidFill>
                <a:srgbClr val="7030A0"/>
              </a:solidFill>
              <a:latin typeface="Arabic Typesetting" pitchFamily="66" charset="-78"/>
              <a:cs typeface="+mj-cs"/>
            </a:rPr>
            <a:t>في تعليم وتعلم الرياضيات</a:t>
          </a:r>
          <a:endParaRPr lang="ar-IQ" sz="3100" b="1" spc="300" dirty="0">
            <a:solidFill>
              <a:srgbClr val="7030A0"/>
            </a:solidFill>
            <a:latin typeface="Arabic Typesetting" pitchFamily="66" charset="-78"/>
            <a:cs typeface="Arabic Typesetting" pitchFamily="66" charset="-78"/>
          </a:endParaRPr>
        </a:p>
      </dgm:t>
    </dgm:pt>
    <dgm:pt modelId="{8FB66C6C-31E5-4E03-9110-3D36F4AC2F0A}" type="parTrans" cxnId="{FF46C920-90B1-44C5-9A5C-9AE67EC63D61}">
      <dgm:prSet/>
      <dgm:spPr/>
      <dgm:t>
        <a:bodyPr/>
        <a:lstStyle/>
        <a:p>
          <a:pPr rtl="1"/>
          <a:endParaRPr lang="ar-IQ"/>
        </a:p>
      </dgm:t>
    </dgm:pt>
    <dgm:pt modelId="{52B182B2-E52E-42AE-A6D3-8EDBE27AB754}" type="sibTrans" cxnId="{FF46C920-90B1-44C5-9A5C-9AE67EC63D61}">
      <dgm:prSet/>
      <dgm:spPr/>
      <dgm:t>
        <a:bodyPr/>
        <a:lstStyle/>
        <a:p>
          <a:pPr rtl="1"/>
          <a:endParaRPr lang="ar-IQ"/>
        </a:p>
      </dgm:t>
    </dgm:pt>
    <dgm:pt modelId="{AB8D26B1-1561-41A4-87C8-0CF2A601877F}" type="pres">
      <dgm:prSet presAssocID="{E4B4D42F-4CDD-4F51-AAA5-E451AE7D24E1}" presName="Name0" presStyleCnt="0">
        <dgm:presLayoutVars>
          <dgm:dir/>
          <dgm:resizeHandles val="exact"/>
        </dgm:presLayoutVars>
      </dgm:prSet>
      <dgm:spPr/>
      <dgm:t>
        <a:bodyPr/>
        <a:lstStyle/>
        <a:p>
          <a:pPr rtl="1"/>
          <a:endParaRPr lang="ar-IQ"/>
        </a:p>
      </dgm:t>
    </dgm:pt>
    <dgm:pt modelId="{9A033CAC-7245-41B1-878B-727763C19205}" type="pres">
      <dgm:prSet presAssocID="{7AD43832-6C5E-42D7-9B0B-B7A11D31ECCE}" presName="node" presStyleLbl="node1" presStyleIdx="0" presStyleCnt="1">
        <dgm:presLayoutVars>
          <dgm:bulletEnabled val="1"/>
        </dgm:presLayoutVars>
      </dgm:prSet>
      <dgm:spPr/>
      <dgm:t>
        <a:bodyPr/>
        <a:lstStyle/>
        <a:p>
          <a:pPr rtl="1"/>
          <a:endParaRPr lang="ar-IQ"/>
        </a:p>
      </dgm:t>
    </dgm:pt>
  </dgm:ptLst>
  <dgm:cxnLst>
    <dgm:cxn modelId="{E4D0577D-C9D9-4E20-88A7-0726102CA013}" type="presOf" srcId="{7AD43832-6C5E-42D7-9B0B-B7A11D31ECCE}" destId="{9A033CAC-7245-41B1-878B-727763C19205}" srcOrd="0" destOrd="0" presId="urn:microsoft.com/office/officeart/2005/8/layout/process1"/>
    <dgm:cxn modelId="{37CA8F03-9761-44EB-8066-AB0D0DA9218F}" type="presOf" srcId="{E4B4D42F-4CDD-4F51-AAA5-E451AE7D24E1}" destId="{AB8D26B1-1561-41A4-87C8-0CF2A601877F}" srcOrd="0" destOrd="0" presId="urn:microsoft.com/office/officeart/2005/8/layout/process1"/>
    <dgm:cxn modelId="{FF46C920-90B1-44C5-9A5C-9AE67EC63D61}" srcId="{E4B4D42F-4CDD-4F51-AAA5-E451AE7D24E1}" destId="{7AD43832-6C5E-42D7-9B0B-B7A11D31ECCE}" srcOrd="0" destOrd="0" parTransId="{8FB66C6C-31E5-4E03-9110-3D36F4AC2F0A}" sibTransId="{52B182B2-E52E-42AE-A6D3-8EDBE27AB754}"/>
    <dgm:cxn modelId="{322F784B-D3C7-495A-9EAC-EA128F1F4184}" type="presParOf" srcId="{AB8D26B1-1561-41A4-87C8-0CF2A601877F}" destId="{9A033CAC-7245-41B1-878B-727763C19205}" srcOrd="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753FC5-3E88-49A9-8BF2-AA146FC3D67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pPr rtl="1"/>
          <a:endParaRPr lang="ar-IQ"/>
        </a:p>
      </dgm:t>
    </dgm:pt>
    <dgm:pt modelId="{4BEFFE29-E59D-4A15-83C4-C00142287395}">
      <dgm:prSet/>
      <dgm:spPr/>
      <dgm:t>
        <a:bodyPr/>
        <a:lstStyle/>
        <a:p>
          <a:pPr algn="r" rtl="1"/>
          <a:r>
            <a:rPr lang="ar-IQ" dirty="0" smtClean="0"/>
            <a:t>* </a:t>
          </a:r>
          <a:r>
            <a:rPr lang="ar-SA" dirty="0" smtClean="0">
              <a:solidFill>
                <a:schemeClr val="tx1"/>
              </a:solidFill>
            </a:rPr>
            <a:t>أهمية تدريس الرياضيات وتحقيق أهدافها، فالرياضيات قاعدة متينة ترتكز عليها كل العلوم الآخرى.</a:t>
          </a:r>
        </a:p>
      </dgm:t>
    </dgm:pt>
    <dgm:pt modelId="{BA2A16FF-07D0-4B40-ACB3-6E9B43B6660B}" type="parTrans" cxnId="{70EBC552-6D4E-45D7-8319-9C693D9C4CEE}">
      <dgm:prSet/>
      <dgm:spPr/>
      <dgm:t>
        <a:bodyPr/>
        <a:lstStyle/>
        <a:p>
          <a:pPr rtl="1"/>
          <a:endParaRPr lang="ar-IQ"/>
        </a:p>
      </dgm:t>
    </dgm:pt>
    <dgm:pt modelId="{7E517F30-4696-44AF-BDF1-934F70124463}" type="sibTrans" cxnId="{70EBC552-6D4E-45D7-8319-9C693D9C4CEE}">
      <dgm:prSet/>
      <dgm:spPr/>
      <dgm:t>
        <a:bodyPr/>
        <a:lstStyle/>
        <a:p>
          <a:pPr rtl="1"/>
          <a:endParaRPr lang="ar-IQ"/>
        </a:p>
      </dgm:t>
    </dgm:pt>
    <dgm:pt modelId="{8B4453A1-FC4B-48FB-A1D1-F95599003999}" type="pres">
      <dgm:prSet presAssocID="{52753FC5-3E88-49A9-8BF2-AA146FC3D676}" presName="Name0" presStyleCnt="0">
        <dgm:presLayoutVars>
          <dgm:dir/>
          <dgm:resizeHandles val="exact"/>
        </dgm:presLayoutVars>
      </dgm:prSet>
      <dgm:spPr/>
      <dgm:t>
        <a:bodyPr/>
        <a:lstStyle/>
        <a:p>
          <a:pPr rtl="1"/>
          <a:endParaRPr lang="ar-IQ"/>
        </a:p>
      </dgm:t>
    </dgm:pt>
    <dgm:pt modelId="{AE04DB52-E15C-450A-A538-F265FC7DE34A}" type="pres">
      <dgm:prSet presAssocID="{4BEFFE29-E59D-4A15-83C4-C00142287395}" presName="node" presStyleLbl="node1" presStyleIdx="0" presStyleCnt="1">
        <dgm:presLayoutVars>
          <dgm:bulletEnabled val="1"/>
        </dgm:presLayoutVars>
      </dgm:prSet>
      <dgm:spPr/>
      <dgm:t>
        <a:bodyPr/>
        <a:lstStyle/>
        <a:p>
          <a:pPr rtl="1"/>
          <a:endParaRPr lang="ar-IQ"/>
        </a:p>
      </dgm:t>
    </dgm:pt>
  </dgm:ptLst>
  <dgm:cxnLst>
    <dgm:cxn modelId="{BCCE612A-431F-4D8B-B6FB-6F2209579CDB}" type="presOf" srcId="{4BEFFE29-E59D-4A15-83C4-C00142287395}" destId="{AE04DB52-E15C-450A-A538-F265FC7DE34A}" srcOrd="0" destOrd="0" presId="urn:microsoft.com/office/officeart/2005/8/layout/process1"/>
    <dgm:cxn modelId="{70EBC552-6D4E-45D7-8319-9C693D9C4CEE}" srcId="{52753FC5-3E88-49A9-8BF2-AA146FC3D676}" destId="{4BEFFE29-E59D-4A15-83C4-C00142287395}" srcOrd="0" destOrd="0" parTransId="{BA2A16FF-07D0-4B40-ACB3-6E9B43B6660B}" sibTransId="{7E517F30-4696-44AF-BDF1-934F70124463}"/>
    <dgm:cxn modelId="{5D8147E8-EBF1-44C5-AA80-B8D6DC57619F}" type="presOf" srcId="{52753FC5-3E88-49A9-8BF2-AA146FC3D676}" destId="{8B4453A1-FC4B-48FB-A1D1-F95599003999}" srcOrd="0" destOrd="0" presId="urn:microsoft.com/office/officeart/2005/8/layout/process1"/>
    <dgm:cxn modelId="{14061E47-57D7-4F17-B1DA-9EDE54357A71}" type="presParOf" srcId="{8B4453A1-FC4B-48FB-A1D1-F95599003999}" destId="{AE04DB52-E15C-450A-A538-F265FC7DE34A}" srcOrd="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FC81D6-7438-4366-947C-6FCEBE6FB64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pPr rtl="1"/>
          <a:endParaRPr lang="ar-IQ"/>
        </a:p>
      </dgm:t>
    </dgm:pt>
    <dgm:pt modelId="{02609752-BB1A-42DF-80A7-7B2346106E2C}">
      <dgm:prSet custT="1"/>
      <dgm:spPr>
        <a:blipFill rotWithShape="0">
          <a:blip xmlns:r="http://schemas.openxmlformats.org/officeDocument/2006/relationships" r:embed="rId1"/>
          <a:stretch>
            <a:fillRect/>
          </a:stretch>
        </a:blipFill>
      </dgm:spPr>
      <dgm:t>
        <a:bodyPr/>
        <a:lstStyle/>
        <a:p>
          <a:pPr algn="r" rtl="1"/>
          <a:r>
            <a:rPr lang="ar-IQ" sz="3200" b="1" dirty="0" smtClean="0">
              <a:solidFill>
                <a:srgbClr val="FF0000"/>
              </a:solidFill>
            </a:rPr>
            <a:t>* </a:t>
          </a:r>
          <a:r>
            <a:rPr lang="ar-SA" sz="3200" b="1" dirty="0" smtClean="0">
              <a:solidFill>
                <a:srgbClr val="FF0000"/>
              </a:solidFill>
            </a:rPr>
            <a:t>يمنح الفرد حرية ممارسة التفكير والتعبير، وهذا مبدأ تؤكد عليه الدراسات التربوية لما له من علاقة في سلامة الصحة النفسية للطالب </a:t>
          </a:r>
          <a:endParaRPr lang="ar-IQ" sz="3200" b="1" dirty="0" smtClean="0">
            <a:solidFill>
              <a:srgbClr val="FF0000"/>
            </a:solidFill>
          </a:endParaRPr>
        </a:p>
        <a:p>
          <a:pPr algn="r" rtl="1"/>
          <a:endParaRPr lang="ar-IQ" sz="3200" dirty="0" smtClean="0">
            <a:solidFill>
              <a:schemeClr val="tx1"/>
            </a:solidFill>
          </a:endParaRPr>
        </a:p>
      </dgm:t>
    </dgm:pt>
    <dgm:pt modelId="{7AB4D304-A92C-4714-90AE-9CF1B06835A1}" type="parTrans" cxnId="{A596BF00-5A1F-4E4B-BCAB-6B4B0B024580}">
      <dgm:prSet/>
      <dgm:spPr/>
      <dgm:t>
        <a:bodyPr/>
        <a:lstStyle/>
        <a:p>
          <a:pPr rtl="1"/>
          <a:endParaRPr lang="ar-IQ"/>
        </a:p>
      </dgm:t>
    </dgm:pt>
    <dgm:pt modelId="{571E68C3-B344-40EA-883D-244DA4AB0A4A}" type="sibTrans" cxnId="{A596BF00-5A1F-4E4B-BCAB-6B4B0B024580}">
      <dgm:prSet/>
      <dgm:spPr/>
      <dgm:t>
        <a:bodyPr/>
        <a:lstStyle/>
        <a:p>
          <a:pPr rtl="1"/>
          <a:endParaRPr lang="ar-IQ"/>
        </a:p>
      </dgm:t>
    </dgm:pt>
    <dgm:pt modelId="{C9D39AB2-6014-48AA-ADC6-ABBE6512FCDD}" type="pres">
      <dgm:prSet presAssocID="{26FC81D6-7438-4366-947C-6FCEBE6FB64D}" presName="Name0" presStyleCnt="0">
        <dgm:presLayoutVars>
          <dgm:dir/>
          <dgm:resizeHandles val="exact"/>
        </dgm:presLayoutVars>
      </dgm:prSet>
      <dgm:spPr/>
      <dgm:t>
        <a:bodyPr/>
        <a:lstStyle/>
        <a:p>
          <a:pPr rtl="1"/>
          <a:endParaRPr lang="ar-IQ"/>
        </a:p>
      </dgm:t>
    </dgm:pt>
    <dgm:pt modelId="{117517F1-4851-4EED-AB55-80336AFFBC35}" type="pres">
      <dgm:prSet presAssocID="{02609752-BB1A-42DF-80A7-7B2346106E2C}" presName="node" presStyleLbl="node1" presStyleIdx="0" presStyleCnt="1" custScaleY="117151" custLinFactNeighborX="-1442" custLinFactNeighborY="32075">
        <dgm:presLayoutVars>
          <dgm:bulletEnabled val="1"/>
        </dgm:presLayoutVars>
      </dgm:prSet>
      <dgm:spPr/>
      <dgm:t>
        <a:bodyPr/>
        <a:lstStyle/>
        <a:p>
          <a:pPr rtl="1"/>
          <a:endParaRPr lang="ar-IQ"/>
        </a:p>
      </dgm:t>
    </dgm:pt>
  </dgm:ptLst>
  <dgm:cxnLst>
    <dgm:cxn modelId="{94BE2CEB-0ED6-4BEE-96BC-D83A5370D3B6}" type="presOf" srcId="{26FC81D6-7438-4366-947C-6FCEBE6FB64D}" destId="{C9D39AB2-6014-48AA-ADC6-ABBE6512FCDD}" srcOrd="0" destOrd="0" presId="urn:microsoft.com/office/officeart/2005/8/layout/process1"/>
    <dgm:cxn modelId="{9F2C8700-1EDA-4415-9E50-CA8BAA02B685}" type="presOf" srcId="{02609752-BB1A-42DF-80A7-7B2346106E2C}" destId="{117517F1-4851-4EED-AB55-80336AFFBC35}" srcOrd="0" destOrd="0" presId="urn:microsoft.com/office/officeart/2005/8/layout/process1"/>
    <dgm:cxn modelId="{A596BF00-5A1F-4E4B-BCAB-6B4B0B024580}" srcId="{26FC81D6-7438-4366-947C-6FCEBE6FB64D}" destId="{02609752-BB1A-42DF-80A7-7B2346106E2C}" srcOrd="0" destOrd="0" parTransId="{7AB4D304-A92C-4714-90AE-9CF1B06835A1}" sibTransId="{571E68C3-B344-40EA-883D-244DA4AB0A4A}"/>
    <dgm:cxn modelId="{E4928C0D-BFA6-41D5-8F4C-FEEBC46BBE2A}" type="presParOf" srcId="{C9D39AB2-6014-48AA-ADC6-ABBE6512FCDD}" destId="{117517F1-4851-4EED-AB55-80336AFFBC35}" srcOrd="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FD5D34-0BFB-4AF6-9393-0D8FE7951BE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pPr rtl="1"/>
          <a:endParaRPr lang="ar-IQ"/>
        </a:p>
      </dgm:t>
    </dgm:pt>
    <dgm:pt modelId="{9CD77CB4-84F8-4296-B943-C2669D359CB6}">
      <dgm:prSet/>
      <dgm:spPr/>
      <dgm:t>
        <a:bodyPr/>
        <a:lstStyle/>
        <a:p>
          <a:pPr rtl="1"/>
          <a:r>
            <a:rPr lang="ar-IQ" dirty="0" smtClean="0"/>
            <a:t>أهم مجالات إ</a:t>
          </a:r>
          <a:r>
            <a:rPr lang="ar-SA" dirty="0" smtClean="0"/>
            <a:t>ستخد</a:t>
          </a:r>
          <a:r>
            <a:rPr lang="ar-IQ" dirty="0" smtClean="0"/>
            <a:t>ا</a:t>
          </a:r>
          <a:r>
            <a:rPr lang="ar-SA" dirty="0" smtClean="0"/>
            <a:t>م </a:t>
          </a:r>
          <a:endParaRPr lang="ar-IQ" dirty="0" smtClean="0"/>
        </a:p>
        <a:p>
          <a:pPr rtl="1"/>
          <a:r>
            <a:rPr lang="ar-SA" dirty="0" smtClean="0"/>
            <a:t>أسلوب العصف الذهني</a:t>
          </a:r>
          <a:endParaRPr lang="ar-IQ" b="1" dirty="0">
            <a:latin typeface="Arabic Typesetting" pitchFamily="66" charset="-78"/>
            <a:cs typeface="+mj-cs"/>
          </a:endParaRPr>
        </a:p>
      </dgm:t>
    </dgm:pt>
    <dgm:pt modelId="{82E9E63D-9D96-4C2E-A9F3-224901B2C621}" type="parTrans" cxnId="{23507241-4429-48A5-B980-2E3B27339C82}">
      <dgm:prSet/>
      <dgm:spPr/>
      <dgm:t>
        <a:bodyPr/>
        <a:lstStyle/>
        <a:p>
          <a:pPr rtl="1"/>
          <a:endParaRPr lang="ar-IQ"/>
        </a:p>
      </dgm:t>
    </dgm:pt>
    <dgm:pt modelId="{18AC00FD-8542-4BAD-AE43-A794C39A309D}" type="sibTrans" cxnId="{23507241-4429-48A5-B980-2E3B27339C82}">
      <dgm:prSet/>
      <dgm:spPr/>
      <dgm:t>
        <a:bodyPr/>
        <a:lstStyle/>
        <a:p>
          <a:pPr rtl="1"/>
          <a:endParaRPr lang="ar-IQ"/>
        </a:p>
      </dgm:t>
    </dgm:pt>
    <dgm:pt modelId="{19463A37-D223-4B59-92CF-31044CD9D289}" type="pres">
      <dgm:prSet presAssocID="{62FD5D34-0BFB-4AF6-9393-0D8FE7951BE4}" presName="Name0" presStyleCnt="0">
        <dgm:presLayoutVars>
          <dgm:dir/>
          <dgm:resizeHandles val="exact"/>
        </dgm:presLayoutVars>
      </dgm:prSet>
      <dgm:spPr/>
      <dgm:t>
        <a:bodyPr/>
        <a:lstStyle/>
        <a:p>
          <a:pPr rtl="1"/>
          <a:endParaRPr lang="ar-IQ"/>
        </a:p>
      </dgm:t>
    </dgm:pt>
    <dgm:pt modelId="{9933D925-3829-42C0-9EA3-F0365FF83148}" type="pres">
      <dgm:prSet presAssocID="{9CD77CB4-84F8-4296-B943-C2669D359CB6}" presName="node" presStyleLbl="node1" presStyleIdx="0" presStyleCnt="1">
        <dgm:presLayoutVars>
          <dgm:bulletEnabled val="1"/>
        </dgm:presLayoutVars>
      </dgm:prSet>
      <dgm:spPr/>
      <dgm:t>
        <a:bodyPr/>
        <a:lstStyle/>
        <a:p>
          <a:pPr rtl="1"/>
          <a:endParaRPr lang="ar-IQ"/>
        </a:p>
      </dgm:t>
    </dgm:pt>
  </dgm:ptLst>
  <dgm:cxnLst>
    <dgm:cxn modelId="{E3F8CCD3-6B8B-4CCA-B537-0C2EFB433A2A}" type="presOf" srcId="{9CD77CB4-84F8-4296-B943-C2669D359CB6}" destId="{9933D925-3829-42C0-9EA3-F0365FF83148}" srcOrd="0" destOrd="0" presId="urn:microsoft.com/office/officeart/2005/8/layout/process1"/>
    <dgm:cxn modelId="{23507241-4429-48A5-B980-2E3B27339C82}" srcId="{62FD5D34-0BFB-4AF6-9393-0D8FE7951BE4}" destId="{9CD77CB4-84F8-4296-B943-C2669D359CB6}" srcOrd="0" destOrd="0" parTransId="{82E9E63D-9D96-4C2E-A9F3-224901B2C621}" sibTransId="{18AC00FD-8542-4BAD-AE43-A794C39A309D}"/>
    <dgm:cxn modelId="{01790E5C-F48E-416D-8319-6183AB33BA63}" type="presOf" srcId="{62FD5D34-0BFB-4AF6-9393-0D8FE7951BE4}" destId="{19463A37-D223-4B59-92CF-31044CD9D289}" srcOrd="0" destOrd="0" presId="urn:microsoft.com/office/officeart/2005/8/layout/process1"/>
    <dgm:cxn modelId="{B5989F5F-0AA2-4160-BC2A-57EBB93EB9FA}" type="presParOf" srcId="{19463A37-D223-4B59-92CF-31044CD9D289}" destId="{9933D925-3829-42C0-9EA3-F0365FF83148}" srcOrd="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3E8915-CEEA-438F-A4A3-C356EF2B9EB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pPr rtl="1"/>
          <a:endParaRPr lang="ar-IQ"/>
        </a:p>
      </dgm:t>
    </dgm:pt>
    <dgm:pt modelId="{2A3943D9-A2EC-40B8-8554-50B4861ACCC4}">
      <dgm:prSet/>
      <dgm:spPr/>
      <dgm:t>
        <a:bodyPr/>
        <a:lstStyle/>
        <a:p>
          <a:pPr rtl="1"/>
          <a:r>
            <a:rPr lang="ar-SA" b="1" dirty="0" smtClean="0"/>
            <a:t>2- غايات تحتاج إلى وسائل جديدة</a:t>
          </a:r>
          <a:r>
            <a:rPr lang="en-US" b="1" dirty="0" smtClean="0">
              <a:latin typeface="Arabic Typesetting" pitchFamily="66" charset="-78"/>
              <a:cs typeface="+mj-cs"/>
            </a:rPr>
            <a:t/>
          </a:r>
          <a:br>
            <a:rPr lang="en-US" b="1" dirty="0" smtClean="0">
              <a:latin typeface="Arabic Typesetting" pitchFamily="66" charset="-78"/>
              <a:cs typeface="+mj-cs"/>
            </a:rPr>
          </a:br>
          <a:endParaRPr lang="ar-IQ" b="1" dirty="0">
            <a:latin typeface="Arabic Typesetting" pitchFamily="66" charset="-78"/>
            <a:cs typeface="+mj-cs"/>
          </a:endParaRPr>
        </a:p>
      </dgm:t>
    </dgm:pt>
    <dgm:pt modelId="{14CA9F75-51A5-449F-99EF-C706EB414A57}" type="parTrans" cxnId="{F0261E31-38AC-4B39-8ACB-1033710EFFD1}">
      <dgm:prSet/>
      <dgm:spPr/>
      <dgm:t>
        <a:bodyPr/>
        <a:lstStyle/>
        <a:p>
          <a:pPr rtl="1"/>
          <a:endParaRPr lang="ar-IQ"/>
        </a:p>
      </dgm:t>
    </dgm:pt>
    <dgm:pt modelId="{FD8DA3AE-27ED-4E51-9422-F30D035D3390}" type="sibTrans" cxnId="{F0261E31-38AC-4B39-8ACB-1033710EFFD1}">
      <dgm:prSet/>
      <dgm:spPr/>
      <dgm:t>
        <a:bodyPr/>
        <a:lstStyle/>
        <a:p>
          <a:pPr rtl="1"/>
          <a:endParaRPr lang="ar-IQ"/>
        </a:p>
      </dgm:t>
    </dgm:pt>
    <dgm:pt modelId="{B8614C93-5114-45D5-B279-D14DB43119B3}" type="pres">
      <dgm:prSet presAssocID="{243E8915-CEEA-438F-A4A3-C356EF2B9EBD}" presName="Name0" presStyleCnt="0">
        <dgm:presLayoutVars>
          <dgm:dir/>
          <dgm:resizeHandles val="exact"/>
        </dgm:presLayoutVars>
      </dgm:prSet>
      <dgm:spPr/>
      <dgm:t>
        <a:bodyPr/>
        <a:lstStyle/>
        <a:p>
          <a:pPr rtl="1"/>
          <a:endParaRPr lang="ar-IQ"/>
        </a:p>
      </dgm:t>
    </dgm:pt>
    <dgm:pt modelId="{25C620FA-AC9B-4E64-8160-F515BB9ADFEF}" type="pres">
      <dgm:prSet presAssocID="{2A3943D9-A2EC-40B8-8554-50B4861ACCC4}" presName="node" presStyleLbl="node1" presStyleIdx="0" presStyleCnt="1" custLinFactNeighborX="-1392">
        <dgm:presLayoutVars>
          <dgm:bulletEnabled val="1"/>
        </dgm:presLayoutVars>
      </dgm:prSet>
      <dgm:spPr/>
      <dgm:t>
        <a:bodyPr/>
        <a:lstStyle/>
        <a:p>
          <a:pPr rtl="1"/>
          <a:endParaRPr lang="ar-IQ"/>
        </a:p>
      </dgm:t>
    </dgm:pt>
  </dgm:ptLst>
  <dgm:cxnLst>
    <dgm:cxn modelId="{DA361764-C928-47ED-A7D9-BC9E77CCC984}" type="presOf" srcId="{243E8915-CEEA-438F-A4A3-C356EF2B9EBD}" destId="{B8614C93-5114-45D5-B279-D14DB43119B3}" srcOrd="0" destOrd="0" presId="urn:microsoft.com/office/officeart/2005/8/layout/process1"/>
    <dgm:cxn modelId="{F0261E31-38AC-4B39-8ACB-1033710EFFD1}" srcId="{243E8915-CEEA-438F-A4A3-C356EF2B9EBD}" destId="{2A3943D9-A2EC-40B8-8554-50B4861ACCC4}" srcOrd="0" destOrd="0" parTransId="{14CA9F75-51A5-449F-99EF-C706EB414A57}" sibTransId="{FD8DA3AE-27ED-4E51-9422-F30D035D3390}"/>
    <dgm:cxn modelId="{BBCAF001-9A3C-49E4-A760-8534BB16BD21}" type="presOf" srcId="{2A3943D9-A2EC-40B8-8554-50B4861ACCC4}" destId="{25C620FA-AC9B-4E64-8160-F515BB9ADFEF}" srcOrd="0" destOrd="0" presId="urn:microsoft.com/office/officeart/2005/8/layout/process1"/>
    <dgm:cxn modelId="{7092A823-EF73-4927-A28C-BCC82E6EA35D}" type="presParOf" srcId="{B8614C93-5114-45D5-B279-D14DB43119B3}" destId="{25C620FA-AC9B-4E64-8160-F515BB9ADFEF}" srcOrd="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71E329-FDED-4B41-933C-2F13DA7CF33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pPr rtl="1"/>
          <a:endParaRPr lang="ar-IQ"/>
        </a:p>
      </dgm:t>
    </dgm:pt>
    <dgm:pt modelId="{BCA5732A-03C5-4788-A831-568FDC690AE8}">
      <dgm:prSet custT="1"/>
      <dgm:spPr/>
      <dgm:t>
        <a:bodyPr/>
        <a:lstStyle/>
        <a:p>
          <a:pPr rtl="1"/>
          <a:endParaRPr lang="ar-IQ" sz="3200" dirty="0" smtClean="0">
            <a:cs typeface="+mj-cs"/>
          </a:endParaRPr>
        </a:p>
        <a:p>
          <a:pPr rtl="1"/>
          <a:r>
            <a:rPr lang="ar-IQ" sz="3200" b="1" dirty="0" smtClean="0"/>
            <a:t> </a:t>
          </a:r>
          <a:r>
            <a:rPr lang="ar-SA" sz="3200" b="1" dirty="0" smtClean="0"/>
            <a:t> </a:t>
          </a:r>
          <a:r>
            <a:rPr lang="ar-IQ" sz="3200" b="1" dirty="0" smtClean="0">
              <a:solidFill>
                <a:schemeClr val="tx1"/>
              </a:solidFill>
            </a:rPr>
            <a:t>ما </a:t>
          </a:r>
          <a:r>
            <a:rPr lang="ar-SA" sz="3200" b="1" dirty="0" smtClean="0">
              <a:solidFill>
                <a:schemeClr val="tx1"/>
              </a:solidFill>
            </a:rPr>
            <a:t>أهداف التدريس</a:t>
          </a:r>
          <a:endParaRPr lang="ar-IQ" sz="3200" b="1" dirty="0" smtClean="0">
            <a:solidFill>
              <a:schemeClr val="tx1"/>
            </a:solidFill>
          </a:endParaRPr>
        </a:p>
        <a:p>
          <a:pPr rtl="1"/>
          <a:r>
            <a:rPr lang="ar-SA" sz="3200" b="1" dirty="0" smtClean="0">
              <a:solidFill>
                <a:schemeClr val="tx1"/>
              </a:solidFill>
            </a:rPr>
            <a:t> بأسلوب العصف الذهني</a:t>
          </a:r>
          <a:r>
            <a:rPr lang="en-US" sz="3200" dirty="0" smtClean="0">
              <a:cs typeface="+mj-cs"/>
            </a:rPr>
            <a:t/>
          </a:r>
          <a:br>
            <a:rPr lang="en-US" sz="3200" dirty="0" smtClean="0">
              <a:cs typeface="+mj-cs"/>
            </a:rPr>
          </a:br>
          <a:endParaRPr lang="ar-IQ" sz="3200" dirty="0">
            <a:cs typeface="+mj-cs"/>
          </a:endParaRPr>
        </a:p>
      </dgm:t>
    </dgm:pt>
    <dgm:pt modelId="{3B13C38C-8F1F-4F99-B271-B7424F092766}" type="parTrans" cxnId="{0B950F2C-A47A-491A-A21E-80149120576C}">
      <dgm:prSet/>
      <dgm:spPr/>
      <dgm:t>
        <a:bodyPr/>
        <a:lstStyle/>
        <a:p>
          <a:pPr rtl="1"/>
          <a:endParaRPr lang="ar-IQ"/>
        </a:p>
      </dgm:t>
    </dgm:pt>
    <dgm:pt modelId="{03ADFA8E-E977-44AC-BAA7-EBE861020F00}" type="sibTrans" cxnId="{0B950F2C-A47A-491A-A21E-80149120576C}">
      <dgm:prSet/>
      <dgm:spPr/>
      <dgm:t>
        <a:bodyPr/>
        <a:lstStyle/>
        <a:p>
          <a:pPr rtl="1"/>
          <a:endParaRPr lang="ar-IQ"/>
        </a:p>
      </dgm:t>
    </dgm:pt>
    <dgm:pt modelId="{9DD4C98A-4EB2-42C5-8427-720A4ED8697B}" type="pres">
      <dgm:prSet presAssocID="{0971E329-FDED-4B41-933C-2F13DA7CF33D}" presName="Name0" presStyleCnt="0">
        <dgm:presLayoutVars>
          <dgm:dir/>
          <dgm:resizeHandles val="exact"/>
        </dgm:presLayoutVars>
      </dgm:prSet>
      <dgm:spPr/>
      <dgm:t>
        <a:bodyPr/>
        <a:lstStyle/>
        <a:p>
          <a:pPr rtl="1"/>
          <a:endParaRPr lang="ar-IQ"/>
        </a:p>
      </dgm:t>
    </dgm:pt>
    <dgm:pt modelId="{1145E05F-56D9-4792-8505-C60C9AD877CE}" type="pres">
      <dgm:prSet presAssocID="{BCA5732A-03C5-4788-A831-568FDC690AE8}" presName="node" presStyleLbl="node1" presStyleIdx="0" presStyleCnt="1">
        <dgm:presLayoutVars>
          <dgm:bulletEnabled val="1"/>
        </dgm:presLayoutVars>
      </dgm:prSet>
      <dgm:spPr/>
      <dgm:t>
        <a:bodyPr/>
        <a:lstStyle/>
        <a:p>
          <a:pPr rtl="1"/>
          <a:endParaRPr lang="ar-IQ"/>
        </a:p>
      </dgm:t>
    </dgm:pt>
  </dgm:ptLst>
  <dgm:cxnLst>
    <dgm:cxn modelId="{0B950F2C-A47A-491A-A21E-80149120576C}" srcId="{0971E329-FDED-4B41-933C-2F13DA7CF33D}" destId="{BCA5732A-03C5-4788-A831-568FDC690AE8}" srcOrd="0" destOrd="0" parTransId="{3B13C38C-8F1F-4F99-B271-B7424F092766}" sibTransId="{03ADFA8E-E977-44AC-BAA7-EBE861020F00}"/>
    <dgm:cxn modelId="{C9F07C61-BD76-430E-B486-B1C1D150BABA}" type="presOf" srcId="{BCA5732A-03C5-4788-A831-568FDC690AE8}" destId="{1145E05F-56D9-4792-8505-C60C9AD877CE}" srcOrd="0" destOrd="0" presId="urn:microsoft.com/office/officeart/2005/8/layout/process1"/>
    <dgm:cxn modelId="{4C8D58DF-F380-4D6D-947D-41CF71F265D8}" type="presOf" srcId="{0971E329-FDED-4B41-933C-2F13DA7CF33D}" destId="{9DD4C98A-4EB2-42C5-8427-720A4ED8697B}" srcOrd="0" destOrd="0" presId="urn:microsoft.com/office/officeart/2005/8/layout/process1"/>
    <dgm:cxn modelId="{273345E6-6360-4A24-BBF3-185A871C3EA6}" type="presParOf" srcId="{9DD4C98A-4EB2-42C5-8427-720A4ED8697B}" destId="{1145E05F-56D9-4792-8505-C60C9AD877CE}" srcOrd="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A714BB-406B-4B00-9312-95BC7F6B6B67}">
      <dsp:nvSpPr>
        <dsp:cNvPr id="0" name=""/>
        <dsp:cNvSpPr/>
      </dsp:nvSpPr>
      <dsp:spPr>
        <a:xfrm>
          <a:off x="5250" y="1292679"/>
          <a:ext cx="383216" cy="1582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endParaRPr lang="ar-IQ" sz="4000" b="1" kern="1200" dirty="0">
            <a:cs typeface="Akhbar MT" pitchFamily="2" charset="-78"/>
          </a:endParaRPr>
        </a:p>
      </dsp:txBody>
      <dsp:txXfrm>
        <a:off x="5250" y="1292679"/>
        <a:ext cx="383216" cy="1582414"/>
      </dsp:txXfrm>
    </dsp:sp>
    <dsp:sp modelId="{E087F8CA-8F32-419D-9904-2DE1E2D4ED6B}">
      <dsp:nvSpPr>
        <dsp:cNvPr id="0" name=""/>
        <dsp:cNvSpPr/>
      </dsp:nvSpPr>
      <dsp:spPr>
        <a:xfrm rot="10665511">
          <a:off x="85384" y="2036698"/>
          <a:ext cx="206044" cy="950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rtl="1">
            <a:lnSpc>
              <a:spcPct val="90000"/>
            </a:lnSpc>
            <a:spcBef>
              <a:spcPct val="0"/>
            </a:spcBef>
            <a:spcAft>
              <a:spcPct val="35000"/>
            </a:spcAft>
          </a:pPr>
          <a:endParaRPr lang="ar-IQ" sz="500" kern="1200"/>
        </a:p>
      </dsp:txBody>
      <dsp:txXfrm rot="10665511">
        <a:off x="85384" y="2036698"/>
        <a:ext cx="206044" cy="95037"/>
      </dsp:txXfrm>
    </dsp:sp>
    <dsp:sp modelId="{A8B46FFC-7F53-4738-9AF1-16479ABCDC25}">
      <dsp:nvSpPr>
        <dsp:cNvPr id="0" name=""/>
        <dsp:cNvSpPr/>
      </dsp:nvSpPr>
      <dsp:spPr>
        <a:xfrm>
          <a:off x="0" y="285749"/>
          <a:ext cx="7664331" cy="331169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IQ" sz="3600" kern="1200" dirty="0" smtClean="0">
              <a:solidFill>
                <a:schemeClr val="accent2">
                  <a:lumMod val="75000"/>
                </a:schemeClr>
              </a:solidFill>
            </a:rPr>
            <a:t> </a:t>
          </a:r>
          <a:r>
            <a:rPr lang="ar-SA" sz="3600" kern="1200" dirty="0" smtClean="0">
              <a:solidFill>
                <a:schemeClr val="accent2">
                  <a:lumMod val="75000"/>
                </a:schemeClr>
              </a:solidFill>
            </a:rPr>
            <a:t> </a:t>
          </a:r>
          <a:endParaRPr lang="ar-IQ" sz="3600" kern="1200" dirty="0" smtClean="0">
            <a:solidFill>
              <a:schemeClr val="accent2">
                <a:lumMod val="75000"/>
              </a:schemeClr>
            </a:solidFill>
          </a:endParaRPr>
        </a:p>
        <a:p>
          <a:pPr lvl="0" algn="r" defTabSz="1600200" rtl="1">
            <a:lnSpc>
              <a:spcPct val="90000"/>
            </a:lnSpc>
            <a:spcBef>
              <a:spcPct val="0"/>
            </a:spcBef>
            <a:spcAft>
              <a:spcPct val="35000"/>
            </a:spcAft>
          </a:pPr>
          <a:r>
            <a:rPr lang="ar-SA" sz="3600" kern="1200" dirty="0" smtClean="0"/>
            <a:t> </a:t>
          </a:r>
          <a:r>
            <a:rPr lang="ar-IQ" sz="2800" b="0" kern="1200" dirty="0" smtClean="0">
              <a:solidFill>
                <a:schemeClr val="tx1"/>
              </a:solidFill>
            </a:rPr>
            <a:t>*</a:t>
          </a:r>
          <a:endParaRPr lang="ar-IQ" sz="2800" b="0" kern="1200" dirty="0">
            <a:solidFill>
              <a:schemeClr val="tx1"/>
            </a:solidFill>
          </a:endParaRPr>
        </a:p>
      </dsp:txBody>
      <dsp:txXfrm>
        <a:off x="0" y="285749"/>
        <a:ext cx="7664331" cy="33116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AD1799F-0D4B-4FD2-B7F2-37662E911191}" type="datetimeFigureOut">
              <a:rPr lang="ar-IQ" smtClean="0"/>
              <a:pPr/>
              <a:t>19/08/1440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BF5E266-618C-48A3-BD58-E03B08B2DEFD}"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BF5E266-618C-48A3-BD58-E03B08B2DEFD}" type="slidenum">
              <a:rPr lang="ar-IQ" smtClean="0"/>
              <a:pPr/>
              <a:t>15</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pPr/>
              <a:t>19/08/1440</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pPr/>
              <a:t>19/08/1440</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pPr/>
              <a:t>19/08/1440</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19/08/1440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19/08/1440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pPr/>
              <a:t>19/08/1440</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19/08/1440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pPr/>
              <a:t>19/08/1440</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pPr/>
              <a:t>19/08/1440</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pPr/>
              <a:t>19/08/1440</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0.jpe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2.jpe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3.gif"/><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9355" t="18853" r="19353" b="13115"/>
          <a:stretch/>
        </p:blipFill>
        <p:spPr bwMode="auto">
          <a:xfrm>
            <a:off x="2285984" y="-1285908"/>
            <a:ext cx="8578813" cy="6120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6865126"/>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sz="2800" dirty="0" smtClean="0">
                <a:solidFill>
                  <a:schemeClr val="tx1"/>
                </a:solidFill>
              </a:rPr>
              <a:t>* </a:t>
            </a:r>
            <a:r>
              <a:rPr lang="ar-SA" sz="3200" b="1" dirty="0" smtClean="0">
                <a:solidFill>
                  <a:schemeClr val="tx1"/>
                </a:solidFill>
              </a:rPr>
              <a:t>يمنح المعلم دور المرشد، و تقليل الوقت المخصص للدور المباشر للمعلم</a:t>
            </a:r>
            <a:endParaRPr lang="ar-IQ" b="1" dirty="0"/>
          </a:p>
        </p:txBody>
      </p:sp>
      <p:pic>
        <p:nvPicPr>
          <p:cNvPr id="26626" name="Picture 2" descr="الفرق بين التعلم والتعليم"/>
          <p:cNvPicPr>
            <a:picLocks noChangeAspect="1" noChangeArrowheads="1"/>
          </p:cNvPicPr>
          <p:nvPr/>
        </p:nvPicPr>
        <p:blipFill>
          <a:blip r:embed="rId2" cstate="print"/>
          <a:srcRect/>
          <a:stretch>
            <a:fillRect/>
          </a:stretch>
        </p:blipFill>
        <p:spPr bwMode="auto">
          <a:xfrm>
            <a:off x="1000100" y="1285860"/>
            <a:ext cx="3638702" cy="1928826"/>
          </a:xfrm>
          <a:prstGeom prst="rect">
            <a:avLst/>
          </a:prstGeom>
          <a:noFill/>
        </p:spPr>
      </p:pic>
      <p:pic>
        <p:nvPicPr>
          <p:cNvPr id="26628" name="Picture 4" descr="الفرق بين التعليم والتدريب"/>
          <p:cNvPicPr>
            <a:picLocks noChangeAspect="1" noChangeArrowheads="1"/>
          </p:cNvPicPr>
          <p:nvPr/>
        </p:nvPicPr>
        <p:blipFill>
          <a:blip r:embed="rId3" cstate="print"/>
          <a:srcRect/>
          <a:stretch>
            <a:fillRect/>
          </a:stretch>
        </p:blipFill>
        <p:spPr bwMode="auto">
          <a:xfrm>
            <a:off x="1420013" y="3571876"/>
            <a:ext cx="6581011" cy="271464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2225668"/>
          </a:xfrm>
        </p:spPr>
        <p:txBody>
          <a:bodyPr>
            <a:normAutofit fontScale="90000"/>
          </a:bodyPr>
          <a:lstStyle/>
          <a:p>
            <a:pPr algn="r"/>
            <a:r>
              <a:rPr lang="ar-IQ" sz="3600" b="1" dirty="0" smtClean="0">
                <a:solidFill>
                  <a:schemeClr val="tx1"/>
                </a:solidFill>
              </a:rPr>
              <a:t>لأنه :  </a:t>
            </a:r>
            <a:br>
              <a:rPr lang="ar-IQ" sz="3600" b="1" dirty="0" smtClean="0">
                <a:solidFill>
                  <a:schemeClr val="tx1"/>
                </a:solidFill>
              </a:rPr>
            </a:br>
            <a:r>
              <a:rPr lang="ar-SA" sz="2800" b="1" dirty="0" smtClean="0">
                <a:solidFill>
                  <a:schemeClr val="tx1"/>
                </a:solidFill>
              </a:rPr>
              <a:t>قائم على نشاط المتعلم الذاتي في أغلب الوقت المخصص للموضوع</a:t>
            </a:r>
            <a:r>
              <a:rPr lang="ar-IQ" sz="2800" b="1" dirty="0" smtClean="0">
                <a:solidFill>
                  <a:schemeClr val="tx1"/>
                </a:solidFill>
              </a:rPr>
              <a:t/>
            </a:r>
            <a:br>
              <a:rPr lang="ar-IQ" sz="2800" b="1" dirty="0" smtClean="0">
                <a:solidFill>
                  <a:schemeClr val="tx1"/>
                </a:solidFill>
              </a:rPr>
            </a:br>
            <a:r>
              <a:rPr lang="ar-SA" sz="2800" b="1" dirty="0" smtClean="0">
                <a:solidFill>
                  <a:schemeClr val="tx1"/>
                </a:solidFill>
              </a:rPr>
              <a:t> كما أن الدروس غالبا ما تكون نتيجة للجهد والعمل والتعاون بين العديد من المتغيرات مثل المعلم، والمتعلم، والمادة الدراسية</a:t>
            </a:r>
            <a:r>
              <a:rPr lang="ar-IQ" sz="2800" b="1" dirty="0" smtClean="0">
                <a:solidFill>
                  <a:schemeClr val="tx1"/>
                </a:solidFill>
              </a:rPr>
              <a:t/>
            </a:r>
            <a:br>
              <a:rPr lang="ar-IQ" sz="2800" b="1" dirty="0" smtClean="0">
                <a:solidFill>
                  <a:schemeClr val="tx1"/>
                </a:solidFill>
              </a:rPr>
            </a:br>
            <a:endParaRPr lang="ar-IQ" b="1" dirty="0"/>
          </a:p>
        </p:txBody>
      </p:sp>
      <p:pic>
        <p:nvPicPr>
          <p:cNvPr id="25602" name="Picture 2" descr="طرق التدريس الحديثة للرياضيات"/>
          <p:cNvPicPr>
            <a:picLocks noChangeAspect="1" noChangeArrowheads="1"/>
          </p:cNvPicPr>
          <p:nvPr/>
        </p:nvPicPr>
        <p:blipFill>
          <a:blip r:embed="rId2" cstate="print"/>
          <a:srcRect/>
          <a:stretch>
            <a:fillRect/>
          </a:stretch>
        </p:blipFill>
        <p:spPr bwMode="auto">
          <a:xfrm>
            <a:off x="1214413" y="2214554"/>
            <a:ext cx="7215239" cy="42862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xmlns="" val="2164093027"/>
              </p:ext>
            </p:extLst>
          </p:nvPr>
        </p:nvGraphicFramePr>
        <p:xfrm>
          <a:off x="467544" y="116632"/>
          <a:ext cx="8229600" cy="2240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صورة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71472" y="2428868"/>
            <a:ext cx="7786742" cy="4186840"/>
          </a:xfrm>
          <a:prstGeom prst="rect">
            <a:avLst/>
          </a:prstGeom>
        </p:spPr>
      </p:pic>
    </p:spTree>
    <p:extLst>
      <p:ext uri="{BB962C8B-B14F-4D97-AF65-F5344CB8AC3E}">
        <p14:creationId xmlns:p14="http://schemas.microsoft.com/office/powerpoint/2010/main" xmlns="" val="12611328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0" fill="hold"/>
                                        <p:tgtEl>
                                          <p:spTgt spid="3"/>
                                        </p:tgtEl>
                                        <p:attrNameLst>
                                          <p:attrName>ppt_w</p:attrName>
                                        </p:attrNameLst>
                                      </p:cBhvr>
                                      <p:tavLst>
                                        <p:tav tm="0" fmla="#ppt_w*sin(2.5*pi*$)">
                                          <p:val>
                                            <p:fltVal val="0"/>
                                          </p:val>
                                        </p:tav>
                                        <p:tav tm="100000">
                                          <p:val>
                                            <p:fltVal val="1"/>
                                          </p:val>
                                        </p:tav>
                                      </p:tavLst>
                                    </p:anim>
                                    <p:anim calcmode="lin" valueType="num">
                                      <p:cBhvr>
                                        <p:cTn id="16"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xmlns="" val="3197303321"/>
              </p:ext>
            </p:extLst>
          </p:nvPr>
        </p:nvGraphicFramePr>
        <p:xfrm>
          <a:off x="467544" y="404664"/>
          <a:ext cx="8247860" cy="6167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utoShape 12" descr="نتيجة بحث الصور عن شعار كلية التربية الاساسية"/>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AutoShape 14" descr="نتيجة بحث الصور عن شعار كلية التربية الاساسية"/>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6" name="AutoShape 16" descr="نتيجة بحث الصور عن شعار كلية التربية الاساسية"/>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Tree>
    <p:extLst>
      <p:ext uri="{BB962C8B-B14F-4D97-AF65-F5344CB8AC3E}">
        <p14:creationId xmlns:p14="http://schemas.microsoft.com/office/powerpoint/2010/main" xmlns="" val="4043974708"/>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368940"/>
          </a:xfrm>
        </p:spPr>
        <p:txBody>
          <a:bodyPr>
            <a:noAutofit/>
          </a:bodyPr>
          <a:lstStyle/>
          <a:p>
            <a:pPr lvl="0" algn="r"/>
            <a:r>
              <a:rPr lang="ar-IQ" sz="4400" b="1" dirty="0" smtClean="0">
                <a:solidFill>
                  <a:srgbClr val="0070C0"/>
                </a:solidFill>
              </a:rPr>
              <a:t>* أهمية التحصيل الدراسي، إذ يعد هدفاً من أهداف التربية والتعليم، ومعياراً أساسياً يتم بموجبه قياس تقدم  الطلبة في دراستهم و</a:t>
            </a:r>
            <a:r>
              <a:rPr lang="ar-SA" sz="4400" b="1" dirty="0" smtClean="0">
                <a:solidFill>
                  <a:srgbClr val="0070C0"/>
                </a:solidFill>
              </a:rPr>
              <a:t>اكتسابهم المعرفة الرياضية،</a:t>
            </a:r>
            <a:r>
              <a:rPr lang="ar-IQ" sz="4400" b="1" dirty="0" smtClean="0">
                <a:solidFill>
                  <a:srgbClr val="0070C0"/>
                </a:solidFill>
              </a:rPr>
              <a:t> وأساسا" لمعظم القرارات التربوية.</a:t>
            </a:r>
            <a:r>
              <a:rPr lang="en-US" sz="4400" dirty="0" smtClean="0"/>
              <a:t/>
            </a:r>
            <a:br>
              <a:rPr lang="en-US" sz="4400" dirty="0" smtClean="0"/>
            </a:br>
            <a:endParaRPr lang="ar-IQ" sz="4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572528" cy="6429420"/>
          </a:xfrm>
        </p:spPr>
        <p:txBody>
          <a:bodyPr/>
          <a:lstStyle/>
          <a:p>
            <a:endParaRPr lang="ar-IQ" dirty="0"/>
          </a:p>
        </p:txBody>
      </p:sp>
      <p:sp>
        <p:nvSpPr>
          <p:cNvPr id="3" name="Rectangle 2"/>
          <p:cNvSpPr/>
          <p:nvPr/>
        </p:nvSpPr>
        <p:spPr>
          <a:xfrm>
            <a:off x="285720" y="285728"/>
            <a:ext cx="8501122" cy="2246769"/>
          </a:xfrm>
          <a:prstGeom prst="rect">
            <a:avLst/>
          </a:prstGeom>
        </p:spPr>
        <p:txBody>
          <a:bodyPr wrap="square">
            <a:spAutoFit/>
          </a:bodyPr>
          <a:lstStyle/>
          <a:p>
            <a:pPr lvl="0" algn="justLow"/>
            <a:r>
              <a:rPr lang="ar-IQ" sz="2800" b="1" dirty="0" smtClean="0">
                <a:solidFill>
                  <a:schemeClr val="accent2">
                    <a:lumMod val="75000"/>
                  </a:schemeClr>
                </a:solidFill>
              </a:rPr>
              <a:t>* إنسجام مع الإتجاهات التربوية الحديثة التي تسعى لتجريب إستراتيجيات وأساليب حديثة ومنها  أسلوب العصف الذهني كاتجاه حديث، ذي مديات واسعة، يتيح للمتعلم فرصة القيام بعمليات ذهنية تسهم في نمو تفكيره، وتجعله نشطاً فعالاً، ويجعل عملية التدريس تعاونية تشاركيه بين المعلم والمتعلم و المتعلم إلى المتعلم</a:t>
            </a:r>
            <a:r>
              <a:rPr lang="ar-IQ" b="1" dirty="0" smtClean="0"/>
              <a:t>.</a:t>
            </a:r>
            <a:endParaRPr lang="ar-IQ" b="1" dirty="0"/>
          </a:p>
        </p:txBody>
      </p:sp>
      <p:pic>
        <p:nvPicPr>
          <p:cNvPr id="45058" name="Picture 2" descr="أساليب التعلم النشط"/>
          <p:cNvPicPr>
            <a:picLocks noChangeAspect="1" noChangeArrowheads="1"/>
          </p:cNvPicPr>
          <p:nvPr/>
        </p:nvPicPr>
        <p:blipFill>
          <a:blip r:embed="rId3" cstate="print"/>
          <a:srcRect/>
          <a:stretch>
            <a:fillRect/>
          </a:stretch>
        </p:blipFill>
        <p:spPr bwMode="auto">
          <a:xfrm>
            <a:off x="285720" y="2680602"/>
            <a:ext cx="8398812" cy="367735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xmlns="" val="839495968"/>
              </p:ext>
            </p:extLst>
          </p:nvPr>
        </p:nvGraphicFramePr>
        <p:xfrm>
          <a:off x="467544" y="260648"/>
          <a:ext cx="8229600" cy="6240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3405108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7472386" cy="1274786"/>
          </a:xfrm>
        </p:spPr>
        <p:txBody>
          <a:bodyPr>
            <a:noAutofit/>
          </a:bodyPr>
          <a:lstStyle/>
          <a:p>
            <a:pPr lvl="0" algn="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r>
              <a:rPr lang="en-US" sz="2800" b="1" dirty="0" smtClean="0">
                <a:latin typeface="Arabic Typesetting" pitchFamily="66" charset="-78"/>
              </a:rPr>
              <a:t/>
            </a:r>
            <a:br>
              <a:rPr lang="en-US" sz="2800" b="1" dirty="0" smtClean="0">
                <a:latin typeface="Arabic Typesetting" pitchFamily="66" charset="-78"/>
              </a:rPr>
            </a:br>
            <a:r>
              <a:rPr lang="ar-IQ" sz="2800" b="1" dirty="0" smtClean="0">
                <a:solidFill>
                  <a:schemeClr val="tx1"/>
                </a:solidFill>
              </a:rPr>
              <a:t> * </a:t>
            </a:r>
            <a:r>
              <a:rPr lang="ar-SA" sz="2800" b="1" dirty="0" smtClean="0">
                <a:solidFill>
                  <a:schemeClr val="tx1"/>
                </a:solidFill>
              </a:rPr>
              <a:t>يسهم في تطوير تفكير الطلاب بشكل حضاري ويجعل التفاعل باتجاهين من طالب لطالب أو من طالب إلى معلم أو العكس بدل الاتجاه الواحـد</a:t>
            </a:r>
            <a:endParaRPr lang="ar-IQ" sz="2800" b="1" dirty="0">
              <a:latin typeface="Arabic Typesetting" pitchFamily="66" charset="-78"/>
            </a:endParaRPr>
          </a:p>
        </p:txBody>
      </p:sp>
      <p:pic>
        <p:nvPicPr>
          <p:cNvPr id="50178" name="Picture 2" descr="طرق تدريس عامة"/>
          <p:cNvPicPr>
            <a:picLocks noChangeAspect="1" noChangeArrowheads="1"/>
          </p:cNvPicPr>
          <p:nvPr/>
        </p:nvPicPr>
        <p:blipFill>
          <a:blip r:embed="rId2" cstate="print"/>
          <a:srcRect/>
          <a:stretch>
            <a:fillRect/>
          </a:stretch>
        </p:blipFill>
        <p:spPr bwMode="auto">
          <a:xfrm>
            <a:off x="285678" y="1769116"/>
            <a:ext cx="8286850" cy="487459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xmlns="" val="2282182204"/>
              </p:ext>
            </p:extLst>
          </p:nvPr>
        </p:nvGraphicFramePr>
        <p:xfrm>
          <a:off x="467544" y="476672"/>
          <a:ext cx="8229600" cy="1719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صورة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8662" y="2357430"/>
            <a:ext cx="7140794" cy="4220693"/>
          </a:xfrm>
          <a:prstGeom prst="rect">
            <a:avLst/>
          </a:prstGeom>
        </p:spPr>
      </p:pic>
    </p:spTree>
    <p:extLst>
      <p:ext uri="{BB962C8B-B14F-4D97-AF65-F5344CB8AC3E}">
        <p14:creationId xmlns:p14="http://schemas.microsoft.com/office/powerpoint/2010/main" xmlns="" val="22804353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ar-IQ" sz="3600" b="1" dirty="0" smtClean="0">
                <a:solidFill>
                  <a:srgbClr val="00B050"/>
                </a:solidFill>
              </a:rPr>
              <a:t>1</a:t>
            </a:r>
            <a:r>
              <a:rPr lang="ar-SA" sz="3600" b="1" dirty="0" smtClean="0">
                <a:solidFill>
                  <a:srgbClr val="00B050"/>
                </a:solidFill>
              </a:rPr>
              <a:t>- المشكلات التي تحتاج إلى حلول</a:t>
            </a:r>
            <a:r>
              <a:rPr lang="en-US" b="1" dirty="0" smtClean="0"/>
              <a:t/>
            </a:r>
            <a:br>
              <a:rPr lang="en-US" b="1" dirty="0" smtClean="0"/>
            </a:br>
            <a:endParaRPr lang="ar-IQ" b="1" dirty="0"/>
          </a:p>
        </p:txBody>
      </p:sp>
      <p:pic>
        <p:nvPicPr>
          <p:cNvPr id="4" name="Picture 2" descr="التنمر الإلكتروني"/>
          <p:cNvPicPr>
            <a:picLocks noChangeAspect="1" noChangeArrowheads="1"/>
          </p:cNvPicPr>
          <p:nvPr/>
        </p:nvPicPr>
        <p:blipFill>
          <a:blip r:embed="rId2" cstate="print"/>
          <a:srcRect/>
          <a:stretch>
            <a:fillRect/>
          </a:stretch>
        </p:blipFill>
        <p:spPr bwMode="auto">
          <a:xfrm>
            <a:off x="0" y="2143116"/>
            <a:ext cx="8715404" cy="43577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noGrp="1"/>
          </p:cNvSpPr>
          <p:nvPr>
            <p:ph type="title"/>
          </p:nvPr>
        </p:nvSpPr>
        <p:spPr>
          <a:xfrm>
            <a:off x="0" y="285728"/>
            <a:ext cx="9144000" cy="6369072"/>
          </a:xfrm>
          <a:prstGeom prst="rect">
            <a:avLst/>
          </a:prstGeom>
        </p:spPr>
        <p:txBody>
          <a:bodyPr vert="horz">
            <a:normAutofit fontScale="90000"/>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defTabSz="914400" rtl="1" eaLnBrk="1" fontAlgn="base" latinLnBrk="0" hangingPunct="1">
              <a:lnSpc>
                <a:spcPct val="120000"/>
              </a:lnSpc>
              <a:spcBef>
                <a:spcPct val="0"/>
              </a:spcBef>
              <a:spcAft>
                <a:spcPct val="0"/>
              </a:spcAft>
              <a:buClrTx/>
              <a:buSzTx/>
              <a:buFont typeface="Wingdings"/>
              <a:buNone/>
              <a:tabLst/>
              <a:defRPr/>
            </a:pPr>
            <a:r>
              <a:rPr kumimoji="0" lang="ar-SA" sz="10100" b="1" i="0" u="none" strike="noStrike" kern="1200" cap="none" spc="0" normalizeH="0" baseline="0" noProof="0" dirty="0" smtClean="0">
                <a:ln>
                  <a:noFill/>
                </a:ln>
                <a:solidFill>
                  <a:schemeClr val="bg1"/>
                </a:solidFill>
                <a:effectLst/>
                <a:uLnTx/>
                <a:uFillTx/>
                <a:latin typeface="Simplified Arabic" pitchFamily="18" charset="-78"/>
                <a:ea typeface="Times New Roman" pitchFamily="18" charset="0"/>
                <a:cs typeface="Simplified Arabic" pitchFamily="18" charset="-78"/>
              </a:rPr>
              <a:t>﴿</a:t>
            </a:r>
            <a:r>
              <a:rPr kumimoji="0" lang="ar-SA" sz="10100" b="1" i="0" u="none" strike="noStrike" kern="1200" cap="none" spc="0" normalizeH="0" baseline="0" noProof="0" dirty="0" smtClean="0">
                <a:ln>
                  <a:noFill/>
                </a:ln>
                <a:solidFill>
                  <a:schemeClr val="bg1"/>
                </a:solidFill>
                <a:effectLst/>
                <a:uLnTx/>
                <a:uFillTx/>
                <a:latin typeface="Arial" pitchFamily="34" charset="0"/>
                <a:ea typeface="Times New Roman" pitchFamily="18" charset="0"/>
                <a:cs typeface="DecoType Naskh Variants" pitchFamily="2" charset="-78"/>
              </a:rPr>
              <a:t>  يَرفَعْ اللَّهُ الَّذِينَ آمَنُوا مِنْكُمْ</a:t>
            </a:r>
            <a:endParaRPr kumimoji="0" lang="en-US" sz="10100" b="1" i="0" u="none" strike="noStrike" kern="1200" cap="none" spc="0" normalizeH="0" baseline="0" noProof="0" dirty="0" smtClean="0">
              <a:ln>
                <a:noFill/>
              </a:ln>
              <a:effectLst/>
              <a:uLnTx/>
              <a:uFillTx/>
              <a:latin typeface="Simplified Arabic" pitchFamily="18" charset="-78"/>
              <a:ea typeface="Times New Roman" pitchFamily="18" charset="0"/>
              <a:cs typeface="Simplified Arabic" pitchFamily="18" charset="-78"/>
            </a:endParaRPr>
          </a:p>
          <a:p>
            <a:pPr lvl="0" fontAlgn="base">
              <a:lnSpc>
                <a:spcPct val="120000"/>
              </a:lnSpc>
              <a:spcBef>
                <a:spcPct val="0"/>
              </a:spcBef>
              <a:spcAft>
                <a:spcPct val="0"/>
              </a:spcAft>
              <a:buClrTx/>
              <a:buSzTx/>
            </a:pPr>
            <a:endParaRPr lang="ar-IQ" sz="19200" b="1" dirty="0" smtClean="0">
              <a:solidFill>
                <a:srgbClr val="00B050"/>
              </a:solidFill>
              <a:latin typeface="Simplified Arabic" pitchFamily="18" charset="-78"/>
              <a:ea typeface="Times New Roman" pitchFamily="18" charset="0"/>
              <a:cs typeface="Simplified Arabic" pitchFamily="18" charset="-78"/>
            </a:endParaRPr>
          </a:p>
          <a:p>
            <a:pPr lvl="0" fontAlgn="base">
              <a:lnSpc>
                <a:spcPct val="120000"/>
              </a:lnSpc>
              <a:spcBef>
                <a:spcPct val="0"/>
              </a:spcBef>
              <a:spcAft>
                <a:spcPct val="0"/>
              </a:spcAft>
              <a:buClrTx/>
              <a:buSzTx/>
            </a:pPr>
            <a:r>
              <a:rPr lang="ar-SA" sz="19200" b="1" dirty="0" smtClean="0">
                <a:solidFill>
                  <a:srgbClr val="00B050"/>
                </a:solidFill>
                <a:latin typeface="Simplified Arabic" pitchFamily="18" charset="-78"/>
                <a:ea typeface="Times New Roman" pitchFamily="18" charset="0"/>
                <a:cs typeface="Simplified Arabic" pitchFamily="18" charset="-78"/>
              </a:rPr>
              <a:t>﴿</a:t>
            </a:r>
            <a:r>
              <a:rPr lang="ar-SA" sz="19200" b="1" dirty="0" smtClean="0">
                <a:solidFill>
                  <a:srgbClr val="00B050"/>
                </a:solidFill>
                <a:latin typeface="Arial" pitchFamily="34" charset="0"/>
                <a:ea typeface="Times New Roman" pitchFamily="18" charset="0"/>
                <a:cs typeface="DecoType Naskh Variants" pitchFamily="2" charset="-78"/>
              </a:rPr>
              <a:t>  يَرفَعْ اللَّهُ الَّذِينَ آمَنُوا مِنْكُمْ وَالَّذِينَ </a:t>
            </a:r>
            <a:r>
              <a:rPr lang="ar-IQ" sz="19200" b="1" dirty="0" smtClean="0">
                <a:solidFill>
                  <a:srgbClr val="00B050"/>
                </a:solidFill>
                <a:latin typeface="Arial" pitchFamily="34" charset="0"/>
                <a:ea typeface="Times New Roman" pitchFamily="18" charset="0"/>
                <a:cs typeface="DecoType Naskh Variants" pitchFamily="2" charset="-78"/>
              </a:rPr>
              <a:t>   </a:t>
            </a:r>
            <a:endParaRPr lang="en-US" sz="19200" dirty="0" smtClean="0">
              <a:solidFill>
                <a:srgbClr val="00B050"/>
              </a:solidFill>
              <a:latin typeface="Simplified Arabic" pitchFamily="18" charset="-78"/>
              <a:ea typeface="Times New Roman" pitchFamily="18" charset="0"/>
              <a:cs typeface="Simplified Arabic" pitchFamily="18" charset="-78"/>
            </a:endParaRPr>
          </a:p>
          <a:p>
            <a:pPr lvl="0" fontAlgn="base">
              <a:spcBef>
                <a:spcPct val="0"/>
              </a:spcBef>
              <a:spcAft>
                <a:spcPct val="0"/>
              </a:spcAft>
              <a:buClrTx/>
              <a:buSzTx/>
            </a:pPr>
            <a:r>
              <a:rPr lang="en-US" sz="4400" dirty="0" smtClean="0">
                <a:solidFill>
                  <a:srgbClr val="00B050"/>
                </a:solidFill>
                <a:latin typeface="Simplified Arabic" pitchFamily="18" charset="-78"/>
                <a:ea typeface="Times New Roman" pitchFamily="18" charset="0"/>
                <a:cs typeface="Simplified Arabic" pitchFamily="18" charset="-78"/>
              </a:rPr>
              <a:t>    </a:t>
            </a:r>
            <a:r>
              <a:rPr lang="ar-IQ" sz="4400" dirty="0" smtClean="0">
                <a:solidFill>
                  <a:srgbClr val="00B050"/>
                </a:solidFill>
                <a:latin typeface="Simplified Arabic" pitchFamily="18" charset="-78"/>
                <a:ea typeface="Times New Roman" pitchFamily="18" charset="0"/>
                <a:cs typeface="Simplified Arabic" pitchFamily="18" charset="-78"/>
              </a:rPr>
              <a:t>          </a:t>
            </a:r>
          </a:p>
          <a:p>
            <a:pPr marL="0" marR="0" lvl="0" indent="0" algn="l" defTabSz="914400" rtl="1" eaLnBrk="1" fontAlgn="base" latinLnBrk="0" hangingPunct="1">
              <a:lnSpc>
                <a:spcPct val="100000"/>
              </a:lnSpc>
              <a:spcBef>
                <a:spcPct val="0"/>
              </a:spcBef>
              <a:spcAft>
                <a:spcPct val="0"/>
              </a:spcAft>
              <a:buClrTx/>
              <a:buSzTx/>
              <a:buFont typeface="Wingdings"/>
              <a:buNone/>
              <a:tabLst/>
              <a:defRPr/>
            </a:pPr>
            <a:r>
              <a:rPr kumimoji="0" lang="en-US" sz="11200" b="1" i="0" u="none" strike="noStrike" kern="1200" cap="none" spc="0" normalizeH="0" baseline="0" noProof="0" dirty="0" smtClean="0">
                <a:ln>
                  <a:noFill/>
                </a:ln>
                <a:solidFill>
                  <a:srgbClr val="00B050"/>
                </a:solidFill>
                <a:effectLst/>
                <a:uLnTx/>
                <a:uFillTx/>
                <a:latin typeface="Simplified Arabic" pitchFamily="18" charset="-78"/>
                <a:ea typeface="Times New Roman" pitchFamily="18" charset="0"/>
                <a:cs typeface="Simplified Arabic" pitchFamily="18" charset="-78"/>
              </a:rPr>
              <a:t>    </a:t>
            </a:r>
            <a:r>
              <a:rPr kumimoji="0" lang="ar-IQ" sz="11200" b="1" i="0" u="none" strike="noStrike" kern="1200" cap="none" spc="0" normalizeH="0" baseline="0" noProof="0" dirty="0" smtClean="0">
                <a:ln>
                  <a:noFill/>
                </a:ln>
                <a:solidFill>
                  <a:srgbClr val="00B050"/>
                </a:solidFill>
                <a:effectLst/>
                <a:uLnTx/>
                <a:uFillTx/>
                <a:latin typeface="Simplified Arabic" pitchFamily="18" charset="-78"/>
                <a:ea typeface="Times New Roman" pitchFamily="18" charset="0"/>
                <a:cs typeface="Simplified Arabic" pitchFamily="18" charset="-78"/>
              </a:rPr>
              <a:t>          </a:t>
            </a:r>
          </a:p>
          <a:p>
            <a:pPr marL="0" marR="0" lvl="0" indent="0" algn="l" defTabSz="914400" rtl="1" eaLnBrk="1" fontAlgn="base" latinLnBrk="0" hangingPunct="1">
              <a:lnSpc>
                <a:spcPct val="100000"/>
              </a:lnSpc>
              <a:spcBef>
                <a:spcPct val="0"/>
              </a:spcBef>
              <a:spcAft>
                <a:spcPct val="0"/>
              </a:spcAft>
              <a:buClrTx/>
              <a:buSzTx/>
              <a:buFont typeface="Wingdings"/>
              <a:buNone/>
              <a:tabLst/>
              <a:defRPr/>
            </a:pPr>
            <a:r>
              <a:rPr kumimoji="0" lang="ar-IQ" sz="11200" b="1" i="0" u="none" strike="noStrike" kern="1200" cap="none" spc="0" normalizeH="0" baseline="0" noProof="0" dirty="0" smtClean="0">
                <a:ln>
                  <a:noFill/>
                </a:ln>
                <a:solidFill>
                  <a:srgbClr val="00B050"/>
                </a:solidFill>
                <a:effectLst/>
                <a:uLnTx/>
                <a:uFillTx/>
                <a:latin typeface="Simplified Arabic" pitchFamily="18" charset="-78"/>
                <a:ea typeface="Times New Roman" pitchFamily="18" charset="0"/>
                <a:cs typeface="Simplified Arabic" pitchFamily="18" charset="-78"/>
              </a:rPr>
              <a:t> </a:t>
            </a:r>
            <a:r>
              <a:rPr lang="ar-SA" sz="19200" b="1" dirty="0" smtClean="0">
                <a:solidFill>
                  <a:srgbClr val="00B050"/>
                </a:solidFill>
                <a:latin typeface="Arial" pitchFamily="34" charset="0"/>
                <a:ea typeface="Times New Roman" pitchFamily="18" charset="0"/>
                <a:cs typeface="DecoType Naskh Variants" pitchFamily="2" charset="-78"/>
              </a:rPr>
              <a:t>أُوتُوا الْعِلْمَ دَرَجَاتٍ وَاللَّهُ بِمَا تَعْمَلُونَ خَبِيرٌ </a:t>
            </a:r>
            <a:r>
              <a:rPr lang="ar-SA" sz="9600" b="1" dirty="0" smtClean="0">
                <a:solidFill>
                  <a:srgbClr val="00B050"/>
                </a:solidFill>
                <a:latin typeface="Simplified Arabic" pitchFamily="18" charset="-78"/>
                <a:ea typeface="Times New Roman" pitchFamily="18" charset="0"/>
                <a:cs typeface="Simplified Arabic" pitchFamily="18" charset="-78"/>
              </a:rPr>
              <a:t>﴾</a:t>
            </a:r>
            <a:endParaRPr lang="ar-IQ" sz="9600" b="1" dirty="0" smtClean="0">
              <a:solidFill>
                <a:srgbClr val="00B050"/>
              </a:solidFill>
              <a:latin typeface="Simplified Arabic" pitchFamily="18" charset="-78"/>
              <a:ea typeface="Times New Roman" pitchFamily="18" charset="0"/>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lang="ar-IQ" sz="9600" b="1" dirty="0" smtClean="0">
              <a:solidFill>
                <a:srgbClr val="00B050"/>
              </a:solidFill>
              <a:latin typeface="Simplified Arabic" pitchFamily="18" charset="-78"/>
              <a:ea typeface="Times New Roman" pitchFamily="18" charset="0"/>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kumimoji="0" lang="ar-IQ" sz="9600" b="1" i="0" u="none" strike="noStrike" kern="1200" cap="none" spc="0" normalizeH="0" baseline="0" noProof="0" dirty="0" smtClean="0">
              <a:ln>
                <a:noFill/>
              </a:ln>
              <a:solidFill>
                <a:srgbClr val="00B050"/>
              </a:solidFill>
              <a:effectLst/>
              <a:uLnTx/>
              <a:uFillTx/>
              <a:latin typeface="Simplified Arabic" pitchFamily="18" charset="-78"/>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lang="ar-IQ" sz="9600" b="1" dirty="0" smtClean="0">
              <a:solidFill>
                <a:srgbClr val="00B050"/>
              </a:solidFill>
              <a:latin typeface="Simplified Arabic" pitchFamily="18" charset="-78"/>
              <a:ea typeface="+mn-ea"/>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r>
              <a:rPr kumimoji="0" lang="ar-IQ" sz="4400" b="1" i="0" u="none" strike="noStrike" kern="1200" cap="none" spc="0" normalizeH="0" baseline="0" noProof="0" dirty="0" smtClean="0">
                <a:ln>
                  <a:noFill/>
                </a:ln>
                <a:solidFill>
                  <a:srgbClr val="00B050"/>
                </a:solidFill>
                <a:effectLst/>
                <a:uLnTx/>
                <a:uFillTx/>
                <a:latin typeface="Cambria" pitchFamily="18" charset="0"/>
                <a:ea typeface="+mn-ea"/>
                <a:cs typeface="Simplified Arabic" pitchFamily="18" charset="-78"/>
              </a:rPr>
              <a:t> </a:t>
            </a:r>
          </a:p>
          <a:p>
            <a:pPr marL="0" marR="0" lvl="0" indent="0" algn="l" defTabSz="914400" rtl="1" eaLnBrk="0" fontAlgn="base" latinLnBrk="0" hangingPunct="0">
              <a:lnSpc>
                <a:spcPct val="100000"/>
              </a:lnSpc>
              <a:spcBef>
                <a:spcPct val="0"/>
              </a:spcBef>
              <a:spcAft>
                <a:spcPct val="0"/>
              </a:spcAft>
              <a:buClrTx/>
              <a:buSzTx/>
              <a:buFont typeface="Wingdings"/>
              <a:buNone/>
              <a:tabLst>
                <a:tab pos="4664075" algn="l"/>
              </a:tabLst>
              <a:defRPr/>
            </a:pPr>
            <a:endParaRPr kumimoji="0" lang="ar-IQ" sz="4400" b="1" i="0" u="none" strike="noStrike" kern="1200" cap="none" spc="0" normalizeH="0" baseline="0" noProof="0" dirty="0" smtClean="0">
              <a:ln>
                <a:noFill/>
              </a:ln>
              <a:solidFill>
                <a:schemeClr val="tx2"/>
              </a:solidFill>
              <a:effectLst/>
              <a:uLnTx/>
              <a:uFillTx/>
              <a:latin typeface="Cambria" pitchFamily="18" charset="0"/>
              <a:ea typeface="+mn-ea"/>
              <a:cs typeface="Simplified Arabic" pitchFamily="18" charset="-78"/>
            </a:endParaRPr>
          </a:p>
          <a:p>
            <a:pPr marL="0" marR="0" lvl="0" indent="0" algn="l" defTabSz="914400" rtl="1" eaLnBrk="0" fontAlgn="base" latinLnBrk="0" hangingPunct="0">
              <a:lnSpc>
                <a:spcPct val="100000"/>
              </a:lnSpc>
              <a:spcBef>
                <a:spcPct val="0"/>
              </a:spcBef>
              <a:spcAft>
                <a:spcPct val="0"/>
              </a:spcAft>
              <a:buClrTx/>
              <a:buSzTx/>
              <a:buFont typeface="Wingdings"/>
              <a:buNone/>
              <a:tabLst>
                <a:tab pos="4664075" algn="l"/>
              </a:tabLst>
              <a:defRPr/>
            </a:pPr>
            <a:endParaRPr kumimoji="0" lang="ar-IQ" sz="4400" b="1" i="0" u="none" strike="noStrike" kern="1200" cap="none" spc="0" normalizeH="0" baseline="0" noProof="0" dirty="0" smtClean="0">
              <a:ln>
                <a:noFill/>
              </a:ln>
              <a:solidFill>
                <a:schemeClr val="tx2"/>
              </a:solidFill>
              <a:effectLst/>
              <a:uLnTx/>
              <a:uFillTx/>
              <a:latin typeface="Cambria" pitchFamily="18" charset="0"/>
              <a:ea typeface="+mn-ea"/>
              <a:cs typeface="Simplified Arabic" pitchFamily="18" charset="-78"/>
            </a:endParaRPr>
          </a:p>
          <a:p>
            <a:pPr marL="0" marR="0" lvl="0" indent="0" algn="l" defTabSz="914400" rtl="1" eaLnBrk="0" fontAlgn="base" latinLnBrk="0" hangingPunct="0">
              <a:lnSpc>
                <a:spcPct val="100000"/>
              </a:lnSpc>
              <a:spcBef>
                <a:spcPct val="0"/>
              </a:spcBef>
              <a:spcAft>
                <a:spcPct val="0"/>
              </a:spcAft>
              <a:buClrTx/>
              <a:buSzTx/>
              <a:buFont typeface="Wingdings"/>
              <a:buNone/>
              <a:tabLst>
                <a:tab pos="4664075" algn="l"/>
              </a:tabLst>
              <a:defRPr/>
            </a:pPr>
            <a:endParaRPr kumimoji="0" lang="ar-IQ" sz="4400" b="1" i="0" u="none" strike="noStrike" kern="1200" cap="none" spc="0" normalizeH="0" baseline="0" noProof="0" dirty="0" smtClean="0">
              <a:ln>
                <a:noFill/>
              </a:ln>
              <a:solidFill>
                <a:schemeClr val="tx2"/>
              </a:solidFill>
              <a:effectLst/>
              <a:uLnTx/>
              <a:uFillTx/>
              <a:latin typeface="Cambria" pitchFamily="18" charset="0"/>
              <a:ea typeface="+mn-ea"/>
              <a:cs typeface="Simplified Arabic" pitchFamily="18" charset="-78"/>
            </a:endParaRPr>
          </a:p>
          <a:p>
            <a:pPr marL="0" marR="0" lvl="0" indent="0" algn="l" defTabSz="914400" rtl="1" eaLnBrk="0" fontAlgn="base" latinLnBrk="0" hangingPunct="0">
              <a:lnSpc>
                <a:spcPct val="100000"/>
              </a:lnSpc>
              <a:spcBef>
                <a:spcPct val="0"/>
              </a:spcBef>
              <a:spcAft>
                <a:spcPct val="0"/>
              </a:spcAft>
              <a:buClrTx/>
              <a:buSzTx/>
              <a:buFont typeface="Wingdings"/>
              <a:buNone/>
              <a:tabLst>
                <a:tab pos="4664075" algn="l"/>
              </a:tabLst>
              <a:defRPr/>
            </a:pPr>
            <a:endParaRPr kumimoji="0" lang="ar-IQ" sz="4400" b="1" i="0" u="none" strike="noStrike" kern="1200" cap="none" spc="0" normalizeH="0" baseline="0" noProof="0" dirty="0" smtClean="0">
              <a:ln>
                <a:noFill/>
              </a:ln>
              <a:solidFill>
                <a:schemeClr val="tx2"/>
              </a:solidFill>
              <a:effectLst/>
              <a:uLnTx/>
              <a:uFillTx/>
              <a:latin typeface="Cambria" pitchFamily="18" charset="0"/>
              <a:ea typeface="+mn-ea"/>
              <a:cs typeface="Simplified Arabic" pitchFamily="18" charset="-78"/>
            </a:endParaRPr>
          </a:p>
          <a:p>
            <a:pPr marL="0" marR="0" lvl="0" indent="0" algn="l" defTabSz="914400" rtl="1" eaLnBrk="0" fontAlgn="base" latinLnBrk="0" hangingPunct="0">
              <a:lnSpc>
                <a:spcPct val="100000"/>
              </a:lnSpc>
              <a:spcBef>
                <a:spcPct val="0"/>
              </a:spcBef>
              <a:spcAft>
                <a:spcPct val="0"/>
              </a:spcAft>
              <a:buClrTx/>
              <a:buSzTx/>
              <a:buFont typeface="Wingdings"/>
              <a:buNone/>
              <a:tabLst>
                <a:tab pos="4664075" algn="l"/>
              </a:tabLst>
              <a:defRPr/>
            </a:pPr>
            <a:r>
              <a:rPr kumimoji="0" lang="ar-IQ" sz="5000" b="1" i="0" u="none" strike="noStrike" kern="1200" cap="none" spc="0" normalizeH="0" baseline="0" noProof="0" dirty="0" smtClean="0">
                <a:ln>
                  <a:noFill/>
                </a:ln>
                <a:solidFill>
                  <a:schemeClr val="tx2"/>
                </a:solidFill>
                <a:effectLst/>
                <a:uLnTx/>
                <a:uFillTx/>
                <a:latin typeface="Times New Roman" pitchFamily="18" charset="0"/>
                <a:ea typeface="+mn-ea"/>
                <a:cs typeface="DecoType Naskh Variants" pitchFamily="2" charset="-78"/>
              </a:rPr>
              <a:t> </a:t>
            </a:r>
            <a:r>
              <a:rPr kumimoji="0" lang="ar-IQ" sz="5000" b="1" i="0" u="none" strike="noStrike" kern="1200" cap="none" spc="0" normalizeH="0" baseline="0" noProof="0" dirty="0" smtClean="0">
                <a:ln>
                  <a:noFill/>
                </a:ln>
                <a:solidFill>
                  <a:schemeClr val="tx2"/>
                </a:solidFill>
                <a:effectLst/>
                <a:uLnTx/>
                <a:uFillTx/>
                <a:latin typeface="Arial" pitchFamily="34" charset="0"/>
                <a:ea typeface="Times New Roman" pitchFamily="18" charset="0"/>
                <a:cs typeface="DecoType Naskh Variants" pitchFamily="2" charset="-78"/>
              </a:rPr>
              <a:t> </a:t>
            </a:r>
            <a:endParaRPr kumimoji="0" lang="en-US" sz="5000" b="1" i="0" u="none" strike="noStrike" kern="1200" cap="none" spc="0" normalizeH="0" baseline="0" noProof="0" dirty="0" smtClean="0">
              <a:ln>
                <a:noFill/>
              </a:ln>
              <a:solidFill>
                <a:schemeClr val="tx2"/>
              </a:solidFill>
              <a:effectLst/>
              <a:uLnTx/>
              <a:uFillTx/>
              <a:latin typeface="Simplified Arabic" pitchFamily="18" charset="-78"/>
              <a:ea typeface="Times New Roman" pitchFamily="18" charset="0"/>
              <a:cs typeface="DecoType Naskh Variants" pitchFamily="2"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kumimoji="0" lang="en-US" sz="4800" b="1" i="0" u="none" strike="noStrike" kern="1200" cap="none" spc="0" normalizeH="0" baseline="0" noProof="0" dirty="0" smtClean="0">
              <a:ln>
                <a:noFill/>
              </a:ln>
              <a:solidFill>
                <a:schemeClr val="tx2"/>
              </a:solidFill>
              <a:effectLst/>
              <a:uLnTx/>
              <a:uFillTx/>
              <a:latin typeface="Simplified Arabic" pitchFamily="18" charset="-78"/>
              <a:ea typeface="+mn-ea"/>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kumimoji="0" lang="en-US" sz="4800" b="1" i="0" u="none" strike="noStrike" kern="1200" cap="none" spc="0" normalizeH="0" baseline="0" noProof="0" dirty="0" smtClean="0">
              <a:ln>
                <a:noFill/>
              </a:ln>
              <a:solidFill>
                <a:schemeClr val="tx2"/>
              </a:solidFill>
              <a:effectLst/>
              <a:uLnTx/>
              <a:uFillTx/>
              <a:latin typeface="Simplified Arabic" pitchFamily="18" charset="-78"/>
              <a:ea typeface="+mn-ea"/>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kumimoji="0" lang="en-US" sz="4800" b="1"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a:buNone/>
              <a:tabLst/>
              <a:defRPr/>
            </a:pPr>
            <a:endParaRPr kumimoji="0" lang="en-US" sz="1050" b="1"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a:p>
            <a:pPr marL="0" marR="0" lvl="0" indent="0" algn="l" defTabSz="914400" rtl="1" eaLnBrk="1" fontAlgn="auto" latinLnBrk="0" hangingPunct="1">
              <a:lnSpc>
                <a:spcPct val="100000"/>
              </a:lnSpc>
              <a:spcBef>
                <a:spcPts val="600"/>
              </a:spcBef>
              <a:spcAft>
                <a:spcPts val="0"/>
              </a:spcAft>
              <a:buClr>
                <a:schemeClr val="accent1"/>
              </a:buClr>
              <a:buSzPct val="70000"/>
              <a:buFont typeface="Wingdings"/>
              <a:buNone/>
              <a:tabLst/>
              <a:defRPr/>
            </a:pPr>
            <a:endParaRPr kumimoji="0" lang="ar-IQ" sz="1800" b="1" i="0" u="none" strike="noStrike" kern="1200" cap="none" spc="0" normalizeH="0" baseline="0" noProof="0" dirty="0">
              <a:ln>
                <a:noFill/>
              </a:ln>
              <a:solidFill>
                <a:schemeClr val="tx2"/>
              </a:solidFill>
              <a:effectLst/>
              <a:uLnTx/>
              <a:uFillTx/>
              <a:latin typeface="+mn-lt"/>
              <a:ea typeface="+mn-ea"/>
              <a:cs typeface="+mn-cs"/>
            </a:endParaRPr>
          </a:p>
        </p:txBody>
      </p:sp>
      <p:sp>
        <p:nvSpPr>
          <p:cNvPr id="4" name="Subtitle 2"/>
          <p:cNvSpPr txBox="1">
            <a:spLocks/>
          </p:cNvSpPr>
          <p:nvPr/>
        </p:nvSpPr>
        <p:spPr>
          <a:xfrm>
            <a:off x="0" y="-1214470"/>
            <a:ext cx="8501090" cy="8358246"/>
          </a:xfrm>
          <a:prstGeom prst="rect">
            <a:avLst/>
          </a:prstGeom>
        </p:spPr>
        <p:txBody>
          <a:bodyPr vert="horz">
            <a:normAutofit fontScale="40000" lnSpcReduction="20000"/>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defTabSz="914400" rtl="1" eaLnBrk="1" fontAlgn="base" latinLnBrk="0" hangingPunct="1">
              <a:lnSpc>
                <a:spcPct val="120000"/>
              </a:lnSpc>
              <a:spcBef>
                <a:spcPct val="0"/>
              </a:spcBef>
              <a:spcAft>
                <a:spcPct val="0"/>
              </a:spcAft>
              <a:buClrTx/>
              <a:buSzTx/>
              <a:buFont typeface="Wingdings"/>
              <a:buNone/>
              <a:tabLst/>
              <a:defRPr/>
            </a:pPr>
            <a:r>
              <a:rPr kumimoji="0" lang="ar-IQ" sz="10100" b="1" i="0" u="none" strike="noStrike" kern="1200" cap="none" spc="0" normalizeH="0" baseline="0" noProof="0" dirty="0" smtClean="0">
                <a:ln>
                  <a:noFill/>
                </a:ln>
                <a:solidFill>
                  <a:schemeClr val="bg1"/>
                </a:solidFill>
                <a:effectLst/>
                <a:uLnTx/>
                <a:uFillTx/>
                <a:latin typeface="Simplified Arabic" pitchFamily="18" charset="-78"/>
                <a:ea typeface="Times New Roman" pitchFamily="18" charset="0"/>
                <a:cs typeface="Simplified Arabic" pitchFamily="18" charset="-78"/>
              </a:rPr>
              <a:t> </a:t>
            </a:r>
            <a:endParaRPr kumimoji="0" lang="en-US" sz="10100" b="1" i="0" u="none" strike="noStrike" kern="1200" cap="none" spc="0" normalizeH="0" baseline="0" noProof="0" dirty="0" smtClean="0">
              <a:ln>
                <a:noFill/>
              </a:ln>
              <a:effectLst/>
              <a:uLnTx/>
              <a:uFillTx/>
              <a:latin typeface="Simplified Arabic" pitchFamily="18" charset="-78"/>
              <a:ea typeface="Times New Roman" pitchFamily="18" charset="0"/>
              <a:cs typeface="Simplified Arabic" pitchFamily="18" charset="-78"/>
            </a:endParaRPr>
          </a:p>
          <a:p>
            <a:pPr lvl="0" fontAlgn="base">
              <a:lnSpc>
                <a:spcPct val="120000"/>
              </a:lnSpc>
              <a:spcBef>
                <a:spcPct val="0"/>
              </a:spcBef>
              <a:spcAft>
                <a:spcPct val="0"/>
              </a:spcAft>
              <a:buClrTx/>
              <a:buSzTx/>
            </a:pPr>
            <a:endParaRPr lang="ar-IQ" sz="19200" b="1" dirty="0" smtClean="0">
              <a:solidFill>
                <a:srgbClr val="00B050"/>
              </a:solidFill>
              <a:latin typeface="Simplified Arabic" pitchFamily="18" charset="-78"/>
              <a:ea typeface="Times New Roman" pitchFamily="18" charset="0"/>
              <a:cs typeface="Simplified Arabic" pitchFamily="18" charset="-78"/>
            </a:endParaRPr>
          </a:p>
          <a:p>
            <a:pPr lvl="0" fontAlgn="base">
              <a:lnSpc>
                <a:spcPct val="120000"/>
              </a:lnSpc>
              <a:spcBef>
                <a:spcPct val="0"/>
              </a:spcBef>
              <a:spcAft>
                <a:spcPct val="0"/>
              </a:spcAft>
              <a:defRPr/>
            </a:pPr>
            <a:endParaRPr lang="ar-IQ" sz="10100" b="1" dirty="0" smtClean="0">
              <a:solidFill>
                <a:srgbClr val="00B050"/>
              </a:solidFill>
              <a:latin typeface="Simplified Arabic" pitchFamily="18" charset="-78"/>
              <a:ea typeface="Times New Roman" pitchFamily="18" charset="0"/>
              <a:cs typeface="Simplified Arabic" pitchFamily="18" charset="-78"/>
            </a:endParaRPr>
          </a:p>
          <a:p>
            <a:pPr lvl="0" fontAlgn="base">
              <a:lnSpc>
                <a:spcPct val="120000"/>
              </a:lnSpc>
              <a:spcBef>
                <a:spcPct val="0"/>
              </a:spcBef>
              <a:spcAft>
                <a:spcPct val="0"/>
              </a:spcAft>
              <a:defRPr/>
            </a:pPr>
            <a:endParaRPr lang="ar-IQ" sz="19200" b="1" dirty="0" smtClean="0">
              <a:solidFill>
                <a:srgbClr val="00B050"/>
              </a:solidFill>
              <a:latin typeface="Simplified Arabic" pitchFamily="18" charset="-78"/>
              <a:ea typeface="Times New Roman" pitchFamily="18" charset="0"/>
              <a:cs typeface="Simplified Arabic" pitchFamily="18" charset="-78"/>
            </a:endParaRPr>
          </a:p>
          <a:p>
            <a:pPr lvl="0" algn="l" fontAlgn="base">
              <a:spcBef>
                <a:spcPct val="0"/>
              </a:spcBef>
              <a:spcAft>
                <a:spcPct val="0"/>
              </a:spcAft>
              <a:defRPr/>
            </a:pPr>
            <a:endParaRPr lang="ar-IQ" sz="9600" b="1" dirty="0" smtClean="0">
              <a:solidFill>
                <a:srgbClr val="00B050"/>
              </a:solidFill>
              <a:latin typeface="Simplified Arabic" pitchFamily="18" charset="-78"/>
              <a:ea typeface="Times New Roman" pitchFamily="18" charset="0"/>
              <a:cs typeface="Simplified Arabic" pitchFamily="18" charset="-78"/>
            </a:endParaRPr>
          </a:p>
          <a:p>
            <a:pPr lvl="0" algn="l" fontAlgn="base">
              <a:spcBef>
                <a:spcPct val="0"/>
              </a:spcBef>
              <a:spcAft>
                <a:spcPct val="0"/>
              </a:spcAft>
              <a:defRPr/>
            </a:pPr>
            <a:endParaRPr lang="ar-IQ" sz="9600" b="1" dirty="0" smtClean="0">
              <a:solidFill>
                <a:srgbClr val="00B050"/>
              </a:solidFill>
              <a:latin typeface="Simplified Arabic" pitchFamily="18" charset="-78"/>
              <a:cs typeface="Simplified Arabic" pitchFamily="18" charset="-78"/>
            </a:endParaRPr>
          </a:p>
          <a:p>
            <a:pPr lvl="0" algn="l" fontAlgn="base">
              <a:spcBef>
                <a:spcPct val="0"/>
              </a:spcBef>
              <a:spcAft>
                <a:spcPct val="0"/>
              </a:spcAft>
              <a:defRPr/>
            </a:pPr>
            <a:endParaRPr lang="ar-IQ" sz="9600" b="1" dirty="0" smtClean="0">
              <a:solidFill>
                <a:srgbClr val="00B050"/>
              </a:solidFill>
              <a:latin typeface="Simplified Arabic" pitchFamily="18" charset="-78"/>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lang="ar-IQ" sz="9600" b="1" dirty="0" smtClean="0">
              <a:solidFill>
                <a:srgbClr val="00B050"/>
              </a:solidFill>
              <a:latin typeface="Simplified Arabic" pitchFamily="18" charset="-78"/>
              <a:ea typeface="Times New Roman" pitchFamily="18" charset="0"/>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kumimoji="0" lang="ar-IQ" sz="9600" b="1" i="0" u="none" strike="noStrike" kern="1200" cap="none" spc="0" normalizeH="0" baseline="0" noProof="0" dirty="0" smtClean="0">
              <a:ln>
                <a:noFill/>
              </a:ln>
              <a:solidFill>
                <a:srgbClr val="00B050"/>
              </a:solidFill>
              <a:effectLst/>
              <a:uLnTx/>
              <a:uFillTx/>
              <a:latin typeface="Simplified Arabic" pitchFamily="18" charset="-78"/>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lang="ar-IQ" sz="9600" b="1" dirty="0" smtClean="0">
              <a:solidFill>
                <a:srgbClr val="00B050"/>
              </a:solidFill>
              <a:latin typeface="Simplified Arabic" pitchFamily="18" charset="-78"/>
              <a:ea typeface="+mn-ea"/>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r>
              <a:rPr kumimoji="0" lang="ar-IQ" sz="4400" b="1" i="0" u="none" strike="noStrike" kern="1200" cap="none" spc="0" normalizeH="0" baseline="0" noProof="0" dirty="0" smtClean="0">
                <a:ln>
                  <a:noFill/>
                </a:ln>
                <a:solidFill>
                  <a:srgbClr val="00B050"/>
                </a:solidFill>
                <a:effectLst/>
                <a:uLnTx/>
                <a:uFillTx/>
                <a:latin typeface="Cambria" pitchFamily="18" charset="0"/>
                <a:ea typeface="+mn-ea"/>
                <a:cs typeface="Simplified Arabic" pitchFamily="18" charset="-78"/>
              </a:rPr>
              <a:t> </a:t>
            </a:r>
          </a:p>
          <a:p>
            <a:pPr marL="0" marR="0" lvl="0" indent="0" algn="l" defTabSz="914400" rtl="1" eaLnBrk="0" fontAlgn="base" latinLnBrk="0" hangingPunct="0">
              <a:lnSpc>
                <a:spcPct val="100000"/>
              </a:lnSpc>
              <a:spcBef>
                <a:spcPct val="0"/>
              </a:spcBef>
              <a:spcAft>
                <a:spcPct val="0"/>
              </a:spcAft>
              <a:buClrTx/>
              <a:buSzTx/>
              <a:buFont typeface="Wingdings"/>
              <a:buNone/>
              <a:tabLst>
                <a:tab pos="4664075" algn="l"/>
              </a:tabLst>
              <a:defRPr/>
            </a:pPr>
            <a:endParaRPr kumimoji="0" lang="ar-IQ" sz="4400" b="1" i="0" u="none" strike="noStrike" kern="1200" cap="none" spc="0" normalizeH="0" baseline="0" noProof="0" dirty="0" smtClean="0">
              <a:ln>
                <a:noFill/>
              </a:ln>
              <a:solidFill>
                <a:schemeClr val="tx2"/>
              </a:solidFill>
              <a:effectLst/>
              <a:uLnTx/>
              <a:uFillTx/>
              <a:latin typeface="Cambria" pitchFamily="18" charset="0"/>
              <a:ea typeface="+mn-ea"/>
              <a:cs typeface="Simplified Arabic" pitchFamily="18" charset="-78"/>
            </a:endParaRPr>
          </a:p>
          <a:p>
            <a:pPr marL="0" marR="0" lvl="0" indent="0" algn="l" defTabSz="914400" rtl="1" eaLnBrk="0" fontAlgn="base" latinLnBrk="0" hangingPunct="0">
              <a:lnSpc>
                <a:spcPct val="100000"/>
              </a:lnSpc>
              <a:spcBef>
                <a:spcPct val="0"/>
              </a:spcBef>
              <a:spcAft>
                <a:spcPct val="0"/>
              </a:spcAft>
              <a:buClrTx/>
              <a:buSzTx/>
              <a:buFont typeface="Wingdings"/>
              <a:buNone/>
              <a:tabLst>
                <a:tab pos="4664075" algn="l"/>
              </a:tabLst>
              <a:defRPr/>
            </a:pPr>
            <a:endParaRPr kumimoji="0" lang="ar-IQ" sz="4400" b="1" i="0" u="none" strike="noStrike" kern="1200" cap="none" spc="0" normalizeH="0" baseline="0" noProof="0" dirty="0" smtClean="0">
              <a:ln>
                <a:noFill/>
              </a:ln>
              <a:solidFill>
                <a:schemeClr val="tx2"/>
              </a:solidFill>
              <a:effectLst/>
              <a:uLnTx/>
              <a:uFillTx/>
              <a:latin typeface="Cambria" pitchFamily="18" charset="0"/>
              <a:ea typeface="+mn-ea"/>
              <a:cs typeface="Simplified Arabic" pitchFamily="18" charset="-78"/>
            </a:endParaRPr>
          </a:p>
          <a:p>
            <a:pPr marL="0" marR="0" lvl="0" indent="0" algn="l" defTabSz="914400" rtl="1" eaLnBrk="0" fontAlgn="base" latinLnBrk="0" hangingPunct="0">
              <a:lnSpc>
                <a:spcPct val="100000"/>
              </a:lnSpc>
              <a:spcBef>
                <a:spcPct val="0"/>
              </a:spcBef>
              <a:spcAft>
                <a:spcPct val="0"/>
              </a:spcAft>
              <a:buClrTx/>
              <a:buSzTx/>
              <a:buFont typeface="Wingdings"/>
              <a:buNone/>
              <a:tabLst>
                <a:tab pos="4664075" algn="l"/>
              </a:tabLst>
              <a:defRPr/>
            </a:pPr>
            <a:endParaRPr kumimoji="0" lang="ar-IQ" sz="4400" b="1" i="0" u="none" strike="noStrike" kern="1200" cap="none" spc="0" normalizeH="0" baseline="0" noProof="0" dirty="0" smtClean="0">
              <a:ln>
                <a:noFill/>
              </a:ln>
              <a:solidFill>
                <a:schemeClr val="tx2"/>
              </a:solidFill>
              <a:effectLst/>
              <a:uLnTx/>
              <a:uFillTx/>
              <a:latin typeface="Cambria" pitchFamily="18" charset="0"/>
              <a:ea typeface="+mn-ea"/>
              <a:cs typeface="Simplified Arabic" pitchFamily="18" charset="-78"/>
            </a:endParaRPr>
          </a:p>
          <a:p>
            <a:pPr marL="0" marR="0" lvl="0" indent="0" algn="l" defTabSz="914400" rtl="1" eaLnBrk="0" fontAlgn="base" latinLnBrk="0" hangingPunct="0">
              <a:lnSpc>
                <a:spcPct val="100000"/>
              </a:lnSpc>
              <a:spcBef>
                <a:spcPct val="0"/>
              </a:spcBef>
              <a:spcAft>
                <a:spcPct val="0"/>
              </a:spcAft>
              <a:buClrTx/>
              <a:buSzTx/>
              <a:buFont typeface="Wingdings"/>
              <a:buNone/>
              <a:tabLst>
                <a:tab pos="4664075" algn="l"/>
              </a:tabLst>
              <a:defRPr/>
            </a:pPr>
            <a:endParaRPr kumimoji="0" lang="ar-IQ" sz="4400" b="1" i="0" u="none" strike="noStrike" kern="1200" cap="none" spc="0" normalizeH="0" baseline="0" noProof="0" dirty="0" smtClean="0">
              <a:ln>
                <a:noFill/>
              </a:ln>
              <a:solidFill>
                <a:schemeClr val="tx2"/>
              </a:solidFill>
              <a:effectLst/>
              <a:uLnTx/>
              <a:uFillTx/>
              <a:latin typeface="Cambria" pitchFamily="18" charset="0"/>
              <a:ea typeface="+mn-ea"/>
              <a:cs typeface="Simplified Arabic" pitchFamily="18" charset="-78"/>
            </a:endParaRPr>
          </a:p>
          <a:p>
            <a:pPr marL="0" marR="0" lvl="0" indent="0" algn="l" defTabSz="914400" rtl="1" eaLnBrk="0" fontAlgn="base" latinLnBrk="0" hangingPunct="0">
              <a:lnSpc>
                <a:spcPct val="100000"/>
              </a:lnSpc>
              <a:spcBef>
                <a:spcPct val="0"/>
              </a:spcBef>
              <a:spcAft>
                <a:spcPct val="0"/>
              </a:spcAft>
              <a:buClrTx/>
              <a:buSzTx/>
              <a:buFont typeface="Wingdings"/>
              <a:buNone/>
              <a:tabLst>
                <a:tab pos="4664075" algn="l"/>
              </a:tabLst>
              <a:defRPr/>
            </a:pPr>
            <a:r>
              <a:rPr kumimoji="0" lang="ar-IQ" sz="5000" b="1" i="0" u="none" strike="noStrike" kern="1200" cap="none" spc="0" normalizeH="0" baseline="0" noProof="0" dirty="0" smtClean="0">
                <a:ln>
                  <a:noFill/>
                </a:ln>
                <a:solidFill>
                  <a:schemeClr val="tx2"/>
                </a:solidFill>
                <a:effectLst/>
                <a:uLnTx/>
                <a:uFillTx/>
                <a:latin typeface="Times New Roman" pitchFamily="18" charset="0"/>
                <a:ea typeface="+mn-ea"/>
                <a:cs typeface="DecoType Naskh Variants" pitchFamily="2" charset="-78"/>
              </a:rPr>
              <a:t> </a:t>
            </a:r>
            <a:r>
              <a:rPr kumimoji="0" lang="ar-SA" sz="5000" b="1" i="0" u="none" strike="noStrike" kern="1200" cap="none" spc="0" normalizeH="0" baseline="0" noProof="0" dirty="0" smtClean="0">
                <a:ln>
                  <a:noFill/>
                </a:ln>
                <a:solidFill>
                  <a:schemeClr val="tx2"/>
                </a:solidFill>
                <a:effectLst/>
                <a:uLnTx/>
                <a:uFillTx/>
                <a:latin typeface="Arial" pitchFamily="34" charset="0"/>
                <a:ea typeface="Times New Roman" pitchFamily="18" charset="0"/>
                <a:cs typeface="DecoType Naskh Variants" pitchFamily="2" charset="-78"/>
              </a:rPr>
              <a:t>)</a:t>
            </a:r>
            <a:endParaRPr kumimoji="0" lang="en-US" sz="5000" b="1" i="0" u="none" strike="noStrike" kern="1200" cap="none" spc="0" normalizeH="0" baseline="0" noProof="0" dirty="0" smtClean="0">
              <a:ln>
                <a:noFill/>
              </a:ln>
              <a:solidFill>
                <a:schemeClr val="tx2"/>
              </a:solidFill>
              <a:effectLst/>
              <a:uLnTx/>
              <a:uFillTx/>
              <a:latin typeface="Simplified Arabic" pitchFamily="18" charset="-78"/>
              <a:ea typeface="Times New Roman" pitchFamily="18" charset="0"/>
              <a:cs typeface="DecoType Naskh Variants" pitchFamily="2"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kumimoji="0" lang="en-US" sz="4800" b="1" i="0" u="none" strike="noStrike" kern="1200" cap="none" spc="0" normalizeH="0" baseline="0" noProof="0" dirty="0" smtClean="0">
              <a:ln>
                <a:noFill/>
              </a:ln>
              <a:solidFill>
                <a:schemeClr val="tx2"/>
              </a:solidFill>
              <a:effectLst/>
              <a:uLnTx/>
              <a:uFillTx/>
              <a:latin typeface="Simplified Arabic" pitchFamily="18" charset="-78"/>
              <a:ea typeface="+mn-ea"/>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kumimoji="0" lang="en-US" sz="4800" b="1" i="0" u="none" strike="noStrike" kern="1200" cap="none" spc="0" normalizeH="0" baseline="0" noProof="0" dirty="0" smtClean="0">
              <a:ln>
                <a:noFill/>
              </a:ln>
              <a:solidFill>
                <a:schemeClr val="tx2"/>
              </a:solidFill>
              <a:effectLst/>
              <a:uLnTx/>
              <a:uFillTx/>
              <a:latin typeface="Simplified Arabic" pitchFamily="18" charset="-78"/>
              <a:ea typeface="+mn-ea"/>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kumimoji="0" lang="en-US" sz="4800" b="1"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a:buNone/>
              <a:tabLst/>
              <a:defRPr/>
            </a:pPr>
            <a:endParaRPr kumimoji="0" lang="en-US" sz="1050" b="1"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a:p>
            <a:pPr marL="0" marR="0" lvl="0" indent="0" algn="l" defTabSz="914400" rtl="1" eaLnBrk="1" fontAlgn="auto" latinLnBrk="0" hangingPunct="1">
              <a:lnSpc>
                <a:spcPct val="100000"/>
              </a:lnSpc>
              <a:spcBef>
                <a:spcPts val="600"/>
              </a:spcBef>
              <a:spcAft>
                <a:spcPts val="0"/>
              </a:spcAft>
              <a:buClr>
                <a:schemeClr val="accent1"/>
              </a:buClr>
              <a:buSzPct val="70000"/>
              <a:buFont typeface="Wingdings"/>
              <a:buNone/>
              <a:tabLst/>
              <a:defRPr/>
            </a:pPr>
            <a:endParaRPr kumimoji="0" lang="ar-IQ" sz="1800" b="1" i="0" u="none" strike="noStrike" kern="1200" cap="none" spc="0" normalizeH="0" baseline="0" noProof="0" dirty="0">
              <a:ln>
                <a:noFill/>
              </a:ln>
              <a:solidFill>
                <a:schemeClr val="tx2"/>
              </a:solidFill>
              <a:effectLst/>
              <a:uLnTx/>
              <a:uFillTx/>
              <a:latin typeface="+mn-lt"/>
              <a:ea typeface="+mn-ea"/>
              <a:cs typeface="+mn-cs"/>
            </a:endParaRPr>
          </a:p>
        </p:txBody>
      </p:sp>
      <p:sp>
        <p:nvSpPr>
          <p:cNvPr id="5" name="Subtitle 2"/>
          <p:cNvSpPr txBox="1">
            <a:spLocks/>
          </p:cNvSpPr>
          <p:nvPr/>
        </p:nvSpPr>
        <p:spPr>
          <a:xfrm>
            <a:off x="857224" y="0"/>
            <a:ext cx="7500990" cy="6357958"/>
          </a:xfrm>
          <a:prstGeom prst="rect">
            <a:avLst/>
          </a:prstGeom>
        </p:spPr>
        <p:txBody>
          <a:bodyPr vert="horz">
            <a:normAutofit fontScale="25000" lnSpcReduction="20000"/>
          </a:bodyPr>
          <a:lstStyle/>
          <a:p>
            <a:pPr marL="0" marR="0" lvl="0" indent="0" defTabSz="914400" rtl="1" eaLnBrk="1" fontAlgn="base" latinLnBrk="0" hangingPunct="1">
              <a:lnSpc>
                <a:spcPct val="120000"/>
              </a:lnSpc>
              <a:spcBef>
                <a:spcPct val="0"/>
              </a:spcBef>
              <a:spcAft>
                <a:spcPct val="0"/>
              </a:spcAft>
              <a:buClrTx/>
              <a:buSzTx/>
              <a:buFont typeface="Wingdings"/>
              <a:buNone/>
              <a:tabLst/>
              <a:defRPr/>
            </a:pPr>
            <a:r>
              <a:rPr kumimoji="0" lang="ar-SA" sz="10100" b="1" i="0" u="none" strike="noStrike" kern="1200" cap="none" spc="0" normalizeH="0" baseline="0" noProof="0" dirty="0" smtClean="0">
                <a:ln>
                  <a:noFill/>
                </a:ln>
                <a:solidFill>
                  <a:schemeClr val="bg1"/>
                </a:solidFill>
                <a:effectLst/>
                <a:uLnTx/>
                <a:uFillTx/>
                <a:latin typeface="Simplified Arabic" pitchFamily="18" charset="-78"/>
                <a:ea typeface="Times New Roman" pitchFamily="18" charset="0"/>
                <a:cs typeface="Simplified Arabic" pitchFamily="18" charset="-78"/>
              </a:rPr>
              <a:t>﴿</a:t>
            </a:r>
            <a:r>
              <a:rPr kumimoji="0" lang="ar-SA" sz="10100" b="1" i="0" u="none" strike="noStrike" kern="1200" cap="none" spc="0" normalizeH="0" baseline="0" noProof="0" dirty="0" smtClean="0">
                <a:ln>
                  <a:noFill/>
                </a:ln>
                <a:solidFill>
                  <a:schemeClr val="bg1"/>
                </a:solidFill>
                <a:effectLst/>
                <a:uLnTx/>
                <a:uFillTx/>
                <a:latin typeface="Arial" pitchFamily="34" charset="0"/>
                <a:ea typeface="Times New Roman" pitchFamily="18" charset="0"/>
                <a:cs typeface="DecoType Naskh Variants" pitchFamily="2" charset="-78"/>
              </a:rPr>
              <a:t>  </a:t>
            </a:r>
            <a:r>
              <a:rPr kumimoji="0" lang="ar-IQ" sz="10100" b="1" i="0" u="none" strike="noStrike" kern="1200" cap="none" spc="0" normalizeH="0" baseline="0" noProof="0" dirty="0" smtClean="0">
                <a:ln>
                  <a:noFill/>
                </a:ln>
                <a:solidFill>
                  <a:schemeClr val="bg1"/>
                </a:solidFill>
                <a:effectLst/>
                <a:uLnTx/>
                <a:uFillTx/>
                <a:latin typeface="Arial" pitchFamily="34" charset="0"/>
                <a:ea typeface="Times New Roman" pitchFamily="18" charset="0"/>
                <a:cs typeface="DecoType Naskh Variants" pitchFamily="2" charset="-78"/>
              </a:rPr>
              <a:t> </a:t>
            </a:r>
            <a:r>
              <a:rPr kumimoji="0" lang="ar-IQ" sz="10100" b="1" i="0" u="none" strike="noStrike" kern="1200" cap="none" spc="0" normalizeH="0" baseline="0" noProof="0" dirty="0" smtClean="0">
                <a:ln>
                  <a:noFill/>
                </a:ln>
                <a:effectLst/>
                <a:uLnTx/>
                <a:uFillTx/>
                <a:latin typeface="Simplified Arabic" pitchFamily="18" charset="-78"/>
                <a:ea typeface="Times New Roman" pitchFamily="18" charset="0"/>
                <a:cs typeface="Simplified Arabic" pitchFamily="18" charset="-78"/>
              </a:rPr>
              <a:t> </a:t>
            </a:r>
          </a:p>
          <a:p>
            <a:pPr marL="0" marR="0" lvl="0" indent="0" defTabSz="914400" rtl="1" eaLnBrk="1" fontAlgn="base" latinLnBrk="0" hangingPunct="1">
              <a:lnSpc>
                <a:spcPct val="120000"/>
              </a:lnSpc>
              <a:spcBef>
                <a:spcPct val="0"/>
              </a:spcBef>
              <a:spcAft>
                <a:spcPct val="0"/>
              </a:spcAft>
              <a:buClrTx/>
              <a:buSzTx/>
              <a:buFont typeface="Wingdings"/>
              <a:buNone/>
              <a:tabLst/>
              <a:defRPr/>
            </a:pPr>
            <a:r>
              <a:rPr lang="ar-IQ" sz="10100" b="1" dirty="0" smtClean="0">
                <a:solidFill>
                  <a:srgbClr val="00B050"/>
                </a:solidFill>
                <a:latin typeface="Simplified Arabic" pitchFamily="18" charset="-78"/>
                <a:ea typeface="Times New Roman" pitchFamily="18" charset="0"/>
                <a:cs typeface="Simplified Arabic" pitchFamily="18" charset="-78"/>
              </a:rPr>
              <a:t>  </a:t>
            </a:r>
          </a:p>
          <a:p>
            <a:pPr marL="0" marR="0" lvl="0" indent="0" defTabSz="914400" rtl="1" eaLnBrk="1" fontAlgn="base" latinLnBrk="0" hangingPunct="1">
              <a:lnSpc>
                <a:spcPct val="120000"/>
              </a:lnSpc>
              <a:spcBef>
                <a:spcPct val="0"/>
              </a:spcBef>
              <a:spcAft>
                <a:spcPct val="0"/>
              </a:spcAft>
              <a:buClrTx/>
              <a:buSzTx/>
              <a:buFont typeface="Wingdings"/>
              <a:buNone/>
              <a:tabLst/>
              <a:defRPr/>
            </a:pPr>
            <a:endParaRPr lang="ar-IQ" sz="10100" b="1" dirty="0" smtClean="0">
              <a:solidFill>
                <a:srgbClr val="00B050"/>
              </a:solidFill>
              <a:latin typeface="Simplified Arabic" pitchFamily="18" charset="-78"/>
              <a:ea typeface="Times New Roman" pitchFamily="18" charset="0"/>
              <a:cs typeface="Simplified Arabic" pitchFamily="18" charset="-78"/>
            </a:endParaRPr>
          </a:p>
          <a:p>
            <a:pPr marL="0" marR="0" lvl="0" indent="0" defTabSz="914400" rtl="1" eaLnBrk="1" fontAlgn="base" latinLnBrk="0" hangingPunct="1">
              <a:lnSpc>
                <a:spcPct val="120000"/>
              </a:lnSpc>
              <a:spcBef>
                <a:spcPct val="0"/>
              </a:spcBef>
              <a:spcAft>
                <a:spcPct val="0"/>
              </a:spcAft>
              <a:buClrTx/>
              <a:buSzTx/>
              <a:buFont typeface="Wingdings"/>
              <a:buNone/>
              <a:tabLst/>
              <a:defRPr/>
            </a:pPr>
            <a:endParaRPr lang="ar-IQ" sz="19200" b="1" dirty="0" smtClean="0">
              <a:solidFill>
                <a:srgbClr val="00B050"/>
              </a:solidFill>
              <a:latin typeface="Simplified Arabic" pitchFamily="18" charset="-78"/>
              <a:ea typeface="Times New Roman" pitchFamily="18" charset="0"/>
              <a:cs typeface="Simplified Arabic" pitchFamily="18" charset="-78"/>
            </a:endParaRPr>
          </a:p>
          <a:p>
            <a:pPr lvl="0" fontAlgn="base">
              <a:lnSpc>
                <a:spcPct val="120000"/>
              </a:lnSpc>
              <a:spcBef>
                <a:spcPct val="0"/>
              </a:spcBef>
              <a:spcAft>
                <a:spcPct val="0"/>
              </a:spcAft>
              <a:buClrTx/>
              <a:buSzTx/>
            </a:pPr>
            <a:r>
              <a:rPr lang="ar-SA" sz="19200" b="1" dirty="0" smtClean="0">
                <a:solidFill>
                  <a:srgbClr val="00B050"/>
                </a:solidFill>
                <a:latin typeface="Simplified Arabic" pitchFamily="18" charset="-78"/>
                <a:ea typeface="Times New Roman" pitchFamily="18" charset="0"/>
                <a:cs typeface="Simplified Arabic" pitchFamily="18" charset="-78"/>
              </a:rPr>
              <a:t>﴿</a:t>
            </a:r>
            <a:r>
              <a:rPr lang="ar-SA" sz="19200" b="1" dirty="0" smtClean="0">
                <a:solidFill>
                  <a:srgbClr val="00B050"/>
                </a:solidFill>
                <a:latin typeface="Arial" pitchFamily="34" charset="0"/>
                <a:ea typeface="Times New Roman" pitchFamily="18" charset="0"/>
                <a:cs typeface="DecoType Naskh Variants" pitchFamily="2" charset="-78"/>
              </a:rPr>
              <a:t>  يَرفَعْ اللَّهُ الَّذِينَ آمَنُوا مِنْكُمْ وَالَّذِينَ </a:t>
            </a:r>
            <a:r>
              <a:rPr lang="ar-IQ" sz="19200" b="1" dirty="0" smtClean="0">
                <a:solidFill>
                  <a:srgbClr val="00B050"/>
                </a:solidFill>
                <a:latin typeface="Arial" pitchFamily="34" charset="0"/>
                <a:ea typeface="Times New Roman" pitchFamily="18" charset="0"/>
                <a:cs typeface="DecoType Naskh Variants" pitchFamily="2" charset="-78"/>
              </a:rPr>
              <a:t>   </a:t>
            </a:r>
            <a:endParaRPr lang="en-US" sz="19200" dirty="0" smtClean="0">
              <a:solidFill>
                <a:srgbClr val="00B050"/>
              </a:solidFill>
              <a:latin typeface="Simplified Arabic" pitchFamily="18" charset="-78"/>
              <a:ea typeface="Times New Roman" pitchFamily="18" charset="0"/>
              <a:cs typeface="Simplified Arabic" pitchFamily="18" charset="-78"/>
            </a:endParaRPr>
          </a:p>
          <a:p>
            <a:pPr lvl="0" fontAlgn="base">
              <a:spcBef>
                <a:spcPct val="0"/>
              </a:spcBef>
              <a:spcAft>
                <a:spcPct val="0"/>
              </a:spcAft>
              <a:buClrTx/>
              <a:buSzTx/>
            </a:pPr>
            <a:r>
              <a:rPr lang="en-US" sz="4400" dirty="0" smtClean="0">
                <a:solidFill>
                  <a:srgbClr val="00B050"/>
                </a:solidFill>
                <a:latin typeface="Simplified Arabic" pitchFamily="18" charset="-78"/>
                <a:ea typeface="Times New Roman" pitchFamily="18" charset="0"/>
                <a:cs typeface="Simplified Arabic" pitchFamily="18" charset="-78"/>
              </a:rPr>
              <a:t>    </a:t>
            </a:r>
            <a:r>
              <a:rPr lang="ar-IQ" sz="4400" dirty="0" smtClean="0">
                <a:solidFill>
                  <a:srgbClr val="00B050"/>
                </a:solidFill>
                <a:latin typeface="Simplified Arabic" pitchFamily="18" charset="-78"/>
                <a:ea typeface="Times New Roman" pitchFamily="18" charset="0"/>
                <a:cs typeface="Simplified Arabic" pitchFamily="18" charset="-78"/>
              </a:rPr>
              <a:t>          </a:t>
            </a:r>
          </a:p>
          <a:p>
            <a:pPr marL="0" marR="0" lvl="0" indent="0" algn="l" defTabSz="914400" rtl="1" eaLnBrk="1" fontAlgn="base" latinLnBrk="0" hangingPunct="1">
              <a:lnSpc>
                <a:spcPct val="100000"/>
              </a:lnSpc>
              <a:spcBef>
                <a:spcPct val="0"/>
              </a:spcBef>
              <a:spcAft>
                <a:spcPct val="0"/>
              </a:spcAft>
              <a:buClrTx/>
              <a:buSzTx/>
              <a:buFont typeface="Wingdings"/>
              <a:buNone/>
              <a:tabLst/>
              <a:defRPr/>
            </a:pPr>
            <a:r>
              <a:rPr kumimoji="0" lang="en-US" sz="11200" b="1" i="0" u="none" strike="noStrike" kern="1200" cap="none" spc="0" normalizeH="0" baseline="0" noProof="0" dirty="0" smtClean="0">
                <a:ln>
                  <a:noFill/>
                </a:ln>
                <a:solidFill>
                  <a:srgbClr val="00B050"/>
                </a:solidFill>
                <a:effectLst/>
                <a:uLnTx/>
                <a:uFillTx/>
                <a:latin typeface="Simplified Arabic" pitchFamily="18" charset="-78"/>
                <a:ea typeface="Times New Roman" pitchFamily="18" charset="0"/>
                <a:cs typeface="Simplified Arabic" pitchFamily="18" charset="-78"/>
              </a:rPr>
              <a:t>    </a:t>
            </a:r>
            <a:r>
              <a:rPr kumimoji="0" lang="ar-IQ" sz="11200" b="1" i="0" u="none" strike="noStrike" kern="1200" cap="none" spc="0" normalizeH="0" baseline="0" noProof="0" dirty="0" smtClean="0">
                <a:ln>
                  <a:noFill/>
                </a:ln>
                <a:solidFill>
                  <a:srgbClr val="00B050"/>
                </a:solidFill>
                <a:effectLst/>
                <a:uLnTx/>
                <a:uFillTx/>
                <a:latin typeface="Simplified Arabic" pitchFamily="18" charset="-78"/>
                <a:ea typeface="Times New Roman" pitchFamily="18" charset="0"/>
                <a:cs typeface="Simplified Arabic" pitchFamily="18" charset="-78"/>
              </a:rPr>
              <a:t>          </a:t>
            </a:r>
          </a:p>
          <a:p>
            <a:pPr marL="0" marR="0" lvl="0" indent="0" algn="l" defTabSz="914400" rtl="1" eaLnBrk="1" fontAlgn="base" latinLnBrk="0" hangingPunct="1">
              <a:lnSpc>
                <a:spcPct val="100000"/>
              </a:lnSpc>
              <a:spcBef>
                <a:spcPct val="0"/>
              </a:spcBef>
              <a:spcAft>
                <a:spcPct val="0"/>
              </a:spcAft>
              <a:buClrTx/>
              <a:buSzTx/>
              <a:buFont typeface="Wingdings"/>
              <a:buNone/>
              <a:tabLst/>
              <a:defRPr/>
            </a:pPr>
            <a:r>
              <a:rPr kumimoji="0" lang="ar-IQ" sz="11200" b="1" i="0" u="none" strike="noStrike" kern="1200" cap="none" spc="0" normalizeH="0" baseline="0" noProof="0" dirty="0" smtClean="0">
                <a:ln>
                  <a:noFill/>
                </a:ln>
                <a:solidFill>
                  <a:srgbClr val="00B050"/>
                </a:solidFill>
                <a:effectLst/>
                <a:uLnTx/>
                <a:uFillTx/>
                <a:latin typeface="Simplified Arabic" pitchFamily="18" charset="-78"/>
                <a:ea typeface="Times New Roman" pitchFamily="18" charset="0"/>
                <a:cs typeface="Simplified Arabic" pitchFamily="18" charset="-78"/>
              </a:rPr>
              <a:t> </a:t>
            </a:r>
            <a:r>
              <a:rPr lang="ar-SA" sz="19200" b="1" dirty="0" smtClean="0">
                <a:solidFill>
                  <a:srgbClr val="00B050"/>
                </a:solidFill>
                <a:latin typeface="Arial" pitchFamily="34" charset="0"/>
                <a:ea typeface="Times New Roman" pitchFamily="18" charset="0"/>
                <a:cs typeface="DecoType Naskh Variants" pitchFamily="2" charset="-78"/>
              </a:rPr>
              <a:t>أُوتُوا الْعِلْمَ دَرَجَاتٍ وَاللَّهُ بِمَا تَعْمَلُونَ خَبِيرٌ </a:t>
            </a:r>
            <a:r>
              <a:rPr lang="ar-SA" sz="9600" b="1" dirty="0" smtClean="0">
                <a:solidFill>
                  <a:srgbClr val="00B050"/>
                </a:solidFill>
                <a:latin typeface="Simplified Arabic" pitchFamily="18" charset="-78"/>
                <a:ea typeface="Times New Roman" pitchFamily="18" charset="0"/>
                <a:cs typeface="Simplified Arabic" pitchFamily="18" charset="-78"/>
              </a:rPr>
              <a:t>﴾</a:t>
            </a:r>
            <a:endParaRPr lang="ar-IQ" sz="9600" b="1" dirty="0" smtClean="0">
              <a:solidFill>
                <a:srgbClr val="00B050"/>
              </a:solidFill>
              <a:latin typeface="Simplified Arabic" pitchFamily="18" charset="-78"/>
              <a:ea typeface="Times New Roman" pitchFamily="18" charset="0"/>
              <a:cs typeface="Simplified Arabic" pitchFamily="18" charset="-78"/>
            </a:endParaRPr>
          </a:p>
          <a:p>
            <a:pPr lvl="0" algn="l" eaLnBrk="0" fontAlgn="base" hangingPunct="0">
              <a:spcBef>
                <a:spcPct val="0"/>
              </a:spcBef>
              <a:spcAft>
                <a:spcPct val="0"/>
              </a:spcAft>
              <a:tabLst>
                <a:tab pos="4664075" algn="l"/>
              </a:tabLst>
              <a:defRPr/>
            </a:pPr>
            <a:endParaRPr lang="ar-IQ" sz="8000" b="1" dirty="0" smtClean="0">
              <a:solidFill>
                <a:schemeClr val="tx2"/>
              </a:solidFill>
              <a:latin typeface="Cambria" pitchFamily="18" charset="0"/>
              <a:cs typeface="Simplified Arabic" pitchFamily="18" charset="-78"/>
            </a:endParaRPr>
          </a:p>
          <a:p>
            <a:pPr lvl="0" algn="l" eaLnBrk="0" fontAlgn="base" hangingPunct="0">
              <a:spcBef>
                <a:spcPct val="0"/>
              </a:spcBef>
              <a:spcAft>
                <a:spcPct val="0"/>
              </a:spcAft>
              <a:tabLst>
                <a:tab pos="4664075" algn="l"/>
              </a:tabLst>
              <a:defRPr/>
            </a:pPr>
            <a:endParaRPr lang="ar-IQ" sz="9600" b="1" dirty="0" smtClean="0">
              <a:solidFill>
                <a:schemeClr val="tx2"/>
              </a:solidFill>
              <a:latin typeface="Times New Roman" pitchFamily="18" charset="0"/>
              <a:cs typeface="DecoType Naskh Variants" pitchFamily="2" charset="-78"/>
            </a:endParaRPr>
          </a:p>
          <a:p>
            <a:pPr lvl="0" algn="l" eaLnBrk="0" fontAlgn="base" hangingPunct="0">
              <a:spcBef>
                <a:spcPct val="0"/>
              </a:spcBef>
              <a:spcAft>
                <a:spcPct val="0"/>
              </a:spcAft>
              <a:tabLst>
                <a:tab pos="4664075" algn="l"/>
              </a:tabLst>
              <a:defRPr/>
            </a:pPr>
            <a:endParaRPr lang="ar-IQ" sz="9600" b="1" dirty="0" smtClean="0">
              <a:solidFill>
                <a:schemeClr val="tx2"/>
              </a:solidFill>
              <a:latin typeface="Times New Roman" pitchFamily="18" charset="0"/>
              <a:cs typeface="DecoType Naskh Variants" pitchFamily="2" charset="-78"/>
            </a:endParaRPr>
          </a:p>
          <a:p>
            <a:pPr lvl="0" algn="l" eaLnBrk="0" fontAlgn="base" hangingPunct="0">
              <a:spcBef>
                <a:spcPct val="0"/>
              </a:spcBef>
              <a:spcAft>
                <a:spcPct val="0"/>
              </a:spcAft>
              <a:tabLst>
                <a:tab pos="4664075" algn="l"/>
              </a:tabLst>
              <a:defRPr/>
            </a:pPr>
            <a:endParaRPr lang="ar-IQ" sz="9600" b="1" dirty="0" smtClean="0">
              <a:solidFill>
                <a:schemeClr val="tx2"/>
              </a:solidFill>
              <a:latin typeface="Times New Roman" pitchFamily="18" charset="0"/>
              <a:cs typeface="DecoType Naskh Variants" pitchFamily="2" charset="-78"/>
            </a:endParaRPr>
          </a:p>
          <a:p>
            <a:pPr lvl="0" algn="l" eaLnBrk="0" fontAlgn="base" hangingPunct="0">
              <a:spcBef>
                <a:spcPct val="0"/>
              </a:spcBef>
              <a:spcAft>
                <a:spcPct val="0"/>
              </a:spcAft>
              <a:tabLst>
                <a:tab pos="4664075" algn="l"/>
              </a:tabLst>
              <a:defRPr/>
            </a:pPr>
            <a:endParaRPr lang="ar-IQ" sz="9600" b="1" dirty="0" smtClean="0">
              <a:solidFill>
                <a:schemeClr val="tx2"/>
              </a:solidFill>
              <a:latin typeface="Times New Roman" pitchFamily="18" charset="0"/>
              <a:cs typeface="DecoType Naskh Variants" pitchFamily="2" charset="-78"/>
            </a:endParaRPr>
          </a:p>
          <a:p>
            <a:pPr lvl="0" algn="l" eaLnBrk="0" fontAlgn="base" hangingPunct="0">
              <a:spcBef>
                <a:spcPct val="0"/>
              </a:spcBef>
              <a:spcAft>
                <a:spcPct val="0"/>
              </a:spcAft>
              <a:tabLst>
                <a:tab pos="4664075" algn="l"/>
              </a:tabLst>
              <a:defRPr/>
            </a:pPr>
            <a:endParaRPr lang="ar-IQ" sz="9600" b="1" dirty="0" smtClean="0">
              <a:solidFill>
                <a:schemeClr val="tx2"/>
              </a:solidFill>
              <a:latin typeface="Times New Roman" pitchFamily="18" charset="0"/>
              <a:cs typeface="DecoType Naskh Variants" pitchFamily="2" charset="-78"/>
            </a:endParaRPr>
          </a:p>
          <a:p>
            <a:pPr lvl="0" algn="l" eaLnBrk="0" fontAlgn="base" hangingPunct="0">
              <a:spcBef>
                <a:spcPct val="0"/>
              </a:spcBef>
              <a:spcAft>
                <a:spcPct val="0"/>
              </a:spcAft>
              <a:tabLst>
                <a:tab pos="4664075" algn="l"/>
              </a:tabLst>
              <a:defRPr/>
            </a:pPr>
            <a:r>
              <a:rPr lang="ar-SA" sz="9600" b="1" dirty="0" smtClean="0">
                <a:solidFill>
                  <a:schemeClr val="tx2"/>
                </a:solidFill>
                <a:latin typeface="Times New Roman" pitchFamily="18" charset="0"/>
                <a:cs typeface="DecoType Naskh Variants" pitchFamily="2" charset="-78"/>
              </a:rPr>
              <a:t>سورة المجادلة</a:t>
            </a:r>
            <a:endParaRPr lang="ar-SA" sz="9600" b="1" dirty="0" smtClean="0">
              <a:solidFill>
                <a:schemeClr val="tx2"/>
              </a:solidFill>
              <a:latin typeface="Cambria" pitchFamily="18" charset="0"/>
              <a:cs typeface="DecoType Naskh Variants" pitchFamily="2" charset="-78"/>
            </a:endParaRPr>
          </a:p>
          <a:p>
            <a:pPr lvl="0" algn="l" eaLnBrk="0" fontAlgn="base" hangingPunct="0">
              <a:spcBef>
                <a:spcPct val="0"/>
              </a:spcBef>
              <a:spcAft>
                <a:spcPct val="0"/>
              </a:spcAft>
              <a:tabLst>
                <a:tab pos="4664075" algn="l"/>
              </a:tabLst>
              <a:defRPr/>
            </a:pPr>
            <a:r>
              <a:rPr lang="en-US" sz="9600" b="1" dirty="0" smtClean="0">
                <a:solidFill>
                  <a:schemeClr val="tx2"/>
                </a:solidFill>
                <a:latin typeface="Arial" pitchFamily="34" charset="0"/>
                <a:ea typeface="Times New Roman" pitchFamily="18" charset="0"/>
                <a:cs typeface="DecoType Naskh Variants" pitchFamily="2" charset="-78"/>
              </a:rPr>
              <a:t>                                                                                                                                                              </a:t>
            </a:r>
            <a:r>
              <a:rPr lang="ar-SA" sz="9600" b="1" dirty="0" smtClean="0">
                <a:solidFill>
                  <a:schemeClr val="tx2"/>
                </a:solidFill>
                <a:latin typeface="Arial" pitchFamily="34" charset="0"/>
                <a:ea typeface="Times New Roman" pitchFamily="18" charset="0"/>
                <a:cs typeface="DecoType Naskh Variants" pitchFamily="2" charset="-78"/>
              </a:rPr>
              <a:t>الآية (11)</a:t>
            </a:r>
            <a:endParaRPr lang="en-US" sz="9600" b="1" dirty="0" smtClean="0">
              <a:solidFill>
                <a:schemeClr val="tx2"/>
              </a:solidFill>
              <a:latin typeface="Simplified Arabic" pitchFamily="18" charset="-78"/>
              <a:ea typeface="Times New Roman" pitchFamily="18" charset="0"/>
              <a:cs typeface="DecoType Naskh Variants" pitchFamily="2"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lang="ar-IQ" sz="9600" b="1" dirty="0" smtClean="0">
              <a:solidFill>
                <a:srgbClr val="00B050"/>
              </a:solidFill>
              <a:latin typeface="Simplified Arabic" pitchFamily="18" charset="-78"/>
              <a:ea typeface="Times New Roman" pitchFamily="18" charset="0"/>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kumimoji="0" lang="ar-IQ" sz="9600" b="1" i="0" u="none" strike="noStrike" kern="1200" cap="none" spc="0" normalizeH="0" baseline="0" noProof="0" dirty="0" smtClean="0">
              <a:ln>
                <a:noFill/>
              </a:ln>
              <a:solidFill>
                <a:srgbClr val="00B050"/>
              </a:solidFill>
              <a:effectLst/>
              <a:uLnTx/>
              <a:uFillTx/>
              <a:latin typeface="Simplified Arabic" pitchFamily="18" charset="-78"/>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lang="ar-IQ" sz="9600" b="1" dirty="0" smtClean="0">
              <a:solidFill>
                <a:srgbClr val="00B050"/>
              </a:solidFill>
              <a:latin typeface="Simplified Arabic" pitchFamily="18" charset="-78"/>
              <a:ea typeface="+mn-ea"/>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r>
              <a:rPr kumimoji="0" lang="ar-IQ" sz="4400" b="1" i="0" u="none" strike="noStrike" kern="1200" cap="none" spc="0" normalizeH="0" baseline="0" noProof="0" dirty="0" smtClean="0">
                <a:ln>
                  <a:noFill/>
                </a:ln>
                <a:solidFill>
                  <a:srgbClr val="00B050"/>
                </a:solidFill>
                <a:effectLst/>
                <a:uLnTx/>
                <a:uFillTx/>
                <a:latin typeface="Cambria" pitchFamily="18" charset="0"/>
                <a:ea typeface="+mn-ea"/>
                <a:cs typeface="Simplified Arabic" pitchFamily="18" charset="-78"/>
              </a:rPr>
              <a:t> </a:t>
            </a:r>
          </a:p>
          <a:p>
            <a:pPr marL="0" marR="0" lvl="0" indent="0" algn="l" defTabSz="914400" rtl="1" eaLnBrk="0" fontAlgn="base" latinLnBrk="0" hangingPunct="0">
              <a:lnSpc>
                <a:spcPct val="100000"/>
              </a:lnSpc>
              <a:spcBef>
                <a:spcPct val="0"/>
              </a:spcBef>
              <a:spcAft>
                <a:spcPct val="0"/>
              </a:spcAft>
              <a:buClrTx/>
              <a:buSzTx/>
              <a:buFont typeface="Wingdings"/>
              <a:buNone/>
              <a:tabLst>
                <a:tab pos="4664075" algn="l"/>
              </a:tabLst>
              <a:defRPr/>
            </a:pPr>
            <a:endParaRPr kumimoji="0" lang="ar-IQ" sz="4400" b="1" i="0" u="none" strike="noStrike" kern="1200" cap="none" spc="0" normalizeH="0" baseline="0" noProof="0" dirty="0" smtClean="0">
              <a:ln>
                <a:noFill/>
              </a:ln>
              <a:solidFill>
                <a:schemeClr val="tx2"/>
              </a:solidFill>
              <a:effectLst/>
              <a:uLnTx/>
              <a:uFillTx/>
              <a:latin typeface="Cambria" pitchFamily="18" charset="0"/>
              <a:ea typeface="+mn-ea"/>
              <a:cs typeface="Simplified Arabic" pitchFamily="18" charset="-78"/>
            </a:endParaRPr>
          </a:p>
          <a:p>
            <a:pPr marL="0" marR="0" lvl="0" indent="0" algn="l" defTabSz="914400" rtl="1" eaLnBrk="0" fontAlgn="base" latinLnBrk="0" hangingPunct="0">
              <a:lnSpc>
                <a:spcPct val="100000"/>
              </a:lnSpc>
              <a:spcBef>
                <a:spcPct val="0"/>
              </a:spcBef>
              <a:spcAft>
                <a:spcPct val="0"/>
              </a:spcAft>
              <a:buClrTx/>
              <a:buSzTx/>
              <a:buFont typeface="Wingdings"/>
              <a:buNone/>
              <a:tabLst>
                <a:tab pos="4664075" algn="l"/>
              </a:tabLst>
              <a:defRPr/>
            </a:pPr>
            <a:endParaRPr kumimoji="0" lang="ar-IQ" sz="4400" b="1" i="0" u="none" strike="noStrike" kern="1200" cap="none" spc="0" normalizeH="0" baseline="0" noProof="0" dirty="0" smtClean="0">
              <a:ln>
                <a:noFill/>
              </a:ln>
              <a:solidFill>
                <a:schemeClr val="tx2"/>
              </a:solidFill>
              <a:effectLst/>
              <a:uLnTx/>
              <a:uFillTx/>
              <a:latin typeface="Cambria" pitchFamily="18" charset="0"/>
              <a:ea typeface="+mn-ea"/>
              <a:cs typeface="Simplified Arabic" pitchFamily="18" charset="-78"/>
            </a:endParaRPr>
          </a:p>
          <a:p>
            <a:pPr marL="0" marR="0" lvl="0" indent="0" algn="l" defTabSz="914400" rtl="1" eaLnBrk="0" fontAlgn="base" latinLnBrk="0" hangingPunct="0">
              <a:lnSpc>
                <a:spcPct val="100000"/>
              </a:lnSpc>
              <a:spcBef>
                <a:spcPct val="0"/>
              </a:spcBef>
              <a:spcAft>
                <a:spcPct val="0"/>
              </a:spcAft>
              <a:buClrTx/>
              <a:buSzTx/>
              <a:buFont typeface="Wingdings"/>
              <a:buNone/>
              <a:tabLst>
                <a:tab pos="4664075" algn="l"/>
              </a:tabLst>
              <a:defRPr/>
            </a:pPr>
            <a:endParaRPr kumimoji="0" lang="ar-IQ" sz="4400" b="1" i="0" u="none" strike="noStrike" kern="1200" cap="none" spc="0" normalizeH="0" baseline="0" noProof="0" dirty="0" smtClean="0">
              <a:ln>
                <a:noFill/>
              </a:ln>
              <a:solidFill>
                <a:schemeClr val="tx2"/>
              </a:solidFill>
              <a:effectLst/>
              <a:uLnTx/>
              <a:uFillTx/>
              <a:latin typeface="Cambria" pitchFamily="18" charset="0"/>
              <a:ea typeface="+mn-ea"/>
              <a:cs typeface="Simplified Arabic" pitchFamily="18" charset="-78"/>
            </a:endParaRPr>
          </a:p>
          <a:p>
            <a:pPr marL="0" marR="0" lvl="0" indent="0" algn="l" defTabSz="914400" rtl="1" eaLnBrk="0" fontAlgn="base" latinLnBrk="0" hangingPunct="0">
              <a:lnSpc>
                <a:spcPct val="100000"/>
              </a:lnSpc>
              <a:spcBef>
                <a:spcPct val="0"/>
              </a:spcBef>
              <a:spcAft>
                <a:spcPct val="0"/>
              </a:spcAft>
              <a:buClrTx/>
              <a:buSzTx/>
              <a:buFont typeface="Wingdings"/>
              <a:buNone/>
              <a:tabLst>
                <a:tab pos="4664075" algn="l"/>
              </a:tabLst>
              <a:defRPr/>
            </a:pPr>
            <a:endParaRPr kumimoji="0" lang="ar-IQ" sz="4400" b="1" i="0" u="none" strike="noStrike" kern="1200" cap="none" spc="0" normalizeH="0" baseline="0" noProof="0" dirty="0" smtClean="0">
              <a:ln>
                <a:noFill/>
              </a:ln>
              <a:solidFill>
                <a:schemeClr val="tx2"/>
              </a:solidFill>
              <a:effectLst/>
              <a:uLnTx/>
              <a:uFillTx/>
              <a:latin typeface="Cambria" pitchFamily="18" charset="0"/>
              <a:ea typeface="+mn-ea"/>
              <a:cs typeface="Simplified Arabic" pitchFamily="18" charset="-78"/>
            </a:endParaRPr>
          </a:p>
          <a:p>
            <a:pPr marL="0" marR="0" lvl="0" indent="0" algn="l" defTabSz="914400" rtl="1" eaLnBrk="0" fontAlgn="base" latinLnBrk="0" hangingPunct="0">
              <a:lnSpc>
                <a:spcPct val="100000"/>
              </a:lnSpc>
              <a:spcBef>
                <a:spcPct val="0"/>
              </a:spcBef>
              <a:spcAft>
                <a:spcPct val="0"/>
              </a:spcAft>
              <a:buClrTx/>
              <a:buSzTx/>
              <a:buFont typeface="Wingdings"/>
              <a:buNone/>
              <a:tabLst>
                <a:tab pos="4664075" algn="l"/>
              </a:tabLst>
              <a:defRPr/>
            </a:pPr>
            <a:r>
              <a:rPr kumimoji="0" lang="ar-IQ" sz="5000" b="1" i="0" u="none" strike="noStrike" kern="1200" cap="none" spc="0" normalizeH="0" baseline="0" noProof="0" dirty="0" smtClean="0">
                <a:ln>
                  <a:noFill/>
                </a:ln>
                <a:solidFill>
                  <a:schemeClr val="tx2"/>
                </a:solidFill>
                <a:effectLst/>
                <a:uLnTx/>
                <a:uFillTx/>
                <a:latin typeface="Times New Roman" pitchFamily="18" charset="0"/>
                <a:ea typeface="+mn-ea"/>
                <a:cs typeface="DecoType Naskh Variants" pitchFamily="2" charset="-78"/>
              </a:rPr>
              <a:t> </a:t>
            </a:r>
            <a:r>
              <a:rPr kumimoji="0" lang="ar-SA" sz="5000" b="1" i="0" u="none" strike="noStrike" kern="1200" cap="none" spc="0" normalizeH="0" baseline="0" noProof="0" dirty="0" smtClean="0">
                <a:ln>
                  <a:noFill/>
                </a:ln>
                <a:solidFill>
                  <a:schemeClr val="tx2"/>
                </a:solidFill>
                <a:effectLst/>
                <a:uLnTx/>
                <a:uFillTx/>
                <a:latin typeface="Arial" pitchFamily="34" charset="0"/>
                <a:ea typeface="Times New Roman" pitchFamily="18" charset="0"/>
                <a:cs typeface="DecoType Naskh Variants" pitchFamily="2" charset="-78"/>
              </a:rPr>
              <a:t>)</a:t>
            </a:r>
            <a:endParaRPr kumimoji="0" lang="en-US" sz="5000" b="1" i="0" u="none" strike="noStrike" kern="1200" cap="none" spc="0" normalizeH="0" baseline="0" noProof="0" dirty="0" smtClean="0">
              <a:ln>
                <a:noFill/>
              </a:ln>
              <a:solidFill>
                <a:schemeClr val="tx2"/>
              </a:solidFill>
              <a:effectLst/>
              <a:uLnTx/>
              <a:uFillTx/>
              <a:latin typeface="Simplified Arabic" pitchFamily="18" charset="-78"/>
              <a:ea typeface="Times New Roman" pitchFamily="18" charset="0"/>
              <a:cs typeface="DecoType Naskh Variants" pitchFamily="2"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kumimoji="0" lang="en-US" sz="4800" b="1" i="0" u="none" strike="noStrike" kern="1200" cap="none" spc="0" normalizeH="0" baseline="0" noProof="0" dirty="0" smtClean="0">
              <a:ln>
                <a:noFill/>
              </a:ln>
              <a:solidFill>
                <a:schemeClr val="tx2"/>
              </a:solidFill>
              <a:effectLst/>
              <a:uLnTx/>
              <a:uFillTx/>
              <a:latin typeface="Simplified Arabic" pitchFamily="18" charset="-78"/>
              <a:ea typeface="+mn-ea"/>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kumimoji="0" lang="en-US" sz="4800" b="1" i="0" u="none" strike="noStrike" kern="1200" cap="none" spc="0" normalizeH="0" baseline="0" noProof="0" dirty="0" smtClean="0">
              <a:ln>
                <a:noFill/>
              </a:ln>
              <a:solidFill>
                <a:schemeClr val="tx2"/>
              </a:solidFill>
              <a:effectLst/>
              <a:uLnTx/>
              <a:uFillTx/>
              <a:latin typeface="Simplified Arabic" pitchFamily="18" charset="-78"/>
              <a:ea typeface="+mn-ea"/>
              <a:cs typeface="Simplified Arabic" pitchFamily="18" charset="-78"/>
            </a:endParaRPr>
          </a:p>
          <a:p>
            <a:pPr marL="0" marR="0" lvl="0" indent="0" algn="l" defTabSz="914400" rtl="1" eaLnBrk="1" fontAlgn="base" latinLnBrk="0" hangingPunct="1">
              <a:lnSpc>
                <a:spcPct val="100000"/>
              </a:lnSpc>
              <a:spcBef>
                <a:spcPct val="0"/>
              </a:spcBef>
              <a:spcAft>
                <a:spcPct val="0"/>
              </a:spcAft>
              <a:buClrTx/>
              <a:buSzTx/>
              <a:buFont typeface="Wingdings"/>
              <a:buNone/>
              <a:tabLst/>
              <a:defRPr/>
            </a:pPr>
            <a:endParaRPr kumimoji="0" lang="en-US" sz="4800" b="1"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a:buNone/>
              <a:tabLst/>
              <a:defRPr/>
            </a:pPr>
            <a:endParaRPr kumimoji="0" lang="en-US" sz="1050" b="1"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a:p>
            <a:pPr marL="0" marR="0" lvl="0" indent="0" algn="l" defTabSz="914400" rtl="1" eaLnBrk="1" fontAlgn="auto" latinLnBrk="0" hangingPunct="1">
              <a:lnSpc>
                <a:spcPct val="100000"/>
              </a:lnSpc>
              <a:spcBef>
                <a:spcPts val="600"/>
              </a:spcBef>
              <a:spcAft>
                <a:spcPts val="0"/>
              </a:spcAft>
              <a:buClr>
                <a:schemeClr val="accent1"/>
              </a:buClr>
              <a:buSzPct val="70000"/>
              <a:buFont typeface="Wingdings"/>
              <a:buNone/>
              <a:tabLst/>
              <a:defRPr/>
            </a:pPr>
            <a:endParaRPr kumimoji="0" lang="ar-IQ" sz="1800" b="1" i="0" u="none" strike="noStrike" kern="1200" cap="none" spc="0" normalizeH="0" baseline="0" noProof="0" dirty="0">
              <a:ln>
                <a:noFill/>
              </a:ln>
              <a:solidFill>
                <a:schemeClr val="tx2"/>
              </a:solidFill>
              <a:effectLst/>
              <a:uLnTx/>
              <a:uFillTx/>
              <a:latin typeface="+mn-lt"/>
              <a:ea typeface="+mn-ea"/>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3365894" y="357166"/>
            <a:ext cx="2491990" cy="1357322"/>
          </a:xfrm>
          <a:prstGeom prst="rect">
            <a:avLst/>
          </a:prstGeom>
          <a:noFill/>
        </p:spPr>
      </p:pic>
      <p:pic>
        <p:nvPicPr>
          <p:cNvPr id="7" name="Picture 1" descr="ABES29"/>
          <p:cNvPicPr>
            <a:picLocks noChangeAspect="1" noChangeArrowheads="1"/>
          </p:cNvPicPr>
          <p:nvPr/>
        </p:nvPicPr>
        <p:blipFill>
          <a:blip r:embed="rId3" cstate="print"/>
          <a:srcRect/>
          <a:stretch>
            <a:fillRect/>
          </a:stretch>
        </p:blipFill>
        <p:spPr bwMode="auto">
          <a:xfrm>
            <a:off x="1285852" y="4286256"/>
            <a:ext cx="1440160" cy="80063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xmlns="" val="3289382993"/>
              </p:ext>
            </p:extLst>
          </p:nvPr>
        </p:nvGraphicFramePr>
        <p:xfrm>
          <a:off x="467544" y="285728"/>
          <a:ext cx="8229600" cy="2007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صورة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67255" y="2332350"/>
            <a:ext cx="8005273" cy="4311360"/>
          </a:xfrm>
          <a:prstGeom prst="rect">
            <a:avLst/>
          </a:prstGeom>
        </p:spPr>
      </p:pic>
    </p:spTree>
    <p:extLst>
      <p:ext uri="{BB962C8B-B14F-4D97-AF65-F5344CB8AC3E}">
        <p14:creationId xmlns:p14="http://schemas.microsoft.com/office/powerpoint/2010/main" xmlns="" val="3470907571"/>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xmlns="" val="1929726749"/>
              </p:ext>
            </p:extLst>
          </p:nvPr>
        </p:nvGraphicFramePr>
        <p:xfrm>
          <a:off x="457200" y="548680"/>
          <a:ext cx="8229600" cy="2023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صورة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59200" y="2643182"/>
            <a:ext cx="7853858" cy="3599116"/>
          </a:xfrm>
          <a:prstGeom prst="rect">
            <a:avLst/>
          </a:prstGeom>
        </p:spPr>
      </p:pic>
    </p:spTree>
    <p:extLst>
      <p:ext uri="{BB962C8B-B14F-4D97-AF65-F5344CB8AC3E}">
        <p14:creationId xmlns:p14="http://schemas.microsoft.com/office/powerpoint/2010/main" xmlns="" val="4158555296"/>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70522" y="2071678"/>
            <a:ext cx="7344816" cy="4438846"/>
          </a:xfrm>
          <a:prstGeom prst="rect">
            <a:avLst/>
          </a:prstGeom>
        </p:spPr>
      </p:pic>
      <p:grpSp>
        <p:nvGrpSpPr>
          <p:cNvPr id="4" name="Group 3"/>
          <p:cNvGrpSpPr/>
          <p:nvPr/>
        </p:nvGrpSpPr>
        <p:grpSpPr>
          <a:xfrm>
            <a:off x="357158" y="285728"/>
            <a:ext cx="8229600" cy="1673100"/>
            <a:chOff x="0" y="20705"/>
            <a:chExt cx="8229600" cy="1673100"/>
          </a:xfrm>
        </p:grpSpPr>
        <p:sp>
          <p:nvSpPr>
            <p:cNvPr id="5" name="Rounded Rectangle 4"/>
            <p:cNvSpPr/>
            <p:nvPr/>
          </p:nvSpPr>
          <p:spPr>
            <a:xfrm>
              <a:off x="0" y="20705"/>
              <a:ext cx="8229600" cy="16731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81674" y="102379"/>
              <a:ext cx="8066252" cy="15097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ar-IQ" sz="2800" b="1" dirty="0" smtClean="0">
                <a:solidFill>
                  <a:schemeClr val="bg1"/>
                </a:solidFill>
              </a:endParaRPr>
            </a:p>
            <a:p>
              <a:pPr lvl="0" algn="ctr" defTabSz="1244600">
                <a:lnSpc>
                  <a:spcPct val="90000"/>
                </a:lnSpc>
                <a:spcBef>
                  <a:spcPct val="0"/>
                </a:spcBef>
                <a:spcAft>
                  <a:spcPct val="35000"/>
                </a:spcAft>
              </a:pPr>
              <a:r>
                <a:rPr lang="en-US" sz="2800" b="1" kern="1200" dirty="0" smtClean="0">
                  <a:solidFill>
                    <a:schemeClr val="bg1"/>
                  </a:solidFill>
                  <a:cs typeface="+mj-cs"/>
                </a:rPr>
                <a:t/>
              </a:r>
              <a:br>
                <a:rPr lang="en-US" sz="2800" b="1" kern="1200" dirty="0" smtClean="0">
                  <a:solidFill>
                    <a:schemeClr val="bg1"/>
                  </a:solidFill>
                  <a:cs typeface="+mj-cs"/>
                </a:rPr>
              </a:br>
              <a:endParaRPr lang="ar-IQ" sz="2800" b="1" kern="1200" dirty="0">
                <a:solidFill>
                  <a:schemeClr val="bg1"/>
                </a:solidFill>
                <a:cs typeface="+mj-cs"/>
              </a:endParaRPr>
            </a:p>
          </p:txBody>
        </p:sp>
      </p:grpSp>
      <p:sp>
        <p:nvSpPr>
          <p:cNvPr id="15361" name="Rectangle 1"/>
          <p:cNvSpPr>
            <a:spLocks noChangeArrowheads="1"/>
          </p:cNvSpPr>
          <p:nvPr/>
        </p:nvSpPr>
        <p:spPr bwMode="auto">
          <a:xfrm>
            <a:off x="0" y="571480"/>
            <a:ext cx="81439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tabLst>
                <a:tab pos="273050" algn="l"/>
                <a:tab pos="319088" algn="l"/>
              </a:tabLst>
            </a:pP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1</a:t>
            </a:r>
            <a:r>
              <a:rPr kumimoji="0" lang="ar-IQ"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تفعيل دور المتعلم في المواقف التعليمية.</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tabLst>
                <a:tab pos="273050" algn="l"/>
                <a:tab pos="319088" algn="l"/>
              </a:tabLst>
            </a:pPr>
            <a:r>
              <a:rPr kumimoji="0" lang="ar-IQ"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2- </a:t>
            </a: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تحفيز المتعلمين على توليد الأفكار حول موضوع معين من</a:t>
            </a:r>
            <a:r>
              <a:rPr kumimoji="0" lang="ar-IQ"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خلال</a:t>
            </a:r>
            <a:endParaRPr lang="ar-IQ" sz="2800" b="1" dirty="0" smtClean="0">
              <a:latin typeface="Simplified Arabic" pitchFamily="18" charset="-78"/>
              <a:ea typeface="Times New Roman" pitchFamily="18" charset="0"/>
              <a:cs typeface="Simplified Arabic" pitchFamily="18" charset="-78"/>
            </a:endParaRPr>
          </a:p>
          <a:p>
            <a:pPr lvl="0" eaLnBrk="0" fontAlgn="base" hangingPunct="0">
              <a:spcBef>
                <a:spcPct val="0"/>
              </a:spcBef>
              <a:spcAft>
                <a:spcPct val="0"/>
              </a:spcAft>
              <a:tabLst>
                <a:tab pos="273050" algn="l"/>
                <a:tab pos="319088" algn="l"/>
              </a:tabLst>
            </a:pP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البحث عن إجابات صحية أو حلول ممكنة للقضايا التي تعرض عليهم.</a:t>
            </a:r>
            <a:endParaRPr kumimoji="0" lang="ar-SA" sz="36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09471466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5720" y="1785926"/>
            <a:ext cx="8501122" cy="4859506"/>
          </a:xfrm>
          <a:prstGeom prst="rect">
            <a:avLst/>
          </a:prstGeom>
        </p:spPr>
      </p:pic>
      <p:grpSp>
        <p:nvGrpSpPr>
          <p:cNvPr id="2" name="Group 3"/>
          <p:cNvGrpSpPr/>
          <p:nvPr/>
        </p:nvGrpSpPr>
        <p:grpSpPr>
          <a:xfrm>
            <a:off x="428596" y="71414"/>
            <a:ext cx="8229600" cy="1673100"/>
            <a:chOff x="0" y="20705"/>
            <a:chExt cx="8229600" cy="1673100"/>
          </a:xfrm>
        </p:grpSpPr>
        <p:sp>
          <p:nvSpPr>
            <p:cNvPr id="5" name="Rounded Rectangle 4"/>
            <p:cNvSpPr/>
            <p:nvPr/>
          </p:nvSpPr>
          <p:spPr>
            <a:xfrm>
              <a:off x="0" y="20705"/>
              <a:ext cx="8229600" cy="16731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0" y="102379"/>
              <a:ext cx="8066252" cy="15097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r>
                <a:rPr lang="ar-IQ" sz="2400" b="1" dirty="0" smtClean="0">
                  <a:solidFill>
                    <a:schemeClr val="tx1"/>
                  </a:solidFill>
                </a:rPr>
                <a:t>3- </a:t>
              </a:r>
              <a:r>
                <a:rPr lang="ar-SA" sz="2400" b="1" dirty="0" smtClean="0">
                  <a:solidFill>
                    <a:schemeClr val="tx1"/>
                  </a:solidFill>
                </a:rPr>
                <a:t>تعويد الطلاب على احترام وتقدير آراء الآخرين.</a:t>
              </a:r>
              <a:endParaRPr lang="en-US" sz="2400" b="1" dirty="0" smtClean="0">
                <a:solidFill>
                  <a:schemeClr val="tx1"/>
                </a:solidFill>
              </a:endParaRPr>
            </a:p>
            <a:p>
              <a:pPr lvl="0"/>
              <a:r>
                <a:rPr lang="ar-IQ" sz="2400" b="1" dirty="0" smtClean="0">
                  <a:solidFill>
                    <a:schemeClr val="tx1"/>
                  </a:solidFill>
                </a:rPr>
                <a:t>4- </a:t>
              </a:r>
              <a:r>
                <a:rPr lang="ar-SA" sz="2400" b="1" dirty="0" smtClean="0">
                  <a:solidFill>
                    <a:schemeClr val="tx1"/>
                  </a:solidFill>
                </a:rPr>
                <a:t>تعويد الطلاب على الاستفادة من أفكار الآخرين من خلال تطويرها والبناء عليها (مثلاً إدماج فكرتين أو أكثر بفكرة واحدة).</a:t>
              </a:r>
              <a:endParaRPr lang="en-US" sz="2400" b="1" dirty="0" smtClean="0">
                <a:solidFill>
                  <a:schemeClr val="tx1"/>
                </a:solidFill>
              </a:endParaRPr>
            </a:p>
            <a:p>
              <a:r>
                <a:rPr lang="ar-IQ" sz="2400" b="1" dirty="0" smtClean="0">
                  <a:solidFill>
                    <a:schemeClr val="tx1"/>
                  </a:solidFill>
                </a:rPr>
                <a:t>5- </a:t>
              </a:r>
              <a:r>
                <a:rPr lang="ar-SA" sz="2400" b="1" dirty="0" smtClean="0">
                  <a:solidFill>
                    <a:schemeClr val="tx1"/>
                  </a:solidFill>
                </a:rPr>
                <a:t>تنمية قدرات المتعلمين على التفكير بطريقة علمية</a:t>
              </a:r>
              <a:endParaRPr lang="ar-IQ" sz="2800" b="1" kern="1200" dirty="0">
                <a:solidFill>
                  <a:schemeClr val="tx1"/>
                </a:solidFill>
                <a:cs typeface="+mj-cs"/>
              </a:endParaRPr>
            </a:p>
          </p:txBody>
        </p:sp>
      </p:grpSp>
    </p:spTree>
    <p:extLst>
      <p:ext uri="{BB962C8B-B14F-4D97-AF65-F5344CB8AC3E}">
        <p14:creationId xmlns:p14="http://schemas.microsoft.com/office/powerpoint/2010/main" xmlns="" val="1752944258"/>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9342" y="1785926"/>
            <a:ext cx="7848872" cy="5072074"/>
          </a:xfrm>
          <a:prstGeom prst="rect">
            <a:avLst/>
          </a:prstGeom>
        </p:spPr>
      </p:pic>
      <p:grpSp>
        <p:nvGrpSpPr>
          <p:cNvPr id="5" name="Group 4"/>
          <p:cNvGrpSpPr/>
          <p:nvPr/>
        </p:nvGrpSpPr>
        <p:grpSpPr>
          <a:xfrm>
            <a:off x="285720" y="112826"/>
            <a:ext cx="8229600" cy="1673100"/>
            <a:chOff x="0" y="20705"/>
            <a:chExt cx="8229600" cy="1673100"/>
          </a:xfrm>
        </p:grpSpPr>
        <p:sp>
          <p:nvSpPr>
            <p:cNvPr id="6" name="Rounded Rectangle 5"/>
            <p:cNvSpPr/>
            <p:nvPr/>
          </p:nvSpPr>
          <p:spPr>
            <a:xfrm>
              <a:off x="0" y="20705"/>
              <a:ext cx="8229600" cy="16731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149118" y="102379"/>
              <a:ext cx="8066252" cy="15097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SA" sz="3600" b="1" dirty="0" smtClean="0">
                  <a:solidFill>
                    <a:schemeClr val="tx1"/>
                  </a:solidFill>
                </a:rPr>
                <a:t>المبادئ الأساسية للعصف الذهني</a:t>
              </a:r>
              <a:endParaRPr lang="ar-IQ" sz="3600" b="1" kern="1200" dirty="0">
                <a:solidFill>
                  <a:schemeClr val="tx1"/>
                </a:solidFill>
                <a:cs typeface="+mj-cs"/>
              </a:endParaRPr>
            </a:p>
          </p:txBody>
        </p:sp>
      </p:grpSp>
    </p:spTree>
    <p:extLst>
      <p:ext uri="{BB962C8B-B14F-4D97-AF65-F5344CB8AC3E}">
        <p14:creationId xmlns:p14="http://schemas.microsoft.com/office/powerpoint/2010/main" xmlns="" val="1715419931"/>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43174" y="285728"/>
            <a:ext cx="5857916" cy="1561400"/>
            <a:chOff x="149118" y="102379"/>
            <a:chExt cx="8080482" cy="1734302"/>
          </a:xfrm>
        </p:grpSpPr>
        <p:sp>
          <p:nvSpPr>
            <p:cNvPr id="6" name="Rounded Rectangle 5"/>
            <p:cNvSpPr/>
            <p:nvPr/>
          </p:nvSpPr>
          <p:spPr>
            <a:xfrm>
              <a:off x="4929222" y="163581"/>
              <a:ext cx="3300378" cy="16731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149118" y="102379"/>
              <a:ext cx="8066252" cy="15097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ar-IQ" sz="2800" b="1" kern="1200" dirty="0">
                <a:solidFill>
                  <a:schemeClr val="bg1"/>
                </a:solidFill>
                <a:cs typeface="+mj-cs"/>
              </a:endParaRPr>
            </a:p>
          </p:txBody>
        </p:sp>
      </p:grpSp>
      <p:sp>
        <p:nvSpPr>
          <p:cNvPr id="8" name="Rounded Rectangle 7"/>
          <p:cNvSpPr/>
          <p:nvPr/>
        </p:nvSpPr>
        <p:spPr>
          <a:xfrm>
            <a:off x="3000364" y="3429000"/>
            <a:ext cx="2857520" cy="12858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8"/>
          <p:cNvSpPr/>
          <p:nvPr/>
        </p:nvSpPr>
        <p:spPr>
          <a:xfrm>
            <a:off x="4714876" y="2071678"/>
            <a:ext cx="3024150" cy="13477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9"/>
          <p:cNvSpPr/>
          <p:nvPr/>
        </p:nvSpPr>
        <p:spPr>
          <a:xfrm>
            <a:off x="785786" y="4857760"/>
            <a:ext cx="3300378" cy="16731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6072198" y="785794"/>
            <a:ext cx="2323918" cy="646331"/>
          </a:xfrm>
          <a:prstGeom prst="rect">
            <a:avLst/>
          </a:prstGeom>
        </p:spPr>
        <p:txBody>
          <a:bodyPr wrap="square">
            <a:spAutoFit/>
          </a:bodyPr>
          <a:lstStyle/>
          <a:p>
            <a:pPr algn="ctr"/>
            <a:r>
              <a:rPr lang="ar-SA" sz="3600" dirty="0" smtClean="0"/>
              <a:t>إرجاء التقييم</a:t>
            </a:r>
            <a:endParaRPr lang="ar-IQ" sz="3600" dirty="0"/>
          </a:p>
        </p:txBody>
      </p:sp>
      <p:sp>
        <p:nvSpPr>
          <p:cNvPr id="13313" name="Rectangle 1"/>
          <p:cNvSpPr>
            <a:spLocks noChangeArrowheads="1"/>
          </p:cNvSpPr>
          <p:nvPr/>
        </p:nvSpPr>
        <p:spPr bwMode="auto">
          <a:xfrm rot="10800000" flipV="1">
            <a:off x="4745600" y="2146017"/>
            <a:ext cx="284873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إطلاق حرية التفكير</a:t>
            </a:r>
            <a:r>
              <a:rPr kumimoji="0" lang="en-US" b="0" i="0" u="none" strike="noStrike" cap="none" normalizeH="0" baseline="0" dirty="0" smtClean="0">
                <a:ln>
                  <a:noFill/>
                </a:ln>
                <a:solidFill>
                  <a:schemeClr val="tx1"/>
                </a:solidFill>
                <a:effectLst/>
                <a:latin typeface="Arial" pitchFamily="34" charset="0"/>
                <a:cs typeface="Arial" pitchFamily="34" charset="0"/>
              </a:rPr>
              <a:t>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4" name="Rectangle 2"/>
          <p:cNvSpPr>
            <a:spLocks noChangeArrowheads="1"/>
          </p:cNvSpPr>
          <p:nvPr/>
        </p:nvSpPr>
        <p:spPr bwMode="auto">
          <a:xfrm>
            <a:off x="3214678" y="3643314"/>
            <a:ext cx="22860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الكم يولد الكيف</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Simplified Arabic" pitchFamily="18" charset="-78"/>
                <a:ea typeface="Times New Roman" pitchFamily="18" charset="0"/>
                <a:cs typeface="Simplified Arabic" pitchFamily="18" charset="-78"/>
              </a:rPr>
              <a:t>البناء على أفكار الآخرين</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6" name="Rectangle 4"/>
          <p:cNvSpPr>
            <a:spLocks noChangeArrowheads="1"/>
          </p:cNvSpPr>
          <p:nvPr/>
        </p:nvSpPr>
        <p:spPr bwMode="auto">
          <a:xfrm>
            <a:off x="1000100" y="5072074"/>
            <a:ext cx="28575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البناء على أفكار الآخرين</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1886219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48" y="2285992"/>
            <a:ext cx="8689156" cy="4408605"/>
          </a:xfrm>
          <a:prstGeom prst="rect">
            <a:avLst/>
          </a:prstGeom>
        </p:spPr>
      </p:pic>
      <p:grpSp>
        <p:nvGrpSpPr>
          <p:cNvPr id="5" name="Group 4"/>
          <p:cNvGrpSpPr/>
          <p:nvPr/>
        </p:nvGrpSpPr>
        <p:grpSpPr>
          <a:xfrm>
            <a:off x="285720" y="214290"/>
            <a:ext cx="8229600" cy="1673100"/>
            <a:chOff x="0" y="20705"/>
            <a:chExt cx="8229600" cy="1673100"/>
          </a:xfrm>
        </p:grpSpPr>
        <p:sp>
          <p:nvSpPr>
            <p:cNvPr id="6" name="Rounded Rectangle 5"/>
            <p:cNvSpPr/>
            <p:nvPr/>
          </p:nvSpPr>
          <p:spPr>
            <a:xfrm>
              <a:off x="0" y="20705"/>
              <a:ext cx="8229600" cy="16731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149118" y="102379"/>
              <a:ext cx="8066252" cy="15097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endParaRPr lang="ar-IQ" sz="2800" dirty="0" smtClean="0"/>
            </a:p>
            <a:p>
              <a:pPr algn="ctr" defTabSz="1244600">
                <a:lnSpc>
                  <a:spcPct val="90000"/>
                </a:lnSpc>
                <a:spcBef>
                  <a:spcPct val="0"/>
                </a:spcBef>
                <a:spcAft>
                  <a:spcPct val="35000"/>
                </a:spcAft>
              </a:pPr>
              <a:r>
                <a:rPr lang="ar-SA" sz="3200" dirty="0" smtClean="0">
                  <a:solidFill>
                    <a:schemeClr val="tx1"/>
                  </a:solidFill>
                </a:rPr>
                <a:t>كيفية إدارة جلسة</a:t>
              </a:r>
              <a:r>
                <a:rPr lang="ar-IQ" sz="3200" dirty="0" smtClean="0">
                  <a:solidFill>
                    <a:schemeClr val="tx1"/>
                  </a:solidFill>
                </a:rPr>
                <a:t> العصف الذهني</a:t>
              </a:r>
            </a:p>
            <a:p>
              <a:pPr algn="ctr" defTabSz="1244600">
                <a:lnSpc>
                  <a:spcPct val="90000"/>
                </a:lnSpc>
                <a:spcBef>
                  <a:spcPct val="0"/>
                </a:spcBef>
                <a:spcAft>
                  <a:spcPct val="35000"/>
                </a:spcAft>
              </a:pPr>
              <a:r>
                <a:rPr lang="ar-SA" sz="3200" dirty="0" smtClean="0">
                  <a:solidFill>
                    <a:schemeClr val="tx1"/>
                  </a:solidFill>
                </a:rPr>
                <a:t> (قوانين الجلسة والنقاش)</a:t>
              </a:r>
              <a:endParaRPr lang="en-US" sz="3200" dirty="0" smtClean="0">
                <a:solidFill>
                  <a:schemeClr val="tx1"/>
                </a:solidFill>
              </a:endParaRPr>
            </a:p>
            <a:p>
              <a:pPr lvl="0" algn="ctr" defTabSz="1244600">
                <a:lnSpc>
                  <a:spcPct val="90000"/>
                </a:lnSpc>
                <a:spcBef>
                  <a:spcPct val="0"/>
                </a:spcBef>
                <a:spcAft>
                  <a:spcPct val="35000"/>
                </a:spcAft>
              </a:pPr>
              <a:r>
                <a:rPr lang="en-US" sz="2800" b="1" dirty="0" smtClean="0">
                  <a:solidFill>
                    <a:schemeClr val="bg1"/>
                  </a:solidFill>
                  <a:cs typeface="Akhbar MT" pitchFamily="2" charset="-78"/>
                </a:rPr>
                <a:t/>
              </a:r>
              <a:br>
                <a:rPr lang="en-US" sz="2800" b="1" dirty="0" smtClean="0">
                  <a:solidFill>
                    <a:schemeClr val="bg1"/>
                  </a:solidFill>
                  <a:cs typeface="Akhbar MT" pitchFamily="2" charset="-78"/>
                </a:rPr>
              </a:br>
              <a:endParaRPr lang="ar-IQ" sz="2800" b="1" kern="1200" dirty="0">
                <a:solidFill>
                  <a:schemeClr val="bg1"/>
                </a:solidFill>
                <a:cs typeface="+mj-cs"/>
              </a:endParaRPr>
            </a:p>
          </p:txBody>
        </p:sp>
      </p:grpSp>
    </p:spTree>
    <p:extLst>
      <p:ext uri="{BB962C8B-B14F-4D97-AF65-F5344CB8AC3E}">
        <p14:creationId xmlns:p14="http://schemas.microsoft.com/office/powerpoint/2010/main" xmlns="" val="141630907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571744"/>
            <a:ext cx="9144000" cy="4000504"/>
          </a:xfrm>
          <a:prstGeom prst="rect">
            <a:avLst/>
          </a:prstGeom>
        </p:spPr>
      </p:pic>
      <p:grpSp>
        <p:nvGrpSpPr>
          <p:cNvPr id="4" name="Group 3"/>
          <p:cNvGrpSpPr/>
          <p:nvPr/>
        </p:nvGrpSpPr>
        <p:grpSpPr>
          <a:xfrm>
            <a:off x="285720" y="214290"/>
            <a:ext cx="8229600" cy="1673100"/>
            <a:chOff x="0" y="20705"/>
            <a:chExt cx="8229600" cy="1673100"/>
          </a:xfrm>
        </p:grpSpPr>
        <p:sp>
          <p:nvSpPr>
            <p:cNvPr id="5" name="Rounded Rectangle 4"/>
            <p:cNvSpPr/>
            <p:nvPr/>
          </p:nvSpPr>
          <p:spPr>
            <a:xfrm>
              <a:off x="0" y="20705"/>
              <a:ext cx="8229600" cy="16731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149118" y="377895"/>
              <a:ext cx="8066252" cy="1234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SA" sz="3600" dirty="0" smtClean="0">
                  <a:solidFill>
                    <a:schemeClr val="tx1"/>
                  </a:solidFill>
                </a:rPr>
                <a:t>تبدأ الجلسة باختيار من يديرها</a:t>
              </a:r>
              <a:endParaRPr lang="ar-IQ" sz="3600" dirty="0" smtClean="0">
                <a:solidFill>
                  <a:schemeClr val="tx1"/>
                </a:solidFill>
              </a:endParaRPr>
            </a:p>
            <a:p>
              <a:pPr lvl="0" algn="ctr" defTabSz="1244600">
                <a:lnSpc>
                  <a:spcPct val="90000"/>
                </a:lnSpc>
                <a:spcBef>
                  <a:spcPct val="0"/>
                </a:spcBef>
                <a:spcAft>
                  <a:spcPct val="35000"/>
                </a:spcAft>
              </a:pPr>
              <a:r>
                <a:rPr lang="ar-SA" sz="3200" dirty="0" smtClean="0">
                  <a:solidFill>
                    <a:schemeClr val="tx1"/>
                  </a:solidFill>
                </a:rPr>
                <a:t> </a:t>
              </a:r>
              <a:endParaRPr lang="ar-IQ" sz="3200" b="1" kern="1200" dirty="0">
                <a:solidFill>
                  <a:schemeClr val="tx1"/>
                </a:solidFill>
                <a:cs typeface="+mj-cs"/>
              </a:endParaRPr>
            </a:p>
          </p:txBody>
        </p:sp>
      </p:grpSp>
    </p:spTree>
    <p:extLst>
      <p:ext uri="{BB962C8B-B14F-4D97-AF65-F5344CB8AC3E}">
        <p14:creationId xmlns:p14="http://schemas.microsoft.com/office/powerpoint/2010/main" xmlns="" val="255014642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8662" y="405450"/>
            <a:ext cx="7572428" cy="2000548"/>
          </a:xfrm>
          <a:prstGeom prst="rect">
            <a:avLst/>
          </a:prstGeom>
        </p:spPr>
        <p:txBody>
          <a:bodyPr wrap="square">
            <a:spAutoFit/>
          </a:bodyPr>
          <a:lstStyle/>
          <a:p>
            <a:pPr algn="ctr"/>
            <a:r>
              <a:rPr lang="ar-IQ" sz="2800" dirty="0" smtClean="0"/>
              <a:t> </a:t>
            </a:r>
            <a:r>
              <a:rPr lang="ar-SA" sz="3200" dirty="0" smtClean="0"/>
              <a:t>كيفية عمل المشاركين</a:t>
            </a:r>
            <a:r>
              <a:rPr lang="ar-IQ" sz="3200" dirty="0" smtClean="0"/>
              <a:t> </a:t>
            </a:r>
          </a:p>
          <a:p>
            <a:pPr algn="ctr"/>
            <a:r>
              <a:rPr lang="ar-IQ" sz="3200" dirty="0" smtClean="0"/>
              <a:t>في جلسة العصف الذهني</a:t>
            </a:r>
          </a:p>
          <a:p>
            <a:pPr algn="ctr"/>
            <a:r>
              <a:rPr lang="ar-IQ" sz="3200" dirty="0" smtClean="0"/>
              <a:t> </a:t>
            </a:r>
          </a:p>
          <a:p>
            <a:r>
              <a:rPr lang="ar-SA" sz="2800" dirty="0" smtClean="0"/>
              <a:t> </a:t>
            </a:r>
            <a:r>
              <a:rPr lang="ar-IQ" sz="2800" dirty="0" smtClean="0"/>
              <a:t>لابد أولاً التأكيد على </a:t>
            </a:r>
            <a:r>
              <a:rPr lang="ar-SA" sz="2800" dirty="0" smtClean="0"/>
              <a:t>ضرورة الالتزام الدقيق</a:t>
            </a:r>
            <a:r>
              <a:rPr lang="ar-IQ" sz="2800" dirty="0" smtClean="0"/>
              <a:t> بـــ :</a:t>
            </a:r>
            <a:endParaRPr lang="ar-IQ" sz="2800" b="1" dirty="0"/>
          </a:p>
        </p:txBody>
      </p:sp>
      <p:sp>
        <p:nvSpPr>
          <p:cNvPr id="4" name="Rectangle 3"/>
          <p:cNvSpPr/>
          <p:nvPr/>
        </p:nvSpPr>
        <p:spPr>
          <a:xfrm>
            <a:off x="714348" y="2959144"/>
            <a:ext cx="7715304" cy="954107"/>
          </a:xfrm>
          <a:prstGeom prst="rect">
            <a:avLst/>
          </a:prstGeom>
        </p:spPr>
        <p:txBody>
          <a:bodyPr wrap="square">
            <a:spAutoFit/>
          </a:bodyPr>
          <a:lstStyle/>
          <a:p>
            <a:pPr algn="justLow"/>
            <a:r>
              <a:rPr lang="ar-IQ" sz="2800" dirty="0" smtClean="0"/>
              <a:t/>
            </a:r>
            <a:br>
              <a:rPr lang="ar-IQ" sz="2800" dirty="0" smtClean="0"/>
            </a:br>
            <a:endParaRPr lang="ar-IQ" sz="2800" dirty="0"/>
          </a:p>
        </p:txBody>
      </p:sp>
      <p:pic>
        <p:nvPicPr>
          <p:cNvPr id="5" name="Picture 2" descr="التنمية المهنية الرقمية"/>
          <p:cNvPicPr>
            <a:picLocks noChangeAspect="1" noChangeArrowheads="1"/>
          </p:cNvPicPr>
          <p:nvPr/>
        </p:nvPicPr>
        <p:blipFill>
          <a:blip r:embed="rId2" cstate="print"/>
          <a:srcRect/>
          <a:stretch>
            <a:fillRect/>
          </a:stretch>
        </p:blipFill>
        <p:spPr bwMode="auto">
          <a:xfrm>
            <a:off x="714348" y="2857496"/>
            <a:ext cx="7358069" cy="3033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1571612"/>
            <a:ext cx="7572428" cy="584775"/>
          </a:xfrm>
          <a:prstGeom prst="rect">
            <a:avLst/>
          </a:prstGeom>
        </p:spPr>
        <p:txBody>
          <a:bodyPr wrap="square">
            <a:spAutoFit/>
          </a:bodyPr>
          <a:lstStyle/>
          <a:p>
            <a:r>
              <a:rPr lang="ar-IQ" sz="1600" dirty="0" smtClean="0"/>
              <a:t/>
            </a:r>
            <a:br>
              <a:rPr lang="ar-IQ" sz="1600" dirty="0" smtClean="0"/>
            </a:br>
            <a:endParaRPr lang="ar-IQ" sz="1600" dirty="0"/>
          </a:p>
        </p:txBody>
      </p:sp>
      <p:sp>
        <p:nvSpPr>
          <p:cNvPr id="7" name="Rectangle 6"/>
          <p:cNvSpPr/>
          <p:nvPr/>
        </p:nvSpPr>
        <p:spPr>
          <a:xfrm>
            <a:off x="7715272" y="428604"/>
            <a:ext cx="928694" cy="1631216"/>
          </a:xfrm>
          <a:prstGeom prst="rect">
            <a:avLst/>
          </a:prstGeom>
        </p:spPr>
        <p:txBody>
          <a:bodyPr wrap="square">
            <a:spAutoFit/>
          </a:bodyPr>
          <a:lstStyle/>
          <a:p>
            <a:r>
              <a:rPr lang="ar-SA" sz="2000" b="1" dirty="0" smtClean="0"/>
              <a:t>تجنب النقد</a:t>
            </a:r>
            <a:endParaRPr lang="ar-IQ" sz="2000" b="1" dirty="0" smtClean="0"/>
          </a:p>
          <a:p>
            <a:r>
              <a:rPr lang="ar-SA" sz="2000" b="1" dirty="0" smtClean="0"/>
              <a:t>واحترام  أفكار الآخرين</a:t>
            </a:r>
            <a:endParaRPr lang="ar-IQ" sz="2000" b="1" dirty="0"/>
          </a:p>
        </p:txBody>
      </p:sp>
      <p:sp>
        <p:nvSpPr>
          <p:cNvPr id="8" name="Frame 7"/>
          <p:cNvSpPr/>
          <p:nvPr/>
        </p:nvSpPr>
        <p:spPr>
          <a:xfrm>
            <a:off x="7500958" y="0"/>
            <a:ext cx="1357322" cy="271464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9" name="Frame 8"/>
          <p:cNvSpPr/>
          <p:nvPr/>
        </p:nvSpPr>
        <p:spPr>
          <a:xfrm>
            <a:off x="1214414" y="3286124"/>
            <a:ext cx="2071702" cy="321471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10" name="Frame 9"/>
          <p:cNvSpPr/>
          <p:nvPr/>
        </p:nvSpPr>
        <p:spPr>
          <a:xfrm>
            <a:off x="3286116" y="3000372"/>
            <a:ext cx="1714512" cy="207170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11" name="Frame 10"/>
          <p:cNvSpPr/>
          <p:nvPr/>
        </p:nvSpPr>
        <p:spPr>
          <a:xfrm>
            <a:off x="4857752" y="2357430"/>
            <a:ext cx="1857388" cy="250033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12" name="Frame 11"/>
          <p:cNvSpPr/>
          <p:nvPr/>
        </p:nvSpPr>
        <p:spPr>
          <a:xfrm>
            <a:off x="6500826" y="1643050"/>
            <a:ext cx="1214446" cy="292895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13" name="Rectangle 12"/>
          <p:cNvSpPr/>
          <p:nvPr/>
        </p:nvSpPr>
        <p:spPr>
          <a:xfrm>
            <a:off x="6715140" y="2000240"/>
            <a:ext cx="785818" cy="2246769"/>
          </a:xfrm>
          <a:prstGeom prst="rect">
            <a:avLst/>
          </a:prstGeom>
        </p:spPr>
        <p:txBody>
          <a:bodyPr wrap="square">
            <a:spAutoFit/>
          </a:bodyPr>
          <a:lstStyle/>
          <a:p>
            <a:r>
              <a:rPr lang="ar-SA" sz="2000" b="1" dirty="0" smtClean="0"/>
              <a:t>تقبل أي فكرة مهما كانت وكيفما كانت</a:t>
            </a:r>
            <a:endParaRPr lang="ar-IQ" sz="2000" b="1" dirty="0"/>
          </a:p>
        </p:txBody>
      </p:sp>
      <p:sp>
        <p:nvSpPr>
          <p:cNvPr id="14" name="Rectangle 13"/>
          <p:cNvSpPr/>
          <p:nvPr/>
        </p:nvSpPr>
        <p:spPr>
          <a:xfrm>
            <a:off x="5072066" y="2857496"/>
            <a:ext cx="1428760" cy="1323439"/>
          </a:xfrm>
          <a:prstGeom prst="rect">
            <a:avLst/>
          </a:prstGeom>
        </p:spPr>
        <p:txBody>
          <a:bodyPr wrap="square">
            <a:spAutoFit/>
          </a:bodyPr>
          <a:lstStyle/>
          <a:p>
            <a:r>
              <a:rPr lang="ar-SA" sz="2000" b="1" dirty="0" smtClean="0"/>
              <a:t>توجيه الأفراد بمحاولة إنتاج اكبر قدر ممكن من الأفكار</a:t>
            </a:r>
            <a:endParaRPr lang="ar-IQ" sz="2000" b="1" dirty="0"/>
          </a:p>
        </p:txBody>
      </p:sp>
      <p:sp>
        <p:nvSpPr>
          <p:cNvPr id="15" name="Rectangle 14"/>
          <p:cNvSpPr/>
          <p:nvPr/>
        </p:nvSpPr>
        <p:spPr>
          <a:xfrm>
            <a:off x="3428992" y="3429000"/>
            <a:ext cx="1285884" cy="1015663"/>
          </a:xfrm>
          <a:prstGeom prst="rect">
            <a:avLst/>
          </a:prstGeom>
        </p:spPr>
        <p:txBody>
          <a:bodyPr wrap="square">
            <a:spAutoFit/>
          </a:bodyPr>
          <a:lstStyle/>
          <a:p>
            <a:r>
              <a:rPr lang="ar-SA" sz="2000" b="1" dirty="0" smtClean="0"/>
              <a:t>الانتباه الجيد ومتابعة أفكار الآخرين</a:t>
            </a:r>
            <a:r>
              <a:rPr lang="ar-IQ" sz="2000" b="1" dirty="0" smtClean="0"/>
              <a:t> </a:t>
            </a:r>
            <a:endParaRPr lang="ar-IQ" sz="2000" b="1" dirty="0"/>
          </a:p>
        </p:txBody>
      </p:sp>
      <p:sp>
        <p:nvSpPr>
          <p:cNvPr id="16" name="Rectangle 15"/>
          <p:cNvSpPr/>
          <p:nvPr/>
        </p:nvSpPr>
        <p:spPr>
          <a:xfrm>
            <a:off x="1428728" y="3714752"/>
            <a:ext cx="1571636" cy="2246769"/>
          </a:xfrm>
          <a:prstGeom prst="rect">
            <a:avLst/>
          </a:prstGeom>
        </p:spPr>
        <p:txBody>
          <a:bodyPr wrap="square">
            <a:spAutoFit/>
          </a:bodyPr>
          <a:lstStyle/>
          <a:p>
            <a:r>
              <a:rPr lang="ar-SA" sz="2000" b="1" dirty="0" smtClean="0"/>
              <a:t>تستخدم أداة ينبه عن طريقها أعضاء المجموعة وينبه الشخص الذي لا يلتزم بقواعد الجلسة</a:t>
            </a:r>
            <a:endParaRPr lang="ar-IQ" dirty="0"/>
          </a:p>
        </p:txBody>
      </p:sp>
      <p:pic>
        <p:nvPicPr>
          <p:cNvPr id="11266" name="Picture 2" descr="استراتيجية التلميذ اليقظ"/>
          <p:cNvPicPr>
            <a:picLocks noChangeAspect="1" noChangeArrowheads="1"/>
          </p:cNvPicPr>
          <p:nvPr/>
        </p:nvPicPr>
        <p:blipFill>
          <a:blip r:embed="rId2" cstate="print"/>
          <a:srcRect/>
          <a:stretch>
            <a:fillRect/>
          </a:stretch>
        </p:blipFill>
        <p:spPr bwMode="auto">
          <a:xfrm>
            <a:off x="214283" y="428604"/>
            <a:ext cx="6286543" cy="2000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86512" y="428605"/>
            <a:ext cx="1928826" cy="1200329"/>
          </a:xfrm>
          <a:prstGeom prst="rect">
            <a:avLst/>
          </a:prstGeom>
        </p:spPr>
        <p:txBody>
          <a:bodyPr wrap="square">
            <a:spAutoFit/>
          </a:bodyPr>
          <a:lstStyle/>
          <a:p>
            <a:pPr algn="ctr"/>
            <a:r>
              <a:rPr lang="ar-IQ" b="1" dirty="0" smtClean="0"/>
              <a:t>الجامعة المستنصرية </a:t>
            </a:r>
          </a:p>
          <a:p>
            <a:pPr algn="ctr"/>
            <a:r>
              <a:rPr lang="ar-IQ" b="1" dirty="0" smtClean="0"/>
              <a:t>كلية التربية الأساسية</a:t>
            </a:r>
          </a:p>
          <a:p>
            <a:pPr algn="ctr"/>
            <a:r>
              <a:rPr lang="ar-IQ" b="1" dirty="0" smtClean="0"/>
              <a:t>قسم الرياضيات</a:t>
            </a:r>
            <a:r>
              <a:rPr lang="ar-IQ" sz="4000" b="1" dirty="0" smtClean="0"/>
              <a:t/>
            </a:r>
            <a:br>
              <a:rPr lang="ar-IQ" sz="4000" b="1" dirty="0" smtClean="0"/>
            </a:br>
            <a:endParaRPr lang="ar-IQ" dirty="0"/>
          </a:p>
        </p:txBody>
      </p:sp>
      <p:sp>
        <p:nvSpPr>
          <p:cNvPr id="4" name="Rectangle 3"/>
          <p:cNvSpPr/>
          <p:nvPr/>
        </p:nvSpPr>
        <p:spPr>
          <a:xfrm>
            <a:off x="1000100" y="1714488"/>
            <a:ext cx="7072362" cy="2000548"/>
          </a:xfrm>
          <a:prstGeom prst="rect">
            <a:avLst/>
          </a:prstGeom>
        </p:spPr>
        <p:txBody>
          <a:bodyPr wrap="square">
            <a:spAutoFit/>
          </a:bodyPr>
          <a:lstStyle/>
          <a:p>
            <a:pPr algn="ctr"/>
            <a:r>
              <a:rPr lang="ar-IQ" sz="3600" b="1" dirty="0" smtClean="0"/>
              <a:t>العصف الذهني</a:t>
            </a:r>
          </a:p>
          <a:p>
            <a:pPr algn="ctr"/>
            <a:r>
              <a:rPr lang="ar-IQ" sz="3600" b="1" dirty="0" smtClean="0"/>
              <a:t>( تعليم وتعلم الرياضيات )</a:t>
            </a:r>
          </a:p>
          <a:p>
            <a:pPr algn="ctr"/>
            <a:r>
              <a:rPr lang="ar-IQ" sz="2400" b="1" dirty="0" smtClean="0"/>
              <a:t>إعداد</a:t>
            </a:r>
          </a:p>
          <a:p>
            <a:pPr algn="ctr"/>
            <a:r>
              <a:rPr lang="ar-IQ" sz="2400" b="1" dirty="0" smtClean="0"/>
              <a:t>أ.د. عباس ناجي    و   أ.م.د. عبد الخضر غالي </a:t>
            </a:r>
            <a:endParaRPr lang="ar-IQ" sz="2400" dirty="0"/>
          </a:p>
        </p:txBody>
      </p:sp>
      <p:pic>
        <p:nvPicPr>
          <p:cNvPr id="29702" name="Picture 6" descr="فوائد دراسة التاريخ"/>
          <p:cNvPicPr>
            <a:picLocks noChangeAspect="1" noChangeArrowheads="1"/>
          </p:cNvPicPr>
          <p:nvPr/>
        </p:nvPicPr>
        <p:blipFill>
          <a:blip r:embed="rId2" cstate="print"/>
          <a:srcRect/>
          <a:stretch>
            <a:fillRect/>
          </a:stretch>
        </p:blipFill>
        <p:spPr bwMode="auto">
          <a:xfrm>
            <a:off x="357158" y="3887276"/>
            <a:ext cx="8358246" cy="2684975"/>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7500958" y="214290"/>
            <a:ext cx="1214446" cy="328614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9" name="Frame 8"/>
          <p:cNvSpPr/>
          <p:nvPr/>
        </p:nvSpPr>
        <p:spPr>
          <a:xfrm>
            <a:off x="3929058" y="1714488"/>
            <a:ext cx="1571636" cy="328614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10" name="Frame 9"/>
          <p:cNvSpPr/>
          <p:nvPr/>
        </p:nvSpPr>
        <p:spPr>
          <a:xfrm>
            <a:off x="5857884" y="1285860"/>
            <a:ext cx="1357322" cy="328614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11" name="Rectangle 10"/>
          <p:cNvSpPr/>
          <p:nvPr/>
        </p:nvSpPr>
        <p:spPr>
          <a:xfrm>
            <a:off x="7572396" y="571480"/>
            <a:ext cx="1000132" cy="2554545"/>
          </a:xfrm>
          <a:prstGeom prst="rect">
            <a:avLst/>
          </a:prstGeom>
        </p:spPr>
        <p:txBody>
          <a:bodyPr wrap="square">
            <a:spAutoFit/>
          </a:bodyPr>
          <a:lstStyle/>
          <a:p>
            <a:r>
              <a:rPr lang="ar-SA" sz="2000" b="1" dirty="0" smtClean="0"/>
              <a:t>توفير جو يشيع فيه مشاعر الاستمتاع والحرية في استخدام التفكير</a:t>
            </a:r>
            <a:endParaRPr lang="ar-IQ" sz="2000" b="1" dirty="0"/>
          </a:p>
        </p:txBody>
      </p:sp>
      <p:sp>
        <p:nvSpPr>
          <p:cNvPr id="12" name="Rectangle 11"/>
          <p:cNvSpPr/>
          <p:nvPr/>
        </p:nvSpPr>
        <p:spPr>
          <a:xfrm>
            <a:off x="6072198" y="1857364"/>
            <a:ext cx="963603" cy="1938992"/>
          </a:xfrm>
          <a:prstGeom prst="rect">
            <a:avLst/>
          </a:prstGeom>
        </p:spPr>
        <p:txBody>
          <a:bodyPr wrap="square">
            <a:spAutoFit/>
          </a:bodyPr>
          <a:lstStyle/>
          <a:p>
            <a:r>
              <a:rPr lang="ar-SA" sz="2000" b="1" dirty="0" smtClean="0"/>
              <a:t>توفير جو من الأمن وإزاحة أي سبب للتهديد أو الخوف</a:t>
            </a:r>
            <a:endParaRPr lang="ar-IQ" sz="2000" b="1" dirty="0"/>
          </a:p>
        </p:txBody>
      </p:sp>
      <p:sp>
        <p:nvSpPr>
          <p:cNvPr id="13" name="Rectangle 12"/>
          <p:cNvSpPr/>
          <p:nvPr/>
        </p:nvSpPr>
        <p:spPr>
          <a:xfrm>
            <a:off x="4214810" y="2143116"/>
            <a:ext cx="1071570" cy="2246769"/>
          </a:xfrm>
          <a:prstGeom prst="rect">
            <a:avLst/>
          </a:prstGeom>
        </p:spPr>
        <p:txBody>
          <a:bodyPr wrap="square">
            <a:spAutoFit/>
          </a:bodyPr>
          <a:lstStyle/>
          <a:p>
            <a:r>
              <a:rPr lang="ar-SA" sz="2000" b="1" dirty="0" smtClean="0"/>
              <a:t>توفير جو من التعاون والرغبة في العمل بصورة مرنة</a:t>
            </a:r>
            <a:endParaRPr lang="ar-IQ"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00298" y="571480"/>
            <a:ext cx="4500593" cy="1200329"/>
          </a:xfrm>
          <a:prstGeom prst="rect">
            <a:avLst/>
          </a:prstGeom>
        </p:spPr>
        <p:txBody>
          <a:bodyPr wrap="square">
            <a:spAutoFit/>
          </a:bodyPr>
          <a:lstStyle/>
          <a:p>
            <a:pPr algn="ctr"/>
            <a:r>
              <a:rPr lang="ar-SA" sz="3600" b="1" dirty="0" smtClean="0"/>
              <a:t>الخطوات الإجرائية</a:t>
            </a:r>
            <a:endParaRPr lang="ar-IQ" sz="3600" b="1" dirty="0" smtClean="0"/>
          </a:p>
          <a:p>
            <a:pPr algn="ctr"/>
            <a:r>
              <a:rPr lang="ar-SA" sz="3600" b="1" dirty="0" smtClean="0"/>
              <a:t> ل</a:t>
            </a:r>
            <a:r>
              <a:rPr lang="ar-IQ" sz="3600" b="1" dirty="0" smtClean="0"/>
              <a:t>ج</a:t>
            </a:r>
            <a:r>
              <a:rPr lang="ar-SA" sz="3600" b="1" dirty="0" smtClean="0"/>
              <a:t>لسة العصف الذهني</a:t>
            </a:r>
            <a:endParaRPr lang="ar-IQ" sz="3600" dirty="0"/>
          </a:p>
        </p:txBody>
      </p:sp>
      <p:pic>
        <p:nvPicPr>
          <p:cNvPr id="6146" name="Picture 2" descr="تعريف العصف الذهني"/>
          <p:cNvPicPr>
            <a:picLocks noChangeAspect="1" noChangeArrowheads="1"/>
          </p:cNvPicPr>
          <p:nvPr/>
        </p:nvPicPr>
        <p:blipFill>
          <a:blip r:embed="rId2" cstate="print"/>
          <a:srcRect/>
          <a:stretch>
            <a:fillRect/>
          </a:stretch>
        </p:blipFill>
        <p:spPr bwMode="auto">
          <a:xfrm>
            <a:off x="1714480" y="2357430"/>
            <a:ext cx="6000750" cy="28575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428728" y="428604"/>
            <a:ext cx="692948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1- تحديد ومناقشة المشكلة (الموضوع)</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2- إعادة صياغة الموضوع</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0" name="Picture 2" descr="التنمية المهنية"/>
          <p:cNvPicPr>
            <a:picLocks noChangeAspect="1" noChangeArrowheads="1"/>
          </p:cNvPicPr>
          <p:nvPr/>
        </p:nvPicPr>
        <p:blipFill>
          <a:blip r:embed="rId2" cstate="print"/>
          <a:srcRect/>
          <a:stretch>
            <a:fillRect/>
          </a:stretch>
        </p:blipFill>
        <p:spPr bwMode="auto">
          <a:xfrm>
            <a:off x="785786" y="2214554"/>
            <a:ext cx="6810402" cy="35719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6" y="285728"/>
            <a:ext cx="7072362" cy="1077218"/>
          </a:xfrm>
          <a:prstGeom prst="rect">
            <a:avLst/>
          </a:prstGeom>
        </p:spPr>
        <p:txBody>
          <a:bodyPr wrap="square">
            <a:spAutoFit/>
          </a:bodyPr>
          <a:lstStyle/>
          <a:p>
            <a:pPr lvl="0" eaLnBrk="0" fontAlgn="base" hangingPunct="0">
              <a:spcBef>
                <a:spcPct val="0"/>
              </a:spcBef>
              <a:spcAft>
                <a:spcPct val="0"/>
              </a:spcAft>
            </a:pPr>
            <a:r>
              <a:rPr lang="en-US" sz="3200" dirty="0" smtClean="0">
                <a:latin typeface="Simplified Arabic" pitchFamily="18" charset="-78"/>
                <a:ea typeface="Times New Roman" pitchFamily="18" charset="0"/>
                <a:cs typeface="Simplified Arabic" pitchFamily="18" charset="-78"/>
              </a:rPr>
              <a:t> </a:t>
            </a:r>
            <a:r>
              <a:rPr lang="ar-IQ" sz="3200" dirty="0" smtClean="0">
                <a:latin typeface="Simplified Arabic" pitchFamily="18" charset="-78"/>
                <a:ea typeface="Times New Roman" pitchFamily="18" charset="0"/>
                <a:cs typeface="Simplified Arabic" pitchFamily="18" charset="-78"/>
              </a:rPr>
              <a:t>3</a:t>
            </a:r>
            <a:r>
              <a:rPr lang="ar-SA" sz="3200" dirty="0" smtClean="0">
                <a:latin typeface="Simplified Arabic" pitchFamily="18" charset="-78"/>
                <a:ea typeface="Times New Roman" pitchFamily="18" charset="0"/>
                <a:cs typeface="Simplified Arabic" pitchFamily="18" charset="-78"/>
              </a:rPr>
              <a:t>- تهيئة جو العصف الذهني</a:t>
            </a:r>
            <a:endParaRPr lang="en-US" sz="3200" dirty="0" smtClean="0">
              <a:latin typeface="Arial" pitchFamily="34" charset="0"/>
              <a:cs typeface="Arial" pitchFamily="34" charset="0"/>
            </a:endParaRPr>
          </a:p>
          <a:p>
            <a:pPr lvl="0" eaLnBrk="0" fontAlgn="base" hangingPunct="0">
              <a:spcBef>
                <a:spcPct val="0"/>
              </a:spcBef>
              <a:spcAft>
                <a:spcPct val="0"/>
              </a:spcAft>
            </a:pPr>
            <a:r>
              <a:rPr lang="ar-SA" sz="3200" dirty="0" smtClean="0">
                <a:latin typeface="Simplified Arabic" pitchFamily="18" charset="-78"/>
                <a:ea typeface="Times New Roman" pitchFamily="18" charset="0"/>
                <a:cs typeface="Simplified Arabic" pitchFamily="18" charset="-78"/>
              </a:rPr>
              <a:t>4- العصف الذهني</a:t>
            </a:r>
            <a:endParaRPr lang="en-US" sz="3200" dirty="0" smtClean="0">
              <a:latin typeface="Arial" pitchFamily="34" charset="0"/>
              <a:cs typeface="Arial" pitchFamily="34" charset="0"/>
            </a:endParaRPr>
          </a:p>
        </p:txBody>
      </p:sp>
      <p:pic>
        <p:nvPicPr>
          <p:cNvPr id="3074" name="Picture 2" descr="معوقات تطبيق الجودة في المدارس"/>
          <p:cNvPicPr>
            <a:picLocks noChangeAspect="1" noChangeArrowheads="1"/>
          </p:cNvPicPr>
          <p:nvPr/>
        </p:nvPicPr>
        <p:blipFill>
          <a:blip r:embed="rId2" cstate="print"/>
          <a:srcRect/>
          <a:stretch>
            <a:fillRect/>
          </a:stretch>
        </p:blipFill>
        <p:spPr bwMode="auto">
          <a:xfrm>
            <a:off x="428596" y="1857363"/>
            <a:ext cx="8215328" cy="391206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714356"/>
            <a:ext cx="7215238" cy="3416320"/>
          </a:xfrm>
          <a:prstGeom prst="rect">
            <a:avLst/>
          </a:prstGeom>
        </p:spPr>
        <p:txBody>
          <a:bodyPr wrap="square">
            <a:spAutoFit/>
          </a:bodyPr>
          <a:lstStyle/>
          <a:p>
            <a:pPr lvl="0" eaLnBrk="0" fontAlgn="base" hangingPunct="0">
              <a:spcBef>
                <a:spcPct val="0"/>
              </a:spcBef>
              <a:spcAft>
                <a:spcPct val="0"/>
              </a:spcAft>
            </a:pPr>
            <a:r>
              <a:rPr lang="en-US" sz="3600" dirty="0" smtClean="0">
                <a:latin typeface="Simplified Arabic" pitchFamily="18" charset="-78"/>
                <a:ea typeface="Times New Roman" pitchFamily="18" charset="0"/>
                <a:cs typeface="Simplified Arabic" pitchFamily="18" charset="-78"/>
              </a:rPr>
              <a:t>5</a:t>
            </a:r>
            <a:r>
              <a:rPr lang="ar-SA" sz="3600" dirty="0" smtClean="0">
                <a:latin typeface="Simplified Arabic" pitchFamily="18" charset="-78"/>
                <a:ea typeface="Times New Roman" pitchFamily="18" charset="0"/>
                <a:cs typeface="Simplified Arabic" pitchFamily="18" charset="-78"/>
              </a:rPr>
              <a:t>- جلسة التقويم  وتتم عملية التقويم وفق عدة طرق منها:</a:t>
            </a:r>
            <a:endParaRPr lang="en-US" dirty="0" smtClean="0">
              <a:latin typeface="Arial" pitchFamily="34" charset="0"/>
              <a:cs typeface="Arial" pitchFamily="34" charset="0"/>
            </a:endParaRPr>
          </a:p>
          <a:p>
            <a:pPr lvl="0" eaLnBrk="0" fontAlgn="base" hangingPunct="0">
              <a:spcBef>
                <a:spcPct val="0"/>
              </a:spcBef>
              <a:spcAft>
                <a:spcPct val="0"/>
              </a:spcAft>
            </a:pPr>
            <a:r>
              <a:rPr lang="ar-SA" sz="3600" dirty="0" smtClean="0">
                <a:latin typeface="Simplified Arabic" pitchFamily="18" charset="-78"/>
                <a:ea typeface="Times New Roman" pitchFamily="18" charset="0"/>
                <a:cs typeface="Simplified Arabic" pitchFamily="18" charset="-78"/>
              </a:rPr>
              <a:t>أ- التقويم عن طريق فريق مصغر</a:t>
            </a:r>
            <a:endParaRPr lang="en-US" dirty="0" smtClean="0">
              <a:latin typeface="Arial" pitchFamily="34" charset="0"/>
              <a:cs typeface="Arial" pitchFamily="34" charset="0"/>
            </a:endParaRPr>
          </a:p>
          <a:p>
            <a:pPr lvl="0" eaLnBrk="0" fontAlgn="base" hangingPunct="0">
              <a:spcBef>
                <a:spcPct val="0"/>
              </a:spcBef>
              <a:spcAft>
                <a:spcPct val="0"/>
              </a:spcAft>
            </a:pPr>
            <a:r>
              <a:rPr lang="ar-SA" sz="3600" dirty="0" smtClean="0">
                <a:latin typeface="Simplified Arabic" pitchFamily="18" charset="-78"/>
                <a:ea typeface="Times New Roman" pitchFamily="18" charset="0"/>
                <a:cs typeface="Simplified Arabic" pitchFamily="18" charset="-78"/>
              </a:rPr>
              <a:t>ب- التقويم بواسطة المشاركين كافة</a:t>
            </a:r>
          </a:p>
          <a:p>
            <a:pPr lvl="0" rtl="0" eaLnBrk="0" fontAlgn="base" hangingPunct="0">
              <a:spcBef>
                <a:spcPct val="0"/>
              </a:spcBef>
              <a:spcAft>
                <a:spcPct val="0"/>
              </a:spcAft>
            </a:pPr>
            <a:r>
              <a:rPr lang="ar-SA" sz="3600" dirty="0" smtClean="0">
                <a:latin typeface="Simplified Arabic" pitchFamily="18" charset="-78"/>
                <a:ea typeface="Times New Roman" pitchFamily="18" charset="0"/>
                <a:cs typeface="Simplified Arabic" pitchFamily="18" charset="-78"/>
              </a:rPr>
              <a:t>ج- المزاوجة بين الطريقتين السابقتين في التقويم                  </a:t>
            </a:r>
            <a:endParaRPr lang="ar-SA" sz="4400" dirty="0" smtClean="0">
              <a:latin typeface="Arial" pitchFamily="34" charset="0"/>
              <a:cs typeface="Arial" pitchFamily="34" charset="0"/>
            </a:endParaRPr>
          </a:p>
        </p:txBody>
      </p:sp>
      <p:pic>
        <p:nvPicPr>
          <p:cNvPr id="2050" name="Picture 2" descr="كيف أذاكر الاختبارات"/>
          <p:cNvPicPr>
            <a:picLocks noChangeAspect="1" noChangeArrowheads="1"/>
          </p:cNvPicPr>
          <p:nvPr/>
        </p:nvPicPr>
        <p:blipFill>
          <a:blip r:embed="rId2" cstate="print"/>
          <a:srcRect/>
          <a:stretch>
            <a:fillRect/>
          </a:stretch>
        </p:blipFill>
        <p:spPr bwMode="auto">
          <a:xfrm>
            <a:off x="642910" y="3786190"/>
            <a:ext cx="8143932" cy="27146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0"/>
            <a:ext cx="7186634" cy="5572140"/>
          </a:xfrm>
        </p:spPr>
        <p:txBody>
          <a:bodyPr>
            <a:noAutofit/>
          </a:bodyPr>
          <a:lstStyle/>
          <a:p>
            <a:pPr lvl="0" algn="ctr"/>
            <a:r>
              <a:rPr lang="ar-JO" sz="3200" b="1" dirty="0" smtClean="0"/>
              <a:t>ألعصف الذهني</a:t>
            </a:r>
            <a:r>
              <a:rPr lang="en-US" sz="3200" b="1" dirty="0" smtClean="0"/>
              <a:t> </a:t>
            </a:r>
            <a:br>
              <a:rPr lang="en-US" sz="3200" b="1" dirty="0" smtClean="0"/>
            </a:br>
            <a:r>
              <a:rPr lang="ar-IQ" sz="3200" b="1" dirty="0" smtClean="0"/>
              <a:t> </a:t>
            </a:r>
            <a:r>
              <a:rPr lang="en-US" sz="3200" b="1" dirty="0" smtClean="0"/>
              <a:t/>
            </a:r>
            <a:br>
              <a:rPr lang="en-US" sz="3200" b="1" dirty="0" smtClean="0"/>
            </a:br>
            <a:r>
              <a:rPr lang="en-US" sz="3200" b="1" dirty="0" smtClean="0"/>
              <a:t>  </a:t>
            </a:r>
            <a:r>
              <a:rPr lang="en-US" sz="3200" dirty="0" smtClean="0"/>
              <a:t/>
            </a:r>
            <a:br>
              <a:rPr lang="en-US" sz="3200" dirty="0" smtClean="0"/>
            </a:br>
            <a:r>
              <a:rPr lang="ar-IQ" sz="3200" dirty="0" smtClean="0"/>
              <a:t>  </a:t>
            </a:r>
            <a:r>
              <a:rPr lang="ar-JO" sz="3200" dirty="0" smtClean="0"/>
              <a:t> </a:t>
            </a:r>
            <a:r>
              <a:rPr lang="en-US" sz="3200" dirty="0" smtClean="0"/>
              <a:t> </a:t>
            </a:r>
            <a:r>
              <a:rPr lang="ar-JO" sz="3200" dirty="0" smtClean="0"/>
              <a:t> </a:t>
            </a:r>
            <a:r>
              <a:rPr lang="ar-JO" sz="2800" b="1" dirty="0" smtClean="0"/>
              <a:t>موقف تعليمي يستخدم لتوليد أكبر عدد من ألأفكار للمشاركين في حل مشكلة ما، خلال فترة زمنية محددة في جو تسوده الحرية والأمان في طرح ألأفكار، بعيدا</a:t>
            </a:r>
            <a:r>
              <a:rPr lang="ar-JO" sz="2800" b="1" baseline="30000" dirty="0" smtClean="0"/>
              <a:t>"</a:t>
            </a:r>
            <a:r>
              <a:rPr lang="ar-JO" sz="2800" b="1" dirty="0" smtClean="0"/>
              <a:t> عن المصادرة، والحكم والنقد عند بداية ظهورها </a:t>
            </a:r>
            <a:r>
              <a:rPr lang="en-US" sz="2800" b="1" dirty="0" smtClean="0"/>
              <a:t>  </a:t>
            </a:r>
            <a:endParaRPr lang="ar-IQ" b="1" dirty="0">
              <a:solidFill>
                <a:srgbClr val="0070C0"/>
              </a:solidFill>
            </a:endParaRPr>
          </a:p>
        </p:txBody>
      </p:sp>
      <p:pic>
        <p:nvPicPr>
          <p:cNvPr id="3" name="Picture 2" descr="تعريف العصف الذهني"/>
          <p:cNvPicPr>
            <a:picLocks noChangeAspect="1" noChangeArrowheads="1"/>
          </p:cNvPicPr>
          <p:nvPr/>
        </p:nvPicPr>
        <p:blipFill>
          <a:blip r:embed="rId2" cstate="print"/>
          <a:srcRect/>
          <a:stretch>
            <a:fillRect/>
          </a:stretch>
        </p:blipFill>
        <p:spPr bwMode="auto">
          <a:xfrm rot="18289622">
            <a:off x="804331" y="604235"/>
            <a:ext cx="3559148" cy="1995477"/>
          </a:xfrm>
          <a:prstGeom prst="rect">
            <a:avLst/>
          </a:prstGeom>
          <a:noFill/>
        </p:spPr>
      </p:pic>
      <p:sp>
        <p:nvSpPr>
          <p:cNvPr id="4" name="5-Point Star 3"/>
          <p:cNvSpPr/>
          <p:nvPr/>
        </p:nvSpPr>
        <p:spPr>
          <a:xfrm>
            <a:off x="5286380" y="1785926"/>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5-Point Star 4"/>
          <p:cNvSpPr/>
          <p:nvPr/>
        </p:nvSpPr>
        <p:spPr>
          <a:xfrm>
            <a:off x="4500562" y="1857364"/>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5-Point Star 5"/>
          <p:cNvSpPr/>
          <p:nvPr/>
        </p:nvSpPr>
        <p:spPr>
          <a:xfrm>
            <a:off x="3786182" y="2571744"/>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5-Point Star 6"/>
          <p:cNvSpPr/>
          <p:nvPr/>
        </p:nvSpPr>
        <p:spPr>
          <a:xfrm>
            <a:off x="4357686" y="3143248"/>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5-Point Star 7"/>
          <p:cNvSpPr/>
          <p:nvPr/>
        </p:nvSpPr>
        <p:spPr>
          <a:xfrm>
            <a:off x="5857884" y="3000372"/>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5-Point Star 8"/>
          <p:cNvSpPr/>
          <p:nvPr/>
        </p:nvSpPr>
        <p:spPr>
          <a:xfrm>
            <a:off x="6191256" y="2762240"/>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5-Point Star 9"/>
          <p:cNvSpPr/>
          <p:nvPr/>
        </p:nvSpPr>
        <p:spPr>
          <a:xfrm>
            <a:off x="5214942" y="3214686"/>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5-Point Star 10"/>
          <p:cNvSpPr/>
          <p:nvPr/>
        </p:nvSpPr>
        <p:spPr>
          <a:xfrm>
            <a:off x="5786446" y="1857364"/>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5-Point Star 11"/>
          <p:cNvSpPr/>
          <p:nvPr/>
        </p:nvSpPr>
        <p:spPr>
          <a:xfrm>
            <a:off x="4000496" y="2071678"/>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3" name="5-Point Star 12"/>
          <p:cNvSpPr/>
          <p:nvPr/>
        </p:nvSpPr>
        <p:spPr>
          <a:xfrm>
            <a:off x="4000496" y="3000372"/>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4" name="5-Point Star 13"/>
          <p:cNvSpPr/>
          <p:nvPr/>
        </p:nvSpPr>
        <p:spPr>
          <a:xfrm>
            <a:off x="4857752" y="3143248"/>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5-Point Star 14"/>
          <p:cNvSpPr/>
          <p:nvPr/>
        </p:nvSpPr>
        <p:spPr>
          <a:xfrm>
            <a:off x="4929190" y="1857364"/>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6" name="5-Point Star 15"/>
          <p:cNvSpPr/>
          <p:nvPr/>
        </p:nvSpPr>
        <p:spPr>
          <a:xfrm>
            <a:off x="6429388" y="1500174"/>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7" name="5-Point Star 16"/>
          <p:cNvSpPr/>
          <p:nvPr/>
        </p:nvSpPr>
        <p:spPr>
          <a:xfrm>
            <a:off x="6286512" y="2214554"/>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8" name="5-Point Star 17"/>
          <p:cNvSpPr/>
          <p:nvPr/>
        </p:nvSpPr>
        <p:spPr>
          <a:xfrm>
            <a:off x="6286512" y="1857364"/>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9" name="5-Point Star 18"/>
          <p:cNvSpPr/>
          <p:nvPr/>
        </p:nvSpPr>
        <p:spPr>
          <a:xfrm>
            <a:off x="8072462" y="642918"/>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0" name="5-Point Star 19"/>
          <p:cNvSpPr/>
          <p:nvPr/>
        </p:nvSpPr>
        <p:spPr>
          <a:xfrm>
            <a:off x="7929586" y="1000108"/>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1" name="5-Point Star 20"/>
          <p:cNvSpPr/>
          <p:nvPr/>
        </p:nvSpPr>
        <p:spPr>
          <a:xfrm>
            <a:off x="7500958" y="1000108"/>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2" name="5-Point Star 21"/>
          <p:cNvSpPr/>
          <p:nvPr/>
        </p:nvSpPr>
        <p:spPr>
          <a:xfrm>
            <a:off x="6929454" y="1071546"/>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3" name="5-Point Star 22"/>
          <p:cNvSpPr/>
          <p:nvPr/>
        </p:nvSpPr>
        <p:spPr>
          <a:xfrm>
            <a:off x="6572264" y="1071546"/>
            <a:ext cx="142876"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43890" cy="3011486"/>
          </a:xfrm>
        </p:spPr>
        <p:txBody>
          <a:bodyPr>
            <a:normAutofit fontScale="90000"/>
          </a:bodyPr>
          <a:lstStyle/>
          <a:p>
            <a:pPr algn="r"/>
            <a:r>
              <a:rPr lang="ar-IQ" sz="3600" b="1" dirty="0" smtClean="0">
                <a:solidFill>
                  <a:srgbClr val="0070C0"/>
                </a:solidFill>
              </a:rPr>
              <a:t>أو هو : </a:t>
            </a:r>
            <a:r>
              <a:rPr lang="ar-IQ" dirty="0" smtClean="0">
                <a:solidFill>
                  <a:srgbClr val="0070C0"/>
                </a:solidFill>
              </a:rPr>
              <a:t/>
            </a:r>
            <a:br>
              <a:rPr lang="ar-IQ" dirty="0" smtClean="0">
                <a:solidFill>
                  <a:srgbClr val="0070C0"/>
                </a:solidFill>
              </a:rPr>
            </a:br>
            <a:r>
              <a:rPr lang="ar-JO" b="1" dirty="0" smtClean="0"/>
              <a:t>أسلوب يقوم على إجتماع مجموعة من الأشخاص لديهم مشكلة يسعون لحلها فيقومون بطرحها أمام الجميع أو تسجيلها على ورقة أو لوحة ويتطوع أحد المشاركين بتسجيل أفكار المشاركين على السبورة أو ورقة بلا اعتراض والجميع يقبلها دون نقد إلى نهاية الجلسة، إذ يتم تقييم ومناقشة كل فكرة </a:t>
            </a:r>
            <a:r>
              <a:rPr lang="en-US" b="1" dirty="0" smtClean="0"/>
              <a:t/>
            </a:r>
            <a:br>
              <a:rPr lang="en-US" b="1" dirty="0" smtClean="0"/>
            </a:br>
            <a:endParaRPr lang="ar-IQ" b="1" dirty="0"/>
          </a:p>
        </p:txBody>
      </p:sp>
      <p:pic>
        <p:nvPicPr>
          <p:cNvPr id="27650" name="Picture 2" descr="ما هي استراتيجية العصف الذهني"/>
          <p:cNvPicPr>
            <a:picLocks noChangeAspect="1" noChangeArrowheads="1"/>
          </p:cNvPicPr>
          <p:nvPr/>
        </p:nvPicPr>
        <p:blipFill>
          <a:blip r:embed="rId2" cstate="print"/>
          <a:srcRect/>
          <a:stretch>
            <a:fillRect/>
          </a:stretch>
        </p:blipFill>
        <p:spPr bwMode="auto">
          <a:xfrm>
            <a:off x="357158" y="3000372"/>
            <a:ext cx="8358246" cy="3214690"/>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58138" cy="1797040"/>
          </a:xfrm>
        </p:spPr>
        <p:txBody>
          <a:bodyPr>
            <a:normAutofit fontScale="90000"/>
          </a:bodyPr>
          <a:lstStyle/>
          <a:p>
            <a:pPr algn="ctr"/>
            <a:r>
              <a:rPr lang="ar-IQ" sz="3100" b="1" dirty="0" smtClean="0"/>
              <a:t/>
            </a:r>
            <a:br>
              <a:rPr lang="ar-IQ" sz="3100" b="1" dirty="0" smtClean="0"/>
            </a:br>
            <a:r>
              <a:rPr lang="ar-IQ" sz="3100" b="1" dirty="0" smtClean="0"/>
              <a:t/>
            </a:r>
            <a:br>
              <a:rPr lang="ar-IQ" sz="3100" b="1" dirty="0" smtClean="0"/>
            </a:br>
            <a:r>
              <a:rPr lang="ar-IQ" sz="3100" b="1" dirty="0" smtClean="0"/>
              <a:t/>
            </a:r>
            <a:br>
              <a:rPr lang="ar-IQ" sz="3100" b="1" dirty="0" smtClean="0"/>
            </a:br>
            <a:r>
              <a:rPr lang="ar-IQ" sz="3100" b="1" dirty="0" smtClean="0"/>
              <a:t/>
            </a:r>
            <a:br>
              <a:rPr lang="ar-IQ" sz="3100" b="1" dirty="0" smtClean="0"/>
            </a:br>
            <a:r>
              <a:rPr lang="ar-IQ" sz="3100" b="1" dirty="0" smtClean="0"/>
              <a:t/>
            </a:r>
            <a:br>
              <a:rPr lang="ar-IQ" sz="3100" b="1" dirty="0" smtClean="0"/>
            </a:br>
            <a:r>
              <a:rPr lang="ar-IQ" sz="3100" b="1" dirty="0" smtClean="0"/>
              <a:t>ماذا يختلف </a:t>
            </a:r>
            <a:br>
              <a:rPr lang="ar-IQ" sz="3100" b="1" dirty="0" smtClean="0"/>
            </a:br>
            <a:r>
              <a:rPr lang="ar-IQ" sz="3100" b="1" dirty="0" smtClean="0"/>
              <a:t>التعليم بالطريقة المعتادة عن التعليم بالعصف الذهني </a:t>
            </a:r>
            <a:r>
              <a:rPr lang="ar-IQ" dirty="0" smtClean="0"/>
              <a:t/>
            </a:r>
            <a:br>
              <a:rPr lang="ar-IQ" dirty="0" smtClean="0"/>
            </a:br>
            <a:r>
              <a:rPr lang="ar-SA" dirty="0" smtClean="0"/>
              <a:t>. </a:t>
            </a:r>
            <a:r>
              <a:rPr lang="en-US" dirty="0" smtClean="0"/>
              <a:t>        </a:t>
            </a:r>
            <a:br>
              <a:rPr lang="en-US" dirty="0" smtClean="0"/>
            </a:br>
            <a:endParaRPr lang="ar-IQ" dirty="0"/>
          </a:p>
        </p:txBody>
      </p:sp>
      <p:pic>
        <p:nvPicPr>
          <p:cNvPr id="24578" name="Picture 2" descr="بحث عن صعوبات التعلم"/>
          <p:cNvPicPr>
            <a:picLocks noChangeAspect="1" noChangeArrowheads="1"/>
          </p:cNvPicPr>
          <p:nvPr/>
        </p:nvPicPr>
        <p:blipFill>
          <a:blip r:embed="rId2" cstate="print"/>
          <a:srcRect/>
          <a:stretch>
            <a:fillRect/>
          </a:stretch>
        </p:blipFill>
        <p:spPr bwMode="auto">
          <a:xfrm>
            <a:off x="571472" y="1785926"/>
            <a:ext cx="2814699" cy="3714776"/>
          </a:xfrm>
          <a:prstGeom prst="rect">
            <a:avLst/>
          </a:prstGeom>
          <a:noFill/>
        </p:spPr>
      </p:pic>
      <p:pic>
        <p:nvPicPr>
          <p:cNvPr id="24580" name="Picture 4" descr="تعريف التدريب الميداني"/>
          <p:cNvPicPr>
            <a:picLocks noChangeAspect="1" noChangeArrowheads="1"/>
          </p:cNvPicPr>
          <p:nvPr/>
        </p:nvPicPr>
        <p:blipFill>
          <a:blip r:embed="rId3" cstate="print"/>
          <a:srcRect/>
          <a:stretch>
            <a:fillRect/>
          </a:stretch>
        </p:blipFill>
        <p:spPr bwMode="auto">
          <a:xfrm>
            <a:off x="4214810" y="1928803"/>
            <a:ext cx="4186459" cy="278608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29642" cy="5786454"/>
          </a:xfrm>
        </p:spPr>
        <p:txBody>
          <a:bodyPr>
            <a:normAutofit/>
          </a:bodyPr>
          <a:lstStyle/>
          <a:p>
            <a:pPr algn="r"/>
            <a:r>
              <a:rPr lang="ar-IQ" sz="3600" b="1" dirty="0" smtClean="0"/>
              <a:t>التعليم بالطريقة المعتادة</a:t>
            </a:r>
            <a:br>
              <a:rPr lang="ar-IQ" sz="3600" b="1" dirty="0" smtClean="0"/>
            </a:br>
            <a:r>
              <a:rPr lang="ar-IQ" sz="3600" b="1" dirty="0" smtClean="0"/>
              <a:t>  </a:t>
            </a:r>
            <a:r>
              <a:rPr lang="ar-IQ" sz="3600" dirty="0" smtClean="0"/>
              <a:t/>
            </a:r>
            <a:br>
              <a:rPr lang="ar-IQ" sz="3600" dirty="0" smtClean="0"/>
            </a:br>
            <a:r>
              <a:rPr lang="ar-IQ" sz="3600" dirty="0" smtClean="0"/>
              <a:t>* </a:t>
            </a:r>
            <a:r>
              <a:rPr lang="ar-SA" sz="3600" dirty="0" smtClean="0"/>
              <a:t>يركز على </a:t>
            </a:r>
            <a:r>
              <a:rPr lang="ar-SA" sz="3600" b="1" dirty="0" smtClean="0"/>
              <a:t>المعلم</a:t>
            </a:r>
            <a:r>
              <a:rPr lang="ar-SA" sz="3600" dirty="0" smtClean="0"/>
              <a:t> ومؤهلاته </a:t>
            </a:r>
            <a:r>
              <a:rPr lang="ar-IQ" sz="3600" dirty="0" smtClean="0"/>
              <a:t/>
            </a:r>
            <a:br>
              <a:rPr lang="ar-IQ" sz="3600" dirty="0" smtClean="0"/>
            </a:br>
            <a:r>
              <a:rPr lang="ar-IQ" sz="3600" dirty="0" smtClean="0"/>
              <a:t>* </a:t>
            </a:r>
            <a:r>
              <a:rPr lang="ar-SA" sz="3600" dirty="0" smtClean="0"/>
              <a:t>نوع المادة التي يدرسها</a:t>
            </a:r>
            <a:r>
              <a:rPr lang="ar-IQ" sz="3600" dirty="0" smtClean="0"/>
              <a:t/>
            </a:r>
            <a:br>
              <a:rPr lang="ar-IQ" sz="3600" dirty="0" smtClean="0"/>
            </a:br>
            <a:r>
              <a:rPr lang="ar-SA" sz="3600" dirty="0" smtClean="0"/>
              <a:t> </a:t>
            </a:r>
            <a:r>
              <a:rPr lang="ar-IQ" sz="3600" dirty="0" smtClean="0"/>
              <a:t>* </a:t>
            </a:r>
            <a:r>
              <a:rPr lang="ar-SA" sz="3600" dirty="0" smtClean="0"/>
              <a:t>المراجع المتوفرة لديه</a:t>
            </a:r>
            <a:r>
              <a:rPr lang="ar-IQ" sz="3600" dirty="0" smtClean="0"/>
              <a:t/>
            </a:r>
            <a:br>
              <a:rPr lang="ar-IQ" sz="3600" dirty="0" smtClean="0"/>
            </a:br>
            <a:r>
              <a:rPr lang="ar-IQ" sz="3600" dirty="0" smtClean="0"/>
              <a:t>* </a:t>
            </a:r>
            <a:r>
              <a:rPr lang="ar-SA" sz="3600" dirty="0" smtClean="0"/>
              <a:t> البنية التحتية له</a:t>
            </a:r>
            <a:r>
              <a:rPr lang="ar-IQ" sz="3600" dirty="0" smtClean="0"/>
              <a:t/>
            </a:r>
            <a:br>
              <a:rPr lang="ar-IQ" sz="3600" dirty="0" smtClean="0"/>
            </a:br>
            <a:r>
              <a:rPr lang="ar-IQ" sz="3600" dirty="0" smtClean="0"/>
              <a:t>* </a:t>
            </a:r>
            <a:r>
              <a:rPr lang="ar-SA" sz="3600" dirty="0" smtClean="0"/>
              <a:t> لا يراعي في أغلب الأحيان </a:t>
            </a:r>
            <a:r>
              <a:rPr lang="ar-IQ" sz="3600" dirty="0" smtClean="0"/>
              <a:t>ر</a:t>
            </a:r>
            <a:r>
              <a:rPr lang="ar-SA" sz="3600" dirty="0" smtClean="0"/>
              <a:t>غبات وإحتياجات المتعلمين.</a:t>
            </a:r>
            <a:endParaRPr lang="ar-IQ" sz="3600" b="1" dirty="0"/>
          </a:p>
        </p:txBody>
      </p:sp>
      <p:pic>
        <p:nvPicPr>
          <p:cNvPr id="25602" name="Picture 2" descr="ما هو العصف الذهني"/>
          <p:cNvPicPr>
            <a:picLocks noChangeAspect="1" noChangeArrowheads="1"/>
          </p:cNvPicPr>
          <p:nvPr/>
        </p:nvPicPr>
        <p:blipFill>
          <a:blip r:embed="rId2" cstate="print"/>
          <a:srcRect/>
          <a:stretch>
            <a:fillRect/>
          </a:stretch>
        </p:blipFill>
        <p:spPr bwMode="auto">
          <a:xfrm>
            <a:off x="57088" y="857232"/>
            <a:ext cx="4400569" cy="3143272"/>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xmlns="" val="882445106"/>
              </p:ext>
            </p:extLst>
          </p:nvPr>
        </p:nvGraphicFramePr>
        <p:xfrm>
          <a:off x="428596" y="2285992"/>
          <a:ext cx="8215370"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 Diagonal Corner Rectangle 4"/>
          <p:cNvSpPr/>
          <p:nvPr/>
        </p:nvSpPr>
        <p:spPr>
          <a:xfrm>
            <a:off x="642910" y="357166"/>
            <a:ext cx="7358114" cy="185738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IQ" sz="3200" dirty="0" smtClean="0">
                <a:solidFill>
                  <a:schemeClr val="tx1"/>
                </a:solidFill>
              </a:rPr>
              <a:t>بينما التعليم بإستخدام العصف الذهني </a:t>
            </a:r>
          </a:p>
        </p:txBody>
      </p:sp>
    </p:spTree>
    <p:extLst>
      <p:ext uri="{BB962C8B-B14F-4D97-AF65-F5344CB8AC3E}">
        <p14:creationId xmlns:p14="http://schemas.microsoft.com/office/powerpoint/2010/main" xmlns="" val="3991926815"/>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7972452" cy="2154230"/>
          </a:xfrm>
        </p:spPr>
        <p:txBody>
          <a:bodyPr>
            <a:normAutofit fontScale="90000"/>
          </a:bodyPr>
          <a:lstStyle/>
          <a:p>
            <a:pPr lvl="0" algn="r"/>
            <a:r>
              <a:rPr lang="ar-IQ" sz="3200" dirty="0" smtClean="0">
                <a:solidFill>
                  <a:schemeClr val="tx1"/>
                </a:solidFill>
              </a:rPr>
              <a:t/>
            </a:r>
            <a:br>
              <a:rPr lang="ar-IQ" sz="3200" dirty="0" smtClean="0">
                <a:solidFill>
                  <a:schemeClr val="tx1"/>
                </a:solidFill>
              </a:rPr>
            </a:br>
            <a:r>
              <a:rPr lang="ar-IQ" sz="3200" b="1" dirty="0" smtClean="0">
                <a:solidFill>
                  <a:schemeClr val="tx1"/>
                </a:solidFill>
              </a:rPr>
              <a:t>* </a:t>
            </a:r>
            <a:r>
              <a:rPr lang="ar-SA" sz="4000" b="1" dirty="0" smtClean="0">
                <a:solidFill>
                  <a:schemeClr val="tx1"/>
                </a:solidFill>
              </a:rPr>
              <a:t>ينسجم مع مبدأ التجارب والتواصل العلمي الحديث</a:t>
            </a:r>
            <a:r>
              <a:rPr lang="ar-IQ" sz="4000" b="1" dirty="0" smtClean="0">
                <a:solidFill>
                  <a:schemeClr val="tx1"/>
                </a:solidFill>
              </a:rPr>
              <a:t/>
            </a:r>
            <a:br>
              <a:rPr lang="ar-IQ" sz="4000" b="1" dirty="0" smtClean="0">
                <a:solidFill>
                  <a:schemeClr val="tx1"/>
                </a:solidFill>
              </a:rPr>
            </a:br>
            <a:r>
              <a:rPr lang="ar-SA" sz="4000" b="1" dirty="0" smtClean="0">
                <a:solidFill>
                  <a:schemeClr val="tx1"/>
                </a:solidFill>
              </a:rPr>
              <a:t>إذ يتم فيه التركيز على المتعلم ورغباته</a:t>
            </a:r>
            <a:r>
              <a:rPr lang="ar-IQ" sz="4000" dirty="0" smtClean="0">
                <a:solidFill>
                  <a:schemeClr val="tx1"/>
                </a:solidFill>
              </a:rPr>
              <a:t/>
            </a:r>
            <a:br>
              <a:rPr lang="ar-IQ" sz="4000" dirty="0" smtClean="0">
                <a:solidFill>
                  <a:schemeClr val="tx1"/>
                </a:solidFill>
              </a:rPr>
            </a:br>
            <a:r>
              <a:rPr lang="ar-SA" sz="4000" dirty="0" smtClean="0">
                <a:solidFill>
                  <a:schemeClr val="tx1"/>
                </a:solidFill>
              </a:rPr>
              <a:t>  </a:t>
            </a:r>
            <a:r>
              <a:rPr lang="ar-IQ" sz="3200" dirty="0" smtClean="0">
                <a:solidFill>
                  <a:schemeClr val="tx1"/>
                </a:solidFill>
              </a:rPr>
              <a:t/>
            </a:r>
            <a:br>
              <a:rPr lang="ar-IQ" sz="3200" dirty="0" smtClean="0">
                <a:solidFill>
                  <a:schemeClr val="tx1"/>
                </a:solidFill>
              </a:rPr>
            </a:br>
            <a:endParaRPr lang="ar-IQ" dirty="0"/>
          </a:p>
        </p:txBody>
      </p:sp>
      <p:sp>
        <p:nvSpPr>
          <p:cNvPr id="27650" name="AutoShape 2" descr="Hero Imag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7654" name="AutoShape 6" descr="Hero Imag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7656" name="AutoShape 8" descr="Hero Imag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27660" name="Picture 12" descr="أساليب التعليم الحديثة"/>
          <p:cNvPicPr>
            <a:picLocks noChangeAspect="1" noChangeArrowheads="1"/>
          </p:cNvPicPr>
          <p:nvPr/>
        </p:nvPicPr>
        <p:blipFill>
          <a:blip r:embed="rId2" cstate="print"/>
          <a:srcRect/>
          <a:stretch>
            <a:fillRect/>
          </a:stretch>
        </p:blipFill>
        <p:spPr bwMode="auto">
          <a:xfrm>
            <a:off x="928662" y="2000240"/>
            <a:ext cx="7429510" cy="353786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889</TotalTime>
  <Words>536</Words>
  <Application>Microsoft Office PowerPoint</Application>
  <PresentationFormat>On-screen Show (4:3)</PresentationFormat>
  <Paragraphs>143</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مشربية</vt:lpstr>
      <vt:lpstr>Slide 1</vt:lpstr>
      <vt:lpstr>﴿  يَرفَعْ اللَّهُ الَّذِينَ آمَنُوا مِنْكُمْ  ﴿  يَرفَعْ اللَّهُ الَّذِينَ آمَنُوا مِنْكُمْ وَالَّذِينَ                                    أُوتُوا الْعِلْمَ دَرَجَاتٍ وَاللَّهُ بِمَا تَعْمَلُونَ خَبِيرٌ ﴾                 </vt:lpstr>
      <vt:lpstr>Slide 3</vt:lpstr>
      <vt:lpstr>ألعصف الذهني            موقف تعليمي يستخدم لتوليد أكبر عدد من ألأفكار للمشاركين في حل مشكلة ما، خلال فترة زمنية محددة في جو تسوده الحرية والأمان في طرح ألأفكار، بعيدا" عن المصادرة، والحكم والنقد عند بداية ظهورها   </vt:lpstr>
      <vt:lpstr>أو هو :  أسلوب يقوم على إجتماع مجموعة من الأشخاص لديهم مشكلة يسعون لحلها فيقومون بطرحها أمام الجميع أو تسجيلها على ورقة أو لوحة ويتطوع أحد المشاركين بتسجيل أفكار المشاركين على السبورة أو ورقة بلا اعتراض والجميع يقبلها دون نقد إلى نهاية الجلسة، إذ يتم تقييم ومناقشة كل فكرة  </vt:lpstr>
      <vt:lpstr>     ماذا يختلف  التعليم بالطريقة المعتادة عن التعليم بالعصف الذهني  .          </vt:lpstr>
      <vt:lpstr>التعليم بالطريقة المعتادة    * يركز على المعلم ومؤهلاته  * نوع المادة التي يدرسها  * المراجع المتوفرة لديه *  البنية التحتية له *  لا يراعي في أغلب الأحيان رغبات وإحتياجات المتعلمين.</vt:lpstr>
      <vt:lpstr>Slide 8</vt:lpstr>
      <vt:lpstr> * ينسجم مع مبدأ التجارب والتواصل العلمي الحديث إذ يتم فيه التركيز على المتعلم ورغباته    </vt:lpstr>
      <vt:lpstr>* يمنح المعلم دور المرشد، و تقليل الوقت المخصص للدور المباشر للمعلم</vt:lpstr>
      <vt:lpstr>لأنه :   قائم على نشاط المتعلم الذاتي في أغلب الوقت المخصص للموضوع  كما أن الدروس غالبا ما تكون نتيجة للجهد والعمل والتعاون بين العديد من المتغيرات مثل المعلم، والمتعلم، والمادة الدراسية </vt:lpstr>
      <vt:lpstr>Slide 12</vt:lpstr>
      <vt:lpstr>Slide 13</vt:lpstr>
      <vt:lpstr>* أهمية التحصيل الدراسي، إذ يعد هدفاً من أهداف التربية والتعليم، ومعياراً أساسياً يتم بموجبه قياس تقدم  الطلبة في دراستهم واكتسابهم المعرفة الرياضية، وأساسا" لمعظم القرارات التربوية. </vt:lpstr>
      <vt:lpstr>Slide 15</vt:lpstr>
      <vt:lpstr>Slide 16</vt:lpstr>
      <vt:lpstr>                     * يسهم في تطوير تفكير الطلاب بشكل حضاري ويجعل التفاعل باتجاهين من طالب لطالب أو من طالب إلى معلم أو العكس بدل الاتجاه الواحـد</vt:lpstr>
      <vt:lpstr>Slide 18</vt:lpstr>
      <vt:lpstr>1- المشكلات التي تحتاج إلى حلول </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Internet</dc:creator>
  <cp:lastModifiedBy>د.عبد الخضر</cp:lastModifiedBy>
  <cp:revision>155</cp:revision>
  <dcterms:created xsi:type="dcterms:W3CDTF">2017-09-12T22:17:41Z</dcterms:created>
  <dcterms:modified xsi:type="dcterms:W3CDTF">2019-04-24T08:53:42Z</dcterms:modified>
</cp:coreProperties>
</file>