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4" r:id="rId9"/>
    <p:sldId id="267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160A47-D5AE-468E-9AB9-64AEF1C740D8}" type="datetimeFigureOut">
              <a:rPr lang="ar-IQ" smtClean="0"/>
              <a:t>09/02/1438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A0BF08-5C8D-47DF-AC00-66CDE72D0F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457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0BF08-5C8D-47DF-AC00-66CDE72D0F1E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768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0BF08-5C8D-47DF-AC00-66CDE72D0F1E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382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228600"/>
            <a:ext cx="8458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/>
              <a:t>Increased  Intracranial  pressure , </a:t>
            </a:r>
          </a:p>
          <a:p>
            <a:r>
              <a:rPr lang="en-US" sz="4800" dirty="0" smtClean="0"/>
              <a:t>Cerebral , Edema And Brain herniation </a:t>
            </a:r>
            <a:endParaRPr lang="ar-IQ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5029200"/>
            <a:ext cx="396089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/>
              <a:t>Dr.Khudur Shukur 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37906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the blood supply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32038"/>
            <a:ext cx="7543800" cy="4525962"/>
          </a:xfrm>
        </p:spPr>
        <p:txBody>
          <a:bodyPr/>
          <a:lstStyle/>
          <a:p>
            <a:r>
              <a:rPr lang="en-US"/>
              <a:t>Autoregulation</a:t>
            </a:r>
          </a:p>
          <a:p>
            <a:r>
              <a:rPr lang="en-US"/>
              <a:t>Biochemical changes – O</a:t>
            </a:r>
            <a:r>
              <a:rPr lang="en-US" baseline="-25000"/>
              <a:t>2</a:t>
            </a:r>
            <a:r>
              <a:rPr lang="en-US"/>
              <a:t> and CO</a:t>
            </a:r>
            <a:r>
              <a:rPr lang="en-US" baseline="-25000"/>
              <a:t>2</a:t>
            </a:r>
          </a:p>
          <a:p>
            <a:r>
              <a:rPr lang="en-US"/>
              <a:t>Blood brain barrier</a:t>
            </a:r>
            <a:r>
              <a:rPr lang="en-US" baseline="-25000"/>
              <a:t> </a:t>
            </a:r>
            <a:r>
              <a:rPr lang="en-US"/>
              <a:t>- BBB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1778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عروض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138" y="228600"/>
            <a:ext cx="913575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asper\OneDrive\الصور\محاضرة\20161109_02151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160"/>
            <a:ext cx="912876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188" y="1645890"/>
            <a:ext cx="5280612" cy="31547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9900" dirty="0" smtClean="0"/>
              <a:t>Rigid</a:t>
            </a:r>
            <a:endParaRPr lang="ar-IQ" sz="19900" dirty="0"/>
          </a:p>
        </p:txBody>
      </p:sp>
    </p:spTree>
    <p:extLst>
      <p:ext uri="{BB962C8B-B14F-4D97-AF65-F5344CB8AC3E}">
        <p14:creationId xmlns:p14="http://schemas.microsoft.com/office/powerpoint/2010/main" val="40766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per\OneDrive\الصور\20161109_00530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per\OneDrive\الصور\محاضرة\20161109_010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76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90678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1-</a:t>
            </a:r>
            <a:r>
              <a:rPr lang="en-US" sz="2800" dirty="0" smtClean="0"/>
              <a:t> Intracranial contents  and their Respective  Volume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a-  Brain/                                1400 ml /80%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b-  Blood /                              150 ml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c-  Cerebrospinal fluid /       150ml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2-</a:t>
            </a:r>
            <a:r>
              <a:rPr lang="en-US" sz="2800" dirty="0" smtClean="0"/>
              <a:t> The Blood Brain Barrier         BBB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a- tight                                    junctions :vasogenic edema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b- lipid                                    soluble substances: passive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c-  carriers                              for sugar and amino acids 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3-</a:t>
            </a:r>
            <a:r>
              <a:rPr lang="en-US" sz="2800" dirty="0" smtClean="0"/>
              <a:t> Cerebral Edema :                    water : volume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a- vasogenic: </a:t>
            </a:r>
            <a:r>
              <a:rPr lang="en-US" dirty="0" smtClean="0"/>
              <a:t>extracellular</a:t>
            </a:r>
            <a:r>
              <a:rPr lang="en-US" sz="2800" dirty="0" smtClean="0"/>
              <a:t>/</a:t>
            </a:r>
            <a:r>
              <a:rPr lang="en-US" sz="1600" dirty="0" smtClean="0"/>
              <a:t>opened tight junctions  /tumor/trauma/abscess/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b- cytotoxic/ </a:t>
            </a:r>
            <a:r>
              <a:rPr lang="en-US" sz="1600" dirty="0" smtClean="0"/>
              <a:t>intracellular swelling  /early stage of infarction /hypoxia</a:t>
            </a:r>
            <a:endParaRPr lang="en-US" sz="24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c-  interstitial/CSF : </a:t>
            </a:r>
            <a:r>
              <a:rPr lang="en-US" sz="1600" dirty="0" smtClean="0"/>
              <a:t>Trans ependymal/ Hydrocephalus/.</a:t>
            </a:r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33180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sper\OneDrive\الصور\محاضرة\20161109_012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609600"/>
            <a:ext cx="101346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8915400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4</a:t>
            </a:r>
            <a:r>
              <a:rPr lang="en-US" sz="2800" dirty="0" smtClean="0"/>
              <a:t>- Cerebral Blood Flow  (CBF)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50ml   /  100   g   / minute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a- cerebral perfusion pressure(</a:t>
            </a:r>
            <a:r>
              <a:rPr lang="en-US" sz="2800" dirty="0" err="1" smtClean="0"/>
              <a:t>cpp</a:t>
            </a:r>
            <a:r>
              <a:rPr lang="en-US" sz="2800" dirty="0" smtClean="0"/>
              <a:t>):effective gradient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</a:t>
            </a:r>
            <a:r>
              <a:rPr lang="en-US" dirty="0" smtClean="0"/>
              <a:t>mean arterial </a:t>
            </a:r>
            <a:r>
              <a:rPr lang="en-US" sz="1600" dirty="0" smtClean="0"/>
              <a:t>pressure / intracranial pressure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b- CO2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c- O2</a:t>
            </a:r>
          </a:p>
          <a:p>
            <a:endParaRPr lang="en-US" sz="2800" dirty="0"/>
          </a:p>
          <a:p>
            <a:r>
              <a:rPr lang="en-US" sz="2800" dirty="0" smtClean="0"/>
              <a:t>    </a:t>
            </a:r>
            <a:r>
              <a:rPr lang="en-US" sz="2800" dirty="0" err="1" smtClean="0"/>
              <a:t>Autoregulation</a:t>
            </a:r>
            <a:r>
              <a:rPr lang="en-US" sz="2800" dirty="0" smtClean="0"/>
              <a:t>: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931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supply to the brain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dirty="0"/>
              <a:t>The brain gets 15% of the cardiac output and 20% of the oxygen consumption</a:t>
            </a:r>
          </a:p>
          <a:p>
            <a:pPr algn="l">
              <a:buNone/>
            </a:pPr>
            <a:r>
              <a:rPr lang="en-US" sz="2800" dirty="0"/>
              <a:t>The brain tissue gets in average 50ml of blood per 100gr of tissue per minute. The gray matter receives  about 3 to 4 times more </a:t>
            </a:r>
            <a:r>
              <a:rPr lang="en-US" sz="2800" dirty="0" smtClean="0"/>
              <a:t>than </a:t>
            </a:r>
            <a:r>
              <a:rPr lang="en-US" sz="2800" dirty="0"/>
              <a:t>the white matter</a:t>
            </a:r>
          </a:p>
          <a:p>
            <a:pPr algn="l">
              <a:buNone/>
            </a:pPr>
            <a:r>
              <a:rPr lang="en-US" sz="2800" dirty="0"/>
              <a:t>Total blood supply to the brain is about 500-600ml per minute</a:t>
            </a:r>
          </a:p>
          <a:p>
            <a:pPr algn="l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34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Autoregulation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Maintains a regular blood supply to the brain in changing blood pressures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The range is </a:t>
            </a:r>
            <a:r>
              <a:rPr lang="en-US" dirty="0" smtClean="0"/>
              <a:t>50-160 mm </a:t>
            </a:r>
            <a:r>
              <a:rPr lang="en-US" dirty="0"/>
              <a:t>mercury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Possible mechanisms are the </a:t>
            </a:r>
            <a:r>
              <a:rPr lang="en-US" dirty="0" err="1"/>
              <a:t>myogenic</a:t>
            </a:r>
            <a:r>
              <a:rPr lang="en-US" dirty="0"/>
              <a:t> control, </a:t>
            </a:r>
            <a:r>
              <a:rPr lang="en-US" dirty="0" err="1"/>
              <a:t>neurogenic</a:t>
            </a:r>
            <a:r>
              <a:rPr lang="en-US" dirty="0"/>
              <a:t> and </a:t>
            </a:r>
            <a:r>
              <a:rPr lang="en-US" dirty="0" err="1"/>
              <a:t>biochemichal</a:t>
            </a:r>
            <a:r>
              <a:rPr lang="en-US" dirty="0"/>
              <a:t> control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259</Words>
  <Application>Microsoft Office PowerPoint</Application>
  <PresentationFormat>On-screen Show (4:3)</PresentationFormat>
  <Paragraphs>43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supply to the brain</vt:lpstr>
      <vt:lpstr>Autoregulation</vt:lpstr>
      <vt:lpstr>Factors Affecting the blood supply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casper</dc:creator>
  <cp:lastModifiedBy>casper</cp:lastModifiedBy>
  <cp:revision>16</cp:revision>
  <dcterms:created xsi:type="dcterms:W3CDTF">2006-08-16T00:00:00Z</dcterms:created>
  <dcterms:modified xsi:type="dcterms:W3CDTF">2016-11-08T23:22:42Z</dcterms:modified>
</cp:coreProperties>
</file>