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8" r:id="rId14"/>
    <p:sldId id="267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CD853-3B74-4DC8-A55F-2A33A14E1DD5}" type="datetimeFigureOut">
              <a:rPr lang="ar-IQ" smtClean="0"/>
              <a:t>3/12/1438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265B8-3128-4CB0-993A-419F4BB3128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CD853-3B74-4DC8-A55F-2A33A14E1DD5}" type="datetimeFigureOut">
              <a:rPr lang="ar-IQ" smtClean="0"/>
              <a:t>3/12/1438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265B8-3128-4CB0-993A-419F4BB3128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CD853-3B74-4DC8-A55F-2A33A14E1DD5}" type="datetimeFigureOut">
              <a:rPr lang="ar-IQ" smtClean="0"/>
              <a:t>3/12/1438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265B8-3128-4CB0-993A-419F4BB3128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CD853-3B74-4DC8-A55F-2A33A14E1DD5}" type="datetimeFigureOut">
              <a:rPr lang="ar-IQ" smtClean="0"/>
              <a:t>3/12/1438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265B8-3128-4CB0-993A-419F4BB3128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CD853-3B74-4DC8-A55F-2A33A14E1DD5}" type="datetimeFigureOut">
              <a:rPr lang="ar-IQ" smtClean="0"/>
              <a:t>3/12/1438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265B8-3128-4CB0-993A-419F4BB3128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CD853-3B74-4DC8-A55F-2A33A14E1DD5}" type="datetimeFigureOut">
              <a:rPr lang="ar-IQ" smtClean="0"/>
              <a:t>3/12/1438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265B8-3128-4CB0-993A-419F4BB3128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CD853-3B74-4DC8-A55F-2A33A14E1DD5}" type="datetimeFigureOut">
              <a:rPr lang="ar-IQ" smtClean="0"/>
              <a:t>3/12/1438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265B8-3128-4CB0-993A-419F4BB3128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CD853-3B74-4DC8-A55F-2A33A14E1DD5}" type="datetimeFigureOut">
              <a:rPr lang="ar-IQ" smtClean="0"/>
              <a:t>3/12/1438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265B8-3128-4CB0-993A-419F4BB3128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CD853-3B74-4DC8-A55F-2A33A14E1DD5}" type="datetimeFigureOut">
              <a:rPr lang="ar-IQ" smtClean="0"/>
              <a:t>3/12/1438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265B8-3128-4CB0-993A-419F4BB3128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CD853-3B74-4DC8-A55F-2A33A14E1DD5}" type="datetimeFigureOut">
              <a:rPr lang="ar-IQ" smtClean="0"/>
              <a:t>3/12/1438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265B8-3128-4CB0-993A-419F4BB3128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CD853-3B74-4DC8-A55F-2A33A14E1DD5}" type="datetimeFigureOut">
              <a:rPr lang="ar-IQ" smtClean="0"/>
              <a:t>3/12/1438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265B8-3128-4CB0-993A-419F4BB3128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CD853-3B74-4DC8-A55F-2A33A14E1DD5}" type="datetimeFigureOut">
              <a:rPr lang="ar-IQ" smtClean="0"/>
              <a:t>3/12/1438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265B8-3128-4CB0-993A-419F4BB3128B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282" y="2130425"/>
            <a:ext cx="8501122" cy="1470025"/>
          </a:xfrm>
        </p:spPr>
        <p:txBody>
          <a:bodyPr>
            <a:noAutofit/>
          </a:bodyPr>
          <a:lstStyle/>
          <a:p>
            <a:r>
              <a:rPr lang="en-US" sz="6000" b="1" dirty="0" err="1" smtClean="0">
                <a:solidFill>
                  <a:srgbClr val="FF0000"/>
                </a:solidFill>
              </a:rPr>
              <a:t>Thalassaemia</a:t>
            </a:r>
            <a:r>
              <a:rPr lang="en-US" sz="6000" b="1" smtClean="0">
                <a:solidFill>
                  <a:srgbClr val="FF0000"/>
                </a:solidFill>
              </a:rPr>
              <a:t> syndromes</a:t>
            </a:r>
            <a:endParaRPr lang="ar-IQ" sz="60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Beta </a:t>
            </a:r>
            <a:r>
              <a:rPr lang="en-US" dirty="0" err="1" smtClean="0"/>
              <a:t>Thalassaemia</a:t>
            </a:r>
            <a:r>
              <a:rPr lang="en-US" dirty="0" smtClean="0"/>
              <a:t> </a:t>
            </a:r>
            <a:r>
              <a:rPr lang="en-US" b="1" dirty="0" smtClean="0"/>
              <a:t>trait (minor)</a:t>
            </a:r>
            <a:br>
              <a:rPr lang="en-US" b="1" dirty="0" smtClean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857232"/>
            <a:ext cx="8858280" cy="5715040"/>
          </a:xfrm>
        </p:spPr>
        <p:txBody>
          <a:bodyPr>
            <a:noAutofit/>
          </a:bodyPr>
          <a:lstStyle/>
          <a:p>
            <a:pPr algn="l">
              <a:buNone/>
            </a:pPr>
            <a:r>
              <a:rPr lang="en-US" sz="2400" dirty="0" smtClean="0"/>
              <a:t>This </a:t>
            </a:r>
            <a:r>
              <a:rPr lang="en-US" sz="2400" dirty="0"/>
              <a:t>is a common, usually symptomless, </a:t>
            </a:r>
            <a:r>
              <a:rPr lang="en-US" sz="2400" dirty="0" smtClean="0"/>
              <a:t>abnormality characterized </a:t>
            </a:r>
            <a:r>
              <a:rPr lang="en-US" sz="2400" dirty="0"/>
              <a:t>like </a:t>
            </a:r>
            <a:r>
              <a:rPr lang="ar-IQ" sz="2400" dirty="0" smtClean="0"/>
              <a:t>؛</a:t>
            </a:r>
            <a:r>
              <a:rPr lang="en-US" sz="2400" dirty="0" smtClean="0"/>
              <a:t>alpha-</a:t>
            </a:r>
            <a:r>
              <a:rPr lang="en-US" sz="2400" dirty="0" err="1" smtClean="0"/>
              <a:t>thalassaemia</a:t>
            </a:r>
            <a:r>
              <a:rPr lang="en-US" sz="2400" dirty="0" smtClean="0"/>
              <a:t> </a:t>
            </a:r>
            <a:r>
              <a:rPr lang="en-US" sz="2400" dirty="0"/>
              <a:t>trait by</a:t>
            </a:r>
          </a:p>
          <a:p>
            <a:pPr algn="l">
              <a:buNone/>
            </a:pPr>
            <a:r>
              <a:rPr lang="en-US" sz="2400" dirty="0"/>
              <a:t>a </a:t>
            </a:r>
            <a:r>
              <a:rPr lang="en-US" sz="2400" dirty="0" err="1"/>
              <a:t>hypochromic</a:t>
            </a:r>
            <a:r>
              <a:rPr lang="en-US" sz="2400" dirty="0"/>
              <a:t>, </a:t>
            </a:r>
            <a:r>
              <a:rPr lang="en-US" sz="2400" dirty="0" err="1"/>
              <a:t>microcytic</a:t>
            </a:r>
            <a:r>
              <a:rPr lang="en-US" sz="2400" dirty="0"/>
              <a:t> blood picture (</a:t>
            </a:r>
            <a:r>
              <a:rPr lang="en-US" sz="2400" dirty="0" smtClean="0"/>
              <a:t>MCV and </a:t>
            </a:r>
            <a:r>
              <a:rPr lang="en-US" sz="2400" dirty="0"/>
              <a:t>MCH very low) but high red cell </a:t>
            </a:r>
            <a:r>
              <a:rPr lang="en-US" sz="2400" dirty="0" smtClean="0"/>
              <a:t>count (&gt;</a:t>
            </a:r>
            <a:r>
              <a:rPr lang="en-US" sz="2400" dirty="0"/>
              <a:t>5.5 x 1012/L) and </a:t>
            </a:r>
            <a:r>
              <a:rPr lang="en-US" sz="2400" dirty="0" smtClean="0"/>
              <a:t>mild </a:t>
            </a:r>
            <a:r>
              <a:rPr lang="en-US" sz="2400" dirty="0" err="1" smtClean="0"/>
              <a:t>anaemia</a:t>
            </a:r>
            <a:r>
              <a:rPr lang="en-US" sz="2400" dirty="0" smtClean="0"/>
              <a:t> </a:t>
            </a:r>
            <a:r>
              <a:rPr lang="en-US" sz="2400" dirty="0"/>
              <a:t>(</a:t>
            </a:r>
            <a:r>
              <a:rPr lang="en-US" sz="2400" dirty="0" err="1" smtClean="0"/>
              <a:t>haemoglobin</a:t>
            </a:r>
            <a:r>
              <a:rPr lang="en-US" sz="2400" dirty="0" smtClean="0"/>
              <a:t> 10-12.g/</a:t>
            </a:r>
            <a:r>
              <a:rPr lang="en-US" sz="2400" dirty="0" err="1" smtClean="0"/>
              <a:t>dL</a:t>
            </a:r>
            <a:r>
              <a:rPr lang="en-US" sz="2400" dirty="0"/>
              <a:t>). </a:t>
            </a:r>
            <a:endParaRPr lang="en-US" sz="2400" dirty="0" smtClean="0"/>
          </a:p>
          <a:p>
            <a:pPr algn="l">
              <a:buNone/>
            </a:pPr>
            <a:r>
              <a:rPr lang="en-US" sz="2400" dirty="0"/>
              <a:t>I</a:t>
            </a:r>
            <a:r>
              <a:rPr lang="en-US" sz="2400" dirty="0" smtClean="0"/>
              <a:t>t </a:t>
            </a:r>
            <a:r>
              <a:rPr lang="en-US" sz="2400" dirty="0"/>
              <a:t>is usually more severe </a:t>
            </a:r>
            <a:r>
              <a:rPr lang="en-US" sz="2400" dirty="0" err="1" smtClean="0"/>
              <a:t>thanalpha</a:t>
            </a:r>
            <a:r>
              <a:rPr lang="en-US" sz="2400" dirty="0" smtClean="0"/>
              <a:t> trait</a:t>
            </a:r>
            <a:r>
              <a:rPr lang="en-US" sz="2400" dirty="0"/>
              <a:t>.</a:t>
            </a:r>
          </a:p>
          <a:p>
            <a:pPr algn="l">
              <a:buNone/>
            </a:pPr>
            <a:endParaRPr lang="ar-IQ" sz="2400" dirty="0" smtClean="0"/>
          </a:p>
          <a:p>
            <a:pPr algn="l">
              <a:buNone/>
            </a:pPr>
            <a:r>
              <a:rPr lang="en-US" sz="2400" dirty="0" smtClean="0"/>
              <a:t>A </a:t>
            </a:r>
            <a:r>
              <a:rPr lang="en-US" sz="2400" dirty="0"/>
              <a:t>raised </a:t>
            </a:r>
            <a:r>
              <a:rPr lang="en-US" sz="2400" dirty="0" err="1"/>
              <a:t>Hb</a:t>
            </a:r>
            <a:r>
              <a:rPr lang="en-US" sz="2400" dirty="0"/>
              <a:t> A2 (&gt;3.5%) confirms the diagnosis</a:t>
            </a:r>
            <a:r>
              <a:rPr lang="en-US" sz="2400" dirty="0" smtClean="0"/>
              <a:t>.</a:t>
            </a:r>
          </a:p>
          <a:p>
            <a:pPr algn="l">
              <a:buNone/>
            </a:pPr>
            <a:r>
              <a:rPr lang="en-US" sz="2400" dirty="0" smtClean="0"/>
              <a:t> </a:t>
            </a:r>
          </a:p>
          <a:p>
            <a:pPr algn="l">
              <a:buNone/>
            </a:pPr>
            <a:r>
              <a:rPr lang="en-US" sz="2400" dirty="0" smtClean="0"/>
              <a:t>One of </a:t>
            </a:r>
            <a:r>
              <a:rPr lang="en-US" sz="2400" dirty="0"/>
              <a:t>the most important indications for making </a:t>
            </a:r>
            <a:r>
              <a:rPr lang="en-US" sz="2400" dirty="0" smtClean="0"/>
              <a:t>the diagnosis </a:t>
            </a:r>
            <a:r>
              <a:rPr lang="en-US" sz="2400" dirty="0"/>
              <a:t>is that it allows the possibility of </a:t>
            </a:r>
            <a:r>
              <a:rPr lang="en-US" sz="2400" dirty="0" smtClean="0"/>
              <a:t>prenatal </a:t>
            </a:r>
            <a:r>
              <a:rPr lang="en-US" sz="2400" dirty="0" err="1" smtClean="0"/>
              <a:t>counselling</a:t>
            </a:r>
            <a:r>
              <a:rPr lang="en-US" sz="2400" dirty="0" smtClean="0"/>
              <a:t> </a:t>
            </a:r>
            <a:r>
              <a:rPr lang="en-US" sz="2400" dirty="0"/>
              <a:t>to patients with a partner who also </a:t>
            </a:r>
            <a:r>
              <a:rPr lang="en-US" sz="2400" dirty="0" smtClean="0"/>
              <a:t>has a </a:t>
            </a:r>
            <a:r>
              <a:rPr lang="en-US" sz="2400" dirty="0"/>
              <a:t>significant </a:t>
            </a:r>
            <a:r>
              <a:rPr lang="en-US" sz="2400" dirty="0" err="1"/>
              <a:t>haemoglobin</a:t>
            </a:r>
            <a:r>
              <a:rPr lang="en-US" sz="2400" dirty="0"/>
              <a:t> disorder. </a:t>
            </a:r>
            <a:endParaRPr lang="en-US" sz="2400" dirty="0" smtClean="0"/>
          </a:p>
          <a:p>
            <a:pPr algn="l">
              <a:buNone/>
            </a:pPr>
            <a:r>
              <a:rPr lang="en-US" sz="2400" dirty="0" smtClean="0"/>
              <a:t>If </a:t>
            </a:r>
            <a:r>
              <a:rPr lang="en-US" sz="2400" dirty="0"/>
              <a:t>both carry </a:t>
            </a:r>
            <a:r>
              <a:rPr lang="en-US" sz="2400" dirty="0" smtClean="0"/>
              <a:t>beta </a:t>
            </a:r>
            <a:r>
              <a:rPr lang="en-US" sz="2400" dirty="0" err="1" smtClean="0"/>
              <a:t>thalassaemia</a:t>
            </a:r>
            <a:r>
              <a:rPr lang="en-US" sz="2400" dirty="0" smtClean="0"/>
              <a:t> trait </a:t>
            </a:r>
            <a:r>
              <a:rPr lang="en-US" sz="2400" dirty="0"/>
              <a:t>there is a 25% risk of a </a:t>
            </a:r>
            <a:r>
              <a:rPr lang="en-US" sz="2400" dirty="0" err="1" smtClean="0"/>
              <a:t>thalassaemia</a:t>
            </a:r>
            <a:r>
              <a:rPr lang="en-US" sz="2400" dirty="0" smtClean="0"/>
              <a:t> major child</a:t>
            </a:r>
            <a:endParaRPr lang="ar-IQ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Thalassaemia</a:t>
            </a:r>
            <a:r>
              <a:rPr lang="en-US" b="1" dirty="0" smtClean="0"/>
              <a:t> </a:t>
            </a:r>
            <a:r>
              <a:rPr lang="en-US" b="1" dirty="0" err="1" smtClean="0"/>
              <a:t>intermedia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142984"/>
            <a:ext cx="8329642" cy="5357850"/>
          </a:xfrm>
        </p:spPr>
        <p:txBody>
          <a:bodyPr>
            <a:normAutofit fontScale="77500" lnSpcReduction="20000"/>
          </a:bodyPr>
          <a:lstStyle/>
          <a:p>
            <a:pPr algn="l">
              <a:buNone/>
            </a:pPr>
            <a:r>
              <a:rPr lang="en-US" dirty="0" smtClean="0"/>
              <a:t>Cases </a:t>
            </a:r>
            <a:r>
              <a:rPr lang="en-US" dirty="0"/>
              <a:t>of </a:t>
            </a:r>
            <a:r>
              <a:rPr lang="en-US" dirty="0" err="1"/>
              <a:t>thalassaemia</a:t>
            </a:r>
            <a:r>
              <a:rPr lang="en-US" dirty="0"/>
              <a:t> of moderate </a:t>
            </a:r>
            <a:r>
              <a:rPr lang="en-US" dirty="0" smtClean="0"/>
              <a:t>severity (</a:t>
            </a:r>
            <a:r>
              <a:rPr lang="en-US" dirty="0" err="1" smtClean="0"/>
              <a:t>haemoglobin</a:t>
            </a:r>
            <a:r>
              <a:rPr lang="en-US" dirty="0" smtClean="0"/>
              <a:t> </a:t>
            </a:r>
            <a:r>
              <a:rPr lang="en-US" dirty="0"/>
              <a:t>7.0-10.0 g/</a:t>
            </a:r>
            <a:r>
              <a:rPr lang="en-US" dirty="0" err="1"/>
              <a:t>dL</a:t>
            </a:r>
            <a:r>
              <a:rPr lang="en-US" dirty="0"/>
              <a:t>) who do not need </a:t>
            </a:r>
            <a:r>
              <a:rPr lang="en-US" dirty="0" smtClean="0"/>
              <a:t>regular transfusions </a:t>
            </a:r>
            <a:r>
              <a:rPr lang="en-US" dirty="0"/>
              <a:t>are called </a:t>
            </a:r>
            <a:r>
              <a:rPr lang="en-US" dirty="0" err="1"/>
              <a:t>thalassaemia</a:t>
            </a:r>
            <a:r>
              <a:rPr lang="en-US" dirty="0"/>
              <a:t> </a:t>
            </a:r>
            <a:r>
              <a:rPr lang="en-US" dirty="0" err="1"/>
              <a:t>intermedia</a:t>
            </a:r>
            <a:endParaRPr lang="en-US" dirty="0"/>
          </a:p>
          <a:p>
            <a:pPr algn="l">
              <a:buNone/>
            </a:pPr>
            <a:r>
              <a:rPr lang="en-US" dirty="0" smtClean="0"/>
              <a:t>This </a:t>
            </a:r>
            <a:r>
              <a:rPr lang="en-US" dirty="0"/>
              <a:t>is a </a:t>
            </a:r>
            <a:r>
              <a:rPr lang="en-US" i="1" dirty="0" err="1"/>
              <a:t>clinicnl</a:t>
            </a:r>
            <a:r>
              <a:rPr lang="en-US" i="1" dirty="0"/>
              <a:t> syndrome which may </a:t>
            </a:r>
            <a:r>
              <a:rPr lang="en-US" i="1" dirty="0" smtClean="0"/>
              <a:t>be </a:t>
            </a:r>
            <a:r>
              <a:rPr lang="en-US" dirty="0" smtClean="0"/>
              <a:t>caused </a:t>
            </a:r>
            <a:r>
              <a:rPr lang="en-US" dirty="0"/>
              <a:t>by a variety of genetic defects</a:t>
            </a:r>
            <a:r>
              <a:rPr lang="en-US" dirty="0" smtClean="0"/>
              <a:t>:</a:t>
            </a:r>
          </a:p>
          <a:p>
            <a:pPr algn="l">
              <a:buNone/>
            </a:pPr>
            <a:r>
              <a:rPr lang="en-US" dirty="0" smtClean="0"/>
              <a:t> </a:t>
            </a:r>
            <a:r>
              <a:rPr lang="en-US" b="1" dirty="0" smtClean="0"/>
              <a:t>homozygous beta-</a:t>
            </a:r>
            <a:r>
              <a:rPr lang="en-US" b="1" dirty="0" err="1" smtClean="0"/>
              <a:t>thalassaemia</a:t>
            </a:r>
            <a:r>
              <a:rPr lang="en-US" b="1" dirty="0" smtClean="0"/>
              <a:t> </a:t>
            </a:r>
            <a:r>
              <a:rPr lang="en-US" dirty="0" smtClean="0"/>
              <a:t>with </a:t>
            </a:r>
            <a:r>
              <a:rPr lang="en-US" dirty="0"/>
              <a:t>production of more </a:t>
            </a:r>
            <a:r>
              <a:rPr lang="en-US" dirty="0" err="1"/>
              <a:t>Hb</a:t>
            </a:r>
            <a:r>
              <a:rPr lang="en-US" dirty="0"/>
              <a:t> F than</a:t>
            </a:r>
          </a:p>
          <a:p>
            <a:pPr algn="l">
              <a:buNone/>
            </a:pPr>
            <a:r>
              <a:rPr lang="en-US" dirty="0" smtClean="0"/>
              <a:t>usual </a:t>
            </a:r>
            <a:r>
              <a:rPr lang="en-US" dirty="0"/>
              <a:t>or with mild defects in </a:t>
            </a:r>
            <a:r>
              <a:rPr lang="en-US" dirty="0" smtClean="0"/>
              <a:t>beta-chain </a:t>
            </a:r>
            <a:r>
              <a:rPr lang="en-US" dirty="0"/>
              <a:t>synthesis,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by beta-</a:t>
            </a:r>
            <a:r>
              <a:rPr lang="en-US" dirty="0" err="1" smtClean="0"/>
              <a:t>thalassaemia</a:t>
            </a:r>
            <a:r>
              <a:rPr lang="en-US" dirty="0" smtClean="0"/>
              <a:t> </a:t>
            </a:r>
            <a:r>
              <a:rPr lang="en-US" dirty="0"/>
              <a:t>trait alone of </a:t>
            </a:r>
            <a:r>
              <a:rPr lang="en-US" dirty="0" smtClean="0"/>
              <a:t>unusual </a:t>
            </a:r>
            <a:r>
              <a:rPr lang="en-US" dirty="0"/>
              <a:t>severity</a:t>
            </a:r>
          </a:p>
          <a:p>
            <a:pPr algn="l">
              <a:buNone/>
            </a:pPr>
            <a:r>
              <a:rPr lang="en-US" dirty="0"/>
              <a:t>('dominant' </a:t>
            </a:r>
            <a:r>
              <a:rPr lang="en-US" dirty="0" smtClean="0"/>
              <a:t>beta-</a:t>
            </a:r>
            <a:r>
              <a:rPr lang="en-US" dirty="0" err="1" smtClean="0"/>
              <a:t>thalassaemia</a:t>
            </a:r>
            <a:r>
              <a:rPr lang="en-US" dirty="0" smtClean="0"/>
              <a:t>)or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 beta-</a:t>
            </a:r>
            <a:r>
              <a:rPr lang="en-US" dirty="0" err="1" smtClean="0"/>
              <a:t>thalassaemia</a:t>
            </a:r>
            <a:r>
              <a:rPr lang="en-US" dirty="0" smtClean="0"/>
              <a:t> trait in </a:t>
            </a:r>
            <a:r>
              <a:rPr lang="en-US" dirty="0"/>
              <a:t>association with mild </a:t>
            </a:r>
            <a:r>
              <a:rPr lang="en-US" dirty="0" err="1"/>
              <a:t>globin</a:t>
            </a:r>
            <a:r>
              <a:rPr lang="en-US" dirty="0"/>
              <a:t> abnormalities </a:t>
            </a:r>
            <a:r>
              <a:rPr lang="en-US" dirty="0" err="1" smtClean="0"/>
              <a:t>suchas</a:t>
            </a:r>
            <a:r>
              <a:rPr lang="en-US" dirty="0" smtClean="0"/>
              <a:t> </a:t>
            </a:r>
            <a:r>
              <a:rPr lang="en-US" dirty="0" err="1"/>
              <a:t>Hb</a:t>
            </a:r>
            <a:r>
              <a:rPr lang="en-US" dirty="0"/>
              <a:t> </a:t>
            </a:r>
            <a:r>
              <a:rPr lang="en-US" dirty="0" err="1"/>
              <a:t>Lepore</a:t>
            </a:r>
            <a:r>
              <a:rPr lang="en-US" dirty="0"/>
              <a:t>. 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.</a:t>
            </a:r>
            <a:endParaRPr lang="ar-IQ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/>
          <a:lstStyle/>
          <a:p>
            <a:pPr algn="l">
              <a:buNone/>
            </a:pPr>
            <a:r>
              <a:rPr lang="en-US" dirty="0" smtClean="0"/>
              <a:t>The coexistence of alpha-</a:t>
            </a:r>
            <a:r>
              <a:rPr lang="en-US" dirty="0" err="1" smtClean="0"/>
              <a:t>thalassaemia</a:t>
            </a:r>
            <a:r>
              <a:rPr lang="en-US" dirty="0" smtClean="0"/>
              <a:t> trait improves the </a:t>
            </a:r>
            <a:r>
              <a:rPr lang="en-US" dirty="0" err="1" smtClean="0"/>
              <a:t>haemoglobin</a:t>
            </a:r>
            <a:r>
              <a:rPr lang="en-US" dirty="0" smtClean="0"/>
              <a:t> level in homozygous beta-</a:t>
            </a:r>
            <a:r>
              <a:rPr lang="en-US" dirty="0" err="1" smtClean="0"/>
              <a:t>thalassaemia</a:t>
            </a:r>
            <a:r>
              <a:rPr lang="en-US" dirty="0" smtClean="0"/>
              <a:t> by reducing the degree of chain imbalance and thus of alpha-chain precipitation and ineffective </a:t>
            </a:r>
            <a:endParaRPr lang="ar-IQ" dirty="0" smtClean="0"/>
          </a:p>
          <a:p>
            <a:pPr algn="l">
              <a:buNone/>
            </a:pPr>
            <a:r>
              <a:rPr lang="en-US" dirty="0" err="1" smtClean="0"/>
              <a:t>Erythropoiesis</a:t>
            </a:r>
            <a:endParaRPr lang="en-US" dirty="0"/>
          </a:p>
          <a:p>
            <a:pPr algn="l">
              <a:buNone/>
            </a:pPr>
            <a:r>
              <a:rPr lang="en-US" dirty="0" smtClean="0"/>
              <a:t>Conversely, patient  with beta </a:t>
            </a:r>
            <a:r>
              <a:rPr lang="en-US" dirty="0" err="1" smtClean="0"/>
              <a:t>thalassaemia</a:t>
            </a:r>
            <a:r>
              <a:rPr lang="en-US" dirty="0" smtClean="0"/>
              <a:t> trait who also have excess (five or six) a genes tend to be more </a:t>
            </a:r>
            <a:r>
              <a:rPr lang="en-US" dirty="0" err="1" smtClean="0"/>
              <a:t>anaemic</a:t>
            </a:r>
            <a:r>
              <a:rPr lang="en-US" dirty="0" smtClean="0"/>
              <a:t> than usual.</a:t>
            </a:r>
          </a:p>
          <a:p>
            <a:pPr algn="l">
              <a:buNone/>
            </a:pPr>
            <a:endParaRPr lang="ar-IQ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5786478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n-US" dirty="0" smtClean="0"/>
              <a:t> </a:t>
            </a:r>
          </a:p>
          <a:p>
            <a:pPr algn="l">
              <a:buNone/>
            </a:pPr>
            <a:r>
              <a:rPr lang="en-US" dirty="0" smtClean="0"/>
              <a:t>The </a:t>
            </a:r>
            <a:r>
              <a:rPr lang="en-US" dirty="0"/>
              <a:t>patient with </a:t>
            </a:r>
            <a:r>
              <a:rPr lang="en-US" dirty="0" err="1"/>
              <a:t>thalassaemia</a:t>
            </a:r>
            <a:r>
              <a:rPr lang="en-US" dirty="0"/>
              <a:t> </a:t>
            </a:r>
            <a:r>
              <a:rPr lang="en-US" dirty="0" err="1" smtClean="0"/>
              <a:t>intermedia</a:t>
            </a:r>
            <a:r>
              <a:rPr lang="en-US" dirty="0" smtClean="0"/>
              <a:t> may </a:t>
            </a:r>
            <a:r>
              <a:rPr lang="en-US" dirty="0"/>
              <a:t>show bone deformity, enlarged liver </a:t>
            </a:r>
            <a:r>
              <a:rPr lang="en-US" dirty="0" smtClean="0"/>
              <a:t>and spleen</a:t>
            </a:r>
            <a:r>
              <a:rPr lang="en-US" dirty="0"/>
              <a:t>, </a:t>
            </a:r>
            <a:r>
              <a:rPr lang="en-US" dirty="0" err="1"/>
              <a:t>extramedullary</a:t>
            </a:r>
            <a:r>
              <a:rPr lang="en-US" dirty="0"/>
              <a:t> </a:t>
            </a:r>
            <a:r>
              <a:rPr lang="en-US" dirty="0" err="1"/>
              <a:t>erythropoiesis</a:t>
            </a:r>
            <a:r>
              <a:rPr lang="en-US" dirty="0"/>
              <a:t> </a:t>
            </a:r>
            <a:r>
              <a:rPr lang="en-US" dirty="0" smtClean="0"/>
              <a:t> and </a:t>
            </a:r>
            <a:r>
              <a:rPr lang="en-US" dirty="0"/>
              <a:t>features of iron overload caused by </a:t>
            </a:r>
            <a:r>
              <a:rPr lang="en-US" dirty="0" smtClean="0"/>
              <a:t>increased iron </a:t>
            </a:r>
            <a:r>
              <a:rPr lang="en-US" dirty="0"/>
              <a:t>absorption</a:t>
            </a:r>
            <a:r>
              <a:rPr lang="en-US" dirty="0" smtClean="0"/>
              <a:t>.</a:t>
            </a:r>
          </a:p>
          <a:p>
            <a:pPr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Hb</a:t>
            </a:r>
            <a:r>
              <a:rPr lang="en-US" dirty="0">
                <a:solidFill>
                  <a:srgbClr val="FF0000"/>
                </a:solidFill>
              </a:rPr>
              <a:t> H disease (three-gene </a:t>
            </a:r>
            <a:r>
              <a:rPr lang="en-US" dirty="0" smtClean="0">
                <a:solidFill>
                  <a:srgbClr val="FF0000"/>
                </a:solidFill>
              </a:rPr>
              <a:t>deletion alpha-</a:t>
            </a:r>
            <a:r>
              <a:rPr lang="en-US" dirty="0" err="1" smtClean="0">
                <a:solidFill>
                  <a:srgbClr val="FF0000"/>
                </a:solidFill>
              </a:rPr>
              <a:t>thalassaemia</a:t>
            </a:r>
            <a:r>
              <a:rPr lang="en-US" dirty="0">
                <a:solidFill>
                  <a:srgbClr val="FF0000"/>
                </a:solidFill>
              </a:rPr>
              <a:t>) is a type of </a:t>
            </a:r>
            <a:r>
              <a:rPr lang="en-US" dirty="0" err="1">
                <a:solidFill>
                  <a:srgbClr val="FF0000"/>
                </a:solidFill>
              </a:rPr>
              <a:t>thalassaemia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intermedia</a:t>
            </a:r>
            <a:endParaRPr lang="en-US" dirty="0">
              <a:solidFill>
                <a:srgbClr val="FF0000"/>
              </a:solidFill>
            </a:endParaRPr>
          </a:p>
          <a:p>
            <a:pPr algn="l">
              <a:buNone/>
            </a:pPr>
            <a:r>
              <a:rPr lang="en-US" dirty="0">
                <a:solidFill>
                  <a:srgbClr val="FF0000"/>
                </a:solidFill>
              </a:rPr>
              <a:t>without iron overload or </a:t>
            </a:r>
            <a:r>
              <a:rPr lang="en-US" dirty="0" err="1">
                <a:solidFill>
                  <a:srgbClr val="FF0000"/>
                </a:solidFill>
              </a:rPr>
              <a:t>extramedullary</a:t>
            </a:r>
            <a:endParaRPr lang="en-US" dirty="0">
              <a:solidFill>
                <a:srgbClr val="FF0000"/>
              </a:solidFill>
            </a:endParaRPr>
          </a:p>
          <a:p>
            <a:pPr algn="l">
              <a:buNone/>
            </a:pPr>
            <a:r>
              <a:rPr lang="en-US" dirty="0" err="1">
                <a:solidFill>
                  <a:srgbClr val="FF0000"/>
                </a:solidFill>
              </a:rPr>
              <a:t>haemopoiesis</a:t>
            </a:r>
            <a:r>
              <a:rPr lang="en-US" dirty="0"/>
              <a:t>.</a:t>
            </a:r>
            <a:endParaRPr lang="ar-IQ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fontScale="62500" lnSpcReduction="20000"/>
          </a:bodyPr>
          <a:lstStyle/>
          <a:p>
            <a:pPr algn="l">
              <a:buNone/>
            </a:pPr>
            <a:r>
              <a:rPr lang="en-US" dirty="0" smtClean="0"/>
              <a:t> </a:t>
            </a:r>
            <a:r>
              <a:rPr lang="en-US" b="1" u="sng" dirty="0" err="1">
                <a:solidFill>
                  <a:srgbClr val="FF0000"/>
                </a:solidFill>
              </a:rPr>
              <a:t>Thalassaemia</a:t>
            </a:r>
            <a:r>
              <a:rPr lang="en-US" b="1" u="sng" dirty="0">
                <a:solidFill>
                  <a:srgbClr val="FF0000"/>
                </a:solidFill>
              </a:rPr>
              <a:t> </a:t>
            </a:r>
            <a:r>
              <a:rPr lang="en-US" b="1" u="sng" dirty="0" err="1">
                <a:solidFill>
                  <a:srgbClr val="FF0000"/>
                </a:solidFill>
              </a:rPr>
              <a:t>intermedia</a:t>
            </a:r>
            <a:r>
              <a:rPr lang="en-US" u="sng" dirty="0" smtClean="0"/>
              <a:t>.</a:t>
            </a:r>
          </a:p>
          <a:p>
            <a:pPr algn="l">
              <a:buNone/>
            </a:pPr>
            <a:endParaRPr lang="en-US" u="sng" dirty="0"/>
          </a:p>
          <a:p>
            <a:pPr algn="l">
              <a:buNone/>
            </a:pPr>
            <a:r>
              <a:rPr lang="en-US" b="1" i="1" dirty="0"/>
              <a:t>Homozygous </a:t>
            </a:r>
            <a:r>
              <a:rPr lang="en-US" b="1" i="1" dirty="0" smtClean="0"/>
              <a:t>beta-</a:t>
            </a:r>
            <a:r>
              <a:rPr lang="en-US" b="1" i="1" dirty="0" err="1" smtClean="0"/>
              <a:t>thalassaemia</a:t>
            </a:r>
            <a:endParaRPr lang="en-US" b="1" i="1" dirty="0"/>
          </a:p>
          <a:p>
            <a:pPr algn="l">
              <a:buNone/>
            </a:pPr>
            <a:r>
              <a:rPr lang="en-US" dirty="0"/>
              <a:t>Homozygous mild </a:t>
            </a:r>
            <a:r>
              <a:rPr lang="el-GR" dirty="0" smtClean="0"/>
              <a:t>β</a:t>
            </a:r>
            <a:r>
              <a:rPr lang="el-GR" baseline="30000" dirty="0" smtClean="0"/>
              <a:t>+</a:t>
            </a:r>
            <a:r>
              <a:rPr lang="en-US" dirty="0" smtClean="0"/>
              <a:t>-</a:t>
            </a:r>
            <a:r>
              <a:rPr lang="en-US" dirty="0" err="1" smtClean="0"/>
              <a:t>thalassaemia</a:t>
            </a:r>
            <a:endParaRPr lang="en-US" dirty="0"/>
          </a:p>
          <a:p>
            <a:pPr algn="l">
              <a:buNone/>
            </a:pPr>
            <a:r>
              <a:rPr lang="en-US" dirty="0"/>
              <a:t>Coinheritance of </a:t>
            </a:r>
            <a:r>
              <a:rPr lang="en-US" dirty="0" smtClean="0"/>
              <a:t>alpha </a:t>
            </a:r>
            <a:r>
              <a:rPr lang="en-US" dirty="0" err="1" smtClean="0"/>
              <a:t>thalassaemia</a:t>
            </a:r>
            <a:endParaRPr lang="en-US" dirty="0"/>
          </a:p>
          <a:p>
            <a:pPr algn="l">
              <a:buNone/>
            </a:pPr>
            <a:r>
              <a:rPr lang="en-US" dirty="0"/>
              <a:t>Enhanced ability to make fetal </a:t>
            </a:r>
            <a:r>
              <a:rPr lang="en-US" dirty="0" err="1"/>
              <a:t>haemoglobin</a:t>
            </a:r>
            <a:r>
              <a:rPr lang="en-US" dirty="0"/>
              <a:t> </a:t>
            </a:r>
            <a:r>
              <a:rPr lang="en-US" dirty="0" smtClean="0"/>
              <a:t>(ɣ-chain production)</a:t>
            </a:r>
          </a:p>
          <a:p>
            <a:pPr algn="l">
              <a:buNone/>
            </a:pPr>
            <a:endParaRPr lang="en-US" dirty="0"/>
          </a:p>
          <a:p>
            <a:pPr algn="l">
              <a:buNone/>
            </a:pPr>
            <a:r>
              <a:rPr lang="en-US" b="1" i="1" dirty="0"/>
              <a:t>Heterozygous </a:t>
            </a:r>
            <a:r>
              <a:rPr lang="en-US" b="1" i="1" dirty="0" smtClean="0"/>
              <a:t>beta-</a:t>
            </a:r>
            <a:r>
              <a:rPr lang="en-US" b="1" i="1" dirty="0" err="1" smtClean="0"/>
              <a:t>thalassaemia</a:t>
            </a:r>
            <a:endParaRPr lang="en-US" b="1" i="1" dirty="0"/>
          </a:p>
          <a:p>
            <a:pPr algn="l">
              <a:buNone/>
            </a:pPr>
            <a:r>
              <a:rPr lang="en-US" dirty="0"/>
              <a:t>Coinheritance of additional </a:t>
            </a:r>
            <a:r>
              <a:rPr lang="en-US" dirty="0" smtClean="0"/>
              <a:t>alpha-</a:t>
            </a:r>
            <a:r>
              <a:rPr lang="en-US" dirty="0" err="1" smtClean="0"/>
              <a:t>globin</a:t>
            </a:r>
            <a:r>
              <a:rPr lang="en-US" dirty="0" smtClean="0"/>
              <a:t> </a:t>
            </a:r>
            <a:r>
              <a:rPr lang="en-US" dirty="0"/>
              <a:t>genes </a:t>
            </a:r>
            <a:r>
              <a:rPr lang="en-US" dirty="0" smtClean="0"/>
              <a:t>(α</a:t>
            </a:r>
            <a:r>
              <a:rPr lang="el-GR" dirty="0" smtClean="0"/>
              <a:t>αα</a:t>
            </a:r>
            <a:r>
              <a:rPr lang="en-US" dirty="0" smtClean="0"/>
              <a:t>/</a:t>
            </a:r>
            <a:r>
              <a:rPr lang="el-GR" dirty="0" smtClean="0"/>
              <a:t>αα</a:t>
            </a:r>
            <a:r>
              <a:rPr lang="en-US" dirty="0" smtClean="0"/>
              <a:t>) or (</a:t>
            </a:r>
            <a:r>
              <a:rPr lang="el-GR" dirty="0" smtClean="0"/>
              <a:t>ααα</a:t>
            </a:r>
            <a:r>
              <a:rPr lang="en-US" dirty="0" smtClean="0"/>
              <a:t>/</a:t>
            </a:r>
            <a:r>
              <a:rPr lang="el-GR" dirty="0" smtClean="0"/>
              <a:t>ααα</a:t>
            </a:r>
            <a:r>
              <a:rPr lang="en-US" i="1" dirty="0" smtClean="0"/>
              <a:t>)</a:t>
            </a:r>
            <a:endParaRPr lang="en-US" i="1" dirty="0"/>
          </a:p>
          <a:p>
            <a:pPr algn="l">
              <a:buNone/>
            </a:pPr>
            <a:r>
              <a:rPr lang="en-US" dirty="0" smtClean="0"/>
              <a:t>Dominant beta-</a:t>
            </a:r>
            <a:r>
              <a:rPr lang="en-US" dirty="0" err="1" smtClean="0"/>
              <a:t>thalassaemia</a:t>
            </a:r>
            <a:r>
              <a:rPr lang="en-US" dirty="0" smtClean="0"/>
              <a:t> trait</a:t>
            </a:r>
          </a:p>
          <a:p>
            <a:pPr algn="l">
              <a:buNone/>
            </a:pPr>
            <a:endParaRPr lang="en-US" dirty="0"/>
          </a:p>
          <a:p>
            <a:pPr algn="l">
              <a:buNone/>
            </a:pPr>
            <a:r>
              <a:rPr lang="el-GR" b="1" i="1" dirty="0" smtClean="0"/>
              <a:t>δβ</a:t>
            </a:r>
            <a:r>
              <a:rPr lang="en-US" b="1" i="1" dirty="0" smtClean="0"/>
              <a:t>-</a:t>
            </a:r>
            <a:r>
              <a:rPr lang="en-US" b="1" dirty="0" smtClean="0"/>
              <a:t> </a:t>
            </a:r>
            <a:r>
              <a:rPr lang="en-US" b="1" dirty="0" err="1" smtClean="0"/>
              <a:t>Thalassaemia</a:t>
            </a:r>
            <a:r>
              <a:rPr lang="en-US" b="1" i="1" dirty="0" smtClean="0"/>
              <a:t> </a:t>
            </a:r>
            <a:r>
              <a:rPr lang="en-US" b="1" i="1" dirty="0"/>
              <a:t>and hereditary persistence </a:t>
            </a:r>
            <a:r>
              <a:rPr lang="en-US" b="1" i="1" dirty="0" smtClean="0"/>
              <a:t>of fetal </a:t>
            </a:r>
            <a:r>
              <a:rPr lang="en-US" b="1" i="1" dirty="0" err="1" smtClean="0"/>
              <a:t>haemoglobin</a:t>
            </a:r>
            <a:endParaRPr lang="en-US" b="1" i="1" dirty="0"/>
          </a:p>
          <a:p>
            <a:pPr algn="l">
              <a:buNone/>
            </a:pPr>
            <a:r>
              <a:rPr lang="en-US" dirty="0"/>
              <a:t>Homozygous </a:t>
            </a:r>
            <a:r>
              <a:rPr lang="el-GR" i="1" dirty="0" smtClean="0"/>
              <a:t>δβ </a:t>
            </a:r>
            <a:r>
              <a:rPr lang="en-US" dirty="0" err="1" smtClean="0"/>
              <a:t>thalassaemia</a:t>
            </a:r>
            <a:endParaRPr lang="en-US" dirty="0"/>
          </a:p>
          <a:p>
            <a:pPr algn="l">
              <a:buNone/>
            </a:pPr>
            <a:r>
              <a:rPr lang="en-US" dirty="0"/>
              <a:t>Heterozygous </a:t>
            </a:r>
            <a:r>
              <a:rPr lang="el-GR" i="1" dirty="0" smtClean="0"/>
              <a:t>δβ </a:t>
            </a:r>
            <a:r>
              <a:rPr lang="en-US" dirty="0" err="1" smtClean="0"/>
              <a:t>thalassaemia</a:t>
            </a:r>
            <a:r>
              <a:rPr lang="en-US" dirty="0" smtClean="0"/>
              <a:t>/beta-</a:t>
            </a:r>
            <a:r>
              <a:rPr lang="en-US" dirty="0" err="1" smtClean="0"/>
              <a:t>thalassaemia</a:t>
            </a:r>
            <a:endParaRPr lang="en-US" dirty="0"/>
          </a:p>
          <a:p>
            <a:pPr algn="l">
              <a:buNone/>
            </a:pPr>
            <a:r>
              <a:rPr lang="en-US" dirty="0" smtClean="0"/>
              <a:t>Homozygous </a:t>
            </a:r>
            <a:r>
              <a:rPr lang="en-US" dirty="0" err="1"/>
              <a:t>Hb</a:t>
            </a:r>
            <a:r>
              <a:rPr lang="en-US" dirty="0"/>
              <a:t> </a:t>
            </a:r>
            <a:r>
              <a:rPr lang="en-US" dirty="0" err="1"/>
              <a:t>Lepore</a:t>
            </a:r>
            <a:r>
              <a:rPr lang="en-US" dirty="0"/>
              <a:t> (some cases</a:t>
            </a:r>
            <a:r>
              <a:rPr lang="en-US" dirty="0" smtClean="0"/>
              <a:t>)</a:t>
            </a:r>
          </a:p>
          <a:p>
            <a:pPr algn="l">
              <a:buNone/>
            </a:pPr>
            <a:endParaRPr lang="en-US" dirty="0"/>
          </a:p>
          <a:p>
            <a:pPr algn="l">
              <a:buNone/>
            </a:pPr>
            <a:r>
              <a:rPr lang="en-US" b="1" i="1" dirty="0" err="1"/>
              <a:t>Haemoglobin</a:t>
            </a:r>
            <a:r>
              <a:rPr lang="en-US" b="1" i="1" dirty="0"/>
              <a:t> H disease</a:t>
            </a:r>
            <a:endParaRPr lang="ar-IQ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δβ</a:t>
            </a:r>
            <a:r>
              <a:rPr lang="en-US" dirty="0" smtClean="0"/>
              <a:t>-</a:t>
            </a:r>
            <a:r>
              <a:rPr lang="en-US" b="1" dirty="0" err="1" smtClean="0"/>
              <a:t>Thalassaemia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4768865"/>
          </a:xfrm>
        </p:spPr>
        <p:txBody>
          <a:bodyPr>
            <a:normAutofit fontScale="92500" lnSpcReduction="20000"/>
          </a:bodyPr>
          <a:lstStyle/>
          <a:p>
            <a:pPr algn="l">
              <a:buNone/>
            </a:pPr>
            <a:endParaRPr lang="en-US" b="1" dirty="0"/>
          </a:p>
          <a:p>
            <a:pPr algn="l">
              <a:buNone/>
            </a:pPr>
            <a:r>
              <a:rPr lang="en-US" dirty="0"/>
              <a:t>This involves failure of production of both </a:t>
            </a:r>
            <a:r>
              <a:rPr lang="el-GR" dirty="0" smtClean="0"/>
              <a:t>β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l-GR" dirty="0" smtClean="0"/>
              <a:t>δ</a:t>
            </a:r>
            <a:endParaRPr lang="en-US" dirty="0"/>
          </a:p>
          <a:p>
            <a:pPr algn="l">
              <a:buNone/>
            </a:pPr>
            <a:r>
              <a:rPr lang="en-US" dirty="0"/>
              <a:t>chains</a:t>
            </a:r>
            <a:r>
              <a:rPr lang="en-US" dirty="0" smtClean="0"/>
              <a:t>.</a:t>
            </a:r>
          </a:p>
          <a:p>
            <a:pPr algn="l">
              <a:buNone/>
            </a:pPr>
            <a:r>
              <a:rPr lang="en-US" dirty="0" smtClean="0"/>
              <a:t>in the heterozygous state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Fetal </a:t>
            </a:r>
            <a:r>
              <a:rPr lang="en-US" dirty="0" err="1"/>
              <a:t>haemoglobin</a:t>
            </a:r>
            <a:r>
              <a:rPr lang="en-US" dirty="0"/>
              <a:t> production is </a:t>
            </a:r>
            <a:r>
              <a:rPr lang="en-US" dirty="0" smtClean="0"/>
              <a:t>increased to </a:t>
            </a:r>
            <a:r>
              <a:rPr lang="en-US" dirty="0"/>
              <a:t>5-20</a:t>
            </a:r>
            <a:r>
              <a:rPr lang="en-US" dirty="0" smtClean="0"/>
              <a:t>%</a:t>
            </a:r>
          </a:p>
          <a:p>
            <a:pPr algn="l">
              <a:buNone/>
            </a:pPr>
            <a:r>
              <a:rPr lang="en-US" dirty="0" smtClean="0"/>
              <a:t> which resembles </a:t>
            </a:r>
            <a:r>
              <a:rPr lang="en-US" dirty="0" err="1" smtClean="0"/>
              <a:t>thalassaemia</a:t>
            </a:r>
            <a:r>
              <a:rPr lang="en-US" dirty="0" smtClean="0"/>
              <a:t> </a:t>
            </a:r>
            <a:r>
              <a:rPr lang="en-US" dirty="0"/>
              <a:t>minor </a:t>
            </a:r>
            <a:r>
              <a:rPr lang="en-US" dirty="0" err="1"/>
              <a:t>haematologically</a:t>
            </a:r>
            <a:r>
              <a:rPr lang="en-US" dirty="0" smtClean="0"/>
              <a:t>.</a:t>
            </a:r>
          </a:p>
          <a:p>
            <a:pPr algn="l">
              <a:buNone/>
            </a:pPr>
            <a:r>
              <a:rPr lang="en-US" dirty="0" smtClean="0"/>
              <a:t> </a:t>
            </a:r>
          </a:p>
          <a:p>
            <a:pPr algn="l">
              <a:buNone/>
            </a:pPr>
            <a:r>
              <a:rPr lang="en-US" dirty="0" smtClean="0"/>
              <a:t>In </a:t>
            </a:r>
            <a:r>
              <a:rPr lang="en-US" dirty="0"/>
              <a:t>the </a:t>
            </a:r>
            <a:r>
              <a:rPr lang="en-US" dirty="0" smtClean="0"/>
              <a:t>homozygous state </a:t>
            </a:r>
            <a:r>
              <a:rPr lang="en-US" dirty="0"/>
              <a:t>only </a:t>
            </a:r>
            <a:r>
              <a:rPr lang="en-US" dirty="0" err="1"/>
              <a:t>Hb</a:t>
            </a:r>
            <a:r>
              <a:rPr lang="en-US" dirty="0"/>
              <a:t> F is present and </a:t>
            </a:r>
            <a:r>
              <a:rPr lang="en-US" dirty="0" err="1" smtClean="0"/>
              <a:t>haematologically</a:t>
            </a:r>
            <a:r>
              <a:rPr lang="en-US" dirty="0" smtClean="0"/>
              <a:t> the </a:t>
            </a:r>
            <a:r>
              <a:rPr lang="en-US" dirty="0"/>
              <a:t>picture is of </a:t>
            </a:r>
            <a:r>
              <a:rPr lang="en-US" dirty="0" err="1"/>
              <a:t>thalassaemia</a:t>
            </a:r>
            <a:r>
              <a:rPr lang="en-US" dirty="0"/>
              <a:t> </a:t>
            </a:r>
            <a:r>
              <a:rPr lang="en-US" dirty="0" err="1" smtClean="0"/>
              <a:t>intermedia</a:t>
            </a:r>
            <a:r>
              <a:rPr lang="en-US" dirty="0"/>
              <a:t>.</a:t>
            </a:r>
            <a:endParaRPr lang="ar-IQ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Haemoglobin</a:t>
            </a:r>
            <a:r>
              <a:rPr lang="en-US" b="1" dirty="0" smtClean="0"/>
              <a:t> </a:t>
            </a:r>
            <a:r>
              <a:rPr lang="en-US" b="1" dirty="0" err="1" smtClean="0"/>
              <a:t>Lepore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600200"/>
            <a:ext cx="8329642" cy="4900634"/>
          </a:xfrm>
        </p:spPr>
        <p:txBody>
          <a:bodyPr>
            <a:normAutofit fontScale="92500" lnSpcReduction="20000"/>
          </a:bodyPr>
          <a:lstStyle/>
          <a:p>
            <a:pPr algn="l">
              <a:buNone/>
            </a:pPr>
            <a:r>
              <a:rPr lang="en-US" dirty="0" smtClean="0"/>
              <a:t>This </a:t>
            </a:r>
            <a:r>
              <a:rPr lang="en-US" dirty="0"/>
              <a:t>is an abnormal </a:t>
            </a:r>
            <a:r>
              <a:rPr lang="en-US" dirty="0" err="1"/>
              <a:t>haemoglobin</a:t>
            </a:r>
            <a:r>
              <a:rPr lang="en-US" dirty="0"/>
              <a:t> caused by</a:t>
            </a:r>
          </a:p>
          <a:p>
            <a:pPr algn="l">
              <a:buNone/>
            </a:pPr>
            <a:r>
              <a:rPr lang="en-US" dirty="0" smtClean="0"/>
              <a:t>unequal </a:t>
            </a:r>
            <a:r>
              <a:rPr lang="en-US" dirty="0"/>
              <a:t>crossing-over of the </a:t>
            </a:r>
            <a:r>
              <a:rPr lang="en-US" dirty="0" smtClean="0"/>
              <a:t>beta  </a:t>
            </a:r>
            <a:r>
              <a:rPr lang="en-US" dirty="0"/>
              <a:t>and </a:t>
            </a:r>
            <a:r>
              <a:rPr lang="en-US" dirty="0" smtClean="0"/>
              <a:t>delta </a:t>
            </a:r>
            <a:r>
              <a:rPr lang="en-US" dirty="0"/>
              <a:t>genes to </a:t>
            </a:r>
            <a:r>
              <a:rPr lang="en-US" dirty="0" smtClean="0"/>
              <a:t>produce:</a:t>
            </a:r>
            <a:endParaRPr lang="en-US" dirty="0"/>
          </a:p>
          <a:p>
            <a:pPr algn="l">
              <a:buNone/>
            </a:pPr>
            <a:r>
              <a:rPr lang="en-US" dirty="0"/>
              <a:t>a polypeptide chain consisting of the </a:t>
            </a:r>
            <a:r>
              <a:rPr lang="en-US" dirty="0" smtClean="0"/>
              <a:t>delta </a:t>
            </a:r>
            <a:r>
              <a:rPr lang="en-US" dirty="0"/>
              <a:t>chain</a:t>
            </a:r>
          </a:p>
          <a:p>
            <a:pPr algn="l">
              <a:buNone/>
            </a:pPr>
            <a:r>
              <a:rPr lang="en-US" dirty="0"/>
              <a:t>at its amino end and </a:t>
            </a:r>
            <a:r>
              <a:rPr lang="en-US" dirty="0" smtClean="0"/>
              <a:t>beta </a:t>
            </a:r>
            <a:r>
              <a:rPr lang="en-US" dirty="0"/>
              <a:t>chain at its carboxyl end.</a:t>
            </a:r>
          </a:p>
          <a:p>
            <a:pPr algn="l">
              <a:buNone/>
            </a:pPr>
            <a:r>
              <a:rPr lang="en-US" dirty="0"/>
              <a:t>The </a:t>
            </a:r>
            <a:r>
              <a:rPr lang="el-GR" dirty="0" smtClean="0"/>
              <a:t>δβ</a:t>
            </a:r>
            <a:r>
              <a:rPr lang="en-US" dirty="0" smtClean="0"/>
              <a:t>-fusion </a:t>
            </a:r>
            <a:r>
              <a:rPr lang="en-US" dirty="0"/>
              <a:t>chain is synthesized inefficiently and</a:t>
            </a:r>
          </a:p>
          <a:p>
            <a:pPr algn="l">
              <a:buNone/>
            </a:pPr>
            <a:r>
              <a:rPr lang="en-US" dirty="0"/>
              <a:t>normal </a:t>
            </a:r>
            <a:r>
              <a:rPr lang="en-US" dirty="0" smtClean="0"/>
              <a:t>delta- </a:t>
            </a:r>
            <a:r>
              <a:rPr lang="en-US" dirty="0"/>
              <a:t>and </a:t>
            </a:r>
            <a:r>
              <a:rPr lang="en-US" dirty="0" smtClean="0"/>
              <a:t>beta-chain </a:t>
            </a:r>
            <a:r>
              <a:rPr lang="en-US" dirty="0"/>
              <a:t>production is abolished. 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The </a:t>
            </a:r>
            <a:r>
              <a:rPr lang="en-US" dirty="0" err="1" smtClean="0"/>
              <a:t>homozygotes</a:t>
            </a:r>
            <a:r>
              <a:rPr lang="en-US" dirty="0" smtClean="0"/>
              <a:t> </a:t>
            </a:r>
            <a:r>
              <a:rPr lang="en-US" dirty="0"/>
              <a:t>show </a:t>
            </a:r>
            <a:r>
              <a:rPr lang="en-US" dirty="0" err="1"/>
              <a:t>thalassaemia</a:t>
            </a:r>
            <a:r>
              <a:rPr lang="en-US" dirty="0"/>
              <a:t> </a:t>
            </a:r>
            <a:r>
              <a:rPr lang="en-US" dirty="0" err="1"/>
              <a:t>intermedia</a:t>
            </a:r>
            <a:r>
              <a:rPr lang="en-US" dirty="0"/>
              <a:t> 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and</a:t>
            </a:r>
            <a:endParaRPr lang="en-US" dirty="0"/>
          </a:p>
          <a:p>
            <a:pPr algn="l">
              <a:buNone/>
            </a:pPr>
            <a:r>
              <a:rPr lang="en-US" dirty="0"/>
              <a:t>the </a:t>
            </a:r>
            <a:r>
              <a:rPr lang="en-US" dirty="0" err="1"/>
              <a:t>heterozygotes</a:t>
            </a:r>
            <a:r>
              <a:rPr lang="en-US" dirty="0"/>
              <a:t> </a:t>
            </a:r>
            <a:r>
              <a:rPr lang="en-US" dirty="0" err="1"/>
              <a:t>thalassaemia</a:t>
            </a:r>
            <a:r>
              <a:rPr lang="en-US" dirty="0"/>
              <a:t> trait.</a:t>
            </a:r>
            <a:endParaRPr lang="ar-IQ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Hereditary persistence of fetal </a:t>
            </a:r>
            <a:r>
              <a:rPr lang="en-US" b="1" dirty="0" err="1" smtClean="0"/>
              <a:t>haemoglobin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dirty="0" smtClean="0"/>
              <a:t>These </a:t>
            </a:r>
            <a:r>
              <a:rPr lang="en-US" dirty="0"/>
              <a:t>are a heterogeneous group of genetic </a:t>
            </a:r>
            <a:r>
              <a:rPr lang="en-US" dirty="0" smtClean="0"/>
              <a:t>conditions caused by:</a:t>
            </a:r>
          </a:p>
          <a:p>
            <a:pPr algn="l">
              <a:buNone/>
            </a:pPr>
            <a:r>
              <a:rPr lang="en-US" dirty="0" smtClean="0"/>
              <a:t> </a:t>
            </a:r>
            <a:r>
              <a:rPr lang="en-US" dirty="0"/>
              <a:t>deletions or cross-</a:t>
            </a:r>
            <a:r>
              <a:rPr lang="en-US" dirty="0" err="1"/>
              <a:t>overs</a:t>
            </a:r>
            <a:r>
              <a:rPr lang="en-US" dirty="0"/>
              <a:t> affecting</a:t>
            </a:r>
          </a:p>
          <a:p>
            <a:pPr algn="l">
              <a:buNone/>
            </a:pPr>
            <a:r>
              <a:rPr lang="en-US" dirty="0"/>
              <a:t>the production of </a:t>
            </a:r>
            <a:r>
              <a:rPr lang="el-GR" dirty="0" smtClean="0"/>
              <a:t>β</a:t>
            </a:r>
            <a:r>
              <a:rPr lang="en-US" dirty="0" smtClean="0"/>
              <a:t> and </a:t>
            </a:r>
            <a:r>
              <a:rPr lang="en-US" dirty="0" smtClean="0"/>
              <a:t>ɣ</a:t>
            </a:r>
            <a:r>
              <a:rPr lang="en-US" dirty="0" smtClean="0"/>
              <a:t> chains </a:t>
            </a:r>
          </a:p>
          <a:p>
            <a:pPr algn="l">
              <a:buNone/>
            </a:pPr>
            <a:r>
              <a:rPr lang="en-US" dirty="0" smtClean="0"/>
              <a:t>or</a:t>
            </a:r>
            <a:r>
              <a:rPr lang="en-US" dirty="0"/>
              <a:t>, in </a:t>
            </a:r>
            <a:r>
              <a:rPr lang="en-US" dirty="0" smtClean="0"/>
              <a:t>non-deletion forms</a:t>
            </a:r>
            <a:r>
              <a:rPr lang="en-US" dirty="0"/>
              <a:t>, by point mutations upstream from the </a:t>
            </a:r>
            <a:r>
              <a:rPr lang="en-US" dirty="0" smtClean="0"/>
              <a:t>ɣ </a:t>
            </a:r>
            <a:r>
              <a:rPr lang="en-US" dirty="0" err="1" smtClean="0"/>
              <a:t>globin</a:t>
            </a:r>
            <a:r>
              <a:rPr lang="en-US" dirty="0" smtClean="0"/>
              <a:t> genes</a:t>
            </a:r>
            <a:r>
              <a:rPr lang="en-US" dirty="0"/>
              <a:t>.</a:t>
            </a:r>
            <a:endParaRPr lang="ar-IQ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Association of beta-</a:t>
            </a:r>
            <a:r>
              <a:rPr lang="en-US" sz="3200" b="1" dirty="0" err="1" smtClean="0"/>
              <a:t>thalassaemia</a:t>
            </a:r>
            <a:r>
              <a:rPr lang="en-US" sz="3200" b="1" dirty="0" smtClean="0"/>
              <a:t> trait with other genetic disorders of </a:t>
            </a:r>
            <a:r>
              <a:rPr lang="en-US" sz="3200" b="1" dirty="0" err="1" smtClean="0"/>
              <a:t>haemoglobin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00200"/>
            <a:ext cx="8472518" cy="4972072"/>
          </a:xfrm>
        </p:spPr>
        <p:txBody>
          <a:bodyPr>
            <a:normAutofit fontScale="85000" lnSpcReduction="10000"/>
          </a:bodyPr>
          <a:lstStyle/>
          <a:p>
            <a:pPr algn="l">
              <a:buNone/>
            </a:pPr>
            <a:r>
              <a:rPr lang="en-US" dirty="0" smtClean="0"/>
              <a:t>The </a:t>
            </a:r>
            <a:r>
              <a:rPr lang="en-US" dirty="0"/>
              <a:t>combination of </a:t>
            </a:r>
            <a:r>
              <a:rPr lang="el-GR" dirty="0" smtClean="0"/>
              <a:t>β</a:t>
            </a:r>
            <a:r>
              <a:rPr lang="en-US" dirty="0" smtClean="0"/>
              <a:t>-</a:t>
            </a:r>
            <a:r>
              <a:rPr lang="en-US" dirty="0" err="1" smtClean="0"/>
              <a:t>thalassaemia</a:t>
            </a:r>
            <a:r>
              <a:rPr lang="en-US" dirty="0" smtClean="0"/>
              <a:t> </a:t>
            </a:r>
            <a:r>
              <a:rPr lang="en-US" dirty="0"/>
              <a:t>trait with </a:t>
            </a:r>
            <a:r>
              <a:rPr lang="en-US" dirty="0" err="1" smtClean="0"/>
              <a:t>Hb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en-US" dirty="0" smtClean="0"/>
              <a:t> </a:t>
            </a:r>
            <a:r>
              <a:rPr lang="en-US" dirty="0"/>
              <a:t>trait usually causes a transfusion-dependent</a:t>
            </a:r>
          </a:p>
          <a:p>
            <a:pPr algn="l">
              <a:buNone/>
            </a:pPr>
            <a:r>
              <a:rPr lang="en-US" dirty="0" err="1"/>
              <a:t>thalassaemia</a:t>
            </a:r>
            <a:r>
              <a:rPr lang="en-US" dirty="0"/>
              <a:t> major syndrome, but some cases are</a:t>
            </a:r>
          </a:p>
          <a:p>
            <a:pPr algn="l">
              <a:buNone/>
            </a:pPr>
            <a:r>
              <a:rPr lang="en-US" dirty="0" smtClean="0"/>
              <a:t>intermediate.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 </a:t>
            </a:r>
            <a:r>
              <a:rPr lang="el-GR" dirty="0" smtClean="0"/>
              <a:t>β</a:t>
            </a:r>
            <a:r>
              <a:rPr lang="en-US" dirty="0" smtClean="0"/>
              <a:t>-</a:t>
            </a:r>
            <a:r>
              <a:rPr lang="en-US" dirty="0" err="1" smtClean="0"/>
              <a:t>Thalassaemia</a:t>
            </a:r>
            <a:r>
              <a:rPr lang="en-US" dirty="0" smtClean="0"/>
              <a:t> </a:t>
            </a:r>
            <a:r>
              <a:rPr lang="en-US" dirty="0"/>
              <a:t>trait with </a:t>
            </a:r>
            <a:r>
              <a:rPr lang="en-US" dirty="0" err="1"/>
              <a:t>Hb</a:t>
            </a:r>
            <a:r>
              <a:rPr lang="en-US" dirty="0"/>
              <a:t>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 trait</a:t>
            </a:r>
            <a:endParaRPr lang="en-US" dirty="0"/>
          </a:p>
          <a:p>
            <a:pPr algn="l">
              <a:buNone/>
            </a:pPr>
            <a:r>
              <a:rPr lang="en-US" dirty="0"/>
              <a:t>produces the clinical picture of sickle cell </a:t>
            </a:r>
            <a:r>
              <a:rPr lang="en-US" dirty="0" err="1"/>
              <a:t>anaemia</a:t>
            </a:r>
            <a:endParaRPr lang="en-US" dirty="0"/>
          </a:p>
          <a:p>
            <a:pPr algn="l">
              <a:buNone/>
            </a:pPr>
            <a:r>
              <a:rPr lang="en-US" dirty="0"/>
              <a:t>rather than of </a:t>
            </a:r>
            <a:r>
              <a:rPr lang="en-US" dirty="0" err="1" smtClean="0"/>
              <a:t>thalassaemia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 </a:t>
            </a:r>
          </a:p>
          <a:p>
            <a:pPr algn="l">
              <a:buNone/>
            </a:pPr>
            <a:r>
              <a:rPr lang="el-GR" dirty="0" smtClean="0"/>
              <a:t>β</a:t>
            </a:r>
            <a:r>
              <a:rPr lang="en-US" dirty="0" smtClean="0"/>
              <a:t>-</a:t>
            </a:r>
            <a:r>
              <a:rPr lang="en-US" dirty="0" err="1" smtClean="0"/>
              <a:t>Thalassaemia</a:t>
            </a:r>
            <a:r>
              <a:rPr lang="en-US" dirty="0" smtClean="0"/>
              <a:t> trait </a:t>
            </a:r>
            <a:r>
              <a:rPr lang="en-US" dirty="0"/>
              <a:t>with </a:t>
            </a:r>
            <a:r>
              <a:rPr lang="en-US" dirty="0" err="1"/>
              <a:t>Hb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dirty="0"/>
              <a:t> trait causes a </a:t>
            </a:r>
            <a:r>
              <a:rPr lang="en-US" dirty="0" err="1"/>
              <a:t>hypochromic</a:t>
            </a:r>
            <a:r>
              <a:rPr lang="en-US" dirty="0"/>
              <a:t>, </a:t>
            </a:r>
            <a:r>
              <a:rPr lang="en-US" dirty="0" err="1" smtClean="0"/>
              <a:t>microcytic</a:t>
            </a:r>
            <a:r>
              <a:rPr lang="en-US" dirty="0" smtClean="0"/>
              <a:t> </a:t>
            </a:r>
            <a:r>
              <a:rPr lang="en-US" dirty="0" err="1" smtClean="0"/>
              <a:t>anaemia</a:t>
            </a:r>
            <a:r>
              <a:rPr lang="en-US" dirty="0" smtClean="0"/>
              <a:t> </a:t>
            </a:r>
            <a:r>
              <a:rPr lang="en-US" dirty="0"/>
              <a:t>of varying </a:t>
            </a:r>
            <a:r>
              <a:rPr lang="en-US" dirty="0" smtClean="0"/>
              <a:t>severity</a:t>
            </a:r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l">
              <a:buNone/>
            </a:pPr>
            <a:r>
              <a:rPr lang="en-US" dirty="0" smtClean="0"/>
              <a:t>1 Regular blood transfusions are needed to </a:t>
            </a:r>
            <a:r>
              <a:rPr lang="en-US" dirty="0" err="1" smtClean="0"/>
              <a:t>maintainthe</a:t>
            </a:r>
            <a:r>
              <a:rPr lang="en-US" dirty="0" smtClean="0"/>
              <a:t> </a:t>
            </a:r>
            <a:r>
              <a:rPr lang="en-US" dirty="0" err="1" smtClean="0"/>
              <a:t>haemoglobin</a:t>
            </a:r>
            <a:r>
              <a:rPr lang="en-US" dirty="0" smtClean="0"/>
              <a:t> over 10 g/</a:t>
            </a:r>
            <a:r>
              <a:rPr lang="en-US" dirty="0" err="1" smtClean="0"/>
              <a:t>dL</a:t>
            </a:r>
            <a:r>
              <a:rPr lang="en-US" dirty="0" smtClean="0"/>
              <a:t> at all times. </a:t>
            </a:r>
          </a:p>
          <a:p>
            <a:pPr algn="l">
              <a:buNone/>
            </a:pPr>
            <a:r>
              <a:rPr lang="en-US" dirty="0" smtClean="0"/>
              <a:t>This usually requires 2-3 units every 4-6 weeks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Fresh blood</a:t>
            </a:r>
            <a:r>
              <a:rPr lang="en-US" dirty="0"/>
              <a:t>, filtered to </a:t>
            </a:r>
            <a:r>
              <a:rPr lang="en-US" b="1" dirty="0"/>
              <a:t>remove white </a:t>
            </a:r>
            <a:r>
              <a:rPr lang="en-US" dirty="0"/>
              <a:t>cells, gives the </a:t>
            </a:r>
            <a:r>
              <a:rPr lang="en-US" dirty="0" smtClean="0"/>
              <a:t>best red </a:t>
            </a:r>
            <a:r>
              <a:rPr lang="en-US" dirty="0"/>
              <a:t>cell </a:t>
            </a:r>
            <a:r>
              <a:rPr lang="en-US" b="1" dirty="0"/>
              <a:t>survival</a:t>
            </a:r>
            <a:r>
              <a:rPr lang="en-US" dirty="0"/>
              <a:t> with the fewest </a:t>
            </a:r>
            <a:r>
              <a:rPr lang="en-US" b="1" dirty="0" smtClean="0"/>
              <a:t>reactions</a:t>
            </a:r>
            <a:r>
              <a:rPr lang="en-US" dirty="0" smtClean="0"/>
              <a:t>. 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The patients </a:t>
            </a:r>
            <a:r>
              <a:rPr lang="en-US" dirty="0"/>
              <a:t>should be </a:t>
            </a:r>
            <a:r>
              <a:rPr lang="en-US" b="1" dirty="0"/>
              <a:t>genotyped</a:t>
            </a:r>
            <a:r>
              <a:rPr lang="en-US" dirty="0"/>
              <a:t> at the start of the</a:t>
            </a:r>
          </a:p>
          <a:p>
            <a:pPr algn="l">
              <a:buNone/>
            </a:pPr>
            <a:r>
              <a:rPr lang="en-US" dirty="0" smtClean="0"/>
              <a:t>transfusion program </a:t>
            </a:r>
            <a:r>
              <a:rPr lang="en-US" dirty="0"/>
              <a:t>in case red cell antibodies</a:t>
            </a:r>
          </a:p>
          <a:p>
            <a:pPr algn="l">
              <a:buNone/>
            </a:pPr>
            <a:r>
              <a:rPr lang="en-US" dirty="0"/>
              <a:t>against transfused red cells develop.</a:t>
            </a:r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fontScale="92500" lnSpcReduction="20000"/>
          </a:bodyPr>
          <a:lstStyle/>
          <a:p>
            <a:pPr algn="l">
              <a:buNone/>
            </a:pPr>
            <a:r>
              <a:rPr lang="en-US" dirty="0" smtClean="0"/>
              <a:t>2- </a:t>
            </a:r>
            <a:r>
              <a:rPr lang="en-US" dirty="0"/>
              <a:t>Regular folic acid (e.g. 5 mg/day) is given if the</a:t>
            </a:r>
          </a:p>
          <a:p>
            <a:pPr algn="l">
              <a:buNone/>
            </a:pPr>
            <a:r>
              <a:rPr lang="en-US" dirty="0"/>
              <a:t>diet is </a:t>
            </a:r>
            <a:r>
              <a:rPr lang="en-US" dirty="0" smtClean="0"/>
              <a:t>poor.</a:t>
            </a:r>
          </a:p>
          <a:p>
            <a:pPr algn="l">
              <a:buNone/>
            </a:pPr>
            <a:r>
              <a:rPr lang="en-US" dirty="0" smtClean="0"/>
              <a:t>3 -Iron </a:t>
            </a:r>
            <a:r>
              <a:rPr lang="en-US" dirty="0" err="1"/>
              <a:t>chelation</a:t>
            </a:r>
            <a:r>
              <a:rPr lang="en-US" dirty="0"/>
              <a:t> therapy is used to treat iron overload.</a:t>
            </a:r>
          </a:p>
          <a:p>
            <a:pPr algn="l">
              <a:buNone/>
            </a:pPr>
            <a:r>
              <a:rPr lang="en-US" dirty="0"/>
              <a:t>The most established drug, </a:t>
            </a:r>
            <a:r>
              <a:rPr lang="en-US" dirty="0" err="1"/>
              <a:t>deferoxamine</a:t>
            </a:r>
            <a:r>
              <a:rPr lang="en-US" dirty="0"/>
              <a:t>, is</a:t>
            </a:r>
          </a:p>
          <a:p>
            <a:pPr algn="l">
              <a:buNone/>
            </a:pPr>
            <a:r>
              <a:rPr lang="en-US" dirty="0"/>
              <a:t>inactive orally</a:t>
            </a:r>
            <a:r>
              <a:rPr lang="en-US" dirty="0" smtClean="0"/>
              <a:t>.</a:t>
            </a:r>
          </a:p>
          <a:p>
            <a:pPr algn="l">
              <a:buNone/>
            </a:pPr>
            <a:r>
              <a:rPr lang="en-US" dirty="0" smtClean="0"/>
              <a:t>It </a:t>
            </a:r>
            <a:r>
              <a:rPr lang="en-US" dirty="0"/>
              <a:t>may be given by a separate </a:t>
            </a:r>
            <a:r>
              <a:rPr lang="en-US" dirty="0" smtClean="0"/>
              <a:t>infusion bag </a:t>
            </a:r>
            <a:r>
              <a:rPr lang="en-US" dirty="0"/>
              <a:t>1-2 g with each unit of blood transfused</a:t>
            </a:r>
          </a:p>
          <a:p>
            <a:pPr algn="l">
              <a:buNone/>
            </a:pPr>
            <a:r>
              <a:rPr lang="en-US" dirty="0"/>
              <a:t>and by subcutaneous infusion 40 mg/kg over </a:t>
            </a:r>
            <a:r>
              <a:rPr lang="en-US" dirty="0" smtClean="0"/>
              <a:t>8-12</a:t>
            </a:r>
            <a:endParaRPr lang="en-US" dirty="0"/>
          </a:p>
          <a:p>
            <a:pPr algn="l">
              <a:buNone/>
            </a:pPr>
            <a:r>
              <a:rPr lang="en-US" dirty="0"/>
              <a:t>h, 5-7 days weekly. 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It </a:t>
            </a:r>
            <a:r>
              <a:rPr lang="en-US" dirty="0"/>
              <a:t>is commenced in infants</a:t>
            </a:r>
          </a:p>
          <a:p>
            <a:pPr algn="l">
              <a:buNone/>
            </a:pPr>
            <a:r>
              <a:rPr lang="en-US" dirty="0"/>
              <a:t>after 10-15 </a:t>
            </a:r>
            <a:r>
              <a:rPr lang="en-US" dirty="0" smtClean="0"/>
              <a:t>units </a:t>
            </a:r>
            <a:r>
              <a:rPr lang="en-US" dirty="0"/>
              <a:t>of blood have been transfused.</a:t>
            </a:r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525963"/>
          </a:xfrm>
        </p:spPr>
        <p:txBody>
          <a:bodyPr/>
          <a:lstStyle/>
          <a:p>
            <a:pPr algn="l">
              <a:buNone/>
            </a:pPr>
            <a:r>
              <a:rPr lang="ar-IQ" dirty="0" smtClean="0"/>
              <a:t> </a:t>
            </a:r>
            <a:endParaRPr lang="en-US" dirty="0" smtClean="0"/>
          </a:p>
          <a:p>
            <a:pPr algn="l">
              <a:buNone/>
            </a:pPr>
            <a:r>
              <a:rPr lang="en-US" dirty="0" err="1"/>
              <a:t>Deferiprone</a:t>
            </a:r>
            <a:r>
              <a:rPr lang="en-US" dirty="0"/>
              <a:t> is an orally active iron </a:t>
            </a:r>
            <a:r>
              <a:rPr lang="en-US" dirty="0" err="1"/>
              <a:t>chelator</a:t>
            </a:r>
            <a:r>
              <a:rPr lang="en-US" dirty="0"/>
              <a:t> </a:t>
            </a:r>
            <a:r>
              <a:rPr lang="en-US" dirty="0" smtClean="0"/>
              <a:t>which causes </a:t>
            </a:r>
            <a:r>
              <a:rPr lang="en-US" dirty="0"/>
              <a:t>predominantly urine iron excretion. </a:t>
            </a:r>
            <a:endParaRPr lang="en-US" dirty="0" smtClean="0"/>
          </a:p>
          <a:p>
            <a:pPr algn="l">
              <a:buNone/>
            </a:pPr>
            <a:r>
              <a:rPr lang="en-US" b="1" dirty="0" smtClean="0"/>
              <a:t>It is </a:t>
            </a:r>
            <a:r>
              <a:rPr lang="en-US" dirty="0" smtClean="0"/>
              <a:t>usually </a:t>
            </a:r>
            <a:r>
              <a:rPr lang="en-US" dirty="0"/>
              <a:t>given in three doses </a:t>
            </a:r>
            <a:r>
              <a:rPr lang="en-US" dirty="0" smtClean="0"/>
              <a:t>daily .</a:t>
            </a:r>
          </a:p>
          <a:p>
            <a:pPr algn="l">
              <a:buNone/>
            </a:pPr>
            <a:r>
              <a:rPr lang="en-US" dirty="0" smtClean="0"/>
              <a:t>more </a:t>
            </a:r>
            <a:r>
              <a:rPr lang="en-US" dirty="0"/>
              <a:t>effective than </a:t>
            </a:r>
            <a:r>
              <a:rPr lang="en-US" dirty="0" err="1" smtClean="0"/>
              <a:t>deferoxamine</a:t>
            </a:r>
            <a:r>
              <a:rPr lang="en-US" dirty="0" smtClean="0"/>
              <a:t> at </a:t>
            </a:r>
            <a:r>
              <a:rPr lang="en-US" dirty="0"/>
              <a:t>removing cardiac iron</a:t>
            </a:r>
            <a:endParaRPr lang="en-US" dirty="0" smtClean="0"/>
          </a:p>
          <a:p>
            <a:pPr algn="l">
              <a:buNone/>
            </a:pPr>
            <a:endParaRPr lang="ar-IQ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dirty="0" err="1"/>
              <a:t>Deferasirox</a:t>
            </a:r>
            <a:r>
              <a:rPr lang="en-US" dirty="0"/>
              <a:t> </a:t>
            </a:r>
            <a:r>
              <a:rPr lang="en-US" dirty="0" smtClean="0"/>
              <a:t>is </a:t>
            </a:r>
            <a:r>
              <a:rPr lang="en-US" dirty="0"/>
              <a:t>the newest </a:t>
            </a:r>
            <a:r>
              <a:rPr lang="en-US" dirty="0" smtClean="0"/>
              <a:t>oral </a:t>
            </a:r>
            <a:r>
              <a:rPr lang="en-US" dirty="0" err="1" smtClean="0"/>
              <a:t>chelator</a:t>
            </a:r>
            <a:r>
              <a:rPr lang="en-US" dirty="0"/>
              <a:t>. 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It </a:t>
            </a:r>
            <a:r>
              <a:rPr lang="en-US" dirty="0"/>
              <a:t>is given once daily and causes </a:t>
            </a:r>
            <a:r>
              <a:rPr lang="en-US" dirty="0" err="1"/>
              <a:t>faecal</a:t>
            </a:r>
            <a:r>
              <a:rPr lang="en-US" dirty="0"/>
              <a:t> </a:t>
            </a:r>
            <a:r>
              <a:rPr lang="en-US" dirty="0" smtClean="0"/>
              <a:t>iron excretion </a:t>
            </a:r>
            <a:r>
              <a:rPr lang="en-US" dirty="0"/>
              <a:t>only. 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Skin </a:t>
            </a:r>
            <a:r>
              <a:rPr lang="en-US" dirty="0"/>
              <a:t>rashes and transient </a:t>
            </a:r>
            <a:r>
              <a:rPr lang="en-US" dirty="0" smtClean="0"/>
              <a:t>changes in </a:t>
            </a:r>
            <a:r>
              <a:rPr lang="en-US" dirty="0"/>
              <a:t>liver enzymes have been reported. 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The </a:t>
            </a:r>
            <a:r>
              <a:rPr lang="en-US" dirty="0"/>
              <a:t>ease </a:t>
            </a:r>
            <a:r>
              <a:rPr lang="en-US" dirty="0" smtClean="0"/>
              <a:t>of administration </a:t>
            </a:r>
            <a:r>
              <a:rPr lang="en-US" dirty="0"/>
              <a:t>and its lack of major side-effects </a:t>
            </a:r>
            <a:r>
              <a:rPr lang="en-US" dirty="0" smtClean="0"/>
              <a:t>are likely </a:t>
            </a:r>
            <a:r>
              <a:rPr lang="en-US" dirty="0"/>
              <a:t>to result in its widespread use.</a:t>
            </a:r>
            <a:endParaRPr lang="ar-IQ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n-US" dirty="0" smtClean="0"/>
              <a:t>4- </a:t>
            </a:r>
            <a:r>
              <a:rPr lang="en-US" dirty="0"/>
              <a:t>Vitamin C, 200 mg/day, increases excretion of</a:t>
            </a:r>
          </a:p>
          <a:p>
            <a:pPr algn="l">
              <a:buNone/>
            </a:pPr>
            <a:r>
              <a:rPr lang="en-US" dirty="0"/>
              <a:t>iron produced by </a:t>
            </a:r>
            <a:r>
              <a:rPr lang="en-US" dirty="0" err="1"/>
              <a:t>deferoxamine</a:t>
            </a:r>
            <a:r>
              <a:rPr lang="en-US" dirty="0"/>
              <a:t>.</a:t>
            </a:r>
          </a:p>
          <a:p>
            <a:pPr algn="l">
              <a:buNone/>
            </a:pPr>
            <a:r>
              <a:rPr lang="en-US" dirty="0"/>
              <a:t>5 </a:t>
            </a:r>
            <a:r>
              <a:rPr lang="en-US" dirty="0" smtClean="0"/>
              <a:t>-</a:t>
            </a:r>
            <a:r>
              <a:rPr lang="en-US" dirty="0" err="1" smtClean="0"/>
              <a:t>Splenectomy</a:t>
            </a:r>
            <a:r>
              <a:rPr lang="en-US" dirty="0" smtClean="0"/>
              <a:t> </a:t>
            </a:r>
            <a:r>
              <a:rPr lang="en-US" dirty="0"/>
              <a:t>may be needed to reduce blood</a:t>
            </a:r>
          </a:p>
          <a:p>
            <a:pPr algn="l">
              <a:buNone/>
            </a:pPr>
            <a:r>
              <a:rPr lang="en-US" dirty="0"/>
              <a:t>requirements. This should be delayed until the</a:t>
            </a:r>
          </a:p>
          <a:p>
            <a:pPr algn="l">
              <a:buNone/>
            </a:pPr>
            <a:r>
              <a:rPr lang="en-US" dirty="0"/>
              <a:t>patient is over 6 years old because of the high </a:t>
            </a:r>
            <a:r>
              <a:rPr lang="en-US" dirty="0" smtClean="0"/>
              <a:t>risk of </a:t>
            </a:r>
            <a:r>
              <a:rPr lang="en-US" dirty="0"/>
              <a:t>dangerous infections post-</a:t>
            </a:r>
            <a:r>
              <a:rPr lang="en-US" dirty="0" err="1"/>
              <a:t>splenectomy</a:t>
            </a:r>
            <a:r>
              <a:rPr lang="en-US" dirty="0" smtClean="0"/>
              <a:t>.</a:t>
            </a:r>
          </a:p>
          <a:p>
            <a:pPr algn="l">
              <a:buNone/>
            </a:pPr>
            <a:endParaRPr lang="en-US" dirty="0"/>
          </a:p>
          <a:p>
            <a:pPr algn="l">
              <a:buNone/>
            </a:pPr>
            <a:r>
              <a:rPr lang="en-US" dirty="0" smtClean="0"/>
              <a:t> vaccinations and </a:t>
            </a:r>
            <a:r>
              <a:rPr lang="en-US" dirty="0"/>
              <a:t>antibiotics </a:t>
            </a:r>
            <a:r>
              <a:rPr lang="en-US" dirty="0" smtClean="0"/>
              <a:t>should </a:t>
            </a:r>
            <a:r>
              <a:rPr lang="en-US" dirty="0"/>
              <a:t>be </a:t>
            </a:r>
            <a:r>
              <a:rPr lang="en-US" dirty="0" smtClean="0"/>
              <a:t>given</a:t>
            </a:r>
            <a:endParaRPr lang="ar-IQ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n-US" dirty="0" smtClean="0"/>
              <a:t>6- </a:t>
            </a:r>
            <a:r>
              <a:rPr lang="en-US" dirty="0"/>
              <a:t>Endocrine therapy is given either as replacement</a:t>
            </a:r>
          </a:p>
          <a:p>
            <a:pPr algn="l">
              <a:buNone/>
            </a:pPr>
            <a:r>
              <a:rPr lang="en-US" dirty="0"/>
              <a:t>because of end-organ failure or to stimulate the </a:t>
            </a:r>
            <a:r>
              <a:rPr lang="en-US" dirty="0" smtClean="0"/>
              <a:t>pituitary if </a:t>
            </a:r>
            <a:r>
              <a:rPr lang="en-US" dirty="0"/>
              <a:t>puberty is delayed</a:t>
            </a:r>
            <a:r>
              <a:rPr lang="en-US" dirty="0" smtClean="0"/>
              <a:t>.</a:t>
            </a:r>
          </a:p>
          <a:p>
            <a:pPr algn="l">
              <a:buNone/>
            </a:pPr>
            <a:r>
              <a:rPr lang="en-US" dirty="0" smtClean="0"/>
              <a:t>Diabetics </a:t>
            </a:r>
            <a:r>
              <a:rPr lang="en-US" dirty="0"/>
              <a:t>will require </a:t>
            </a:r>
            <a:r>
              <a:rPr lang="en-US" dirty="0" smtClean="0"/>
              <a:t>insulin therapy.</a:t>
            </a:r>
          </a:p>
          <a:p>
            <a:pPr algn="l">
              <a:buNone/>
            </a:pPr>
            <a:r>
              <a:rPr lang="en-US" dirty="0" smtClean="0"/>
              <a:t> </a:t>
            </a:r>
            <a:r>
              <a:rPr lang="en-US" dirty="0"/>
              <a:t>Patients with osteoporosis may need additional</a:t>
            </a:r>
          </a:p>
          <a:p>
            <a:pPr algn="l">
              <a:buNone/>
            </a:pPr>
            <a:r>
              <a:rPr lang="en-US" dirty="0"/>
              <a:t>therapy with increased calcium and vitamin</a:t>
            </a:r>
          </a:p>
          <a:p>
            <a:pPr algn="l">
              <a:buNone/>
            </a:pPr>
            <a:r>
              <a:rPr lang="en-US" dirty="0"/>
              <a:t>D in their diet, together with a </a:t>
            </a:r>
            <a:r>
              <a:rPr lang="en-US" dirty="0" err="1"/>
              <a:t>bisphosphonate</a:t>
            </a:r>
            <a:r>
              <a:rPr lang="en-US" dirty="0"/>
              <a:t> </a:t>
            </a:r>
            <a:r>
              <a:rPr lang="en-US" dirty="0" smtClean="0"/>
              <a:t>and appropriate </a:t>
            </a:r>
            <a:r>
              <a:rPr lang="en-US" dirty="0"/>
              <a:t>endocrine therapy.</a:t>
            </a:r>
            <a:endParaRPr lang="ar-IQ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dirty="0"/>
              <a:t>7 </a:t>
            </a:r>
            <a:r>
              <a:rPr lang="en-US" dirty="0" smtClean="0"/>
              <a:t>-Immunization </a:t>
            </a:r>
            <a:r>
              <a:rPr lang="en-US" dirty="0"/>
              <a:t>against hepatitis B should be</a:t>
            </a:r>
          </a:p>
          <a:p>
            <a:pPr algn="l">
              <a:buNone/>
            </a:pPr>
            <a:r>
              <a:rPr lang="en-US" dirty="0"/>
              <a:t>carried out in all non-immune patients. </a:t>
            </a:r>
            <a:endParaRPr lang="en-US" dirty="0" smtClean="0"/>
          </a:p>
          <a:p>
            <a:pPr algn="l">
              <a:buNone/>
            </a:pPr>
            <a:endParaRPr lang="en-US" dirty="0"/>
          </a:p>
          <a:p>
            <a:pPr algn="l">
              <a:buNone/>
            </a:pPr>
            <a:r>
              <a:rPr lang="en-US" dirty="0" smtClean="0"/>
              <a:t>Treatment for </a:t>
            </a:r>
            <a:r>
              <a:rPr lang="en-US" dirty="0"/>
              <a:t>transfusion-transmitted hepatitis C with </a:t>
            </a:r>
            <a:r>
              <a:rPr lang="en-US" dirty="0" smtClean="0"/>
              <a:t>alpha interferon and </a:t>
            </a:r>
            <a:r>
              <a:rPr lang="en-US" dirty="0" err="1"/>
              <a:t>ribavirin</a:t>
            </a:r>
            <a:r>
              <a:rPr lang="en-US" dirty="0"/>
              <a:t> is needed if viral </a:t>
            </a:r>
            <a:r>
              <a:rPr lang="en-US" dirty="0" smtClean="0"/>
              <a:t>genomes are </a:t>
            </a:r>
            <a:r>
              <a:rPr lang="en-US" dirty="0"/>
              <a:t>detected in plasma.</a:t>
            </a:r>
            <a:endParaRPr lang="ar-IQ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5857916"/>
          </a:xfrm>
        </p:spPr>
        <p:txBody>
          <a:bodyPr>
            <a:normAutofit fontScale="92500" lnSpcReduction="20000"/>
          </a:bodyPr>
          <a:lstStyle/>
          <a:p>
            <a:pPr algn="l">
              <a:buNone/>
            </a:pPr>
            <a:r>
              <a:rPr lang="en-US" dirty="0" smtClean="0"/>
              <a:t>8- </a:t>
            </a:r>
            <a:r>
              <a:rPr lang="en-US" dirty="0" err="1"/>
              <a:t>Allogeneic</a:t>
            </a:r>
            <a:r>
              <a:rPr lang="en-US" dirty="0"/>
              <a:t> bone marrow </a:t>
            </a:r>
            <a:r>
              <a:rPr lang="en-US" dirty="0" smtClean="0"/>
              <a:t>transplantation </a:t>
            </a:r>
            <a:r>
              <a:rPr lang="en-US" dirty="0"/>
              <a:t>offers</a:t>
            </a:r>
          </a:p>
          <a:p>
            <a:pPr algn="l">
              <a:buNone/>
            </a:pPr>
            <a:r>
              <a:rPr lang="en-US" dirty="0"/>
              <a:t>the prospect of permanent cure. 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The </a:t>
            </a:r>
            <a:r>
              <a:rPr lang="en-US" dirty="0"/>
              <a:t>success </a:t>
            </a:r>
            <a:r>
              <a:rPr lang="en-US" dirty="0" smtClean="0"/>
              <a:t>rate(long-term </a:t>
            </a:r>
            <a:r>
              <a:rPr lang="en-US" dirty="0" err="1"/>
              <a:t>thalassaemia</a:t>
            </a:r>
            <a:r>
              <a:rPr lang="en-US" dirty="0"/>
              <a:t> major-free survival) </a:t>
            </a:r>
            <a:r>
              <a:rPr lang="en-US" dirty="0" smtClean="0"/>
              <a:t>is over </a:t>
            </a:r>
            <a:r>
              <a:rPr lang="en-US" dirty="0"/>
              <a:t>80% in well-</a:t>
            </a:r>
            <a:r>
              <a:rPr lang="en-US" dirty="0" err="1"/>
              <a:t>chelated</a:t>
            </a:r>
            <a:r>
              <a:rPr lang="en-US" dirty="0"/>
              <a:t> younger patients </a:t>
            </a:r>
            <a:r>
              <a:rPr lang="en-US" dirty="0" smtClean="0"/>
              <a:t>without liver </a:t>
            </a:r>
            <a:r>
              <a:rPr lang="en-US" dirty="0"/>
              <a:t>fibrosis or </a:t>
            </a:r>
            <a:r>
              <a:rPr lang="en-US" dirty="0" err="1"/>
              <a:t>hepatomegaly</a:t>
            </a:r>
            <a:r>
              <a:rPr lang="en-US" dirty="0" smtClean="0"/>
              <a:t>.</a:t>
            </a:r>
          </a:p>
          <a:p>
            <a:pPr algn="l">
              <a:buNone/>
            </a:pPr>
            <a:r>
              <a:rPr lang="en-US" dirty="0" smtClean="0"/>
              <a:t> </a:t>
            </a:r>
          </a:p>
          <a:p>
            <a:pPr algn="l">
              <a:buNone/>
            </a:pPr>
            <a:r>
              <a:rPr lang="en-US" dirty="0" smtClean="0"/>
              <a:t>A </a:t>
            </a:r>
            <a:r>
              <a:rPr lang="en-US" dirty="0"/>
              <a:t>human </a:t>
            </a:r>
            <a:r>
              <a:rPr lang="en-US" dirty="0" err="1" smtClean="0"/>
              <a:t>leucocyte</a:t>
            </a:r>
            <a:r>
              <a:rPr lang="en-US" dirty="0" smtClean="0"/>
              <a:t> antigen </a:t>
            </a:r>
            <a:r>
              <a:rPr lang="en-US" dirty="0"/>
              <a:t>(HLA) matching sibling (or rarely </a:t>
            </a:r>
            <a:r>
              <a:rPr lang="en-US" dirty="0" smtClean="0"/>
              <a:t>other family </a:t>
            </a:r>
            <a:r>
              <a:rPr lang="en-US" dirty="0"/>
              <a:t>member or matching </a:t>
            </a:r>
            <a:endParaRPr lang="ar-IQ" dirty="0" smtClean="0"/>
          </a:p>
          <a:p>
            <a:pPr algn="l">
              <a:buNone/>
            </a:pPr>
            <a:r>
              <a:rPr lang="en-US" dirty="0" smtClean="0"/>
              <a:t>unrelated </a:t>
            </a:r>
            <a:r>
              <a:rPr lang="en-US" dirty="0"/>
              <a:t>donor) </a:t>
            </a:r>
            <a:r>
              <a:rPr lang="en-US" dirty="0" smtClean="0"/>
              <a:t>acts as </a:t>
            </a:r>
            <a:r>
              <a:rPr lang="en-US" dirty="0"/>
              <a:t>donor</a:t>
            </a:r>
            <a:r>
              <a:rPr lang="en-US" dirty="0" smtClean="0"/>
              <a:t>.</a:t>
            </a:r>
          </a:p>
          <a:p>
            <a:pPr algn="l">
              <a:buNone/>
            </a:pPr>
            <a:r>
              <a:rPr lang="en-US" dirty="0" smtClean="0"/>
              <a:t> </a:t>
            </a:r>
          </a:p>
          <a:p>
            <a:pPr algn="l">
              <a:buNone/>
            </a:pPr>
            <a:r>
              <a:rPr lang="en-US" dirty="0" smtClean="0"/>
              <a:t>Failure </a:t>
            </a:r>
            <a:r>
              <a:rPr lang="en-US" dirty="0"/>
              <a:t>is mainly a result of </a:t>
            </a:r>
            <a:r>
              <a:rPr lang="en-US" dirty="0" smtClean="0"/>
              <a:t>recurrence</a:t>
            </a:r>
            <a:endParaRPr lang="en-US" dirty="0"/>
          </a:p>
          <a:p>
            <a:pPr algn="l">
              <a:buNone/>
            </a:pPr>
            <a:r>
              <a:rPr lang="en-US" dirty="0"/>
              <a:t>of </a:t>
            </a:r>
            <a:r>
              <a:rPr lang="en-US" dirty="0" err="1"/>
              <a:t>thalassaemia</a:t>
            </a:r>
            <a:r>
              <a:rPr lang="en-US" dirty="0"/>
              <a:t>, death (e.g. from infection) or </a:t>
            </a:r>
            <a:r>
              <a:rPr lang="en-US" dirty="0" smtClean="0"/>
              <a:t>severe chronic </a:t>
            </a:r>
            <a:r>
              <a:rPr lang="en-US" dirty="0"/>
              <a:t>graft-versus-host disease</a:t>
            </a:r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1078</Words>
  <Application>Microsoft Office PowerPoint</Application>
  <PresentationFormat>On-screen Show (4:3)</PresentationFormat>
  <Paragraphs>133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Thalassaemia syndromes</vt:lpstr>
      <vt:lpstr>Treatment</vt:lpstr>
      <vt:lpstr>Slide 3</vt:lpstr>
      <vt:lpstr>Slide 4</vt:lpstr>
      <vt:lpstr>Slide 5</vt:lpstr>
      <vt:lpstr>Slide 6</vt:lpstr>
      <vt:lpstr>Slide 7</vt:lpstr>
      <vt:lpstr>Slide 8</vt:lpstr>
      <vt:lpstr>Slide 9</vt:lpstr>
      <vt:lpstr>Beta Thalassaemia trait (minor) </vt:lpstr>
      <vt:lpstr>Thalassaemia intermedia</vt:lpstr>
      <vt:lpstr>Slide 12</vt:lpstr>
      <vt:lpstr>Slide 13</vt:lpstr>
      <vt:lpstr>Slide 14</vt:lpstr>
      <vt:lpstr>δβ-Thalassaemia</vt:lpstr>
      <vt:lpstr>Haemoglobin Lepore</vt:lpstr>
      <vt:lpstr>Hereditary persistence of fetal haemoglobin</vt:lpstr>
      <vt:lpstr>Association of beta-thalassaemia trait with other genetic disorders of haemoglobin </vt:lpstr>
    </vt:vector>
  </TitlesOfParts>
  <Company>By DR.Ahmed Saker 2o1O ;)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Al-Hudhud</dc:creator>
  <cp:lastModifiedBy>Al-Hudhud</cp:lastModifiedBy>
  <cp:revision>8</cp:revision>
  <dcterms:created xsi:type="dcterms:W3CDTF">2016-12-11T04:37:55Z</dcterms:created>
  <dcterms:modified xsi:type="dcterms:W3CDTF">2016-12-11T05:54:26Z</dcterms:modified>
</cp:coreProperties>
</file>