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4"/>
  </p:notesMasterIdLst>
  <p:sldIdLst>
    <p:sldId id="301" r:id="rId2"/>
    <p:sldId id="256" r:id="rId3"/>
    <p:sldId id="257" r:id="rId4"/>
    <p:sldId id="258" r:id="rId5"/>
    <p:sldId id="259" r:id="rId6"/>
    <p:sldId id="306" r:id="rId7"/>
    <p:sldId id="260" r:id="rId8"/>
    <p:sldId id="261" r:id="rId9"/>
    <p:sldId id="262" r:id="rId10"/>
    <p:sldId id="263" r:id="rId11"/>
    <p:sldId id="264" r:id="rId12"/>
    <p:sldId id="265" r:id="rId13"/>
    <p:sldId id="266" r:id="rId14"/>
    <p:sldId id="302" r:id="rId15"/>
    <p:sldId id="267" r:id="rId16"/>
    <p:sldId id="303" r:id="rId17"/>
    <p:sldId id="304" r:id="rId18"/>
    <p:sldId id="268" r:id="rId19"/>
    <p:sldId id="269" r:id="rId20"/>
    <p:sldId id="270" r:id="rId21"/>
    <p:sldId id="271" r:id="rId22"/>
    <p:sldId id="305" r:id="rId23"/>
    <p:sldId id="272" r:id="rId24"/>
    <p:sldId id="307"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32E241-9E86-4AF6-801D-7D21F0968F8E}" type="datetimeFigureOut">
              <a:rPr lang="ar-IQ" smtClean="0"/>
              <a:t>12/02/1438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783A09-E631-46B9-993C-6F80787D3351}" type="slidenum">
              <a:rPr lang="ar-IQ" smtClean="0"/>
              <a:t>‹#›</a:t>
            </a:fld>
            <a:endParaRPr lang="ar-IQ"/>
          </a:p>
        </p:txBody>
      </p:sp>
    </p:spTree>
    <p:extLst>
      <p:ext uri="{BB962C8B-B14F-4D97-AF65-F5344CB8AC3E}">
        <p14:creationId xmlns:p14="http://schemas.microsoft.com/office/powerpoint/2010/main" val="25998115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2783A09-E631-46B9-993C-6F80787D3351}" type="slidenum">
              <a:rPr lang="ar-IQ" smtClean="0"/>
              <a:t>33</a:t>
            </a:fld>
            <a:endParaRPr lang="ar-IQ"/>
          </a:p>
        </p:txBody>
      </p:sp>
    </p:spTree>
    <p:extLst>
      <p:ext uri="{BB962C8B-B14F-4D97-AF65-F5344CB8AC3E}">
        <p14:creationId xmlns:p14="http://schemas.microsoft.com/office/powerpoint/2010/main" val="353975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12/02/1438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1B8ABB09-4A1D-463E-8065-109CC2B7EFAA}" type="datetimeFigureOut">
              <a:rPr lang="ar-SA" smtClean="0"/>
              <a:t>12/02/1438</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B8ABB09-4A1D-463E-8065-109CC2B7EFAA}" type="datetimeFigureOut">
              <a:rPr lang="ar-SA" smtClean="0"/>
              <a:t>12/02/1438</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sz="5400" b="1" dirty="0">
                <a:solidFill>
                  <a:schemeClr val="accent3">
                    <a:lumMod val="40000"/>
                    <a:lumOff val="60000"/>
                  </a:schemeClr>
                </a:solidFill>
              </a:rPr>
              <a:t>IMMUNOPATHOLOGY</a:t>
            </a:r>
            <a:br>
              <a:rPr lang="en-US" sz="5400" b="1" dirty="0">
                <a:solidFill>
                  <a:schemeClr val="accent3">
                    <a:lumMod val="40000"/>
                    <a:lumOff val="60000"/>
                  </a:schemeClr>
                </a:solidFill>
              </a:rPr>
            </a:br>
            <a:endParaRPr lang="ar-IQ" dirty="0">
              <a:solidFill>
                <a:schemeClr val="accent3">
                  <a:lumMod val="40000"/>
                  <a:lumOff val="60000"/>
                </a:schemeClr>
              </a:solidFill>
            </a:endParaRPr>
          </a:p>
        </p:txBody>
      </p:sp>
      <p:sp>
        <p:nvSpPr>
          <p:cNvPr id="3" name="عنصر نائب للمحتوى 2"/>
          <p:cNvSpPr>
            <a:spLocks noGrp="1"/>
          </p:cNvSpPr>
          <p:nvPr>
            <p:ph idx="1"/>
          </p:nvPr>
        </p:nvSpPr>
        <p:spPr/>
        <p:txBody>
          <a:bodyPr>
            <a:normAutofit/>
          </a:bodyPr>
          <a:lstStyle/>
          <a:p>
            <a:pPr marL="68580" indent="0" algn="ctr">
              <a:buNone/>
            </a:pPr>
            <a:r>
              <a:rPr lang="en-US" sz="4800" b="1" dirty="0" smtClean="0">
                <a:solidFill>
                  <a:srgbClr val="FF0000"/>
                </a:solidFill>
              </a:rPr>
              <a:t>           </a:t>
            </a:r>
            <a:r>
              <a:rPr lang="en-US" sz="4800" b="1" dirty="0" smtClean="0">
                <a:solidFill>
                  <a:schemeClr val="tx2"/>
                </a:solidFill>
              </a:rPr>
              <a:t>DR.MAYSEM                </a:t>
            </a:r>
          </a:p>
          <a:p>
            <a:pPr marL="68580" indent="0" algn="ctr">
              <a:buNone/>
            </a:pPr>
            <a:r>
              <a:rPr lang="en-US" sz="4800" b="1" smtClean="0">
                <a:solidFill>
                  <a:schemeClr val="tx2"/>
                </a:solidFill>
              </a:rPr>
              <a:t>LEC.4</a:t>
            </a:r>
            <a:endParaRPr lang="ar-IQ" sz="4800" b="1" dirty="0">
              <a:solidFill>
                <a:schemeClr val="tx2"/>
              </a:solidFill>
            </a:endParaRPr>
          </a:p>
        </p:txBody>
      </p:sp>
    </p:spTree>
    <p:extLst>
      <p:ext uri="{BB962C8B-B14F-4D97-AF65-F5344CB8AC3E}">
        <p14:creationId xmlns:p14="http://schemas.microsoft.com/office/powerpoint/2010/main" val="68170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latin typeface="Arial"/>
                <a:ea typeface="Calibri"/>
                <a:cs typeface="Arial"/>
              </a:rPr>
              <a:t>Acute Rejection</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a:xfrm>
            <a:off x="683568" y="1340768"/>
            <a:ext cx="8280920" cy="5328592"/>
          </a:xfrm>
        </p:spPr>
        <p:txBody>
          <a:bodyPr>
            <a:normAutofit lnSpcReduction="10000"/>
          </a:bodyPr>
          <a:lstStyle/>
          <a:p>
            <a:pPr marL="68580" indent="0" algn="l" rtl="0">
              <a:lnSpc>
                <a:spcPct val="115000"/>
              </a:lnSpc>
              <a:spcAft>
                <a:spcPts val="0"/>
              </a:spcAft>
              <a:buNone/>
            </a:pPr>
            <a:r>
              <a:rPr lang="en-US" sz="3800" b="1" dirty="0" smtClean="0">
                <a:latin typeface="Arial"/>
                <a:ea typeface="Calibri"/>
                <a:cs typeface="Arial"/>
              </a:rPr>
              <a:t>Acute </a:t>
            </a:r>
            <a:r>
              <a:rPr lang="en-US" sz="3800" b="1" dirty="0">
                <a:latin typeface="Arial"/>
                <a:ea typeface="Calibri"/>
                <a:cs typeface="Arial"/>
              </a:rPr>
              <a:t>rejection typically occurs within days or months of transplantation or after cessation of immunosuppressive therapy. Both cellular and </a:t>
            </a:r>
            <a:r>
              <a:rPr lang="en-US" sz="3800" b="1" dirty="0" err="1">
                <a:latin typeface="Arial"/>
                <a:ea typeface="Calibri"/>
                <a:cs typeface="Arial"/>
              </a:rPr>
              <a:t>humoral</a:t>
            </a:r>
            <a:r>
              <a:rPr lang="en-US" sz="3800" b="1" dirty="0">
                <a:latin typeface="Arial"/>
                <a:ea typeface="Calibri"/>
                <a:cs typeface="Arial"/>
              </a:rPr>
              <a:t> mechanisms can contribute.</a:t>
            </a:r>
            <a:endParaRPr lang="en-US" sz="2900" b="1" dirty="0">
              <a:latin typeface="Calibri"/>
              <a:ea typeface="Calibri"/>
              <a:cs typeface="Arial"/>
            </a:endParaRPr>
          </a:p>
          <a:p>
            <a:pPr marL="68580" indent="0" algn="l" rtl="0">
              <a:lnSpc>
                <a:spcPct val="115000"/>
              </a:lnSpc>
              <a:spcAft>
                <a:spcPts val="0"/>
              </a:spcAft>
              <a:buNone/>
            </a:pPr>
            <a:r>
              <a:rPr lang="en-US" sz="3800" b="1" dirty="0">
                <a:latin typeface="Arial"/>
                <a:ea typeface="Calibri"/>
                <a:cs typeface="Arial"/>
              </a:rPr>
              <a:t> </a:t>
            </a:r>
            <a:endParaRPr lang="en-US" sz="2900" b="1" dirty="0">
              <a:latin typeface="Calibri"/>
              <a:ea typeface="Calibri"/>
              <a:cs typeface="Arial"/>
            </a:endParaRPr>
          </a:p>
          <a:p>
            <a:pPr marL="68580" indent="0" algn="l" rtl="0">
              <a:lnSpc>
                <a:spcPct val="115000"/>
              </a:lnSpc>
              <a:spcAft>
                <a:spcPts val="0"/>
              </a:spcAft>
              <a:buNone/>
            </a:pPr>
            <a:r>
              <a:rPr lang="en-US" sz="3800" b="1" dirty="0">
                <a:latin typeface="Arial"/>
                <a:ea typeface="Calibri"/>
                <a:cs typeface="Arial"/>
              </a:rPr>
              <a:t> </a:t>
            </a:r>
            <a:endParaRPr lang="en-US" sz="2900" b="1" dirty="0">
              <a:latin typeface="Calibri"/>
              <a:ea typeface="Calibri"/>
              <a:cs typeface="Arial"/>
            </a:endParaRPr>
          </a:p>
          <a:p>
            <a:endParaRPr lang="ar-IQ" dirty="0"/>
          </a:p>
        </p:txBody>
      </p:sp>
    </p:spTree>
    <p:extLst>
      <p:ext uri="{BB962C8B-B14F-4D97-AF65-F5344CB8AC3E}">
        <p14:creationId xmlns:p14="http://schemas.microsoft.com/office/powerpoint/2010/main" val="241453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68580" lvl="0" indent="0" algn="l" rtl="0">
              <a:lnSpc>
                <a:spcPct val="115000"/>
              </a:lnSpc>
              <a:buClr>
                <a:srgbClr val="B4DCFA"/>
              </a:buClr>
              <a:buNone/>
            </a:pPr>
            <a:r>
              <a:rPr lang="en-US" sz="2100" b="1" dirty="0">
                <a:solidFill>
                  <a:prstClr val="white"/>
                </a:solidFill>
                <a:latin typeface="Arial"/>
                <a:ea typeface="Calibri"/>
                <a:cs typeface="Arial"/>
              </a:rPr>
              <a:t>•</a:t>
            </a:r>
            <a:r>
              <a:rPr lang="en-US" sz="2100" b="1" u="sng" dirty="0">
                <a:solidFill>
                  <a:prstClr val="white"/>
                </a:solidFill>
                <a:latin typeface="Arial"/>
                <a:ea typeface="Calibri"/>
                <a:cs typeface="Arial"/>
              </a:rPr>
              <a:t> Acute cellular rejection</a:t>
            </a:r>
            <a:r>
              <a:rPr lang="en-US" sz="2100" b="1" dirty="0">
                <a:solidFill>
                  <a:prstClr val="white"/>
                </a:solidFill>
                <a:latin typeface="Arial"/>
                <a:ea typeface="Calibri"/>
                <a:cs typeface="Arial"/>
              </a:rPr>
              <a:t> T cells destroy graft parenchyma</a:t>
            </a:r>
            <a:endParaRPr lang="en-US" sz="1600" b="1" dirty="0">
              <a:solidFill>
                <a:prstClr val="white"/>
              </a:solidFill>
              <a:latin typeface="Calibri"/>
              <a:ea typeface="Calibri"/>
              <a:cs typeface="Arial"/>
            </a:endParaRPr>
          </a:p>
          <a:p>
            <a:pPr marL="68580" lvl="0" indent="0" algn="l" rtl="0">
              <a:lnSpc>
                <a:spcPct val="115000"/>
              </a:lnSpc>
              <a:buClr>
                <a:srgbClr val="B4DCFA"/>
              </a:buClr>
              <a:buNone/>
            </a:pPr>
            <a:r>
              <a:rPr lang="en-US" sz="2100" b="1" dirty="0">
                <a:solidFill>
                  <a:prstClr val="white"/>
                </a:solidFill>
                <a:latin typeface="Arial"/>
                <a:ea typeface="Calibri"/>
                <a:cs typeface="Arial"/>
              </a:rPr>
              <a:t>          (and vessels) by cytotoxicity and inflammatory reactions.</a:t>
            </a:r>
            <a:endParaRPr lang="en-US" sz="1600" b="1" dirty="0">
              <a:solidFill>
                <a:prstClr val="white"/>
              </a:solidFill>
              <a:latin typeface="Calibri"/>
              <a:ea typeface="Calibri"/>
              <a:cs typeface="Arial"/>
            </a:endParaRPr>
          </a:p>
          <a:p>
            <a:pPr marL="68580" lvl="0" indent="0" algn="l" rtl="0">
              <a:lnSpc>
                <a:spcPct val="115000"/>
              </a:lnSpc>
              <a:buClr>
                <a:srgbClr val="B4DCFA"/>
              </a:buClr>
              <a:buNone/>
            </a:pPr>
            <a:r>
              <a:rPr lang="en-US" sz="2100" b="1" dirty="0">
                <a:solidFill>
                  <a:prstClr val="white"/>
                </a:solidFill>
                <a:latin typeface="Arial"/>
                <a:ea typeface="Calibri"/>
                <a:cs typeface="Arial"/>
              </a:rPr>
              <a:t> </a:t>
            </a:r>
            <a:endParaRPr lang="en-US" sz="1600" b="1" dirty="0">
              <a:solidFill>
                <a:prstClr val="white"/>
              </a:solidFill>
              <a:latin typeface="Calibri"/>
              <a:ea typeface="Calibri"/>
              <a:cs typeface="Arial"/>
            </a:endParaRPr>
          </a:p>
          <a:p>
            <a:pPr marL="68580" lvl="0" indent="0" algn="l" rtl="0">
              <a:lnSpc>
                <a:spcPct val="115000"/>
              </a:lnSpc>
              <a:buClr>
                <a:srgbClr val="B4DCFA"/>
              </a:buClr>
              <a:buNone/>
            </a:pPr>
            <a:r>
              <a:rPr lang="en-US" sz="2400" b="1" dirty="0">
                <a:solidFill>
                  <a:prstClr val="white"/>
                </a:solidFill>
                <a:latin typeface="Arial"/>
                <a:ea typeface="Calibri"/>
                <a:cs typeface="Arial"/>
              </a:rPr>
              <a:t>• </a:t>
            </a:r>
            <a:r>
              <a:rPr lang="en-US" sz="2400" b="1" u="sng" dirty="0">
                <a:solidFill>
                  <a:prstClr val="white"/>
                </a:solidFill>
                <a:latin typeface="Arial"/>
                <a:ea typeface="Calibri"/>
                <a:cs typeface="Arial"/>
              </a:rPr>
              <a:t>Acute </a:t>
            </a:r>
            <a:r>
              <a:rPr lang="en-US" sz="2400" b="1" u="sng" dirty="0" err="1">
                <a:solidFill>
                  <a:prstClr val="white"/>
                </a:solidFill>
                <a:latin typeface="Arial"/>
                <a:ea typeface="Calibri"/>
                <a:cs typeface="Arial"/>
              </a:rPr>
              <a:t>humoral</a:t>
            </a:r>
            <a:r>
              <a:rPr lang="en-US" sz="2400" b="1" u="sng" dirty="0">
                <a:solidFill>
                  <a:prstClr val="white"/>
                </a:solidFill>
                <a:latin typeface="Arial"/>
                <a:ea typeface="Calibri"/>
                <a:cs typeface="Arial"/>
              </a:rPr>
              <a:t> rejection</a:t>
            </a:r>
            <a:r>
              <a:rPr lang="en-US" sz="2400" b="1" dirty="0">
                <a:solidFill>
                  <a:prstClr val="white"/>
                </a:solidFill>
                <a:latin typeface="Arial"/>
                <a:ea typeface="Calibri"/>
                <a:cs typeface="Arial"/>
              </a:rPr>
              <a:t>  </a:t>
            </a:r>
            <a:r>
              <a:rPr lang="en-US" sz="2100" b="1" dirty="0">
                <a:solidFill>
                  <a:prstClr val="white"/>
                </a:solidFill>
                <a:latin typeface="Arial"/>
                <a:ea typeface="Calibri"/>
                <a:cs typeface="Arial"/>
              </a:rPr>
              <a:t>(rejection </a:t>
            </a:r>
            <a:r>
              <a:rPr lang="en-US" sz="2100" b="1" dirty="0" err="1">
                <a:solidFill>
                  <a:prstClr val="white"/>
                </a:solidFill>
                <a:latin typeface="Arial"/>
                <a:ea typeface="Calibri"/>
                <a:cs typeface="Arial"/>
              </a:rPr>
              <a:t>vasculitis</a:t>
            </a:r>
            <a:r>
              <a:rPr lang="en-US" sz="2100" b="1" dirty="0">
                <a:solidFill>
                  <a:prstClr val="white"/>
                </a:solidFill>
                <a:latin typeface="Arial"/>
                <a:ea typeface="Calibri"/>
                <a:cs typeface="Arial"/>
              </a:rPr>
              <a:t>)  is mediated by</a:t>
            </a:r>
            <a:r>
              <a:rPr lang="en-US" sz="1600" b="1" dirty="0">
                <a:solidFill>
                  <a:prstClr val="white"/>
                </a:solidFill>
                <a:latin typeface="Calibri"/>
                <a:ea typeface="Calibri"/>
                <a:cs typeface="Arial"/>
              </a:rPr>
              <a:t> </a:t>
            </a:r>
            <a:r>
              <a:rPr lang="en-US" sz="2100" b="1" dirty="0">
                <a:solidFill>
                  <a:prstClr val="white"/>
                </a:solidFill>
                <a:latin typeface="Arial"/>
                <a:ea typeface="Calibri"/>
                <a:cs typeface="Arial"/>
              </a:rPr>
              <a:t> newly synthesized (not preformed) anti-donor antibodies that</a:t>
            </a:r>
            <a:r>
              <a:rPr lang="en-US" sz="1600" b="1" dirty="0">
                <a:solidFill>
                  <a:prstClr val="white"/>
                </a:solidFill>
                <a:latin typeface="Calibri"/>
                <a:ea typeface="Calibri"/>
                <a:cs typeface="Arial"/>
              </a:rPr>
              <a:t> </a:t>
            </a:r>
            <a:r>
              <a:rPr lang="en-US" sz="2100" b="1" dirty="0">
                <a:solidFill>
                  <a:prstClr val="white"/>
                </a:solidFill>
                <a:latin typeface="Arial"/>
                <a:ea typeface="Calibri"/>
                <a:cs typeface="Arial"/>
              </a:rPr>
              <a:t>cause a necrotizing </a:t>
            </a:r>
            <a:r>
              <a:rPr lang="en-US" sz="2100" b="1" dirty="0" err="1">
                <a:solidFill>
                  <a:prstClr val="white"/>
                </a:solidFill>
                <a:latin typeface="Arial"/>
                <a:ea typeface="Calibri"/>
                <a:cs typeface="Arial"/>
              </a:rPr>
              <a:t>vasculitis</a:t>
            </a:r>
            <a:r>
              <a:rPr lang="en-US" sz="2100" b="1" dirty="0">
                <a:solidFill>
                  <a:prstClr val="white"/>
                </a:solidFill>
                <a:latin typeface="Arial"/>
                <a:ea typeface="Calibri"/>
                <a:cs typeface="Arial"/>
              </a:rPr>
              <a:t> with consequent thrombosis.</a:t>
            </a:r>
            <a:endParaRPr lang="en-US" sz="1600" b="1" dirty="0">
              <a:solidFill>
                <a:prstClr val="white"/>
              </a:solidFill>
              <a:latin typeface="Calibri"/>
              <a:ea typeface="Calibri"/>
              <a:cs typeface="Arial"/>
            </a:endParaRPr>
          </a:p>
          <a:p>
            <a:endParaRPr lang="ar-IQ" dirty="0"/>
          </a:p>
        </p:txBody>
      </p:sp>
    </p:spTree>
    <p:extLst>
      <p:ext uri="{BB962C8B-B14F-4D97-AF65-F5344CB8AC3E}">
        <p14:creationId xmlns:p14="http://schemas.microsoft.com/office/powerpoint/2010/main" val="177434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latin typeface="Arial"/>
                <a:ea typeface="Calibri"/>
                <a:cs typeface="Arial"/>
              </a:rPr>
              <a:t>Chronic Rejection </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a:bodyPr>
          <a:lstStyle/>
          <a:p>
            <a:pPr algn="l"/>
            <a:r>
              <a:rPr lang="en-US" sz="3200" b="1" dirty="0" smtClean="0">
                <a:latin typeface="Arial"/>
                <a:ea typeface="Calibri"/>
              </a:rPr>
              <a:t>Chronic </a:t>
            </a:r>
            <a:r>
              <a:rPr lang="en-US" sz="3200" b="1" dirty="0">
                <a:latin typeface="Arial"/>
                <a:ea typeface="Calibri"/>
              </a:rPr>
              <a:t>rejection occurs over months to years and is characterized by progressive organ dysfunction. Dominated by arteriosclerosis, this type is probably caused by T cell reaction and secretion of cytokines that induce proliferation of vascular smooth muscle cells, associated with parenchymal fibrosis</a:t>
            </a:r>
            <a:endParaRPr lang="ar-IQ" b="1" dirty="0"/>
          </a:p>
        </p:txBody>
      </p:sp>
    </p:spTree>
    <p:extLst>
      <p:ext uri="{BB962C8B-B14F-4D97-AF65-F5344CB8AC3E}">
        <p14:creationId xmlns:p14="http://schemas.microsoft.com/office/powerpoint/2010/main" val="226607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8229600" cy="914400"/>
          </a:xfrm>
        </p:spPr>
        <p:txBody>
          <a:bodyPr/>
          <a:lstStyle/>
          <a:p>
            <a:r>
              <a:rPr lang="en-US" sz="3600" b="1" u="sng" dirty="0">
                <a:latin typeface="Arial"/>
                <a:ea typeface="Calibri"/>
                <a:cs typeface="Arial"/>
              </a:rPr>
              <a:t>Transplantation of Hematopoietic Stem Cells(HSC)</a:t>
            </a:r>
            <a:r>
              <a:rPr lang="en-US" sz="2800" dirty="0">
                <a:latin typeface="Calibri"/>
                <a:ea typeface="Calibri"/>
                <a:cs typeface="Arial"/>
              </a:rPr>
              <a:t/>
            </a:r>
            <a:br>
              <a:rPr lang="en-US" sz="2800" dirty="0">
                <a:latin typeface="Calibri"/>
                <a:ea typeface="Calibri"/>
                <a:cs typeface="Arial"/>
              </a:rPr>
            </a:br>
            <a:endParaRPr lang="ar-IQ" sz="3600" dirty="0"/>
          </a:p>
        </p:txBody>
      </p:sp>
      <p:sp>
        <p:nvSpPr>
          <p:cNvPr id="3" name="عنصر نائب للمحتوى 2"/>
          <p:cNvSpPr>
            <a:spLocks noGrp="1"/>
          </p:cNvSpPr>
          <p:nvPr>
            <p:ph idx="1"/>
          </p:nvPr>
        </p:nvSpPr>
        <p:spPr>
          <a:xfrm>
            <a:off x="914400" y="1783560"/>
            <a:ext cx="7772400" cy="4813792"/>
          </a:xfrm>
        </p:spPr>
        <p:txBody>
          <a:bodyPr>
            <a:normAutofit fontScale="70000" lnSpcReduction="20000"/>
          </a:bodyPr>
          <a:lstStyle/>
          <a:p>
            <a:pPr marL="68580" indent="0" algn="l" rtl="0">
              <a:lnSpc>
                <a:spcPct val="115000"/>
              </a:lnSpc>
              <a:spcAft>
                <a:spcPts val="0"/>
              </a:spcAft>
              <a:buNone/>
            </a:pPr>
            <a:r>
              <a:rPr lang="en-US" sz="4100" b="1" dirty="0" smtClean="0">
                <a:latin typeface="Arial"/>
                <a:ea typeface="Calibri"/>
                <a:cs typeface="Arial"/>
              </a:rPr>
              <a:t>Hematopoietic </a:t>
            </a:r>
            <a:r>
              <a:rPr lang="en-US" sz="4100" b="1" dirty="0">
                <a:latin typeface="Arial"/>
                <a:ea typeface="Calibri"/>
                <a:cs typeface="Arial"/>
              </a:rPr>
              <a:t>stem cell (HSC) transplantation is used </a:t>
            </a:r>
            <a:r>
              <a:rPr lang="en-US" sz="4100" b="1" dirty="0" smtClean="0">
                <a:latin typeface="Arial"/>
                <a:ea typeface="Calibri"/>
                <a:cs typeface="Arial"/>
              </a:rPr>
              <a:t>as</a:t>
            </a:r>
            <a:r>
              <a:rPr lang="en-US" sz="3600" b="1" dirty="0" smtClean="0">
                <a:latin typeface="Calibri"/>
                <a:ea typeface="Calibri"/>
                <a:cs typeface="Arial"/>
              </a:rPr>
              <a:t> </a:t>
            </a:r>
            <a:r>
              <a:rPr lang="en-US" sz="4100" b="1" dirty="0" smtClean="0">
                <a:latin typeface="Arial"/>
                <a:ea typeface="Calibri"/>
                <a:cs typeface="Arial"/>
              </a:rPr>
              <a:t>therapy </a:t>
            </a:r>
            <a:r>
              <a:rPr lang="en-US" sz="4100" b="1" dirty="0">
                <a:latin typeface="Arial"/>
                <a:ea typeface="Calibri"/>
                <a:cs typeface="Arial"/>
              </a:rPr>
              <a:t>for:</a:t>
            </a:r>
            <a:endParaRPr lang="en-US" sz="3600" b="1" dirty="0">
              <a:latin typeface="Calibri"/>
              <a:ea typeface="Calibri"/>
              <a:cs typeface="Arial"/>
            </a:endParaRPr>
          </a:p>
          <a:p>
            <a:pPr marL="68580" indent="0" algn="l" rtl="0">
              <a:lnSpc>
                <a:spcPct val="115000"/>
              </a:lnSpc>
              <a:spcAft>
                <a:spcPts val="0"/>
              </a:spcAft>
              <a:buNone/>
            </a:pPr>
            <a:r>
              <a:rPr lang="en-US" sz="4100" b="1" dirty="0">
                <a:solidFill>
                  <a:schemeClr val="accent3">
                    <a:lumMod val="40000"/>
                    <a:lumOff val="60000"/>
                  </a:schemeClr>
                </a:solidFill>
                <a:latin typeface="Arial"/>
                <a:ea typeface="Calibri"/>
                <a:cs typeface="Arial"/>
              </a:rPr>
              <a:t>1.</a:t>
            </a:r>
            <a:r>
              <a:rPr lang="en-US" sz="4100" b="1" dirty="0">
                <a:latin typeface="Arial"/>
                <a:ea typeface="Calibri"/>
                <a:cs typeface="Arial"/>
              </a:rPr>
              <a:t> hematopoietic  </a:t>
            </a:r>
            <a:r>
              <a:rPr lang="en-US" sz="4100" b="1" dirty="0" err="1">
                <a:latin typeface="Arial"/>
                <a:ea typeface="Calibri"/>
                <a:cs typeface="Arial"/>
              </a:rPr>
              <a:t>malignancies.e.g</a:t>
            </a:r>
            <a:r>
              <a:rPr lang="en-US" sz="4100" b="1" dirty="0">
                <a:latin typeface="Arial"/>
                <a:ea typeface="Calibri"/>
                <a:cs typeface="Arial"/>
              </a:rPr>
              <a:t>. leukemia   and some </a:t>
            </a:r>
            <a:r>
              <a:rPr lang="en-US" sz="4100" b="1" dirty="0" smtClean="0">
                <a:latin typeface="Arial"/>
                <a:ea typeface="Calibri"/>
                <a:cs typeface="Arial"/>
              </a:rPr>
              <a:t>non</a:t>
            </a:r>
            <a:r>
              <a:rPr lang="en-US" sz="3600" b="1" dirty="0" smtClean="0">
                <a:latin typeface="Calibri"/>
                <a:ea typeface="Calibri"/>
                <a:cs typeface="Arial"/>
              </a:rPr>
              <a:t> </a:t>
            </a:r>
            <a:r>
              <a:rPr lang="en-US" sz="4100" b="1" dirty="0" smtClean="0">
                <a:latin typeface="Arial"/>
                <a:ea typeface="Calibri"/>
                <a:cs typeface="Arial"/>
              </a:rPr>
              <a:t>hematopoietic </a:t>
            </a:r>
            <a:r>
              <a:rPr lang="en-US" sz="4100" b="1" dirty="0">
                <a:latin typeface="Arial"/>
                <a:ea typeface="Calibri"/>
                <a:cs typeface="Arial"/>
              </a:rPr>
              <a:t>malignancies</a:t>
            </a:r>
            <a:endParaRPr lang="en-US" sz="3600" b="1" dirty="0">
              <a:latin typeface="Calibri"/>
              <a:ea typeface="Calibri"/>
              <a:cs typeface="Arial"/>
            </a:endParaRPr>
          </a:p>
          <a:p>
            <a:pPr marL="68580" indent="0" algn="l" rtl="0">
              <a:lnSpc>
                <a:spcPct val="115000"/>
              </a:lnSpc>
              <a:spcAft>
                <a:spcPts val="0"/>
              </a:spcAft>
              <a:buNone/>
            </a:pPr>
            <a:r>
              <a:rPr lang="en-US" sz="4100" b="1" dirty="0">
                <a:latin typeface="Arial"/>
                <a:ea typeface="Calibri"/>
                <a:cs typeface="Arial"/>
              </a:rPr>
              <a:t>2.aplastic </a:t>
            </a:r>
            <a:r>
              <a:rPr lang="en-US" sz="4100" b="1" dirty="0" err="1">
                <a:latin typeface="Arial"/>
                <a:ea typeface="Calibri"/>
                <a:cs typeface="Arial"/>
              </a:rPr>
              <a:t>anemias</a:t>
            </a:r>
            <a:r>
              <a:rPr lang="en-US" sz="4100" b="1" dirty="0">
                <a:latin typeface="Arial"/>
                <a:ea typeface="Calibri"/>
                <a:cs typeface="Arial"/>
              </a:rPr>
              <a:t>, </a:t>
            </a:r>
            <a:endParaRPr lang="en-US" sz="3600" b="1" dirty="0">
              <a:latin typeface="Calibri"/>
              <a:ea typeface="Calibri"/>
              <a:cs typeface="Arial"/>
            </a:endParaRPr>
          </a:p>
          <a:p>
            <a:pPr marL="68580" indent="0" algn="l" rtl="0">
              <a:lnSpc>
                <a:spcPct val="115000"/>
              </a:lnSpc>
              <a:spcAft>
                <a:spcPts val="0"/>
              </a:spcAft>
              <a:buNone/>
            </a:pPr>
            <a:r>
              <a:rPr lang="en-US" sz="4100" b="1" dirty="0">
                <a:solidFill>
                  <a:schemeClr val="accent3">
                    <a:lumMod val="40000"/>
                    <a:lumOff val="60000"/>
                  </a:schemeClr>
                </a:solidFill>
                <a:latin typeface="Arial"/>
                <a:ea typeface="Calibri"/>
                <a:cs typeface="Arial"/>
              </a:rPr>
              <a:t>3.</a:t>
            </a:r>
            <a:r>
              <a:rPr lang="en-US" sz="4100" b="1" dirty="0">
                <a:latin typeface="Arial"/>
                <a:ea typeface="Calibri"/>
                <a:cs typeface="Arial"/>
              </a:rPr>
              <a:t> certain inherited disorders e.g. immune deficiency states </a:t>
            </a:r>
            <a:r>
              <a:rPr lang="en-US" sz="4100" b="1" dirty="0" smtClean="0">
                <a:latin typeface="Arial"/>
                <a:ea typeface="Calibri"/>
                <a:cs typeface="Arial"/>
              </a:rPr>
              <a:t>and</a:t>
            </a:r>
            <a:r>
              <a:rPr lang="en-US" sz="3600" b="1" dirty="0" smtClean="0">
                <a:latin typeface="Calibri"/>
                <a:ea typeface="Calibri"/>
                <a:cs typeface="Arial"/>
              </a:rPr>
              <a:t>  </a:t>
            </a:r>
            <a:r>
              <a:rPr lang="en-US" sz="4100" b="1" dirty="0" smtClean="0">
                <a:latin typeface="Arial"/>
                <a:ea typeface="Calibri"/>
                <a:cs typeface="Arial"/>
              </a:rPr>
              <a:t>severe </a:t>
            </a:r>
            <a:r>
              <a:rPr lang="en-US" sz="4100" b="1" dirty="0">
                <a:latin typeface="Arial"/>
                <a:ea typeface="Calibri"/>
                <a:cs typeface="Arial"/>
              </a:rPr>
              <a:t>forms of thalassemia.</a:t>
            </a:r>
            <a:endParaRPr lang="en-US" sz="3600" b="1" dirty="0">
              <a:latin typeface="Calibri"/>
              <a:ea typeface="Calibri"/>
              <a:cs typeface="Arial"/>
            </a:endParaRPr>
          </a:p>
          <a:p>
            <a:pPr marL="68580" indent="0" algn="l" rtl="0">
              <a:lnSpc>
                <a:spcPct val="115000"/>
              </a:lnSpc>
              <a:spcAft>
                <a:spcPts val="0"/>
              </a:spcAft>
              <a:buNone/>
            </a:pPr>
            <a:r>
              <a:rPr lang="en-US" sz="4100" dirty="0">
                <a:latin typeface="Arial"/>
                <a:ea typeface="Calibri"/>
                <a:cs typeface="Arial"/>
              </a:rPr>
              <a:t> </a:t>
            </a:r>
            <a:endParaRPr lang="en-US" sz="3100" dirty="0">
              <a:latin typeface="Calibri"/>
              <a:ea typeface="Calibri"/>
              <a:cs typeface="Arial"/>
            </a:endParaRPr>
          </a:p>
          <a:p>
            <a:pPr marL="68580" indent="0">
              <a:buNone/>
            </a:pPr>
            <a:endParaRPr lang="ar-IQ" dirty="0"/>
          </a:p>
        </p:txBody>
      </p:sp>
    </p:spTree>
    <p:extLst>
      <p:ext uri="{BB962C8B-B14F-4D97-AF65-F5344CB8AC3E}">
        <p14:creationId xmlns:p14="http://schemas.microsoft.com/office/powerpoint/2010/main" val="4150725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97" y="476672"/>
            <a:ext cx="9144000"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84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88640"/>
            <a:ext cx="7772400" cy="1237824"/>
          </a:xfrm>
        </p:spPr>
        <p:txBody>
          <a:bodyPr/>
          <a:lstStyle/>
          <a:p>
            <a:r>
              <a:rPr lang="en-US" b="1" u="sng" dirty="0">
                <a:latin typeface="Arial"/>
                <a:ea typeface="Calibri"/>
                <a:cs typeface="Arial"/>
              </a:rPr>
              <a:t>Sources of Hematopoietic Stem Cells for Transplantation:</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lstStyle/>
          <a:p>
            <a:pPr marL="0" indent="0" algn="l" rtl="0">
              <a:lnSpc>
                <a:spcPct val="115000"/>
              </a:lnSpc>
              <a:buSzPts val="1400"/>
              <a:buNone/>
            </a:pPr>
            <a:r>
              <a:rPr lang="en-US" sz="3200" dirty="0" smtClean="0">
                <a:latin typeface="Arial"/>
                <a:ea typeface="Calibri"/>
                <a:cs typeface="Arial"/>
              </a:rPr>
              <a:t> 1.from </a:t>
            </a:r>
            <a:r>
              <a:rPr lang="en-US" sz="3200" dirty="0">
                <a:latin typeface="Arial"/>
                <a:ea typeface="Calibri"/>
                <a:cs typeface="Arial"/>
              </a:rPr>
              <a:t>donor bone marrow, </a:t>
            </a:r>
            <a:endParaRPr lang="en-US" sz="2400" dirty="0">
              <a:latin typeface="Arial"/>
              <a:ea typeface="Calibri"/>
              <a:cs typeface="Arial"/>
            </a:endParaRPr>
          </a:p>
          <a:p>
            <a:pPr marL="68580" indent="0" algn="l" rtl="0">
              <a:lnSpc>
                <a:spcPct val="115000"/>
              </a:lnSpc>
              <a:spcAft>
                <a:spcPts val="0"/>
              </a:spcAft>
              <a:buNone/>
            </a:pPr>
            <a:r>
              <a:rPr lang="en-US" sz="3200" dirty="0">
                <a:latin typeface="Arial"/>
                <a:ea typeface="Calibri"/>
                <a:cs typeface="Arial"/>
              </a:rPr>
              <a:t>2. from the peripheral blood.</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3. from the umbilical cord blood of newborns, a readily available </a:t>
            </a:r>
            <a:r>
              <a:rPr lang="en-US" sz="2400" dirty="0" smtClean="0">
                <a:latin typeface="Calibri"/>
                <a:ea typeface="Calibri"/>
                <a:cs typeface="Arial"/>
              </a:rPr>
              <a:t> </a:t>
            </a:r>
            <a:r>
              <a:rPr lang="en-US" sz="3200" dirty="0" smtClean="0">
                <a:latin typeface="Arial"/>
                <a:ea typeface="Calibri"/>
              </a:rPr>
              <a:t>rich </a:t>
            </a:r>
            <a:r>
              <a:rPr lang="en-US" sz="3200" dirty="0">
                <a:latin typeface="Arial"/>
                <a:ea typeface="Calibri"/>
              </a:rPr>
              <a:t>source of HSCs</a:t>
            </a:r>
            <a:endParaRPr lang="ar-IQ" dirty="0"/>
          </a:p>
        </p:txBody>
      </p:sp>
    </p:spTree>
    <p:extLst>
      <p:ext uri="{BB962C8B-B14F-4D97-AF65-F5344CB8AC3E}">
        <p14:creationId xmlns:p14="http://schemas.microsoft.com/office/powerpoint/2010/main" val="3926336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1556792"/>
            <a:ext cx="6480720"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3416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Stem cells</a:t>
            </a:r>
            <a:br>
              <a:rPr lang="en-US" dirty="0" smtClean="0"/>
            </a:br>
            <a:endParaRPr lang="ar-IQ"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996952"/>
            <a:ext cx="6696744"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066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15000"/>
              </a:lnSpc>
              <a:spcAft>
                <a:spcPts val="0"/>
              </a:spcAft>
            </a:pPr>
            <a:r>
              <a:rPr lang="en-US" sz="3200" b="1" dirty="0">
                <a:latin typeface="Arial"/>
                <a:ea typeface="Calibri"/>
                <a:cs typeface="Arial"/>
              </a:rPr>
              <a:t>The recipient receives chemotherapy and/or irradiation to destroy malignant cells (e.g., in leukemia) and to create a graft bed; then, HSCs are infused into the peripheral blood, from which they home to bone marrow .</a:t>
            </a:r>
            <a:endParaRPr lang="en-US" sz="2400" b="1" dirty="0">
              <a:latin typeface="Calibri"/>
              <a:ea typeface="Calibri"/>
              <a:cs typeface="Arial"/>
            </a:endParaRPr>
          </a:p>
          <a:p>
            <a:endParaRPr lang="ar-IQ" dirty="0"/>
          </a:p>
        </p:txBody>
      </p:sp>
    </p:spTree>
    <p:extLst>
      <p:ext uri="{BB962C8B-B14F-4D97-AF65-F5344CB8AC3E}">
        <p14:creationId xmlns:p14="http://schemas.microsoft.com/office/powerpoint/2010/main" val="2671325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15000"/>
              </a:lnSpc>
              <a:spcAft>
                <a:spcPts val="0"/>
              </a:spcAft>
            </a:pPr>
            <a:r>
              <a:rPr lang="en-US" sz="3200" b="1" i="1" dirty="0">
                <a:latin typeface="Arial"/>
                <a:ea typeface="Calibri"/>
                <a:cs typeface="Arial"/>
              </a:rPr>
              <a:t>Rejection of allogeneic HSC transplants seems to be mediated by </a:t>
            </a:r>
            <a:r>
              <a:rPr lang="en-US" sz="3200" b="1" i="1" dirty="0">
                <a:solidFill>
                  <a:srgbClr val="FFFF00"/>
                </a:solidFill>
                <a:latin typeface="Arial"/>
                <a:ea typeface="Calibri"/>
                <a:cs typeface="Arial"/>
              </a:rPr>
              <a:t>some combination of host T cells and NK cells that are resistant to radiation therapy and chemotherapy.</a:t>
            </a:r>
            <a:endParaRPr lang="en-US" sz="2400" dirty="0">
              <a:solidFill>
                <a:srgbClr val="FFFF00"/>
              </a:solidFill>
              <a:latin typeface="Calibri"/>
              <a:ea typeface="Calibri"/>
              <a:cs typeface="Arial"/>
            </a:endParaRPr>
          </a:p>
          <a:p>
            <a:endParaRPr lang="ar-IQ" dirty="0"/>
          </a:p>
        </p:txBody>
      </p:sp>
    </p:spTree>
    <p:extLst>
      <p:ext uri="{BB962C8B-B14F-4D97-AF65-F5344CB8AC3E}">
        <p14:creationId xmlns:p14="http://schemas.microsoft.com/office/powerpoint/2010/main" val="308014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a:xfrm>
            <a:off x="914400" y="836712"/>
            <a:ext cx="7772400" cy="3506688"/>
          </a:xfrm>
        </p:spPr>
        <p:txBody>
          <a:bodyPr/>
          <a:lstStyle/>
          <a:p>
            <a:pPr>
              <a:lnSpc>
                <a:spcPct val="115000"/>
              </a:lnSpc>
              <a:spcAft>
                <a:spcPts val="1000"/>
              </a:spcAft>
            </a:pPr>
            <a:r>
              <a:rPr lang="en-US" sz="5400" b="1" dirty="0">
                <a:latin typeface="Arial Black"/>
                <a:ea typeface="Calibri"/>
                <a:cs typeface="AdvP8DA3"/>
              </a:rPr>
              <a:t>Rejection of Tissue Transplants:</a:t>
            </a:r>
            <a:endParaRPr lang="en-US" sz="4400" b="1" dirty="0">
              <a:latin typeface="Calibri"/>
              <a:ea typeface="Calibri"/>
              <a:cs typeface="Arial"/>
            </a:endParaRPr>
          </a:p>
          <a:p>
            <a:endParaRPr lang="ar-IQ" dirty="0"/>
          </a:p>
        </p:txBody>
      </p:sp>
    </p:spTree>
    <p:extLst>
      <p:ext uri="{BB962C8B-B14F-4D97-AF65-F5344CB8AC3E}">
        <p14:creationId xmlns:p14="http://schemas.microsoft.com/office/powerpoint/2010/main" val="704541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68580" indent="0" algn="l" rtl="0">
              <a:lnSpc>
                <a:spcPct val="115000"/>
              </a:lnSpc>
              <a:spcAft>
                <a:spcPts val="0"/>
              </a:spcAft>
              <a:buNone/>
            </a:pPr>
            <a:r>
              <a:rPr lang="en-US" sz="3200" b="1" i="1" u="sng" dirty="0">
                <a:solidFill>
                  <a:srgbClr val="FFFF00"/>
                </a:solidFill>
                <a:latin typeface="Arial"/>
                <a:ea typeface="Calibri"/>
                <a:cs typeface="Arial"/>
              </a:rPr>
              <a:t>Major problems complicate this form of transplantation:</a:t>
            </a:r>
            <a:endParaRPr lang="en-US" sz="2400" dirty="0">
              <a:solidFill>
                <a:srgbClr val="FFFF00"/>
              </a:solidFill>
              <a:latin typeface="Calibri"/>
              <a:ea typeface="Calibri"/>
              <a:cs typeface="Arial"/>
            </a:endParaRPr>
          </a:p>
          <a:p>
            <a:pPr marL="68580" indent="0" algn="l" rtl="0">
              <a:lnSpc>
                <a:spcPct val="115000"/>
              </a:lnSpc>
              <a:spcAft>
                <a:spcPts val="0"/>
              </a:spcAft>
              <a:buNone/>
            </a:pPr>
            <a:r>
              <a:rPr lang="en-US" sz="3200" b="1" i="1" dirty="0">
                <a:latin typeface="Arial"/>
                <a:ea typeface="Calibri"/>
                <a:cs typeface="Arial"/>
              </a:rPr>
              <a:t> </a:t>
            </a:r>
            <a:endParaRPr lang="en-US" sz="2400" dirty="0">
              <a:latin typeface="Calibri"/>
              <a:ea typeface="Calibri"/>
              <a:cs typeface="Arial"/>
            </a:endParaRPr>
          </a:p>
          <a:p>
            <a:pPr marL="0" indent="0" algn="l" rtl="0">
              <a:lnSpc>
                <a:spcPct val="115000"/>
              </a:lnSpc>
              <a:buNone/>
            </a:pPr>
            <a:r>
              <a:rPr lang="en-US" sz="3200" b="1" u="sng" dirty="0" smtClean="0">
                <a:solidFill>
                  <a:srgbClr val="FFFF00"/>
                </a:solidFill>
                <a:latin typeface="Arial"/>
                <a:ea typeface="Calibri"/>
                <a:cs typeface="Arial"/>
              </a:rPr>
              <a:t>1.graft-versus-host </a:t>
            </a:r>
            <a:r>
              <a:rPr lang="en-US" sz="3200" b="1" u="sng" dirty="0">
                <a:solidFill>
                  <a:srgbClr val="FFFF00"/>
                </a:solidFill>
                <a:latin typeface="Arial"/>
                <a:ea typeface="Calibri"/>
                <a:cs typeface="Arial"/>
              </a:rPr>
              <a:t>disease</a:t>
            </a:r>
            <a:r>
              <a:rPr lang="en-US" sz="3200" b="1" dirty="0">
                <a:solidFill>
                  <a:srgbClr val="FFFF00"/>
                </a:solidFill>
                <a:latin typeface="Arial"/>
                <a:ea typeface="Calibri"/>
                <a:cs typeface="Arial"/>
              </a:rPr>
              <a:t>(GVHD)  :</a:t>
            </a:r>
            <a:endParaRPr lang="en-US" sz="2400" dirty="0">
              <a:solidFill>
                <a:srgbClr val="FFFF00"/>
              </a:solidFill>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This occurs when immunologically competent T cells (or their precursors) are transplanted into recipients who are immunologically compromised.</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1256999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marL="68580" indent="0" algn="l" rtl="0">
              <a:lnSpc>
                <a:spcPct val="115000"/>
              </a:lnSpc>
              <a:spcAft>
                <a:spcPts val="0"/>
              </a:spcAft>
              <a:buNone/>
            </a:pPr>
            <a:r>
              <a:rPr lang="en-US" sz="3200" i="1" u="sng" dirty="0">
                <a:latin typeface="Arial"/>
                <a:ea typeface="Calibri"/>
                <a:cs typeface="Arial"/>
              </a:rPr>
              <a:t>-</a:t>
            </a:r>
            <a:r>
              <a:rPr lang="en-US" sz="4000" b="1" i="1" u="sng" dirty="0">
                <a:solidFill>
                  <a:srgbClr val="FFFF00"/>
                </a:solidFill>
                <a:latin typeface="Arial"/>
                <a:ea typeface="Calibri"/>
                <a:cs typeface="Arial"/>
              </a:rPr>
              <a:t>Acute GVHD</a:t>
            </a:r>
            <a:r>
              <a:rPr lang="en-US" sz="4000" b="1" i="1" dirty="0">
                <a:solidFill>
                  <a:srgbClr val="FFFF00"/>
                </a:solidFill>
                <a:latin typeface="Arial"/>
                <a:ea typeface="Calibri"/>
                <a:cs typeface="Arial"/>
              </a:rPr>
              <a:t> </a:t>
            </a:r>
            <a:r>
              <a:rPr lang="en-US" sz="4000" b="1" dirty="0">
                <a:latin typeface="Arial"/>
                <a:ea typeface="Calibri"/>
                <a:cs typeface="Arial"/>
              </a:rPr>
              <a:t>(occurring days to weeks after </a:t>
            </a:r>
            <a:r>
              <a:rPr lang="en-US" sz="4000" b="1" dirty="0" smtClean="0">
                <a:latin typeface="Arial"/>
                <a:ea typeface="Calibri"/>
                <a:cs typeface="Arial"/>
              </a:rPr>
              <a:t>transplantation)</a:t>
            </a:r>
            <a:r>
              <a:rPr lang="en-US" sz="2900" b="1" dirty="0" smtClean="0">
                <a:latin typeface="Calibri"/>
                <a:ea typeface="Calibri"/>
                <a:cs typeface="Arial"/>
              </a:rPr>
              <a:t> </a:t>
            </a:r>
            <a:r>
              <a:rPr lang="en-US" sz="4000" b="1" dirty="0" smtClean="0">
                <a:latin typeface="Arial"/>
                <a:ea typeface="Calibri"/>
                <a:cs typeface="Arial"/>
              </a:rPr>
              <a:t>causes </a:t>
            </a:r>
            <a:r>
              <a:rPr lang="en-US" sz="4000" b="1" dirty="0">
                <a:latin typeface="Arial"/>
                <a:ea typeface="Calibri"/>
                <a:cs typeface="Arial"/>
              </a:rPr>
              <a:t>epithelial cell necrosis in three principal target organs: liver, skin, and gut.</a:t>
            </a:r>
            <a:endParaRPr lang="en-US" sz="2900" b="1" dirty="0">
              <a:latin typeface="Calibri"/>
              <a:ea typeface="Calibri"/>
              <a:cs typeface="Arial"/>
            </a:endParaRPr>
          </a:p>
          <a:p>
            <a:pPr marL="68580" indent="0" algn="l" rtl="0">
              <a:lnSpc>
                <a:spcPct val="115000"/>
              </a:lnSpc>
              <a:spcAft>
                <a:spcPts val="0"/>
              </a:spcAft>
              <a:buNone/>
            </a:pPr>
            <a:r>
              <a:rPr lang="en-US" sz="4000" b="1" dirty="0">
                <a:latin typeface="Arial"/>
                <a:ea typeface="Calibri"/>
                <a:cs typeface="Arial"/>
              </a:rPr>
              <a:t> </a:t>
            </a:r>
            <a:endParaRPr lang="en-US" sz="2900" b="1" dirty="0">
              <a:latin typeface="Calibri"/>
              <a:ea typeface="Calibri"/>
              <a:cs typeface="Arial"/>
            </a:endParaRPr>
          </a:p>
          <a:p>
            <a:pPr marL="68580" indent="0" algn="l" rtl="0">
              <a:lnSpc>
                <a:spcPct val="115000"/>
              </a:lnSpc>
              <a:spcAft>
                <a:spcPts val="0"/>
              </a:spcAft>
              <a:buNone/>
            </a:pPr>
            <a:r>
              <a:rPr lang="en-US" sz="4000" b="1" i="1" u="sng" dirty="0">
                <a:latin typeface="Arial"/>
                <a:ea typeface="Calibri"/>
                <a:cs typeface="Arial"/>
              </a:rPr>
              <a:t>-</a:t>
            </a:r>
            <a:r>
              <a:rPr lang="en-US" sz="4000" b="1" i="1" u="sng" dirty="0">
                <a:solidFill>
                  <a:srgbClr val="FFFF00"/>
                </a:solidFill>
                <a:latin typeface="Arial"/>
                <a:ea typeface="Calibri"/>
                <a:cs typeface="Arial"/>
              </a:rPr>
              <a:t>Chronic GVH</a:t>
            </a:r>
            <a:r>
              <a:rPr lang="en-US" sz="4000" b="1" i="1" dirty="0">
                <a:solidFill>
                  <a:srgbClr val="FFFF00"/>
                </a:solidFill>
                <a:latin typeface="Arial"/>
                <a:ea typeface="Calibri"/>
                <a:cs typeface="Arial"/>
              </a:rPr>
              <a:t>D </a:t>
            </a:r>
            <a:r>
              <a:rPr lang="en-US" sz="4000" b="1" i="1" dirty="0" smtClean="0">
                <a:solidFill>
                  <a:srgbClr val="FFFF00"/>
                </a:solidFill>
                <a:latin typeface="Arial"/>
                <a:ea typeface="Calibri"/>
                <a:cs typeface="Arial"/>
              </a:rPr>
              <a:t> </a:t>
            </a:r>
            <a:r>
              <a:rPr lang="en-US" sz="4000" b="1" dirty="0" smtClean="0">
                <a:latin typeface="Arial"/>
                <a:ea typeface="Calibri"/>
                <a:cs typeface="Arial"/>
              </a:rPr>
              <a:t>may </a:t>
            </a:r>
            <a:r>
              <a:rPr lang="en-US" sz="4000" b="1" dirty="0">
                <a:latin typeface="Arial"/>
                <a:ea typeface="Calibri"/>
                <a:cs typeface="Arial"/>
              </a:rPr>
              <a:t>follow the acute syndrome or </a:t>
            </a:r>
            <a:r>
              <a:rPr lang="en-US" sz="4000" b="1" dirty="0" smtClean="0">
                <a:latin typeface="Arial"/>
                <a:ea typeface="Calibri"/>
                <a:cs typeface="Arial"/>
              </a:rPr>
              <a:t>may</a:t>
            </a:r>
            <a:r>
              <a:rPr lang="en-US" sz="2900" b="1" dirty="0" smtClean="0">
                <a:latin typeface="Calibri"/>
                <a:ea typeface="Calibri"/>
                <a:cs typeface="Arial"/>
              </a:rPr>
              <a:t> </a:t>
            </a:r>
            <a:r>
              <a:rPr lang="en-US" sz="4000" b="1" dirty="0" smtClean="0">
                <a:latin typeface="Arial"/>
                <a:ea typeface="Calibri"/>
                <a:cs typeface="Arial"/>
              </a:rPr>
              <a:t>occur </a:t>
            </a:r>
            <a:r>
              <a:rPr lang="en-US" sz="4000" b="1" dirty="0">
                <a:latin typeface="Arial"/>
                <a:ea typeface="Calibri"/>
                <a:cs typeface="Arial"/>
              </a:rPr>
              <a:t>insidiously. The patients develop skin lesions</a:t>
            </a:r>
            <a:endParaRPr lang="en-US" sz="2900" b="1" dirty="0">
              <a:latin typeface="Calibri"/>
              <a:ea typeface="Calibri"/>
              <a:cs typeface="Arial"/>
            </a:endParaRPr>
          </a:p>
          <a:p>
            <a:pPr marL="68580" indent="0" algn="l" rtl="0">
              <a:lnSpc>
                <a:spcPct val="115000"/>
              </a:lnSpc>
              <a:spcAft>
                <a:spcPts val="0"/>
              </a:spcAft>
              <a:buNone/>
            </a:pPr>
            <a:r>
              <a:rPr lang="en-US" sz="4000" b="1" dirty="0">
                <a:latin typeface="Arial"/>
                <a:ea typeface="Calibri"/>
                <a:cs typeface="Arial"/>
              </a:rPr>
              <a:t>resembling those of systemic </a:t>
            </a:r>
            <a:r>
              <a:rPr lang="en-US" sz="4000" b="1" dirty="0" err="1">
                <a:latin typeface="Arial"/>
                <a:ea typeface="Calibri"/>
                <a:cs typeface="Arial"/>
              </a:rPr>
              <a:t>seclerosis</a:t>
            </a:r>
            <a:r>
              <a:rPr lang="en-US" sz="4000" b="1" dirty="0">
                <a:latin typeface="Arial"/>
                <a:ea typeface="Calibri"/>
                <a:cs typeface="Arial"/>
              </a:rPr>
              <a:t>.</a:t>
            </a:r>
            <a:endParaRPr lang="en-US" sz="2900" b="1" dirty="0">
              <a:latin typeface="Calibri"/>
              <a:ea typeface="Calibri"/>
              <a:cs typeface="Arial"/>
            </a:endParaRPr>
          </a:p>
          <a:p>
            <a:pPr marL="68580" indent="0" algn="l" rtl="0">
              <a:lnSpc>
                <a:spcPct val="115000"/>
              </a:lnSpc>
              <a:spcAft>
                <a:spcPts val="0"/>
              </a:spcAft>
              <a:buNone/>
            </a:pPr>
            <a:r>
              <a:rPr lang="en-US" sz="4000" b="1" dirty="0">
                <a:latin typeface="Arial"/>
                <a:ea typeface="Calibri"/>
                <a:cs typeface="Arial"/>
              </a:rPr>
              <a:t> </a:t>
            </a:r>
            <a:endParaRPr lang="en-US" sz="2900" b="1" dirty="0">
              <a:latin typeface="Calibri"/>
              <a:ea typeface="Calibri"/>
              <a:cs typeface="Arial"/>
            </a:endParaRPr>
          </a:p>
          <a:p>
            <a:endParaRPr lang="ar-IQ" dirty="0"/>
          </a:p>
        </p:txBody>
      </p:sp>
    </p:spTree>
    <p:extLst>
      <p:ext uri="{BB962C8B-B14F-4D97-AF65-F5344CB8AC3E}">
        <p14:creationId xmlns:p14="http://schemas.microsoft.com/office/powerpoint/2010/main" val="274070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424936"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5815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68580" lvl="0" indent="0" algn="l" rtl="0">
              <a:lnSpc>
                <a:spcPct val="115000"/>
              </a:lnSpc>
              <a:buClr>
                <a:srgbClr val="B4DCFA"/>
              </a:buClr>
              <a:buNone/>
            </a:pPr>
            <a:r>
              <a:rPr lang="en-US" sz="2800" b="1" u="sng" dirty="0">
                <a:solidFill>
                  <a:srgbClr val="FFFF00"/>
                </a:solidFill>
                <a:latin typeface="Arial"/>
                <a:ea typeface="Calibri"/>
                <a:cs typeface="Arial"/>
              </a:rPr>
              <a:t>2.</a:t>
            </a:r>
            <a:r>
              <a:rPr lang="en-US" sz="2800" b="1" i="1" u="sng" dirty="0">
                <a:solidFill>
                  <a:srgbClr val="FFFF00"/>
                </a:solidFill>
                <a:latin typeface="Arial"/>
                <a:ea typeface="Calibri"/>
                <a:cs typeface="Arial"/>
              </a:rPr>
              <a:t> Immune Deficiencies</a:t>
            </a:r>
            <a:r>
              <a:rPr lang="en-US" sz="2800" b="1" i="1" dirty="0">
                <a:solidFill>
                  <a:prstClr val="white"/>
                </a:solidFill>
                <a:latin typeface="Arial"/>
                <a:ea typeface="Calibri"/>
                <a:cs typeface="Arial"/>
              </a:rPr>
              <a:t>. </a:t>
            </a:r>
            <a:r>
              <a:rPr lang="en-US" sz="2800" b="1" dirty="0">
                <a:solidFill>
                  <a:prstClr val="white"/>
                </a:solidFill>
                <a:latin typeface="Arial"/>
                <a:ea typeface="Calibri"/>
                <a:cs typeface="Arial"/>
              </a:rPr>
              <a:t>These are often of prolonged </a:t>
            </a:r>
            <a:r>
              <a:rPr lang="en-US" sz="2800" b="1" dirty="0" smtClean="0">
                <a:solidFill>
                  <a:prstClr val="white"/>
                </a:solidFill>
                <a:latin typeface="Arial"/>
                <a:ea typeface="Calibri"/>
                <a:cs typeface="Arial"/>
              </a:rPr>
              <a:t>duration</a:t>
            </a:r>
            <a:r>
              <a:rPr lang="en-US" sz="1800" b="1" dirty="0">
                <a:solidFill>
                  <a:prstClr val="white"/>
                </a:solidFill>
                <a:latin typeface="Calibri"/>
                <a:ea typeface="Calibri"/>
                <a:cs typeface="Arial"/>
              </a:rPr>
              <a:t> </a:t>
            </a:r>
            <a:r>
              <a:rPr lang="en-US" sz="2800" b="1" dirty="0" smtClean="0">
                <a:solidFill>
                  <a:prstClr val="white"/>
                </a:solidFill>
                <a:latin typeface="Arial"/>
                <a:ea typeface="Calibri"/>
                <a:cs typeface="Arial"/>
              </a:rPr>
              <a:t>in </a:t>
            </a:r>
            <a:r>
              <a:rPr lang="en-US" sz="2800" b="1" dirty="0">
                <a:solidFill>
                  <a:prstClr val="white"/>
                </a:solidFill>
                <a:latin typeface="Arial"/>
                <a:ea typeface="Calibri"/>
                <a:cs typeface="Arial"/>
              </a:rPr>
              <a:t>recipients of HSC transplants. Recipients are susceptible to a variety of infections, mostly viral, such as cytomegalovirus (CMV) and EBV infections</a:t>
            </a:r>
            <a:r>
              <a:rPr lang="en-US" sz="1400" b="1" dirty="0">
                <a:solidFill>
                  <a:prstClr val="white"/>
                </a:solidFill>
                <a:latin typeface="BookAntiqua"/>
                <a:ea typeface="Calibri"/>
                <a:cs typeface="Arial"/>
              </a:rPr>
              <a:t>.</a:t>
            </a:r>
            <a:endParaRPr lang="en-US" sz="1800" b="1" dirty="0">
              <a:solidFill>
                <a:prstClr val="white"/>
              </a:solidFill>
              <a:latin typeface="Calibri"/>
              <a:ea typeface="Calibri"/>
              <a:cs typeface="Arial"/>
            </a:endParaRPr>
          </a:p>
          <a:p>
            <a:pPr marL="68580" indent="0">
              <a:buNone/>
            </a:pPr>
            <a:endParaRPr lang="ar-IQ" sz="3600" b="1" dirty="0"/>
          </a:p>
        </p:txBody>
      </p:sp>
    </p:spTree>
    <p:extLst>
      <p:ext uri="{BB962C8B-B14F-4D97-AF65-F5344CB8AC3E}">
        <p14:creationId xmlns:p14="http://schemas.microsoft.com/office/powerpoint/2010/main" val="3424364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68580" indent="0" algn="ctr">
              <a:buNone/>
            </a:pPr>
            <a:r>
              <a:rPr lang="en-US" sz="8000" b="1" dirty="0" smtClean="0"/>
              <a:t>THANK YOU</a:t>
            </a:r>
            <a:endParaRPr lang="ar-IQ" sz="8000" b="1" dirty="0"/>
          </a:p>
        </p:txBody>
      </p:sp>
    </p:spTree>
    <p:extLst>
      <p:ext uri="{BB962C8B-B14F-4D97-AF65-F5344CB8AC3E}">
        <p14:creationId xmlns:p14="http://schemas.microsoft.com/office/powerpoint/2010/main" val="2640797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68580" indent="0" algn="ctr" rtl="0">
              <a:lnSpc>
                <a:spcPct val="115000"/>
              </a:lnSpc>
              <a:spcAft>
                <a:spcPts val="0"/>
              </a:spcAft>
              <a:buNone/>
            </a:pPr>
            <a:r>
              <a:rPr lang="en-US" sz="4000" b="1" dirty="0">
                <a:latin typeface="Arial"/>
                <a:ea typeface="Calibri"/>
                <a:cs typeface="Arial"/>
              </a:rPr>
              <a:t>Amyloidosis</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pPr marL="68580" indent="0" algn="l" rtl="0">
              <a:lnSpc>
                <a:spcPct val="115000"/>
              </a:lnSpc>
              <a:spcAft>
                <a:spcPts val="0"/>
              </a:spcAft>
              <a:buNone/>
            </a:pPr>
            <a:r>
              <a:rPr lang="en-US" sz="3200" b="1" u="sng" dirty="0">
                <a:latin typeface="Arial"/>
                <a:ea typeface="Calibri"/>
                <a:cs typeface="Arial"/>
              </a:rPr>
              <a:t>Amyloidosis</a:t>
            </a:r>
            <a:r>
              <a:rPr lang="en-US" sz="3200" dirty="0">
                <a:latin typeface="Arial"/>
                <a:ea typeface="Calibri"/>
                <a:cs typeface="Arial"/>
              </a:rPr>
              <a:t> is a disorder characterized by the </a:t>
            </a:r>
            <a:r>
              <a:rPr lang="en-US" sz="3200" dirty="0" smtClean="0">
                <a:latin typeface="Arial"/>
                <a:ea typeface="Calibri"/>
                <a:cs typeface="Arial"/>
              </a:rPr>
              <a:t>extracellular</a:t>
            </a:r>
            <a:r>
              <a:rPr lang="en-US" sz="2400" dirty="0" smtClean="0">
                <a:latin typeface="Calibri"/>
                <a:ea typeface="Calibri"/>
                <a:cs typeface="Arial"/>
              </a:rPr>
              <a:t> </a:t>
            </a:r>
            <a:r>
              <a:rPr lang="en-US" sz="3200" dirty="0" smtClean="0">
                <a:latin typeface="Arial"/>
                <a:ea typeface="Calibri"/>
                <a:cs typeface="Arial"/>
              </a:rPr>
              <a:t>deposits </a:t>
            </a:r>
            <a:r>
              <a:rPr lang="en-US" sz="3200" dirty="0">
                <a:latin typeface="Arial"/>
                <a:ea typeface="Calibri"/>
                <a:cs typeface="Arial"/>
              </a:rPr>
              <a:t>of </a:t>
            </a:r>
            <a:r>
              <a:rPr lang="en-US" sz="3200" dirty="0" err="1">
                <a:latin typeface="Arial"/>
                <a:ea typeface="Calibri"/>
                <a:cs typeface="Arial"/>
              </a:rPr>
              <a:t>misfolded</a:t>
            </a:r>
            <a:r>
              <a:rPr lang="en-US" sz="3200" dirty="0">
                <a:latin typeface="Arial"/>
                <a:ea typeface="Calibri"/>
                <a:cs typeface="Arial"/>
              </a:rPr>
              <a:t> proteins that aggregate to form</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insoluble fibrils. </a:t>
            </a:r>
            <a:endParaRPr lang="en-US" sz="2400" dirty="0">
              <a:latin typeface="Calibri"/>
              <a:ea typeface="Calibri"/>
              <a:cs typeface="Arial"/>
            </a:endParaRPr>
          </a:p>
          <a:p>
            <a:pPr algn="l" rtl="0">
              <a:lnSpc>
                <a:spcPct val="115000"/>
              </a:lnSpc>
              <a:spcAft>
                <a:spcPts val="0"/>
              </a:spcAft>
            </a:pPr>
            <a:r>
              <a:rPr lang="en-US" sz="1800" dirty="0">
                <a:latin typeface="GillSans-BookM"/>
                <a:ea typeface="Calibri"/>
                <a:cs typeface="Arial"/>
              </a:rPr>
              <a:t>.</a:t>
            </a:r>
            <a:endParaRPr lang="en-US" sz="2400" dirty="0">
              <a:latin typeface="Calibri"/>
              <a:ea typeface="Calibri"/>
              <a:cs typeface="Arial"/>
            </a:endParaRPr>
          </a:p>
          <a:p>
            <a:pPr algn="l" rtl="0">
              <a:lnSpc>
                <a:spcPct val="115000"/>
              </a:lnSpc>
              <a:spcAft>
                <a:spcPts val="0"/>
              </a:spcAft>
            </a:pP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839791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latin typeface="Arial"/>
                <a:ea typeface="Calibri"/>
                <a:cs typeface="Arial"/>
              </a:rPr>
              <a:t>Pathogenesis of Amyloidosis :</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a:bodyPr>
          <a:lstStyle/>
          <a:p>
            <a:pPr algn="l" rtl="0">
              <a:lnSpc>
                <a:spcPct val="115000"/>
              </a:lnSpc>
              <a:spcAft>
                <a:spcPts val="0"/>
              </a:spcAft>
            </a:pPr>
            <a:r>
              <a:rPr lang="en-US" sz="3200" dirty="0" smtClean="0">
                <a:latin typeface="Arial"/>
                <a:ea typeface="Calibri"/>
                <a:cs typeface="Arial"/>
              </a:rPr>
              <a:t>Normally</a:t>
            </a:r>
            <a:r>
              <a:rPr lang="en-US" sz="3200" dirty="0">
                <a:latin typeface="Arial"/>
                <a:ea typeface="Calibri"/>
                <a:cs typeface="Arial"/>
              </a:rPr>
              <a:t>, </a:t>
            </a:r>
            <a:r>
              <a:rPr lang="en-US" sz="3200" dirty="0" err="1">
                <a:latin typeface="Arial"/>
                <a:ea typeface="Calibri"/>
                <a:cs typeface="Arial"/>
              </a:rPr>
              <a:t>misfolded</a:t>
            </a:r>
            <a:r>
              <a:rPr lang="en-US" sz="3200" dirty="0">
                <a:latin typeface="Arial"/>
                <a:ea typeface="Calibri"/>
                <a:cs typeface="Arial"/>
              </a:rPr>
              <a:t> proteins are degraded </a:t>
            </a:r>
            <a:r>
              <a:rPr lang="en-US" sz="3200" dirty="0" err="1">
                <a:latin typeface="Arial"/>
                <a:ea typeface="Calibri"/>
                <a:cs typeface="Arial"/>
              </a:rPr>
              <a:t>intracellularly</a:t>
            </a:r>
            <a:r>
              <a:rPr lang="en-US" sz="3200" dirty="0">
                <a:latin typeface="Arial"/>
                <a:ea typeface="Calibri"/>
                <a:cs typeface="Arial"/>
              </a:rPr>
              <a:t> in proteasomes, or </a:t>
            </a:r>
            <a:r>
              <a:rPr lang="en-US" sz="3200" dirty="0" err="1">
                <a:latin typeface="Arial"/>
                <a:ea typeface="Calibri"/>
                <a:cs typeface="Arial"/>
              </a:rPr>
              <a:t>extracellularly</a:t>
            </a:r>
            <a:r>
              <a:rPr lang="en-US" sz="3200" dirty="0">
                <a:latin typeface="Arial"/>
                <a:ea typeface="Calibri"/>
                <a:cs typeface="Arial"/>
              </a:rPr>
              <a:t> by macrophages. It appears that in amyloidosis, these quality control mechanisms fail,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2006468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l" rtl="0">
              <a:lnSpc>
                <a:spcPct val="115000"/>
              </a:lnSpc>
              <a:buClr>
                <a:srgbClr val="B4DCFA"/>
              </a:buClr>
            </a:pPr>
            <a:r>
              <a:rPr lang="en-US" dirty="0">
                <a:solidFill>
                  <a:prstClr val="white"/>
                </a:solidFill>
                <a:latin typeface="Arial"/>
                <a:ea typeface="Calibri"/>
                <a:cs typeface="Arial"/>
              </a:rPr>
              <a:t>allowing the </a:t>
            </a:r>
            <a:r>
              <a:rPr lang="en-US" dirty="0" err="1">
                <a:solidFill>
                  <a:prstClr val="white"/>
                </a:solidFill>
                <a:latin typeface="Arial"/>
                <a:ea typeface="Calibri"/>
                <a:cs typeface="Arial"/>
              </a:rPr>
              <a:t>misfolded</a:t>
            </a:r>
            <a:r>
              <a:rPr lang="en-US" dirty="0">
                <a:solidFill>
                  <a:prstClr val="white"/>
                </a:solidFill>
                <a:latin typeface="Arial"/>
                <a:ea typeface="Calibri"/>
                <a:cs typeface="Arial"/>
              </a:rPr>
              <a:t> protein to accumulate outside cells. </a:t>
            </a:r>
            <a:r>
              <a:rPr lang="en-US" dirty="0" err="1">
                <a:solidFill>
                  <a:prstClr val="white"/>
                </a:solidFill>
                <a:latin typeface="Arial"/>
                <a:ea typeface="Calibri"/>
                <a:cs typeface="Arial"/>
              </a:rPr>
              <a:t>Misfolded</a:t>
            </a:r>
            <a:r>
              <a:rPr lang="en-US" dirty="0">
                <a:solidFill>
                  <a:prstClr val="white"/>
                </a:solidFill>
                <a:latin typeface="Arial"/>
                <a:ea typeface="Calibri"/>
                <a:cs typeface="Arial"/>
              </a:rPr>
              <a:t> proteins often are unstable </a:t>
            </a:r>
            <a:r>
              <a:rPr lang="en-US" sz="2800" b="1" dirty="0">
                <a:solidFill>
                  <a:prstClr val="white"/>
                </a:solidFill>
                <a:latin typeface="Arial"/>
                <a:ea typeface="Calibri"/>
                <a:cs typeface="Arial"/>
              </a:rPr>
              <a:t>leading to the formation of oligomers and fibrils that are deposited in tissues</a:t>
            </a:r>
            <a:endParaRPr lang="en-US" sz="2000" b="1" dirty="0">
              <a:solidFill>
                <a:prstClr val="white"/>
              </a:solidFill>
              <a:latin typeface="Calibri"/>
              <a:ea typeface="Calibri"/>
              <a:cs typeface="Arial"/>
            </a:endParaRPr>
          </a:p>
          <a:p>
            <a:endParaRPr lang="ar-IQ" dirty="0"/>
          </a:p>
        </p:txBody>
      </p:sp>
    </p:spTree>
    <p:extLst>
      <p:ext uri="{BB962C8B-B14F-4D97-AF65-F5344CB8AC3E}">
        <p14:creationId xmlns:p14="http://schemas.microsoft.com/office/powerpoint/2010/main" val="4263577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1188744"/>
          </a:xfrm>
        </p:spPr>
        <p:txBody>
          <a:bodyPr/>
          <a:lstStyle/>
          <a:p>
            <a:r>
              <a:rPr lang="en-US" b="1" dirty="0">
                <a:latin typeface="Arial"/>
                <a:ea typeface="Calibri"/>
                <a:cs typeface="Arial"/>
              </a:rPr>
              <a:t>Proteins that form amyloid are either:</a:t>
            </a:r>
            <a:r>
              <a:rPr lang="en-US" sz="3600" b="1" dirty="0">
                <a:latin typeface="Calibri"/>
                <a:ea typeface="Calibri"/>
                <a:cs typeface="Arial"/>
              </a:rPr>
              <a:t/>
            </a:r>
            <a:br>
              <a:rPr lang="en-US" sz="3600" b="1" dirty="0">
                <a:latin typeface="Calibri"/>
                <a:ea typeface="Calibri"/>
                <a:cs typeface="Arial"/>
              </a:rPr>
            </a:br>
            <a:endParaRPr lang="ar-IQ" dirty="0"/>
          </a:p>
        </p:txBody>
      </p:sp>
      <p:sp>
        <p:nvSpPr>
          <p:cNvPr id="3" name="عنصر نائب للمحتوى 2"/>
          <p:cNvSpPr>
            <a:spLocks noGrp="1"/>
          </p:cNvSpPr>
          <p:nvPr>
            <p:ph idx="1"/>
          </p:nvPr>
        </p:nvSpPr>
        <p:spPr>
          <a:xfrm>
            <a:off x="914400" y="1783560"/>
            <a:ext cx="8040914" cy="5074440"/>
          </a:xfrm>
        </p:spPr>
        <p:txBody>
          <a:bodyPr>
            <a:noAutofit/>
          </a:bodyPr>
          <a:lstStyle/>
          <a:p>
            <a:pPr marL="68580" indent="0" algn="l" rtl="0">
              <a:lnSpc>
                <a:spcPct val="115000"/>
              </a:lnSpc>
              <a:spcAft>
                <a:spcPts val="0"/>
              </a:spcAft>
              <a:buNone/>
            </a:pPr>
            <a:r>
              <a:rPr lang="en-US" sz="2800" b="1" dirty="0" smtClean="0">
                <a:latin typeface="Arial"/>
                <a:ea typeface="Calibri"/>
                <a:cs typeface="Arial"/>
              </a:rPr>
              <a:t>• </a:t>
            </a:r>
            <a:r>
              <a:rPr lang="en-US" sz="2800" b="1" dirty="0">
                <a:solidFill>
                  <a:srgbClr val="FFFF00"/>
                </a:solidFill>
                <a:latin typeface="Arial"/>
                <a:ea typeface="Calibri"/>
                <a:cs typeface="Arial"/>
              </a:rPr>
              <a:t>Normal proteins </a:t>
            </a:r>
            <a:r>
              <a:rPr lang="en-US" sz="2800" b="1" dirty="0">
                <a:latin typeface="Arial"/>
                <a:ea typeface="Calibri"/>
                <a:cs typeface="Arial"/>
              </a:rPr>
              <a:t>that have a propensity to fold improperly </a:t>
            </a:r>
            <a:r>
              <a:rPr lang="en-US" sz="2800" b="1" dirty="0" smtClean="0">
                <a:latin typeface="Arial"/>
                <a:ea typeface="Calibri"/>
                <a:cs typeface="Arial"/>
              </a:rPr>
              <a:t>and</a:t>
            </a:r>
            <a:r>
              <a:rPr lang="en-US" sz="2400" b="1" dirty="0" smtClean="0">
                <a:latin typeface="Calibri"/>
                <a:ea typeface="Calibri"/>
                <a:cs typeface="Arial"/>
              </a:rPr>
              <a:t> </a:t>
            </a:r>
            <a:r>
              <a:rPr lang="en-US" sz="2800" b="1" dirty="0" smtClean="0">
                <a:latin typeface="Arial"/>
                <a:ea typeface="Calibri"/>
                <a:cs typeface="Arial"/>
              </a:rPr>
              <a:t>associate </a:t>
            </a:r>
            <a:r>
              <a:rPr lang="en-US" sz="2800" b="1" dirty="0">
                <a:latin typeface="Arial"/>
                <a:ea typeface="Calibri"/>
                <a:cs typeface="Arial"/>
              </a:rPr>
              <a:t>to form fibrils; over-production (or defective </a:t>
            </a:r>
            <a:r>
              <a:rPr lang="en-US" sz="2800" b="1" dirty="0" smtClean="0">
                <a:latin typeface="Arial"/>
                <a:ea typeface="Calibri"/>
                <a:cs typeface="Arial"/>
              </a:rPr>
              <a:t>catabolism)</a:t>
            </a:r>
            <a:r>
              <a:rPr lang="en-US" sz="2400" b="1" dirty="0" smtClean="0">
                <a:latin typeface="Calibri"/>
                <a:ea typeface="Calibri"/>
                <a:cs typeface="Arial"/>
              </a:rPr>
              <a:t> </a:t>
            </a:r>
            <a:r>
              <a:rPr lang="en-US" sz="2800" b="1" dirty="0" smtClean="0">
                <a:latin typeface="Arial"/>
                <a:ea typeface="Calibri"/>
                <a:cs typeface="Arial"/>
              </a:rPr>
              <a:t>thus </a:t>
            </a:r>
            <a:r>
              <a:rPr lang="en-US" sz="2800" b="1" dirty="0">
                <a:latin typeface="Arial"/>
                <a:ea typeface="Calibri"/>
                <a:cs typeface="Arial"/>
              </a:rPr>
              <a:t>leads to deposition.</a:t>
            </a:r>
            <a:endParaRPr lang="en-US" sz="2400" b="1" dirty="0">
              <a:latin typeface="Calibri"/>
              <a:ea typeface="Calibri"/>
              <a:cs typeface="Arial"/>
            </a:endParaRPr>
          </a:p>
          <a:p>
            <a:pPr marL="68580" indent="0" algn="l" rtl="0">
              <a:lnSpc>
                <a:spcPct val="115000"/>
              </a:lnSpc>
              <a:spcAft>
                <a:spcPts val="0"/>
              </a:spcAft>
              <a:buNone/>
            </a:pPr>
            <a:r>
              <a:rPr lang="en-US" sz="2800" b="1" dirty="0">
                <a:latin typeface="Arial"/>
                <a:ea typeface="Calibri"/>
                <a:cs typeface="Arial"/>
              </a:rPr>
              <a:t>• </a:t>
            </a:r>
            <a:r>
              <a:rPr lang="en-US" sz="2800" b="1" dirty="0">
                <a:solidFill>
                  <a:srgbClr val="FFFF00"/>
                </a:solidFill>
                <a:latin typeface="Arial"/>
                <a:ea typeface="Calibri"/>
                <a:cs typeface="Arial"/>
              </a:rPr>
              <a:t>Mutant proteins </a:t>
            </a:r>
            <a:r>
              <a:rPr lang="en-US" sz="2800" b="1" dirty="0">
                <a:latin typeface="Arial"/>
                <a:ea typeface="Calibri"/>
                <a:cs typeface="Arial"/>
              </a:rPr>
              <a:t>that are prone to </a:t>
            </a:r>
            <a:r>
              <a:rPr lang="en-US" sz="2800" b="1" dirty="0" err="1">
                <a:latin typeface="Arial"/>
                <a:ea typeface="Calibri"/>
                <a:cs typeface="Arial"/>
              </a:rPr>
              <a:t>misfolding</a:t>
            </a:r>
            <a:r>
              <a:rPr lang="en-US" sz="2800" b="1" dirty="0">
                <a:latin typeface="Arial"/>
                <a:ea typeface="Calibri"/>
                <a:cs typeface="Arial"/>
              </a:rPr>
              <a:t> and </a:t>
            </a:r>
            <a:r>
              <a:rPr lang="en-US" sz="2800" b="1" dirty="0" smtClean="0">
                <a:latin typeface="Arial"/>
                <a:ea typeface="Calibri"/>
                <a:cs typeface="Arial"/>
              </a:rPr>
              <a:t>aggregation;</a:t>
            </a:r>
            <a:r>
              <a:rPr lang="en-US" sz="2400" b="1" dirty="0" smtClean="0">
                <a:latin typeface="Calibri"/>
                <a:ea typeface="Calibri"/>
                <a:cs typeface="Arial"/>
              </a:rPr>
              <a:t> </a:t>
            </a:r>
            <a:r>
              <a:rPr lang="en-US" sz="2800" b="1" dirty="0" smtClean="0">
                <a:latin typeface="Arial"/>
                <a:ea typeface="Calibri"/>
              </a:rPr>
              <a:t>even </a:t>
            </a:r>
            <a:r>
              <a:rPr lang="en-US" sz="2800" b="1" dirty="0">
                <a:latin typeface="Arial"/>
                <a:ea typeface="Calibri"/>
              </a:rPr>
              <a:t>“normal” levels of synthesis can cause deposition</a:t>
            </a:r>
            <a:endParaRPr lang="ar-IQ" sz="2800" b="1" dirty="0"/>
          </a:p>
        </p:txBody>
      </p:sp>
    </p:spTree>
    <p:extLst>
      <p:ext uri="{BB962C8B-B14F-4D97-AF65-F5344CB8AC3E}">
        <p14:creationId xmlns:p14="http://schemas.microsoft.com/office/powerpoint/2010/main" val="2930795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15000"/>
              </a:lnSpc>
              <a:spcAft>
                <a:spcPts val="0"/>
              </a:spcAft>
            </a:pPr>
            <a:r>
              <a:rPr lang="en-US" sz="3200" b="1" dirty="0">
                <a:latin typeface="Arial"/>
                <a:ea typeface="Calibri"/>
                <a:cs typeface="Arial"/>
              </a:rPr>
              <a:t>Of the many biochemically distinct forms of amyloid proteins that have been identified, </a:t>
            </a:r>
            <a:r>
              <a:rPr lang="en-US" sz="3200" b="1" i="1" u="sng" dirty="0">
                <a:solidFill>
                  <a:srgbClr val="FFFF00"/>
                </a:solidFill>
                <a:latin typeface="Arial"/>
                <a:ea typeface="Calibri"/>
                <a:cs typeface="Arial"/>
              </a:rPr>
              <a:t>three</a:t>
            </a:r>
            <a:r>
              <a:rPr lang="en-US" sz="3200" b="1" dirty="0">
                <a:solidFill>
                  <a:srgbClr val="FFFF00"/>
                </a:solidFill>
                <a:latin typeface="Arial"/>
                <a:ea typeface="Calibri"/>
                <a:cs typeface="Arial"/>
              </a:rPr>
              <a:t> </a:t>
            </a:r>
            <a:r>
              <a:rPr lang="en-US" sz="3200" b="1" dirty="0">
                <a:latin typeface="Arial"/>
                <a:ea typeface="Calibri"/>
                <a:cs typeface="Arial"/>
              </a:rPr>
              <a:t>are most common:</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96852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68580" indent="0" algn="l">
              <a:lnSpc>
                <a:spcPct val="115000"/>
              </a:lnSpc>
              <a:buNone/>
            </a:pPr>
            <a:r>
              <a:rPr lang="en-US" sz="3200" b="1" u="sng" dirty="0">
                <a:solidFill>
                  <a:schemeClr val="accent3">
                    <a:lumMod val="40000"/>
                    <a:lumOff val="60000"/>
                  </a:schemeClr>
                </a:solidFill>
                <a:latin typeface="Arial"/>
                <a:ea typeface="Calibri"/>
                <a:cs typeface="Arial"/>
              </a:rPr>
              <a:t>-Allografts</a:t>
            </a:r>
            <a:r>
              <a:rPr lang="en-US" sz="3200" dirty="0">
                <a:solidFill>
                  <a:schemeClr val="accent3">
                    <a:lumMod val="40000"/>
                    <a:lumOff val="60000"/>
                  </a:schemeClr>
                </a:solidFill>
                <a:latin typeface="Arial"/>
                <a:ea typeface="Calibri"/>
                <a:cs typeface="Arial"/>
              </a:rPr>
              <a:t> </a:t>
            </a:r>
            <a:r>
              <a:rPr lang="en-US" sz="3200" dirty="0">
                <a:latin typeface="Arial"/>
                <a:ea typeface="Calibri"/>
                <a:cs typeface="Arial"/>
              </a:rPr>
              <a:t>transplantation of organs from one individual </a:t>
            </a:r>
            <a:r>
              <a:rPr lang="en-US" sz="3200" dirty="0" smtClean="0">
                <a:latin typeface="Arial"/>
                <a:ea typeface="Calibri"/>
                <a:cs typeface="Arial"/>
              </a:rPr>
              <a:t>to</a:t>
            </a:r>
            <a:r>
              <a:rPr lang="en-US" sz="2400" dirty="0" smtClean="0">
                <a:latin typeface="Calibri"/>
                <a:ea typeface="Calibri"/>
                <a:cs typeface="Arial"/>
              </a:rPr>
              <a:t> </a:t>
            </a:r>
            <a:r>
              <a:rPr lang="en-US" sz="3200" dirty="0" smtClean="0">
                <a:latin typeface="Arial"/>
                <a:ea typeface="Calibri"/>
                <a:cs typeface="Arial"/>
              </a:rPr>
              <a:t>another </a:t>
            </a:r>
            <a:r>
              <a:rPr lang="en-US" sz="3200" dirty="0">
                <a:latin typeface="Arial"/>
                <a:ea typeface="Calibri"/>
                <a:cs typeface="Arial"/>
              </a:rPr>
              <a:t>of the same species.</a:t>
            </a:r>
            <a:endParaRPr lang="en-US" sz="2400" dirty="0">
              <a:latin typeface="Calibri"/>
              <a:ea typeface="Calibri"/>
              <a:cs typeface="Arial"/>
            </a:endParaRPr>
          </a:p>
          <a:p>
            <a:pPr marL="68580" indent="0" algn="l">
              <a:lnSpc>
                <a:spcPct val="115000"/>
              </a:lnSpc>
              <a:buNone/>
            </a:pPr>
            <a:r>
              <a:rPr lang="en-US" sz="3200" dirty="0">
                <a:latin typeface="Arial"/>
                <a:ea typeface="Calibri"/>
                <a:cs typeface="Arial"/>
              </a:rPr>
              <a:t> </a:t>
            </a:r>
            <a:endParaRPr lang="en-US" sz="2400" dirty="0">
              <a:latin typeface="Calibri"/>
              <a:ea typeface="Calibri"/>
              <a:cs typeface="Arial"/>
            </a:endParaRPr>
          </a:p>
          <a:p>
            <a:pPr marL="68580" indent="0" algn="l">
              <a:lnSpc>
                <a:spcPct val="115000"/>
              </a:lnSpc>
              <a:buNone/>
            </a:pPr>
            <a:r>
              <a:rPr lang="en-US" sz="4400" dirty="0">
                <a:latin typeface="Arial"/>
                <a:ea typeface="Calibri"/>
                <a:cs typeface="Arial"/>
              </a:rPr>
              <a:t> </a:t>
            </a:r>
            <a:endParaRPr lang="en-US" sz="2400" dirty="0">
              <a:latin typeface="Calibri"/>
              <a:ea typeface="Calibri"/>
              <a:cs typeface="Arial"/>
            </a:endParaRPr>
          </a:p>
          <a:p>
            <a:pPr marL="68580" indent="0" algn="l" rtl="0">
              <a:lnSpc>
                <a:spcPct val="115000"/>
              </a:lnSpc>
              <a:spcAft>
                <a:spcPts val="0"/>
              </a:spcAft>
              <a:buNone/>
            </a:pPr>
            <a:r>
              <a:rPr lang="en-US" sz="3200" b="1" i="1" u="sng" dirty="0">
                <a:solidFill>
                  <a:schemeClr val="accent3">
                    <a:lumMod val="40000"/>
                    <a:lumOff val="60000"/>
                  </a:schemeClr>
                </a:solidFill>
                <a:latin typeface="Arial"/>
                <a:ea typeface="Calibri"/>
                <a:cs typeface="Arial"/>
              </a:rPr>
              <a:t>Rejection</a:t>
            </a:r>
            <a:r>
              <a:rPr lang="en-US" sz="3200" dirty="0">
                <a:latin typeface="Arial"/>
                <a:ea typeface="Calibri"/>
                <a:cs typeface="Arial"/>
              </a:rPr>
              <a:t> is a complex phenomenon involving both cell- and antibody-mediated reactions that destroy the graft.</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213452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12064"/>
            <a:ext cx="8640960" cy="1332760"/>
          </a:xfrm>
        </p:spPr>
        <p:txBody>
          <a:bodyPr/>
          <a:lstStyle/>
          <a:p>
            <a:r>
              <a:rPr lang="en-US" dirty="0">
                <a:solidFill>
                  <a:srgbClr val="FFFF00"/>
                </a:solidFill>
                <a:latin typeface="Arial"/>
                <a:ea typeface="Calibri"/>
                <a:cs typeface="Arial"/>
              </a:rPr>
              <a:t>1• </a:t>
            </a:r>
            <a:r>
              <a:rPr lang="en-US" u="sng" dirty="0">
                <a:solidFill>
                  <a:srgbClr val="FFFF00"/>
                </a:solidFill>
                <a:latin typeface="Arial"/>
                <a:ea typeface="Calibri"/>
                <a:cs typeface="Arial"/>
              </a:rPr>
              <a:t>The </a:t>
            </a:r>
            <a:r>
              <a:rPr lang="en-US" b="1" u="sng" dirty="0">
                <a:solidFill>
                  <a:srgbClr val="FFFF00"/>
                </a:solidFill>
                <a:latin typeface="Arial"/>
                <a:ea typeface="Calibri"/>
                <a:cs typeface="Arial"/>
              </a:rPr>
              <a:t>AL (amyloid light chain) protein</a:t>
            </a:r>
            <a:r>
              <a:rPr lang="en-US" b="1" dirty="0">
                <a:solidFill>
                  <a:srgbClr val="FFFF00"/>
                </a:solidFill>
                <a:latin typeface="Arial"/>
                <a:ea typeface="Calibri"/>
                <a:cs typeface="Arial"/>
              </a:rPr>
              <a:t> </a:t>
            </a:r>
            <a:endParaRPr lang="ar-IQ" dirty="0"/>
          </a:p>
        </p:txBody>
      </p:sp>
      <p:sp>
        <p:nvSpPr>
          <p:cNvPr id="3" name="عنصر نائب للمحتوى 2"/>
          <p:cNvSpPr>
            <a:spLocks noGrp="1"/>
          </p:cNvSpPr>
          <p:nvPr>
            <p:ph idx="1"/>
          </p:nvPr>
        </p:nvSpPr>
        <p:spPr/>
        <p:txBody>
          <a:bodyPr>
            <a:normAutofit/>
          </a:bodyPr>
          <a:lstStyle/>
          <a:p>
            <a:pPr algn="l" rtl="0">
              <a:lnSpc>
                <a:spcPct val="115000"/>
              </a:lnSpc>
              <a:spcAft>
                <a:spcPts val="0"/>
              </a:spcAft>
            </a:pPr>
            <a:r>
              <a:rPr lang="en-US" sz="3200" dirty="0" smtClean="0">
                <a:latin typeface="Arial"/>
                <a:ea typeface="Calibri"/>
                <a:cs typeface="Arial"/>
              </a:rPr>
              <a:t>is </a:t>
            </a:r>
            <a:r>
              <a:rPr lang="en-US" sz="3200" dirty="0">
                <a:latin typeface="Arial"/>
                <a:ea typeface="Calibri"/>
                <a:cs typeface="Arial"/>
              </a:rPr>
              <a:t>produced by plasma cells and  is made up of complete immunoglobulin light </a:t>
            </a:r>
            <a:r>
              <a:rPr lang="en-US" sz="3200" dirty="0" err="1">
                <a:latin typeface="Arial"/>
                <a:ea typeface="Calibri"/>
                <a:cs typeface="Arial"/>
              </a:rPr>
              <a:t>chainsor</a:t>
            </a:r>
            <a:r>
              <a:rPr lang="en-US" sz="3200" dirty="0">
                <a:latin typeface="Arial"/>
                <a:ea typeface="Calibri"/>
                <a:cs typeface="Arial"/>
              </a:rPr>
              <a:t> the amino-terminal fragments of light chains, or both.</a:t>
            </a:r>
            <a:endParaRPr lang="en-US" sz="2400" dirty="0">
              <a:latin typeface="Calibri"/>
              <a:ea typeface="Calibri"/>
              <a:cs typeface="Arial"/>
            </a:endParaRPr>
          </a:p>
          <a:p>
            <a:r>
              <a:rPr lang="en-US" sz="3200" dirty="0">
                <a:latin typeface="Arial"/>
                <a:ea typeface="Calibri"/>
              </a:rPr>
              <a:t> The deposition of amyloid fibril protein of the AL type is associated with some form of monoclonal B cell proliferation</a:t>
            </a:r>
            <a:endParaRPr lang="ar-IQ" dirty="0"/>
          </a:p>
        </p:txBody>
      </p:sp>
    </p:spTree>
    <p:extLst>
      <p:ext uri="{BB962C8B-B14F-4D97-AF65-F5344CB8AC3E}">
        <p14:creationId xmlns:p14="http://schemas.microsoft.com/office/powerpoint/2010/main" val="146432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88640"/>
            <a:ext cx="8424936" cy="1237824"/>
          </a:xfrm>
        </p:spPr>
        <p:txBody>
          <a:bodyPr/>
          <a:lstStyle/>
          <a:p>
            <a:r>
              <a:rPr lang="en-US" u="sng" dirty="0">
                <a:latin typeface="Arial"/>
                <a:ea typeface="Calibri"/>
                <a:cs typeface="Arial"/>
              </a:rPr>
              <a:t>2.The </a:t>
            </a:r>
            <a:r>
              <a:rPr lang="en-US" b="1" u="sng" dirty="0">
                <a:latin typeface="Arial"/>
                <a:ea typeface="Calibri"/>
                <a:cs typeface="Arial"/>
              </a:rPr>
              <a:t>AA (amyloid-associated) fibril</a:t>
            </a:r>
            <a:r>
              <a:rPr lang="en-US" b="1" dirty="0">
                <a:latin typeface="Arial"/>
                <a:ea typeface="Calibri"/>
                <a:cs typeface="Arial"/>
              </a:rPr>
              <a:t> </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fontScale="92500"/>
          </a:bodyPr>
          <a:lstStyle/>
          <a:p>
            <a:pPr algn="l" rtl="0">
              <a:lnSpc>
                <a:spcPct val="115000"/>
              </a:lnSpc>
              <a:spcAft>
                <a:spcPts val="0"/>
              </a:spcAft>
            </a:pPr>
            <a:r>
              <a:rPr lang="en-US" sz="3200" b="1" dirty="0" smtClean="0">
                <a:latin typeface="Arial"/>
                <a:ea typeface="Calibri"/>
                <a:cs typeface="Arial"/>
              </a:rPr>
              <a:t>derived </a:t>
            </a:r>
            <a:r>
              <a:rPr lang="en-US" sz="3200" b="1" dirty="0">
                <a:latin typeface="Arial"/>
                <a:ea typeface="Calibri"/>
                <a:cs typeface="Arial"/>
              </a:rPr>
              <a:t>from a larger serum precursor called SAA (serum amyloid-associated) protein that is synthesized in the liver under the influence of cytokines  that are produced during inflammation; thus, long-standing inflammation leads to elevated SAA levels, and ultimately the AA form of amyloid deposits</a:t>
            </a:r>
            <a:endParaRPr lang="en-US" sz="2400" b="1" dirty="0">
              <a:latin typeface="Calibri"/>
              <a:ea typeface="Calibri"/>
              <a:cs typeface="Arial"/>
            </a:endParaRPr>
          </a:p>
          <a:p>
            <a:endParaRPr lang="ar-IQ" dirty="0"/>
          </a:p>
        </p:txBody>
      </p:sp>
    </p:spTree>
    <p:extLst>
      <p:ext uri="{BB962C8B-B14F-4D97-AF65-F5344CB8AC3E}">
        <p14:creationId xmlns:p14="http://schemas.microsoft.com/office/powerpoint/2010/main" val="2200916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latin typeface="Arial"/>
                <a:ea typeface="Calibri"/>
              </a:rPr>
              <a:t>3.β-Amyloid (Aβ):</a:t>
            </a:r>
            <a:r>
              <a:rPr lang="en-US" dirty="0">
                <a:latin typeface="Arial"/>
                <a:ea typeface="Calibri"/>
              </a:rPr>
              <a:t> </a:t>
            </a:r>
            <a:endParaRPr lang="ar-IQ" dirty="0"/>
          </a:p>
        </p:txBody>
      </p:sp>
      <p:sp>
        <p:nvSpPr>
          <p:cNvPr id="3" name="عنصر نائب للمحتوى 2"/>
          <p:cNvSpPr>
            <a:spLocks noGrp="1"/>
          </p:cNvSpPr>
          <p:nvPr>
            <p:ph idx="1"/>
          </p:nvPr>
        </p:nvSpPr>
        <p:spPr/>
        <p:txBody>
          <a:bodyPr/>
          <a:lstStyle/>
          <a:p>
            <a:pPr marL="68580" indent="0" algn="l">
              <a:buNone/>
            </a:pPr>
            <a:r>
              <a:rPr lang="en-US" sz="3200" b="1" dirty="0" smtClean="0">
                <a:latin typeface="Arial"/>
                <a:ea typeface="Calibri"/>
              </a:rPr>
              <a:t>A  </a:t>
            </a:r>
            <a:r>
              <a:rPr lang="en-US" sz="3200" b="1" dirty="0">
                <a:latin typeface="Arial"/>
                <a:ea typeface="Calibri"/>
              </a:rPr>
              <a:t>peptide that forms the core of cerebral plaques and deposits within cerebral vessel walls in Alzheimer disease; it derives from a </a:t>
            </a:r>
            <a:r>
              <a:rPr lang="en-US" sz="3200" b="1" dirty="0" err="1">
                <a:latin typeface="Arial"/>
                <a:ea typeface="Calibri"/>
              </a:rPr>
              <a:t>transmembrane</a:t>
            </a:r>
            <a:r>
              <a:rPr lang="en-US" sz="3200" b="1" dirty="0">
                <a:latin typeface="Arial"/>
                <a:ea typeface="Calibri"/>
              </a:rPr>
              <a:t> amyloid  precursor protein</a:t>
            </a:r>
            <a:endParaRPr lang="ar-IQ" b="1" dirty="0"/>
          </a:p>
        </p:txBody>
      </p:sp>
    </p:spTree>
    <p:extLst>
      <p:ext uri="{BB962C8B-B14F-4D97-AF65-F5344CB8AC3E}">
        <p14:creationId xmlns:p14="http://schemas.microsoft.com/office/powerpoint/2010/main" val="4056995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1260752"/>
          </a:xfrm>
        </p:spPr>
        <p:txBody>
          <a:bodyPr/>
          <a:lstStyle/>
          <a:p>
            <a:r>
              <a:rPr lang="en-US" b="1" dirty="0">
                <a:latin typeface="Arial"/>
                <a:ea typeface="Calibri"/>
                <a:cs typeface="Arial"/>
              </a:rPr>
              <a:t>Other less-common forms of amyloid:</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a:xfrm>
            <a:off x="914400" y="1783560"/>
            <a:ext cx="8050088" cy="4572000"/>
          </a:xfrm>
        </p:spPr>
        <p:txBody>
          <a:bodyPr>
            <a:normAutofit/>
          </a:bodyPr>
          <a:lstStyle/>
          <a:p>
            <a:pPr marL="68580" indent="0" algn="l" rtl="0">
              <a:lnSpc>
                <a:spcPct val="115000"/>
              </a:lnSpc>
              <a:spcAft>
                <a:spcPts val="0"/>
              </a:spcAft>
              <a:buNone/>
            </a:pPr>
            <a:r>
              <a:rPr lang="en-US" sz="3200" dirty="0" smtClean="0">
                <a:latin typeface="Arial"/>
                <a:ea typeface="Calibri"/>
                <a:cs typeface="Arial"/>
              </a:rPr>
              <a:t>• </a:t>
            </a:r>
            <a:r>
              <a:rPr lang="en-US" sz="3200" b="1" dirty="0" err="1">
                <a:solidFill>
                  <a:srgbClr val="FFFF00"/>
                </a:solidFill>
                <a:latin typeface="Arial"/>
                <a:ea typeface="Calibri"/>
                <a:cs typeface="Arial"/>
              </a:rPr>
              <a:t>Transthyretin</a:t>
            </a:r>
            <a:r>
              <a:rPr lang="en-US" sz="3200" b="1" dirty="0">
                <a:solidFill>
                  <a:srgbClr val="FFFF00"/>
                </a:solidFill>
                <a:latin typeface="Arial"/>
                <a:ea typeface="Calibri"/>
                <a:cs typeface="Arial"/>
              </a:rPr>
              <a:t> (TTR): </a:t>
            </a:r>
            <a:r>
              <a:rPr lang="en-US" sz="3200" b="1" dirty="0">
                <a:latin typeface="Arial"/>
                <a:ea typeface="Calibri"/>
                <a:cs typeface="Arial"/>
              </a:rPr>
              <a:t>A normal serum protein that binds </a:t>
            </a:r>
            <a:r>
              <a:rPr lang="en-US" sz="3200" b="1" dirty="0" smtClean="0">
                <a:latin typeface="Arial"/>
                <a:ea typeface="Calibri"/>
                <a:cs typeface="Arial"/>
              </a:rPr>
              <a:t>and</a:t>
            </a:r>
            <a:r>
              <a:rPr lang="en-US" sz="2400" b="1" dirty="0" smtClean="0">
                <a:latin typeface="Calibri"/>
                <a:ea typeface="Calibri"/>
                <a:cs typeface="Arial"/>
              </a:rPr>
              <a:t> </a:t>
            </a:r>
            <a:r>
              <a:rPr lang="en-US" sz="3200" b="1" dirty="0" smtClean="0">
                <a:latin typeface="Arial"/>
                <a:ea typeface="Calibri"/>
                <a:cs typeface="Arial"/>
              </a:rPr>
              <a:t>transports </a:t>
            </a:r>
            <a:r>
              <a:rPr lang="en-US" sz="3200" b="1" dirty="0" err="1">
                <a:latin typeface="Arial"/>
                <a:ea typeface="Calibri"/>
                <a:cs typeface="Arial"/>
              </a:rPr>
              <a:t>thyroxine</a:t>
            </a:r>
            <a:r>
              <a:rPr lang="en-US" sz="3200" b="1" dirty="0">
                <a:latin typeface="Arial"/>
                <a:ea typeface="Calibri"/>
                <a:cs typeface="Arial"/>
              </a:rPr>
              <a:t> and retinol</a:t>
            </a:r>
            <a:r>
              <a:rPr lang="en-US" sz="3200" b="1" dirty="0" smtClean="0">
                <a:latin typeface="Arial"/>
                <a:ea typeface="Calibri"/>
                <a:cs typeface="Arial"/>
              </a:rPr>
              <a:t>.</a:t>
            </a:r>
          </a:p>
          <a:p>
            <a:pPr marL="68580" indent="0" algn="l" rtl="0">
              <a:lnSpc>
                <a:spcPct val="115000"/>
              </a:lnSpc>
              <a:spcAft>
                <a:spcPts val="0"/>
              </a:spcAft>
              <a:buNone/>
            </a:pPr>
            <a:r>
              <a:rPr lang="en-US" sz="3200" b="1" dirty="0" smtClean="0">
                <a:latin typeface="Arial"/>
                <a:ea typeface="Calibri"/>
                <a:cs typeface="Arial"/>
              </a:rPr>
              <a:t> </a:t>
            </a:r>
            <a:r>
              <a:rPr lang="en-US" sz="3200" b="1" u="sng" dirty="0">
                <a:solidFill>
                  <a:srgbClr val="FFFF00"/>
                </a:solidFill>
                <a:latin typeface="Arial"/>
                <a:ea typeface="Calibri"/>
                <a:cs typeface="Arial"/>
              </a:rPr>
              <a:t>Excess</a:t>
            </a:r>
            <a:r>
              <a:rPr lang="en-US" sz="3200" b="1" u="sng" dirty="0">
                <a:latin typeface="Arial"/>
                <a:ea typeface="Calibri"/>
                <a:cs typeface="Arial"/>
              </a:rPr>
              <a:t> </a:t>
            </a:r>
            <a:r>
              <a:rPr lang="en-US" sz="3200" b="1" dirty="0">
                <a:latin typeface="Arial"/>
                <a:ea typeface="Calibri"/>
                <a:cs typeface="Arial"/>
              </a:rPr>
              <a:t>amounts of </a:t>
            </a:r>
            <a:r>
              <a:rPr lang="en-US" sz="3200" b="1" dirty="0" smtClean="0">
                <a:latin typeface="Arial"/>
                <a:ea typeface="Calibri"/>
                <a:cs typeface="Arial"/>
              </a:rPr>
              <a:t>normal</a:t>
            </a:r>
            <a:r>
              <a:rPr lang="en-US" sz="2400" b="1" dirty="0" smtClean="0">
                <a:latin typeface="Calibri"/>
                <a:ea typeface="Calibri"/>
                <a:cs typeface="Arial"/>
              </a:rPr>
              <a:t>   </a:t>
            </a:r>
            <a:r>
              <a:rPr lang="en-US" sz="3200" b="1" dirty="0" smtClean="0">
                <a:latin typeface="Arial"/>
                <a:ea typeface="Calibri"/>
                <a:cs typeface="Arial"/>
              </a:rPr>
              <a:t>TTR </a:t>
            </a:r>
            <a:r>
              <a:rPr lang="en-US" sz="3200" b="1" dirty="0">
                <a:latin typeface="Arial"/>
                <a:ea typeface="Calibri"/>
                <a:cs typeface="Arial"/>
              </a:rPr>
              <a:t>can deposit in hearts  in </a:t>
            </a:r>
            <a:r>
              <a:rPr lang="en-US" sz="3200" b="1" u="sng" dirty="0">
                <a:latin typeface="Arial"/>
                <a:ea typeface="Calibri"/>
                <a:cs typeface="Arial"/>
              </a:rPr>
              <a:t>senile systemic amyloidosis.</a:t>
            </a:r>
            <a:r>
              <a:rPr lang="en-US" sz="3200" b="1" dirty="0">
                <a:latin typeface="Arial"/>
                <a:ea typeface="Calibri"/>
                <a:cs typeface="Arial"/>
              </a:rPr>
              <a:t> </a:t>
            </a:r>
            <a:endParaRPr lang="en-US" sz="2400" b="1" dirty="0">
              <a:latin typeface="Calibri"/>
              <a:ea typeface="Calibri"/>
              <a:cs typeface="Arial"/>
            </a:endParaRPr>
          </a:p>
        </p:txBody>
      </p:sp>
    </p:spTree>
    <p:extLst>
      <p:ext uri="{BB962C8B-B14F-4D97-AF65-F5344CB8AC3E}">
        <p14:creationId xmlns:p14="http://schemas.microsoft.com/office/powerpoint/2010/main" val="1011468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68580" lvl="0" indent="0" algn="l" rtl="0">
              <a:lnSpc>
                <a:spcPct val="115000"/>
              </a:lnSpc>
              <a:buClr>
                <a:srgbClr val="B4DCFA"/>
              </a:buClr>
              <a:buNone/>
            </a:pPr>
            <a:r>
              <a:rPr lang="en-US" b="1" dirty="0">
                <a:solidFill>
                  <a:prstClr val="white"/>
                </a:solidFill>
                <a:latin typeface="Arial"/>
                <a:ea typeface="Calibri"/>
                <a:cs typeface="Arial"/>
              </a:rPr>
              <a:t>while </a:t>
            </a:r>
            <a:r>
              <a:rPr lang="en-US" b="1" u="sng" dirty="0">
                <a:solidFill>
                  <a:srgbClr val="FFFF00"/>
                </a:solidFill>
                <a:latin typeface="Arial"/>
                <a:ea typeface="Calibri"/>
                <a:cs typeface="Arial"/>
              </a:rPr>
              <a:t>mutant</a:t>
            </a:r>
            <a:r>
              <a:rPr lang="en-US" b="1" dirty="0">
                <a:solidFill>
                  <a:prstClr val="white"/>
                </a:solidFill>
                <a:latin typeface="Arial"/>
                <a:ea typeface="Calibri"/>
                <a:cs typeface="Arial"/>
              </a:rPr>
              <a:t> forms of the protein are deposited in a group </a:t>
            </a:r>
            <a:r>
              <a:rPr lang="en-US" b="1" dirty="0" smtClean="0">
                <a:solidFill>
                  <a:prstClr val="white"/>
                </a:solidFill>
                <a:latin typeface="Arial"/>
                <a:ea typeface="Calibri"/>
                <a:cs typeface="Arial"/>
              </a:rPr>
              <a:t>of</a:t>
            </a:r>
            <a:r>
              <a:rPr lang="en-US" sz="2200" b="1" dirty="0">
                <a:solidFill>
                  <a:prstClr val="white"/>
                </a:solidFill>
                <a:latin typeface="Calibri"/>
                <a:ea typeface="Calibri"/>
                <a:cs typeface="Arial"/>
              </a:rPr>
              <a:t> </a:t>
            </a:r>
            <a:r>
              <a:rPr lang="en-US" b="1" dirty="0" smtClean="0">
                <a:solidFill>
                  <a:prstClr val="white"/>
                </a:solidFill>
                <a:latin typeface="Arial"/>
                <a:ea typeface="Calibri"/>
              </a:rPr>
              <a:t>hereditary </a:t>
            </a:r>
            <a:r>
              <a:rPr lang="en-US" b="1" dirty="0">
                <a:solidFill>
                  <a:prstClr val="white"/>
                </a:solidFill>
                <a:latin typeface="Arial"/>
                <a:ea typeface="Calibri"/>
              </a:rPr>
              <a:t>diseases called </a:t>
            </a:r>
            <a:r>
              <a:rPr lang="en-US" b="1" u="sng" dirty="0">
                <a:solidFill>
                  <a:prstClr val="white"/>
                </a:solidFill>
                <a:latin typeface="Arial"/>
                <a:ea typeface="Calibri"/>
              </a:rPr>
              <a:t>familial amyloid polyneuropathy</a:t>
            </a:r>
            <a:endParaRPr lang="ar-IQ" sz="2800" b="1" dirty="0">
              <a:solidFill>
                <a:prstClr val="white"/>
              </a:solidFill>
            </a:endParaRPr>
          </a:p>
          <a:p>
            <a:endParaRPr lang="ar-IQ" dirty="0"/>
          </a:p>
        </p:txBody>
      </p:sp>
    </p:spTree>
    <p:extLst>
      <p:ext uri="{BB962C8B-B14F-4D97-AF65-F5344CB8AC3E}">
        <p14:creationId xmlns:p14="http://schemas.microsoft.com/office/powerpoint/2010/main" val="4146404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FF00"/>
                </a:solidFill>
                <a:latin typeface="Arial"/>
                <a:ea typeface="Calibri"/>
                <a:cs typeface="Arial"/>
              </a:rPr>
              <a:t>β2-microglobulin:</a:t>
            </a:r>
            <a:endParaRPr lang="ar-IQ" dirty="0"/>
          </a:p>
        </p:txBody>
      </p:sp>
      <p:sp>
        <p:nvSpPr>
          <p:cNvPr id="3" name="عنصر نائب للمحتوى 2"/>
          <p:cNvSpPr>
            <a:spLocks noGrp="1"/>
          </p:cNvSpPr>
          <p:nvPr>
            <p:ph idx="1"/>
          </p:nvPr>
        </p:nvSpPr>
        <p:spPr/>
        <p:txBody>
          <a:bodyPr/>
          <a:lstStyle/>
          <a:p>
            <a:pPr marL="68580" indent="0" algn="l" rtl="0">
              <a:lnSpc>
                <a:spcPct val="115000"/>
              </a:lnSpc>
              <a:spcAft>
                <a:spcPts val="0"/>
              </a:spcAft>
              <a:buNone/>
            </a:pPr>
            <a:r>
              <a:rPr lang="en-US" sz="3200" b="1" dirty="0" smtClean="0">
                <a:latin typeface="Arial"/>
                <a:ea typeface="Calibri"/>
                <a:cs typeface="Arial"/>
              </a:rPr>
              <a:t> </a:t>
            </a:r>
            <a:r>
              <a:rPr lang="en-US" sz="3200" b="1" dirty="0">
                <a:latin typeface="Arial"/>
                <a:ea typeface="Calibri"/>
                <a:cs typeface="Arial"/>
              </a:rPr>
              <a:t>component of class I HLA molecules and a normal serum protein; it is deposited in a form of amyloidosis that complicates </a:t>
            </a:r>
            <a:r>
              <a:rPr lang="en-US" sz="3200" b="1" u="sng" dirty="0">
                <a:latin typeface="Arial"/>
                <a:ea typeface="Calibri"/>
                <a:cs typeface="Arial"/>
              </a:rPr>
              <a:t>long-term hemodialysis</a:t>
            </a:r>
            <a:r>
              <a:rPr lang="en-US" sz="3200" b="1" dirty="0">
                <a:latin typeface="Arial"/>
                <a:ea typeface="Calibri"/>
                <a:cs typeface="Arial"/>
              </a:rPr>
              <a:t>.</a:t>
            </a:r>
            <a:endParaRPr lang="en-US" sz="2400" b="1"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1101877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FF00"/>
                </a:solidFill>
                <a:latin typeface="Arial"/>
                <a:ea typeface="Calibri"/>
                <a:cs typeface="Arial"/>
              </a:rPr>
              <a:t>Classification of Amyloidosis</a:t>
            </a:r>
            <a:r>
              <a:rPr lang="en-US" sz="3200" dirty="0">
                <a:solidFill>
                  <a:srgbClr val="FFFF00"/>
                </a:solidFill>
                <a:latin typeface="Calibri"/>
                <a:ea typeface="Calibri"/>
                <a:cs typeface="Arial"/>
              </a:rPr>
              <a:t/>
            </a:r>
            <a:br>
              <a:rPr lang="en-US" sz="3200" dirty="0">
                <a:solidFill>
                  <a:srgbClr val="FFFF00"/>
                </a:solidFill>
                <a:latin typeface="Calibri"/>
                <a:ea typeface="Calibri"/>
                <a:cs typeface="Arial"/>
              </a:rPr>
            </a:br>
            <a:endParaRPr lang="ar-IQ" dirty="0">
              <a:solidFill>
                <a:srgbClr val="FFFF00"/>
              </a:solidFill>
            </a:endParaRPr>
          </a:p>
        </p:txBody>
      </p:sp>
      <p:sp>
        <p:nvSpPr>
          <p:cNvPr id="3" name="عنصر نائب للمحتوى 2"/>
          <p:cNvSpPr>
            <a:spLocks noGrp="1"/>
          </p:cNvSpPr>
          <p:nvPr>
            <p:ph idx="1"/>
          </p:nvPr>
        </p:nvSpPr>
        <p:spPr/>
        <p:txBody>
          <a:bodyPr/>
          <a:lstStyle/>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Amyloid may be:</a:t>
            </a:r>
            <a:endParaRPr lang="en-US" sz="2400" dirty="0">
              <a:latin typeface="Calibri"/>
              <a:ea typeface="Calibri"/>
              <a:cs typeface="Arial"/>
            </a:endParaRPr>
          </a:p>
          <a:p>
            <a:pPr marL="0" indent="0" algn="l" rtl="0">
              <a:lnSpc>
                <a:spcPct val="115000"/>
              </a:lnSpc>
              <a:buNone/>
            </a:pPr>
            <a:r>
              <a:rPr lang="en-US" sz="3200" b="1" dirty="0" smtClean="0">
                <a:solidFill>
                  <a:srgbClr val="FFFF00"/>
                </a:solidFill>
                <a:latin typeface="Arial"/>
                <a:ea typeface="Calibri"/>
                <a:cs typeface="Arial"/>
              </a:rPr>
              <a:t>1.systemic </a:t>
            </a:r>
            <a:r>
              <a:rPr lang="en-US" sz="3200" b="1" dirty="0">
                <a:solidFill>
                  <a:srgbClr val="FFFF00"/>
                </a:solidFill>
                <a:latin typeface="Arial"/>
                <a:ea typeface="Calibri"/>
                <a:cs typeface="Arial"/>
              </a:rPr>
              <a:t>(generalized)</a:t>
            </a:r>
            <a:r>
              <a:rPr lang="en-US" sz="3200" dirty="0">
                <a:solidFill>
                  <a:srgbClr val="FFFF00"/>
                </a:solidFill>
                <a:latin typeface="Arial"/>
                <a:ea typeface="Calibri"/>
                <a:cs typeface="Arial"/>
              </a:rPr>
              <a:t>, </a:t>
            </a:r>
            <a:r>
              <a:rPr lang="en-US" sz="3200" dirty="0">
                <a:latin typeface="Arial"/>
                <a:ea typeface="Calibri"/>
                <a:cs typeface="Arial"/>
              </a:rPr>
              <a:t>involving several organ systems, or </a:t>
            </a:r>
            <a:endParaRPr lang="en-US" sz="2400" dirty="0">
              <a:latin typeface="Calibri"/>
              <a:ea typeface="Calibri"/>
              <a:cs typeface="Arial"/>
            </a:endParaRPr>
          </a:p>
          <a:p>
            <a:pPr marL="0" indent="0" algn="l" rtl="0">
              <a:lnSpc>
                <a:spcPct val="115000"/>
              </a:lnSpc>
              <a:buNone/>
            </a:pPr>
            <a:r>
              <a:rPr lang="en-US" sz="3200" b="1" dirty="0" smtClean="0">
                <a:solidFill>
                  <a:srgbClr val="FFFF00"/>
                </a:solidFill>
                <a:latin typeface="Arial"/>
                <a:ea typeface="Calibri"/>
                <a:cs typeface="Arial"/>
              </a:rPr>
              <a:t>2.localized</a:t>
            </a:r>
            <a:r>
              <a:rPr lang="en-US" sz="3200" dirty="0">
                <a:latin typeface="Arial"/>
                <a:ea typeface="Calibri"/>
                <a:cs typeface="Arial"/>
              </a:rPr>
              <a:t>, when deposits are limited to a single organ, such as the heart. </a:t>
            </a:r>
            <a:endParaRPr lang="en-US" sz="2400" dirty="0">
              <a:latin typeface="Calibri"/>
              <a:ea typeface="Calibri"/>
              <a:cs typeface="Arial"/>
            </a:endParaRPr>
          </a:p>
          <a:p>
            <a:pPr marL="68580" indent="0">
              <a:buNone/>
            </a:pPr>
            <a:endParaRPr lang="ar-IQ" dirty="0"/>
          </a:p>
        </p:txBody>
      </p:sp>
    </p:spTree>
    <p:extLst>
      <p:ext uri="{BB962C8B-B14F-4D97-AF65-F5344CB8AC3E}">
        <p14:creationId xmlns:p14="http://schemas.microsoft.com/office/powerpoint/2010/main" val="176919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15000"/>
              </a:lnSpc>
              <a:spcAft>
                <a:spcPts val="0"/>
              </a:spcAft>
            </a:pPr>
            <a:r>
              <a:rPr lang="en-US" sz="3200" dirty="0">
                <a:latin typeface="Arial"/>
                <a:ea typeface="Calibri"/>
                <a:cs typeface="Arial"/>
              </a:rPr>
              <a:t>On clinical grounds, the systemic, or generalized, pattern is </a:t>
            </a:r>
            <a:r>
              <a:rPr lang="en-US" sz="3200" dirty="0" err="1">
                <a:latin typeface="Arial"/>
                <a:ea typeface="Calibri"/>
                <a:cs typeface="Arial"/>
              </a:rPr>
              <a:t>subclassified</a:t>
            </a:r>
            <a:r>
              <a:rPr lang="en-US" sz="3200" dirty="0">
                <a:latin typeface="Arial"/>
                <a:ea typeface="Calibri"/>
                <a:cs typeface="Arial"/>
              </a:rPr>
              <a:t> into </a:t>
            </a:r>
            <a:r>
              <a:rPr lang="en-US" sz="3200" b="1" i="1" u="sng" dirty="0">
                <a:solidFill>
                  <a:srgbClr val="FFFF00"/>
                </a:solidFill>
                <a:latin typeface="Arial"/>
                <a:ea typeface="Calibri"/>
                <a:cs typeface="Arial"/>
              </a:rPr>
              <a:t>primary amyloidosis</a:t>
            </a:r>
            <a:r>
              <a:rPr lang="en-US" sz="3200" i="1" dirty="0">
                <a:solidFill>
                  <a:srgbClr val="FFFF00"/>
                </a:solidFill>
                <a:latin typeface="Arial"/>
                <a:ea typeface="Calibri"/>
                <a:cs typeface="Arial"/>
              </a:rPr>
              <a:t> </a:t>
            </a:r>
            <a:r>
              <a:rPr lang="en-US" sz="3200" dirty="0">
                <a:solidFill>
                  <a:srgbClr val="FFFF00"/>
                </a:solidFill>
                <a:latin typeface="Arial"/>
                <a:ea typeface="Calibri"/>
                <a:cs typeface="Arial"/>
              </a:rPr>
              <a:t> </a:t>
            </a:r>
            <a:r>
              <a:rPr lang="en-US" sz="3200" dirty="0">
                <a:latin typeface="Arial"/>
                <a:ea typeface="Calibri"/>
                <a:cs typeface="Arial"/>
              </a:rPr>
              <a:t>and </a:t>
            </a:r>
            <a:r>
              <a:rPr lang="en-US" sz="3200" b="1" i="1" u="sng" dirty="0">
                <a:solidFill>
                  <a:srgbClr val="FFFF00"/>
                </a:solidFill>
                <a:latin typeface="Arial"/>
                <a:ea typeface="Calibri"/>
                <a:cs typeface="Arial"/>
              </a:rPr>
              <a:t>secondary amyloidosis</a:t>
            </a:r>
            <a:r>
              <a:rPr lang="en-US" sz="3200" i="1" dirty="0">
                <a:solidFill>
                  <a:srgbClr val="FFFF00"/>
                </a:solidFill>
                <a:latin typeface="Arial"/>
                <a:ea typeface="Calibri"/>
                <a:cs typeface="Arial"/>
              </a:rPr>
              <a:t> </a:t>
            </a:r>
            <a:r>
              <a:rPr lang="en-US" sz="3200" dirty="0">
                <a:latin typeface="Arial"/>
                <a:ea typeface="Calibri"/>
                <a:cs typeface="Arial"/>
              </a:rPr>
              <a:t>.</a:t>
            </a:r>
            <a:endParaRPr lang="en-US" sz="2400" dirty="0">
              <a:latin typeface="Calibri"/>
              <a:ea typeface="Calibri"/>
              <a:cs typeface="Arial"/>
            </a:endParaRPr>
          </a:p>
          <a:p>
            <a:pPr marL="68580" indent="0" algn="l">
              <a:buNone/>
            </a:pPr>
            <a:r>
              <a:rPr lang="en-US" sz="3200" dirty="0">
                <a:latin typeface="Arial"/>
                <a:ea typeface="Calibri"/>
              </a:rPr>
              <a:t>Also there is  Hereditary or familial amyloidosis</a:t>
            </a:r>
            <a:endParaRPr lang="ar-IQ" dirty="0"/>
          </a:p>
        </p:txBody>
      </p:sp>
    </p:spTree>
    <p:extLst>
      <p:ext uri="{BB962C8B-B14F-4D97-AF65-F5344CB8AC3E}">
        <p14:creationId xmlns:p14="http://schemas.microsoft.com/office/powerpoint/2010/main" val="1657634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68580" indent="0" algn="l" rtl="0">
              <a:lnSpc>
                <a:spcPct val="115000"/>
              </a:lnSpc>
              <a:spcAft>
                <a:spcPts val="0"/>
              </a:spcAft>
              <a:buNone/>
            </a:pPr>
            <a:r>
              <a:rPr lang="en-US" sz="3200" b="1" u="sng" dirty="0">
                <a:solidFill>
                  <a:srgbClr val="FFFF00"/>
                </a:solidFill>
                <a:latin typeface="Arial"/>
                <a:ea typeface="Calibri"/>
                <a:cs typeface="Arial"/>
              </a:rPr>
              <a:t>Primary amyloidosis: </a:t>
            </a:r>
            <a:r>
              <a:rPr lang="en-US" sz="3200" b="1" u="sng" dirty="0" err="1">
                <a:solidFill>
                  <a:srgbClr val="FFFF00"/>
                </a:solidFill>
                <a:latin typeface="Arial"/>
                <a:ea typeface="Calibri"/>
                <a:cs typeface="Arial"/>
              </a:rPr>
              <a:t>Immunocyte</a:t>
            </a:r>
            <a:r>
              <a:rPr lang="en-US" sz="3200" b="1" u="sng" dirty="0">
                <a:solidFill>
                  <a:srgbClr val="FFFF00"/>
                </a:solidFill>
                <a:latin typeface="Arial"/>
                <a:ea typeface="Calibri"/>
                <a:cs typeface="Arial"/>
              </a:rPr>
              <a:t> </a:t>
            </a:r>
            <a:r>
              <a:rPr lang="en-US" sz="3200" b="1" u="sng" dirty="0" err="1">
                <a:solidFill>
                  <a:srgbClr val="FFFF00"/>
                </a:solidFill>
                <a:latin typeface="Arial"/>
                <a:ea typeface="Calibri"/>
                <a:cs typeface="Arial"/>
              </a:rPr>
              <a:t>dyscrasias</a:t>
            </a:r>
            <a:r>
              <a:rPr lang="en-US" sz="3200" b="1" u="sng" dirty="0">
                <a:solidFill>
                  <a:srgbClr val="FFFF00"/>
                </a:solidFill>
                <a:latin typeface="Arial"/>
                <a:ea typeface="Calibri"/>
                <a:cs typeface="Arial"/>
              </a:rPr>
              <a:t> with amyloidosis </a:t>
            </a:r>
            <a:endParaRPr lang="en-US" sz="2400" b="1" dirty="0">
              <a:solidFill>
                <a:srgbClr val="FFFF00"/>
              </a:solidFill>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is due to AL-type amyloid; it occurs in 5% to 15% of patients with multiple</a:t>
            </a:r>
            <a:endParaRPr lang="en-US" sz="2400" b="1" dirty="0">
              <a:latin typeface="Calibri"/>
              <a:ea typeface="Calibri"/>
              <a:cs typeface="Arial"/>
            </a:endParaRPr>
          </a:p>
          <a:p>
            <a:pPr marL="68580" indent="0" algn="l">
              <a:buNone/>
            </a:pPr>
            <a:r>
              <a:rPr lang="en-US" sz="3200" b="1" dirty="0">
                <a:latin typeface="Arial"/>
                <a:ea typeface="Calibri"/>
              </a:rPr>
              <a:t>myeloma</a:t>
            </a:r>
            <a:endParaRPr lang="ar-IQ" b="1" dirty="0"/>
          </a:p>
        </p:txBody>
      </p:sp>
    </p:spTree>
    <p:extLst>
      <p:ext uri="{BB962C8B-B14F-4D97-AF65-F5344CB8AC3E}">
        <p14:creationId xmlns:p14="http://schemas.microsoft.com/office/powerpoint/2010/main" val="1205159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FF00"/>
                </a:solidFill>
                <a:latin typeface="Arial"/>
                <a:ea typeface="Calibri"/>
                <a:cs typeface="Arial"/>
              </a:rPr>
              <a:t>Reactive secondary amyloidosis</a:t>
            </a:r>
            <a:endParaRPr lang="ar-IQ" dirty="0">
              <a:solidFill>
                <a:srgbClr val="FFFF00"/>
              </a:solidFill>
            </a:endParaRPr>
          </a:p>
        </p:txBody>
      </p:sp>
      <p:sp>
        <p:nvSpPr>
          <p:cNvPr id="3" name="عنصر نائب للمحتوى 2"/>
          <p:cNvSpPr>
            <a:spLocks noGrp="1"/>
          </p:cNvSpPr>
          <p:nvPr>
            <p:ph idx="1"/>
          </p:nvPr>
        </p:nvSpPr>
        <p:spPr/>
        <p:txBody>
          <a:bodyPr>
            <a:normAutofit fontScale="92500" lnSpcReduction="20000"/>
          </a:bodyPr>
          <a:lstStyle/>
          <a:p>
            <a:pPr marL="68580" indent="0" algn="l" rtl="0">
              <a:lnSpc>
                <a:spcPct val="115000"/>
              </a:lnSpc>
              <a:spcAft>
                <a:spcPts val="0"/>
              </a:spcAft>
              <a:buNone/>
            </a:pP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This is due to AA-type amyloid.</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Secondary amyloidosis is associated with </a:t>
            </a:r>
            <a:r>
              <a:rPr lang="en-US" sz="3200" b="1" i="1" u="sng" dirty="0">
                <a:solidFill>
                  <a:srgbClr val="FFFF00"/>
                </a:solidFill>
                <a:latin typeface="Arial"/>
                <a:ea typeface="Calibri"/>
                <a:cs typeface="Arial"/>
              </a:rPr>
              <a:t>chronic inflammatory</a:t>
            </a:r>
            <a:endParaRPr lang="en-US" sz="2400" b="1" dirty="0">
              <a:solidFill>
                <a:srgbClr val="FFFF00"/>
              </a:solidFill>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states </a:t>
            </a:r>
            <a:r>
              <a:rPr lang="en-US" sz="3200" b="1" dirty="0">
                <a:solidFill>
                  <a:srgbClr val="FFFF00"/>
                </a:solidFill>
                <a:latin typeface="Arial"/>
                <a:ea typeface="Calibri"/>
                <a:cs typeface="Arial"/>
              </a:rPr>
              <a:t>(e.g., rheumatoid arthritis, scleroderma, bronchiectasis, chronic osteomyelitis), </a:t>
            </a:r>
            <a:r>
              <a:rPr lang="en-US" sz="3200" b="1" dirty="0">
                <a:latin typeface="Arial"/>
                <a:ea typeface="Calibri"/>
                <a:cs typeface="Arial"/>
              </a:rPr>
              <a:t>and </a:t>
            </a:r>
            <a:r>
              <a:rPr lang="en-US" sz="3200" b="1" u="sng" dirty="0">
                <a:latin typeface="Arial"/>
                <a:ea typeface="Calibri"/>
                <a:cs typeface="Arial"/>
              </a:rPr>
              <a:t>non-</a:t>
            </a:r>
            <a:r>
              <a:rPr lang="en-US" sz="3200" b="1" u="sng" dirty="0" err="1">
                <a:latin typeface="Arial"/>
                <a:ea typeface="Calibri"/>
                <a:cs typeface="Arial"/>
              </a:rPr>
              <a:t>immunocyte</a:t>
            </a:r>
            <a:r>
              <a:rPr lang="en-US" sz="3200" b="1" u="sng" dirty="0">
                <a:latin typeface="Arial"/>
                <a:ea typeface="Calibri"/>
                <a:cs typeface="Arial"/>
              </a:rPr>
              <a:t> tumors</a:t>
            </a:r>
            <a:r>
              <a:rPr lang="en-US" sz="3200" b="1" dirty="0">
                <a:latin typeface="Arial"/>
                <a:ea typeface="Calibri"/>
                <a:cs typeface="Arial"/>
              </a:rPr>
              <a:t> (e.g., Hodgkin lymphoma</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and renal cell carcinoma).</a:t>
            </a:r>
            <a:endParaRPr lang="en-US" sz="2400" b="1" dirty="0">
              <a:latin typeface="Calibri"/>
              <a:ea typeface="Calibri"/>
              <a:cs typeface="Arial"/>
            </a:endParaRPr>
          </a:p>
          <a:p>
            <a:endParaRPr lang="ar-IQ" dirty="0"/>
          </a:p>
        </p:txBody>
      </p:sp>
    </p:spTree>
    <p:extLst>
      <p:ext uri="{BB962C8B-B14F-4D97-AF65-F5344CB8AC3E}">
        <p14:creationId xmlns:p14="http://schemas.microsoft.com/office/powerpoint/2010/main" val="417097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8229600" cy="914400"/>
          </a:xfrm>
        </p:spPr>
        <p:txBody>
          <a:bodyPr/>
          <a:lstStyle/>
          <a:p>
            <a:r>
              <a:rPr lang="en-US" b="1" u="sng" dirty="0">
                <a:latin typeface="Arial"/>
                <a:ea typeface="Calibri"/>
                <a:cs typeface="Arial"/>
              </a:rPr>
              <a:t>Immune Recognition of Allografts</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a:bodyPr>
          <a:lstStyle/>
          <a:p>
            <a:pPr algn="l" rtl="0">
              <a:lnSpc>
                <a:spcPct val="115000"/>
              </a:lnSpc>
            </a:pPr>
            <a:r>
              <a:rPr lang="en-US" sz="3200" i="1" dirty="0" smtClean="0">
                <a:latin typeface="Arial"/>
                <a:ea typeface="Calibri"/>
                <a:cs typeface="Arial"/>
              </a:rPr>
              <a:t>Rejection </a:t>
            </a:r>
            <a:r>
              <a:rPr lang="en-US" sz="3200" i="1" dirty="0">
                <a:latin typeface="Arial"/>
                <a:ea typeface="Calibri"/>
                <a:cs typeface="Arial"/>
              </a:rPr>
              <a:t>of allografts is a response mainly to </a:t>
            </a:r>
            <a:r>
              <a:rPr lang="en-US" sz="3200" b="1" i="1" u="sng" dirty="0">
                <a:latin typeface="Arial"/>
                <a:ea typeface="Calibri"/>
                <a:cs typeface="Arial"/>
              </a:rPr>
              <a:t>MHC</a:t>
            </a:r>
            <a:r>
              <a:rPr lang="en-US" sz="3200" b="1" i="1" dirty="0">
                <a:latin typeface="Arial"/>
                <a:ea typeface="Calibri"/>
                <a:cs typeface="Arial"/>
              </a:rPr>
              <a:t> </a:t>
            </a:r>
            <a:r>
              <a:rPr lang="en-US" sz="3200" i="1" dirty="0">
                <a:latin typeface="Arial"/>
                <a:ea typeface="Calibri"/>
                <a:cs typeface="Arial"/>
              </a:rPr>
              <a:t>molecules. </a:t>
            </a:r>
            <a:endParaRPr lang="en-US" sz="2400" dirty="0">
              <a:latin typeface="Calibri"/>
              <a:ea typeface="Calibri"/>
              <a:cs typeface="Arial"/>
            </a:endParaRPr>
          </a:p>
          <a:p>
            <a:pPr marL="68580" indent="0" algn="l" rtl="0">
              <a:lnSpc>
                <a:spcPct val="115000"/>
              </a:lnSpc>
              <a:buNone/>
            </a:pPr>
            <a:r>
              <a:rPr lang="en-US" sz="3200" i="1" dirty="0">
                <a:latin typeface="Arial"/>
                <a:ea typeface="Calibri"/>
                <a:cs typeface="Arial"/>
              </a:rPr>
              <a:t> </a:t>
            </a:r>
            <a:endParaRPr lang="en-US" sz="2400" dirty="0">
              <a:latin typeface="Calibri"/>
              <a:ea typeface="Calibri"/>
              <a:cs typeface="Arial"/>
            </a:endParaRPr>
          </a:p>
          <a:p>
            <a:pPr algn="l" rtl="0">
              <a:lnSpc>
                <a:spcPct val="115000"/>
              </a:lnSpc>
            </a:pPr>
            <a:r>
              <a:rPr lang="en-US" sz="3200" dirty="0">
                <a:latin typeface="Arial"/>
                <a:ea typeface="Calibri"/>
                <a:cs typeface="Arial"/>
              </a:rPr>
              <a:t>There are </a:t>
            </a:r>
            <a:r>
              <a:rPr lang="en-US" sz="3200" b="1" u="sng" dirty="0">
                <a:solidFill>
                  <a:schemeClr val="accent3">
                    <a:lumMod val="40000"/>
                    <a:lumOff val="60000"/>
                  </a:schemeClr>
                </a:solidFill>
                <a:latin typeface="Arial"/>
                <a:ea typeface="Calibri"/>
                <a:cs typeface="Arial"/>
              </a:rPr>
              <a:t>two main mechanisms</a:t>
            </a:r>
            <a:r>
              <a:rPr lang="en-US" sz="3200" dirty="0">
                <a:solidFill>
                  <a:schemeClr val="accent3">
                    <a:lumMod val="40000"/>
                    <a:lumOff val="60000"/>
                  </a:schemeClr>
                </a:solidFill>
                <a:latin typeface="Arial"/>
                <a:ea typeface="Calibri"/>
                <a:cs typeface="Arial"/>
              </a:rPr>
              <a:t> </a:t>
            </a:r>
            <a:r>
              <a:rPr lang="en-US" sz="3200" dirty="0">
                <a:latin typeface="Arial"/>
                <a:ea typeface="Calibri"/>
                <a:cs typeface="Arial"/>
              </a:rPr>
              <a:t>by which the host immune system recognizes and responds to the MHC molecules on the graft:</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4099656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8820472" cy="1237824"/>
          </a:xfrm>
        </p:spPr>
        <p:txBody>
          <a:bodyPr/>
          <a:lstStyle/>
          <a:p>
            <a:r>
              <a:rPr lang="en-US" b="1" u="sng" dirty="0">
                <a:solidFill>
                  <a:srgbClr val="FFFF00"/>
                </a:solidFill>
                <a:latin typeface="Arial"/>
                <a:ea typeface="Calibri"/>
                <a:cs typeface="Arial"/>
              </a:rPr>
              <a:t>Hemodialysis-associated amyloidosis:</a:t>
            </a:r>
            <a:r>
              <a:rPr lang="en-US" dirty="0">
                <a:solidFill>
                  <a:srgbClr val="FFFF00"/>
                </a:solidFill>
                <a:latin typeface="Arial"/>
                <a:ea typeface="Calibri"/>
                <a:cs typeface="Arial"/>
              </a:rPr>
              <a:t> </a:t>
            </a:r>
            <a:r>
              <a:rPr lang="en-US" sz="3200" dirty="0">
                <a:solidFill>
                  <a:srgbClr val="FFFF00"/>
                </a:solidFill>
                <a:latin typeface="Calibri"/>
                <a:ea typeface="Calibri"/>
                <a:cs typeface="Arial"/>
              </a:rPr>
              <a:t/>
            </a:r>
            <a:br>
              <a:rPr lang="en-US" sz="3200" dirty="0">
                <a:solidFill>
                  <a:srgbClr val="FFFF00"/>
                </a:solidFill>
                <a:latin typeface="Calibri"/>
                <a:ea typeface="Calibri"/>
                <a:cs typeface="Arial"/>
              </a:rPr>
            </a:br>
            <a:endParaRPr lang="ar-IQ" dirty="0">
              <a:solidFill>
                <a:srgbClr val="FFFF00"/>
              </a:solidFill>
            </a:endParaRPr>
          </a:p>
        </p:txBody>
      </p:sp>
      <p:sp>
        <p:nvSpPr>
          <p:cNvPr id="3" name="عنصر نائب للمحتوى 2"/>
          <p:cNvSpPr>
            <a:spLocks noGrp="1"/>
          </p:cNvSpPr>
          <p:nvPr>
            <p:ph idx="1"/>
          </p:nvPr>
        </p:nvSpPr>
        <p:spPr/>
        <p:txBody>
          <a:bodyPr>
            <a:normAutofit/>
          </a:bodyPr>
          <a:lstStyle/>
          <a:p>
            <a:pPr algn="l" rtl="0">
              <a:lnSpc>
                <a:spcPct val="115000"/>
              </a:lnSpc>
              <a:spcAft>
                <a:spcPts val="0"/>
              </a:spcAft>
            </a:pPr>
            <a:r>
              <a:rPr lang="en-US" sz="3200" b="1" dirty="0" smtClean="0">
                <a:latin typeface="Arial"/>
                <a:ea typeface="Calibri"/>
                <a:cs typeface="Arial"/>
              </a:rPr>
              <a:t>In </a:t>
            </a:r>
            <a:r>
              <a:rPr lang="en-US" sz="3200" b="1" dirty="0">
                <a:latin typeface="Arial"/>
                <a:ea typeface="Calibri"/>
                <a:cs typeface="Arial"/>
              </a:rPr>
              <a:t>patients on chronic hemodialysis. </a:t>
            </a:r>
            <a:endParaRPr lang="en-US" sz="2400" b="1" dirty="0">
              <a:latin typeface="Calibri"/>
              <a:ea typeface="Calibri"/>
              <a:cs typeface="Arial"/>
            </a:endParaRPr>
          </a:p>
          <a:p>
            <a:pPr algn="l" rtl="0">
              <a:lnSpc>
                <a:spcPct val="115000"/>
              </a:lnSpc>
              <a:spcAft>
                <a:spcPts val="0"/>
              </a:spcAft>
            </a:pPr>
            <a:r>
              <a:rPr lang="en-US" sz="3200" b="1" dirty="0">
                <a:latin typeface="Arial"/>
                <a:ea typeface="Calibri"/>
                <a:cs typeface="Arial"/>
              </a:rPr>
              <a:t>-due to deposition (in joints, </a:t>
            </a:r>
            <a:r>
              <a:rPr lang="en-US" sz="3200" b="1" dirty="0" err="1">
                <a:latin typeface="Arial"/>
                <a:ea typeface="Calibri"/>
                <a:cs typeface="Arial"/>
              </a:rPr>
              <a:t>synovium</a:t>
            </a:r>
            <a:r>
              <a:rPr lang="en-US" sz="3200" b="1" dirty="0">
                <a:latin typeface="Arial"/>
                <a:ea typeface="Calibri"/>
                <a:cs typeface="Arial"/>
              </a:rPr>
              <a:t>, and tendon sheaths) of</a:t>
            </a:r>
            <a:endParaRPr lang="en-US" sz="2400" b="1" dirty="0">
              <a:latin typeface="Calibri"/>
              <a:ea typeface="Calibri"/>
              <a:cs typeface="Arial"/>
            </a:endParaRPr>
          </a:p>
          <a:p>
            <a:pPr algn="l" rtl="0">
              <a:lnSpc>
                <a:spcPct val="115000"/>
              </a:lnSpc>
              <a:spcAft>
                <a:spcPts val="0"/>
              </a:spcAft>
            </a:pPr>
            <a:r>
              <a:rPr lang="en-US" sz="3200" b="1" dirty="0">
                <a:latin typeface="Arial"/>
                <a:ea typeface="Calibri"/>
                <a:cs typeface="Arial"/>
              </a:rPr>
              <a:t> β2-microglobulin not filtered by normal dialysis membranes</a:t>
            </a:r>
            <a:r>
              <a:rPr lang="en-US" sz="3200" dirty="0">
                <a:latin typeface="Arial"/>
                <a:ea typeface="Calibri"/>
                <a:cs typeface="Arial"/>
              </a:rPr>
              <a:t>.</a:t>
            </a:r>
            <a:endParaRPr lang="en-US" sz="2400" dirty="0">
              <a:latin typeface="Calibri"/>
              <a:ea typeface="Calibri"/>
              <a:cs typeface="Arial"/>
            </a:endParaRPr>
          </a:p>
          <a:p>
            <a:pPr algn="l" rtl="0">
              <a:lnSpc>
                <a:spcPct val="115000"/>
              </a:lnSpc>
              <a:spcAft>
                <a:spcPts val="0"/>
              </a:spcAft>
            </a:pP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2737018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8229600" cy="914400"/>
          </a:xfrm>
        </p:spPr>
        <p:txBody>
          <a:bodyPr/>
          <a:lstStyle/>
          <a:p>
            <a:r>
              <a:rPr lang="en-US" b="1" u="sng" dirty="0">
                <a:solidFill>
                  <a:srgbClr val="FFFF00"/>
                </a:solidFill>
                <a:latin typeface="Arial"/>
                <a:ea typeface="Calibri"/>
                <a:cs typeface="Arial"/>
              </a:rPr>
              <a:t>-</a:t>
            </a:r>
            <a:r>
              <a:rPr lang="en-US" sz="3200" i="1" dirty="0">
                <a:solidFill>
                  <a:srgbClr val="FFFF00"/>
                </a:solidFill>
                <a:latin typeface="GillSansMT-Italic"/>
                <a:ea typeface="Calibri"/>
                <a:cs typeface="Arial"/>
              </a:rPr>
              <a:t> </a:t>
            </a:r>
            <a:r>
              <a:rPr lang="en-US" b="1" i="1" u="sng" dirty="0">
                <a:solidFill>
                  <a:srgbClr val="FFFF00"/>
                </a:solidFill>
                <a:latin typeface="Arial"/>
                <a:ea typeface="Calibri"/>
                <a:cs typeface="Arial"/>
              </a:rPr>
              <a:t>Familial (Hereditary) Amyloidosis</a:t>
            </a:r>
            <a:r>
              <a:rPr lang="en-US" sz="3200" dirty="0">
                <a:solidFill>
                  <a:srgbClr val="FFFF00"/>
                </a:solidFill>
                <a:latin typeface="Calibri"/>
                <a:ea typeface="Calibri"/>
                <a:cs typeface="Arial"/>
              </a:rPr>
              <a:t/>
            </a:r>
            <a:br>
              <a:rPr lang="en-US" sz="3200" dirty="0">
                <a:solidFill>
                  <a:srgbClr val="FFFF00"/>
                </a:solidFill>
                <a:latin typeface="Calibri"/>
                <a:ea typeface="Calibri"/>
                <a:cs typeface="Arial"/>
              </a:rPr>
            </a:br>
            <a:endParaRPr lang="ar-IQ" dirty="0">
              <a:solidFill>
                <a:srgbClr val="FFFF00"/>
              </a:solidFill>
            </a:endParaRPr>
          </a:p>
        </p:txBody>
      </p:sp>
      <p:sp>
        <p:nvSpPr>
          <p:cNvPr id="3" name="عنصر نائب للمحتوى 2"/>
          <p:cNvSpPr>
            <a:spLocks noGrp="1"/>
          </p:cNvSpPr>
          <p:nvPr>
            <p:ph idx="1"/>
          </p:nvPr>
        </p:nvSpPr>
        <p:spPr>
          <a:xfrm>
            <a:off x="323528" y="1783560"/>
            <a:ext cx="8640960" cy="4572000"/>
          </a:xfrm>
        </p:spPr>
        <p:txBody>
          <a:bodyPr>
            <a:normAutofit/>
          </a:bodyPr>
          <a:lstStyle/>
          <a:p>
            <a:pPr marL="68580" indent="0" algn="l" rtl="0">
              <a:lnSpc>
                <a:spcPct val="115000"/>
              </a:lnSpc>
              <a:spcAft>
                <a:spcPts val="0"/>
              </a:spcAft>
              <a:buNone/>
            </a:pPr>
            <a:r>
              <a:rPr lang="en-US" sz="3200" b="1" dirty="0" smtClean="0">
                <a:latin typeface="Arial"/>
                <a:ea typeface="Calibri"/>
                <a:cs typeface="Arial"/>
              </a:rPr>
              <a:t>A </a:t>
            </a:r>
            <a:r>
              <a:rPr lang="en-US" sz="3200" b="1" dirty="0">
                <a:latin typeface="Arial"/>
                <a:ea typeface="Calibri"/>
                <a:cs typeface="Arial"/>
              </a:rPr>
              <a:t>variety of Rare familial forms of amyloidosis have been Described.</a:t>
            </a:r>
            <a:endParaRPr lang="en-US" sz="2400" b="1" dirty="0">
              <a:latin typeface="Calibri"/>
              <a:ea typeface="Calibri"/>
              <a:cs typeface="Arial"/>
            </a:endParaRPr>
          </a:p>
          <a:p>
            <a:pPr marL="68580" indent="0" algn="l">
              <a:buNone/>
            </a:pPr>
            <a:r>
              <a:rPr lang="en-US" sz="3200" b="1" dirty="0">
                <a:latin typeface="Arial"/>
                <a:ea typeface="Calibri"/>
              </a:rPr>
              <a:t> The best-characterized is an </a:t>
            </a:r>
            <a:r>
              <a:rPr lang="en-US" sz="3200" b="1" dirty="0">
                <a:solidFill>
                  <a:srgbClr val="FFFF00"/>
                </a:solidFill>
                <a:latin typeface="Arial"/>
                <a:ea typeface="Calibri"/>
              </a:rPr>
              <a:t>autosomal recessive condition called </a:t>
            </a:r>
            <a:r>
              <a:rPr lang="en-US" sz="3200" b="1" i="1" dirty="0">
                <a:solidFill>
                  <a:srgbClr val="FFFF00"/>
                </a:solidFill>
                <a:latin typeface="Arial"/>
                <a:ea typeface="Calibri"/>
              </a:rPr>
              <a:t>familial Mediterranean </a:t>
            </a:r>
            <a:r>
              <a:rPr lang="en-US" sz="3200" b="1" i="1" dirty="0" smtClean="0">
                <a:solidFill>
                  <a:srgbClr val="FFFF00"/>
                </a:solidFill>
                <a:latin typeface="Arial"/>
                <a:ea typeface="Calibri"/>
              </a:rPr>
              <a:t>feve</a:t>
            </a:r>
            <a:r>
              <a:rPr lang="en-US" sz="3200" b="1" dirty="0" smtClean="0">
                <a:solidFill>
                  <a:srgbClr val="FFFF00"/>
                </a:solidFill>
                <a:latin typeface="Arial"/>
                <a:ea typeface="Calibri"/>
              </a:rPr>
              <a:t>r</a:t>
            </a:r>
            <a:endParaRPr lang="ar-IQ" dirty="0"/>
          </a:p>
        </p:txBody>
      </p:sp>
    </p:spTree>
    <p:extLst>
      <p:ext uri="{BB962C8B-B14F-4D97-AF65-F5344CB8AC3E}">
        <p14:creationId xmlns:p14="http://schemas.microsoft.com/office/powerpoint/2010/main" val="1277996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914400" y="1783560"/>
            <a:ext cx="8050088" cy="4572000"/>
          </a:xfrm>
        </p:spPr>
        <p:txBody>
          <a:bodyPr/>
          <a:lstStyle/>
          <a:p>
            <a:pPr algn="l"/>
            <a:r>
              <a:rPr lang="en-US" b="1" dirty="0">
                <a:solidFill>
                  <a:prstClr val="white"/>
                </a:solidFill>
                <a:latin typeface="Arial"/>
                <a:ea typeface="Calibri"/>
              </a:rPr>
              <a:t>characterized by attacks of fever accompanied by inflammation of </a:t>
            </a:r>
            <a:r>
              <a:rPr lang="en-US" b="1" dirty="0" err="1">
                <a:solidFill>
                  <a:prstClr val="white"/>
                </a:solidFill>
                <a:latin typeface="Arial"/>
                <a:ea typeface="Calibri"/>
              </a:rPr>
              <a:t>serosal</a:t>
            </a:r>
            <a:r>
              <a:rPr lang="en-US" b="1" dirty="0">
                <a:solidFill>
                  <a:prstClr val="white"/>
                </a:solidFill>
                <a:latin typeface="Arial"/>
                <a:ea typeface="Calibri"/>
              </a:rPr>
              <a:t> surfaces, including peritoneum, pleura, and synovial membrane. This disorder is encountered largely in persons of Armenian, Sephardic Jewish, and Arabic origins </a:t>
            </a:r>
            <a:r>
              <a:rPr lang="en-US" dirty="0">
                <a:solidFill>
                  <a:prstClr val="white"/>
                </a:solidFill>
                <a:latin typeface="Arial"/>
                <a:ea typeface="Calibri"/>
              </a:rPr>
              <a:t>.</a:t>
            </a:r>
            <a:endParaRPr lang="ar-IQ" dirty="0"/>
          </a:p>
        </p:txBody>
      </p:sp>
    </p:spTree>
    <p:extLst>
      <p:ext uri="{BB962C8B-B14F-4D97-AF65-F5344CB8AC3E}">
        <p14:creationId xmlns:p14="http://schemas.microsoft.com/office/powerpoint/2010/main" val="749355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FF00"/>
                </a:solidFill>
                <a:latin typeface="Arial"/>
                <a:ea typeface="Calibri"/>
                <a:cs typeface="Arial"/>
              </a:rPr>
              <a:t>- </a:t>
            </a:r>
            <a:r>
              <a:rPr lang="en-US" b="1" i="1" u="sng" dirty="0">
                <a:solidFill>
                  <a:srgbClr val="FFFF00"/>
                </a:solidFill>
                <a:latin typeface="Arial"/>
                <a:ea typeface="Calibri"/>
                <a:cs typeface="Arial"/>
              </a:rPr>
              <a:t>Localized Amyloidosis</a:t>
            </a:r>
            <a:r>
              <a:rPr lang="en-US" sz="3200" dirty="0">
                <a:solidFill>
                  <a:srgbClr val="FFFF00"/>
                </a:solidFill>
                <a:latin typeface="Calibri"/>
                <a:ea typeface="Calibri"/>
                <a:cs typeface="Arial"/>
              </a:rPr>
              <a:t/>
            </a:r>
            <a:br>
              <a:rPr lang="en-US" sz="3200" dirty="0">
                <a:solidFill>
                  <a:srgbClr val="FFFF00"/>
                </a:solidFill>
                <a:latin typeface="Calibri"/>
                <a:ea typeface="Calibri"/>
                <a:cs typeface="Arial"/>
              </a:rPr>
            </a:br>
            <a:endParaRPr lang="ar-IQ" dirty="0">
              <a:solidFill>
                <a:srgbClr val="FFFF00"/>
              </a:solidFill>
            </a:endParaRPr>
          </a:p>
        </p:txBody>
      </p:sp>
      <p:sp>
        <p:nvSpPr>
          <p:cNvPr id="3" name="عنصر نائب للمحتوى 2"/>
          <p:cNvSpPr>
            <a:spLocks noGrp="1"/>
          </p:cNvSpPr>
          <p:nvPr>
            <p:ph idx="1"/>
          </p:nvPr>
        </p:nvSpPr>
        <p:spPr/>
        <p:txBody>
          <a:bodyPr>
            <a:normAutofit/>
          </a:bodyPr>
          <a:lstStyle/>
          <a:p>
            <a:pPr algn="l" rtl="0">
              <a:lnSpc>
                <a:spcPct val="115000"/>
              </a:lnSpc>
              <a:spcAft>
                <a:spcPts val="0"/>
              </a:spcAft>
            </a:pPr>
            <a:r>
              <a:rPr lang="en-US" sz="3200" dirty="0" smtClean="0">
                <a:latin typeface="Arial"/>
                <a:ea typeface="Calibri"/>
                <a:cs typeface="Arial"/>
              </a:rPr>
              <a:t>Sometimes </a:t>
            </a:r>
            <a:r>
              <a:rPr lang="en-US" sz="3200" dirty="0">
                <a:latin typeface="Arial"/>
                <a:ea typeface="Calibri"/>
                <a:cs typeface="Arial"/>
              </a:rPr>
              <a:t>deposition of amyloid is limited to a single organ or tissue without involvement of any other site in the body. </a:t>
            </a:r>
            <a:endParaRPr lang="en-US" sz="2400" dirty="0">
              <a:latin typeface="Calibri"/>
              <a:ea typeface="Calibri"/>
              <a:cs typeface="Arial"/>
            </a:endParaRPr>
          </a:p>
          <a:p>
            <a:r>
              <a:rPr lang="en-US" sz="3200" dirty="0" smtClean="0">
                <a:latin typeface="Arial"/>
                <a:ea typeface="Calibri"/>
              </a:rPr>
              <a:t>.</a:t>
            </a:r>
            <a:endParaRPr lang="ar-IQ" dirty="0"/>
          </a:p>
        </p:txBody>
      </p:sp>
    </p:spTree>
    <p:extLst>
      <p:ext uri="{BB962C8B-B14F-4D97-AF65-F5344CB8AC3E}">
        <p14:creationId xmlns:p14="http://schemas.microsoft.com/office/powerpoint/2010/main" val="2289415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914400" y="1783560"/>
            <a:ext cx="8122096" cy="4572000"/>
          </a:xfrm>
        </p:spPr>
        <p:txBody>
          <a:bodyPr/>
          <a:lstStyle/>
          <a:p>
            <a:pPr algn="l"/>
            <a:r>
              <a:rPr lang="en-US" b="1" dirty="0">
                <a:solidFill>
                  <a:prstClr val="white"/>
                </a:solidFill>
                <a:latin typeface="Arial"/>
                <a:ea typeface="Calibri"/>
              </a:rPr>
              <a:t>The deposits may produce grossly detectable nodular masses or be evident only on microscopic examination. Nodular (tumor-forming) deposits of amyloid are most often encountered in the lung, larynx, skin, urinary bladder, tongue, and the region about the eye</a:t>
            </a:r>
            <a:endParaRPr lang="ar-IQ" b="1" dirty="0"/>
          </a:p>
        </p:txBody>
      </p:sp>
    </p:spTree>
    <p:extLst>
      <p:ext uri="{BB962C8B-B14F-4D97-AF65-F5344CB8AC3E}">
        <p14:creationId xmlns:p14="http://schemas.microsoft.com/office/powerpoint/2010/main" val="19334024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FF00"/>
                </a:solidFill>
                <a:latin typeface="Arial"/>
                <a:ea typeface="Calibri"/>
                <a:cs typeface="Arial"/>
              </a:rPr>
              <a:t>Endocrine amyloid</a:t>
            </a:r>
            <a:r>
              <a:rPr lang="en-US" dirty="0">
                <a:solidFill>
                  <a:srgbClr val="FFFF00"/>
                </a:solidFill>
                <a:latin typeface="Arial"/>
                <a:ea typeface="Calibri"/>
                <a:cs typeface="Arial"/>
              </a:rPr>
              <a:t> </a:t>
            </a:r>
            <a:endParaRPr lang="ar-IQ" dirty="0">
              <a:solidFill>
                <a:srgbClr val="FFFF00"/>
              </a:solidFill>
            </a:endParaRPr>
          </a:p>
        </p:txBody>
      </p:sp>
      <p:sp>
        <p:nvSpPr>
          <p:cNvPr id="3" name="عنصر نائب للمحتوى 2"/>
          <p:cNvSpPr>
            <a:spLocks noGrp="1"/>
          </p:cNvSpPr>
          <p:nvPr>
            <p:ph idx="1"/>
          </p:nvPr>
        </p:nvSpPr>
        <p:spPr/>
        <p:txBody>
          <a:bodyPr/>
          <a:lstStyle/>
          <a:p>
            <a:pPr marL="68580" indent="0" algn="l" rtl="0">
              <a:lnSpc>
                <a:spcPct val="115000"/>
              </a:lnSpc>
              <a:spcAft>
                <a:spcPts val="0"/>
              </a:spcAft>
              <a:buNone/>
            </a:pPr>
            <a:r>
              <a:rPr lang="en-US" sz="3200" u="sng" dirty="0" smtClean="0">
                <a:latin typeface="Arial"/>
                <a:ea typeface="Calibri"/>
                <a:cs typeface="Arial"/>
              </a:rPr>
              <a:t>-</a:t>
            </a:r>
            <a:r>
              <a:rPr lang="en-US" sz="3200" dirty="0" smtClean="0">
                <a:latin typeface="Arial"/>
                <a:ea typeface="Calibri"/>
                <a:cs typeface="Arial"/>
              </a:rPr>
              <a:t>occurs </a:t>
            </a:r>
            <a:r>
              <a:rPr lang="en-US" sz="3200" dirty="0">
                <a:latin typeface="Arial"/>
                <a:ea typeface="Calibri"/>
                <a:cs typeface="Arial"/>
              </a:rPr>
              <a:t>in tumors associated with hormone</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synthesis; for example, thyroid medullary carcinoma making</a:t>
            </a:r>
            <a:endParaRPr lang="en-US" sz="2400" dirty="0">
              <a:latin typeface="Calibri"/>
              <a:ea typeface="Calibri"/>
              <a:cs typeface="Arial"/>
            </a:endParaRPr>
          </a:p>
          <a:p>
            <a:pPr marL="68580" indent="0" algn="l">
              <a:buNone/>
            </a:pPr>
            <a:r>
              <a:rPr lang="en-US" sz="3200" dirty="0" err="1">
                <a:latin typeface="Arial"/>
                <a:ea typeface="Calibri"/>
              </a:rPr>
              <a:t>procalcitonin</a:t>
            </a:r>
            <a:r>
              <a:rPr lang="en-US" sz="3200" dirty="0">
                <a:latin typeface="Arial"/>
                <a:ea typeface="Calibri"/>
              </a:rPr>
              <a:t> that deposit as amyloid fibrils</a:t>
            </a:r>
            <a:endParaRPr lang="ar-IQ" dirty="0"/>
          </a:p>
        </p:txBody>
      </p:sp>
    </p:spTree>
    <p:extLst>
      <p:ext uri="{BB962C8B-B14F-4D97-AF65-F5344CB8AC3E}">
        <p14:creationId xmlns:p14="http://schemas.microsoft.com/office/powerpoint/2010/main" val="1617102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FF00"/>
                </a:solidFill>
                <a:latin typeface="Arial"/>
                <a:ea typeface="Calibri"/>
                <a:cs typeface="Arial"/>
              </a:rPr>
              <a:t>Amyloid of aging</a:t>
            </a:r>
            <a:r>
              <a:rPr lang="en-US" dirty="0">
                <a:solidFill>
                  <a:srgbClr val="FFFF00"/>
                </a:solidFill>
                <a:latin typeface="Arial"/>
                <a:ea typeface="Calibri"/>
                <a:cs typeface="Arial"/>
              </a:rPr>
              <a:t> </a:t>
            </a:r>
            <a:endParaRPr lang="ar-IQ" dirty="0">
              <a:solidFill>
                <a:srgbClr val="FFFF00"/>
              </a:solidFill>
            </a:endParaRPr>
          </a:p>
        </p:txBody>
      </p:sp>
      <p:sp>
        <p:nvSpPr>
          <p:cNvPr id="3" name="عنصر نائب للمحتوى 2"/>
          <p:cNvSpPr>
            <a:spLocks noGrp="1"/>
          </p:cNvSpPr>
          <p:nvPr>
            <p:ph idx="1"/>
          </p:nvPr>
        </p:nvSpPr>
        <p:spPr/>
        <p:txBody>
          <a:bodyPr/>
          <a:lstStyle/>
          <a:p>
            <a:pPr algn="l" rtl="0">
              <a:lnSpc>
                <a:spcPct val="115000"/>
              </a:lnSpc>
              <a:spcAft>
                <a:spcPts val="0"/>
              </a:spcAft>
            </a:pPr>
            <a:r>
              <a:rPr lang="en-US" sz="3200" dirty="0">
                <a:latin typeface="Arial"/>
                <a:ea typeface="Calibri"/>
                <a:cs typeface="Arial"/>
              </a:rPr>
              <a:t>• </a:t>
            </a:r>
            <a:r>
              <a:rPr lang="en-US" sz="3200" b="1" dirty="0" smtClean="0">
                <a:latin typeface="Arial"/>
                <a:ea typeface="Calibri"/>
                <a:cs typeface="Arial"/>
              </a:rPr>
              <a:t>occurs </a:t>
            </a:r>
            <a:r>
              <a:rPr lang="en-US" sz="3200" b="1" dirty="0">
                <a:latin typeface="Arial"/>
                <a:ea typeface="Calibri"/>
                <a:cs typeface="Arial"/>
              </a:rPr>
              <a:t>typically in the eighth and ninth </a:t>
            </a:r>
            <a:r>
              <a:rPr lang="en-US" sz="3200" b="1" dirty="0" smtClean="0">
                <a:latin typeface="Arial"/>
                <a:ea typeface="Calibri"/>
                <a:cs typeface="Arial"/>
              </a:rPr>
              <a:t>decades</a:t>
            </a:r>
            <a:r>
              <a:rPr lang="en-US" sz="2400" b="1" dirty="0" smtClean="0">
                <a:latin typeface="Calibri"/>
                <a:ea typeface="Calibri"/>
                <a:cs typeface="Arial"/>
              </a:rPr>
              <a:t> </a:t>
            </a:r>
            <a:r>
              <a:rPr lang="en-US" sz="3200" b="1" dirty="0" smtClean="0">
                <a:latin typeface="Arial"/>
                <a:ea typeface="Calibri"/>
                <a:cs typeface="Arial"/>
              </a:rPr>
              <a:t>and </a:t>
            </a:r>
            <a:r>
              <a:rPr lang="en-US" sz="3200" b="1" dirty="0">
                <a:latin typeface="Arial"/>
                <a:ea typeface="Calibri"/>
                <a:cs typeface="Arial"/>
              </a:rPr>
              <a:t>is most commonly due to deposition of non-mutant </a:t>
            </a:r>
            <a:r>
              <a:rPr lang="en-US" sz="3200" b="1" dirty="0" err="1">
                <a:latin typeface="Arial"/>
                <a:ea typeface="Calibri"/>
                <a:cs typeface="Arial"/>
              </a:rPr>
              <a:t>transthyretin</a:t>
            </a:r>
            <a:r>
              <a:rPr lang="en-US" sz="3200" b="1" dirty="0">
                <a:latin typeface="Arial"/>
                <a:ea typeface="Calibri"/>
                <a:cs typeface="Arial"/>
              </a:rPr>
              <a:t>. Although amyloid distribution is systemic, the dominant involvement is of the heart.</a:t>
            </a:r>
            <a:endParaRPr lang="en-US" sz="2400" b="1" dirty="0">
              <a:latin typeface="Calibri"/>
              <a:ea typeface="Calibri"/>
              <a:cs typeface="Arial"/>
            </a:endParaRPr>
          </a:p>
          <a:p>
            <a:endParaRPr lang="ar-IQ" dirty="0"/>
          </a:p>
        </p:txBody>
      </p:sp>
    </p:spTree>
    <p:extLst>
      <p:ext uri="{BB962C8B-B14F-4D97-AF65-F5344CB8AC3E}">
        <p14:creationId xmlns:p14="http://schemas.microsoft.com/office/powerpoint/2010/main" val="1536201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15000"/>
              </a:lnSpc>
              <a:spcAft>
                <a:spcPts val="0"/>
              </a:spcAft>
            </a:pPr>
            <a:r>
              <a:rPr lang="en-US" sz="3600" b="1" dirty="0">
                <a:latin typeface="Arial"/>
                <a:ea typeface="Calibri"/>
                <a:cs typeface="Arial"/>
              </a:rPr>
              <a:t>Amyloid deposits cause tissue injury and impair </a:t>
            </a:r>
            <a:r>
              <a:rPr lang="en-US" sz="3600" b="1" dirty="0" smtClean="0">
                <a:latin typeface="Arial"/>
                <a:ea typeface="Calibri"/>
                <a:cs typeface="Arial"/>
              </a:rPr>
              <a:t>normal</a:t>
            </a:r>
            <a:r>
              <a:rPr lang="en-US" sz="2800" dirty="0" smtClean="0">
                <a:latin typeface="Calibri"/>
                <a:ea typeface="Calibri"/>
                <a:cs typeface="Arial"/>
              </a:rPr>
              <a:t> </a:t>
            </a:r>
            <a:r>
              <a:rPr lang="en-US" sz="3600" b="1" dirty="0" smtClean="0">
                <a:latin typeface="Arial"/>
                <a:ea typeface="Calibri"/>
                <a:cs typeface="Arial"/>
              </a:rPr>
              <a:t>function </a:t>
            </a:r>
            <a:r>
              <a:rPr lang="en-US" sz="3600" b="1" dirty="0">
                <a:latin typeface="Arial"/>
                <a:ea typeface="Calibri"/>
                <a:cs typeface="Arial"/>
              </a:rPr>
              <a:t>by causing pressure on cells and tissues. They </a:t>
            </a:r>
            <a:r>
              <a:rPr lang="en-US" sz="3600" b="1" dirty="0" smtClean="0">
                <a:latin typeface="Arial"/>
                <a:ea typeface="Calibri"/>
                <a:cs typeface="Arial"/>
              </a:rPr>
              <a:t>do</a:t>
            </a:r>
            <a:r>
              <a:rPr lang="en-US" sz="2800" dirty="0" smtClean="0">
                <a:latin typeface="Calibri"/>
                <a:ea typeface="Calibri"/>
                <a:cs typeface="Arial"/>
              </a:rPr>
              <a:t> </a:t>
            </a:r>
            <a:r>
              <a:rPr lang="en-US" sz="3600" b="1" dirty="0" smtClean="0">
                <a:latin typeface="Arial"/>
                <a:ea typeface="Calibri"/>
              </a:rPr>
              <a:t>not </a:t>
            </a:r>
            <a:r>
              <a:rPr lang="en-US" sz="3600" b="1" dirty="0">
                <a:latin typeface="Arial"/>
                <a:ea typeface="Calibri"/>
              </a:rPr>
              <a:t>evoke an inflammatory response.</a:t>
            </a:r>
            <a:endParaRPr lang="ar-IQ" dirty="0"/>
          </a:p>
        </p:txBody>
      </p:sp>
    </p:spTree>
    <p:extLst>
      <p:ext uri="{BB962C8B-B14F-4D97-AF65-F5344CB8AC3E}">
        <p14:creationId xmlns:p14="http://schemas.microsoft.com/office/powerpoint/2010/main" val="2095099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latin typeface="Arial"/>
                <a:ea typeface="Calibri"/>
                <a:cs typeface="Arial"/>
              </a:rPr>
              <a:t>The diagnosis of amyloidosis</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lnSpcReduction="10000"/>
          </a:bodyPr>
          <a:lstStyle/>
          <a:p>
            <a:pPr marL="68580" indent="0" algn="l" rtl="0">
              <a:lnSpc>
                <a:spcPct val="115000"/>
              </a:lnSpc>
              <a:spcAft>
                <a:spcPts val="0"/>
              </a:spcAft>
              <a:buNone/>
            </a:pPr>
            <a:r>
              <a:rPr lang="en-US" sz="3200" b="1" dirty="0" smtClean="0">
                <a:solidFill>
                  <a:srgbClr val="FFFF00"/>
                </a:solidFill>
                <a:latin typeface="Arial"/>
                <a:ea typeface="Calibri"/>
                <a:cs typeface="Arial"/>
              </a:rPr>
              <a:t>1</a:t>
            </a:r>
            <a:r>
              <a:rPr lang="en-US" sz="1800" b="1" dirty="0" smtClean="0">
                <a:solidFill>
                  <a:srgbClr val="FFFF00"/>
                </a:solidFill>
                <a:latin typeface="BookAntiqua"/>
                <a:ea typeface="Calibri"/>
                <a:cs typeface="Arial"/>
              </a:rPr>
              <a:t> -</a:t>
            </a:r>
            <a:r>
              <a:rPr lang="en-US" sz="3200" b="1" dirty="0" smtClean="0">
                <a:solidFill>
                  <a:srgbClr val="FFFF00"/>
                </a:solidFill>
                <a:latin typeface="Arial"/>
                <a:ea typeface="Calibri"/>
                <a:cs typeface="Arial"/>
              </a:rPr>
              <a:t>Biopsy </a:t>
            </a:r>
            <a:r>
              <a:rPr lang="en-US" sz="3200" b="1" dirty="0">
                <a:latin typeface="Arial"/>
                <a:ea typeface="Calibri"/>
                <a:cs typeface="Arial"/>
              </a:rPr>
              <a:t>and subsequent Congo red staining is the most important tool in the diagnosis of amyloidosis.</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 In general, biopsy is taken from the organ suspected to be involved</a:t>
            </a:r>
            <a:r>
              <a:rPr lang="en-US" sz="1800" b="1" dirty="0">
                <a:latin typeface="BookAntiqua"/>
                <a:ea typeface="Calibri"/>
                <a:cs typeface="Arial"/>
              </a:rPr>
              <a:t> </a:t>
            </a:r>
            <a:r>
              <a:rPr lang="en-US" sz="3200" b="1" dirty="0">
                <a:latin typeface="Arial"/>
                <a:ea typeface="Calibri"/>
                <a:cs typeface="Arial"/>
              </a:rPr>
              <a:t>Rectal and gingival biopsy specimens contain amyloid in as many as 75% of cases with generalized amyloidosis</a:t>
            </a:r>
            <a:endParaRPr lang="en-US" sz="2400" b="1" dirty="0">
              <a:latin typeface="Calibri"/>
              <a:ea typeface="Calibri"/>
              <a:cs typeface="Arial"/>
            </a:endParaRPr>
          </a:p>
          <a:p>
            <a:pPr marL="68580" indent="0">
              <a:buNone/>
            </a:pPr>
            <a:endParaRPr lang="ar-IQ" b="1" dirty="0"/>
          </a:p>
        </p:txBody>
      </p:sp>
    </p:spTree>
    <p:extLst>
      <p:ext uri="{BB962C8B-B14F-4D97-AF65-F5344CB8AC3E}">
        <p14:creationId xmlns:p14="http://schemas.microsoft.com/office/powerpoint/2010/main" val="14563231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914400" y="1783560"/>
            <a:ext cx="8229600" cy="4572000"/>
          </a:xfrm>
        </p:spPr>
        <p:txBody>
          <a:bodyPr>
            <a:normAutofit lnSpcReduction="10000"/>
          </a:bodyPr>
          <a:lstStyle/>
          <a:p>
            <a:pPr algn="l" rtl="0">
              <a:lnSpc>
                <a:spcPct val="115000"/>
              </a:lnSpc>
              <a:spcAft>
                <a:spcPts val="0"/>
              </a:spcAft>
            </a:pPr>
            <a:r>
              <a:rPr lang="en-US" sz="3200" b="1" dirty="0" err="1">
                <a:solidFill>
                  <a:srgbClr val="FFFF00"/>
                </a:solidFill>
                <a:latin typeface="Arial"/>
                <a:ea typeface="Calibri"/>
                <a:cs typeface="Arial"/>
              </a:rPr>
              <a:t>Haematoxylin</a:t>
            </a:r>
            <a:r>
              <a:rPr lang="en-US" sz="3200" b="1" dirty="0">
                <a:solidFill>
                  <a:srgbClr val="FFFF00"/>
                </a:solidFill>
                <a:latin typeface="Arial"/>
                <a:ea typeface="Calibri"/>
                <a:cs typeface="Arial"/>
              </a:rPr>
              <a:t> and eosin-stained tissue </a:t>
            </a:r>
            <a:r>
              <a:rPr lang="en-US" sz="3200" b="1" dirty="0">
                <a:latin typeface="Arial"/>
                <a:ea typeface="Calibri"/>
                <a:cs typeface="Arial"/>
              </a:rPr>
              <a:t>: amorphous, </a:t>
            </a:r>
            <a:r>
              <a:rPr lang="en-US" sz="3200" b="1" dirty="0" err="1">
                <a:latin typeface="Arial"/>
                <a:ea typeface="Calibri"/>
                <a:cs typeface="Arial"/>
              </a:rPr>
              <a:t>acellular</a:t>
            </a:r>
            <a:r>
              <a:rPr lang="en-US" sz="3200" b="1" dirty="0">
                <a:latin typeface="Arial"/>
                <a:ea typeface="Calibri"/>
                <a:cs typeface="Arial"/>
              </a:rPr>
              <a:t>, hyaline,   </a:t>
            </a:r>
            <a:r>
              <a:rPr lang="en-US" sz="3200" b="1" dirty="0" err="1">
                <a:latin typeface="Arial"/>
                <a:ea typeface="Calibri"/>
                <a:cs typeface="Arial"/>
              </a:rPr>
              <a:t>eosinophilic</a:t>
            </a:r>
            <a:r>
              <a:rPr lang="en-US" sz="3200" b="1" dirty="0">
                <a:latin typeface="Arial"/>
                <a:ea typeface="Calibri"/>
                <a:cs typeface="Arial"/>
              </a:rPr>
              <a:t> extracellular material</a:t>
            </a:r>
            <a:endParaRPr lang="en-US" sz="2400" b="1" dirty="0">
              <a:latin typeface="Calibri"/>
              <a:ea typeface="Calibri"/>
              <a:cs typeface="Arial"/>
            </a:endParaRPr>
          </a:p>
          <a:p>
            <a:pPr algn="l" rtl="0">
              <a:lnSpc>
                <a:spcPct val="115000"/>
              </a:lnSpc>
              <a:spcAft>
                <a:spcPts val="0"/>
              </a:spcAft>
            </a:pPr>
            <a:r>
              <a:rPr lang="en-US" sz="3200" b="1" dirty="0">
                <a:solidFill>
                  <a:srgbClr val="FFFF00"/>
                </a:solidFill>
                <a:latin typeface="Arial"/>
                <a:ea typeface="Calibri"/>
                <a:cs typeface="Arial"/>
              </a:rPr>
              <a:t>-Congo red staining:  </a:t>
            </a:r>
            <a:r>
              <a:rPr lang="en-US" sz="3200" b="1" dirty="0">
                <a:latin typeface="Arial"/>
                <a:ea typeface="Calibri"/>
                <a:cs typeface="Arial"/>
              </a:rPr>
              <a:t>amyloid is salmon-pink, which produces green birefringence under cross-polarized light and is the diagnostic gold </a:t>
            </a:r>
            <a:r>
              <a:rPr lang="en-US" sz="3200" b="1" dirty="0" smtClean="0">
                <a:latin typeface="Arial"/>
                <a:ea typeface="Calibri"/>
                <a:cs typeface="Arial"/>
              </a:rPr>
              <a:t>standard.</a:t>
            </a:r>
          </a:p>
          <a:p>
            <a:pPr algn="l" rtl="0">
              <a:lnSpc>
                <a:spcPct val="115000"/>
              </a:lnSpc>
              <a:spcAft>
                <a:spcPts val="0"/>
              </a:spcAft>
            </a:pPr>
            <a:endParaRPr lang="en-US" sz="2400" b="1" dirty="0">
              <a:latin typeface="Calibri"/>
              <a:ea typeface="Calibri"/>
              <a:cs typeface="Arial"/>
            </a:endParaRPr>
          </a:p>
          <a:p>
            <a:endParaRPr lang="ar-IQ" b="1" dirty="0"/>
          </a:p>
        </p:txBody>
      </p:sp>
    </p:spTree>
    <p:extLst>
      <p:ext uri="{BB962C8B-B14F-4D97-AF65-F5344CB8AC3E}">
        <p14:creationId xmlns:p14="http://schemas.microsoft.com/office/powerpoint/2010/main" val="319020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68580" indent="0" algn="l" rtl="0">
              <a:lnSpc>
                <a:spcPct val="115000"/>
              </a:lnSpc>
              <a:spcAft>
                <a:spcPts val="0"/>
              </a:spcAft>
              <a:buNone/>
            </a:pPr>
            <a:r>
              <a:rPr lang="en-US" sz="3200" b="1" i="1" u="sng" dirty="0">
                <a:solidFill>
                  <a:schemeClr val="accent3">
                    <a:lumMod val="40000"/>
                    <a:lumOff val="60000"/>
                  </a:schemeClr>
                </a:solidFill>
                <a:latin typeface="Arial"/>
                <a:ea typeface="Calibri"/>
                <a:cs typeface="Arial"/>
              </a:rPr>
              <a:t>1.Direct pathway:</a:t>
            </a:r>
            <a:r>
              <a:rPr lang="en-US" sz="3200" b="1" dirty="0">
                <a:solidFill>
                  <a:schemeClr val="accent3">
                    <a:lumMod val="40000"/>
                    <a:lumOff val="60000"/>
                  </a:schemeClr>
                </a:solidFill>
                <a:latin typeface="Arial"/>
                <a:ea typeface="Calibri"/>
                <a:cs typeface="Arial"/>
              </a:rPr>
              <a:t> </a:t>
            </a:r>
            <a:r>
              <a:rPr lang="en-US" sz="3200" b="1" dirty="0">
                <a:latin typeface="Arial"/>
                <a:ea typeface="Calibri"/>
                <a:cs typeface="Arial"/>
              </a:rPr>
              <a:t>Host T cells recognize donor HLA on antigen presenting cell s (APC)  derived from the donor.</a:t>
            </a:r>
            <a:endParaRPr lang="en-US" sz="2400" b="1" dirty="0">
              <a:latin typeface="Calibri"/>
              <a:ea typeface="Calibri"/>
              <a:cs typeface="Arial"/>
            </a:endParaRPr>
          </a:p>
          <a:p>
            <a:pPr marL="68580" indent="0" algn="l" rtl="0">
              <a:lnSpc>
                <a:spcPct val="115000"/>
              </a:lnSpc>
              <a:buNone/>
            </a:pPr>
            <a:r>
              <a:rPr lang="en-US" sz="4800" b="1" dirty="0">
                <a:latin typeface="Arial"/>
                <a:ea typeface="Calibri"/>
                <a:cs typeface="Arial"/>
              </a:rPr>
              <a:t> </a:t>
            </a:r>
            <a:endParaRPr lang="en-US" sz="2400" b="1" dirty="0">
              <a:latin typeface="Calibri"/>
              <a:ea typeface="Calibri"/>
              <a:cs typeface="Arial"/>
            </a:endParaRPr>
          </a:p>
          <a:p>
            <a:pPr marL="68580" indent="0" algn="l" rtl="0">
              <a:lnSpc>
                <a:spcPct val="115000"/>
              </a:lnSpc>
              <a:spcAft>
                <a:spcPts val="0"/>
              </a:spcAft>
              <a:buNone/>
            </a:pPr>
            <a:r>
              <a:rPr lang="en-US" sz="3200" b="1" i="1" u="sng" dirty="0">
                <a:solidFill>
                  <a:schemeClr val="accent3">
                    <a:lumMod val="40000"/>
                    <a:lumOff val="60000"/>
                  </a:schemeClr>
                </a:solidFill>
                <a:latin typeface="Arial"/>
                <a:ea typeface="Calibri"/>
                <a:cs typeface="Arial"/>
              </a:rPr>
              <a:t>2.Indirect pathway:</a:t>
            </a:r>
            <a:r>
              <a:rPr lang="en-US" sz="3200" b="1" dirty="0">
                <a:solidFill>
                  <a:schemeClr val="accent3">
                    <a:lumMod val="40000"/>
                    <a:lumOff val="60000"/>
                  </a:schemeClr>
                </a:solidFill>
                <a:latin typeface="Arial"/>
                <a:ea typeface="Calibri"/>
                <a:cs typeface="Arial"/>
              </a:rPr>
              <a:t> </a:t>
            </a:r>
            <a:r>
              <a:rPr lang="en-US" sz="3200" b="1" dirty="0">
                <a:latin typeface="Arial"/>
                <a:ea typeface="Calibri"/>
                <a:cs typeface="Arial"/>
              </a:rPr>
              <a:t>Host T cells recognize donor HLA after</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processing and </a:t>
            </a:r>
            <a:r>
              <a:rPr lang="en-US" sz="3200" b="1" dirty="0" err="1">
                <a:latin typeface="Arial"/>
                <a:ea typeface="Calibri"/>
                <a:cs typeface="Arial"/>
              </a:rPr>
              <a:t>presention</a:t>
            </a:r>
            <a:r>
              <a:rPr lang="en-US" sz="3200" b="1" dirty="0">
                <a:latin typeface="Arial"/>
                <a:ea typeface="Calibri"/>
                <a:cs typeface="Arial"/>
              </a:rPr>
              <a:t> on host APC (analogous to any other</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exogenous processed antigen).</a:t>
            </a: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2380184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476672"/>
            <a:ext cx="8050088" cy="6192688"/>
          </a:xfrm>
        </p:spPr>
        <p:txBody>
          <a:bodyPr>
            <a:normAutofit fontScale="77500" lnSpcReduction="20000"/>
          </a:bodyPr>
          <a:lstStyle/>
          <a:p>
            <a:pPr marL="68580" indent="0" algn="l" rtl="0">
              <a:lnSpc>
                <a:spcPct val="115000"/>
              </a:lnSpc>
              <a:spcAft>
                <a:spcPts val="0"/>
              </a:spcAft>
              <a:buNone/>
            </a:pPr>
            <a:r>
              <a:rPr lang="en-US" sz="3200" b="1" dirty="0">
                <a:solidFill>
                  <a:srgbClr val="FFFF00"/>
                </a:solidFill>
                <a:latin typeface="Arial"/>
                <a:ea typeface="Calibri"/>
                <a:cs typeface="Arial"/>
              </a:rPr>
              <a:t>2. </a:t>
            </a:r>
            <a:r>
              <a:rPr lang="en-US" sz="3200" b="1" dirty="0" err="1">
                <a:solidFill>
                  <a:srgbClr val="FFFF00"/>
                </a:solidFill>
                <a:latin typeface="Arial"/>
                <a:ea typeface="Calibri"/>
                <a:cs typeface="Arial"/>
              </a:rPr>
              <a:t>Electrone</a:t>
            </a:r>
            <a:r>
              <a:rPr lang="en-US" sz="3200" b="1" dirty="0">
                <a:solidFill>
                  <a:srgbClr val="FFFF00"/>
                </a:solidFill>
                <a:latin typeface="Arial"/>
                <a:ea typeface="Calibri"/>
                <a:cs typeface="Arial"/>
              </a:rPr>
              <a:t> </a:t>
            </a:r>
            <a:r>
              <a:rPr lang="en-US" sz="3200" b="1" dirty="0" smtClean="0">
                <a:solidFill>
                  <a:srgbClr val="FFFF00"/>
                </a:solidFill>
                <a:latin typeface="Arial"/>
                <a:ea typeface="Calibri"/>
                <a:cs typeface="Arial"/>
              </a:rPr>
              <a:t>microscope</a:t>
            </a:r>
            <a:endParaRPr lang="en-US" sz="2400" b="1" dirty="0">
              <a:solidFill>
                <a:srgbClr val="FFFF00"/>
              </a:solidFill>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3</a:t>
            </a:r>
            <a:r>
              <a:rPr lang="en-US" sz="1800" b="1" dirty="0">
                <a:latin typeface="BookAntiqua"/>
                <a:ea typeface="Calibri"/>
                <a:cs typeface="Arial"/>
              </a:rPr>
              <a:t>.</a:t>
            </a:r>
            <a:r>
              <a:rPr lang="en-US" sz="3200" b="1" dirty="0">
                <a:latin typeface="Arial"/>
                <a:ea typeface="Calibri"/>
                <a:cs typeface="Arial"/>
              </a:rPr>
              <a:t>In suspected cases of AL </a:t>
            </a:r>
            <a:r>
              <a:rPr lang="en-US" sz="3200" b="1" dirty="0" smtClean="0">
                <a:latin typeface="Arial"/>
                <a:ea typeface="Calibri"/>
                <a:cs typeface="Arial"/>
              </a:rPr>
              <a:t>amyloidosis</a:t>
            </a:r>
            <a:endParaRPr lang="en-US" sz="3200" b="1" dirty="0" smtClean="0">
              <a:solidFill>
                <a:srgbClr val="FFFF00"/>
              </a:solidFill>
              <a:latin typeface="Arial"/>
              <a:ea typeface="Calibri"/>
              <a:cs typeface="Arial"/>
            </a:endParaRPr>
          </a:p>
          <a:p>
            <a:pPr marL="68580" indent="0" algn="l" rtl="0">
              <a:lnSpc>
                <a:spcPct val="115000"/>
              </a:lnSpc>
              <a:spcAft>
                <a:spcPts val="0"/>
              </a:spcAft>
              <a:buNone/>
            </a:pPr>
            <a:r>
              <a:rPr lang="en-US" sz="3200" b="1" dirty="0" smtClean="0">
                <a:latin typeface="Arial"/>
                <a:ea typeface="Calibri"/>
                <a:cs typeface="Arial"/>
              </a:rPr>
              <a:t>and </a:t>
            </a:r>
            <a:r>
              <a:rPr lang="en-US" sz="3200" b="1" dirty="0" err="1">
                <a:latin typeface="Arial"/>
                <a:ea typeface="Calibri"/>
                <a:cs typeface="Arial"/>
              </a:rPr>
              <a:t>immunoelectrophoresis</a:t>
            </a:r>
            <a:r>
              <a:rPr lang="en-US" sz="3200" b="1" dirty="0">
                <a:latin typeface="Arial"/>
                <a:ea typeface="Calibri"/>
                <a:cs typeface="Arial"/>
              </a:rPr>
              <a:t> should be performed. </a:t>
            </a:r>
            <a:r>
              <a:rPr lang="en-US" sz="3200" b="1" dirty="0" smtClean="0">
                <a:solidFill>
                  <a:srgbClr val="FFFF00"/>
                </a:solidFill>
                <a:latin typeface="Arial"/>
                <a:ea typeface="Calibri"/>
                <a:cs typeface="Arial"/>
              </a:rPr>
              <a:t>Bone</a:t>
            </a:r>
            <a:r>
              <a:rPr lang="en-US" sz="2400" b="1" dirty="0" smtClean="0">
                <a:solidFill>
                  <a:srgbClr val="FFFF00"/>
                </a:solidFill>
                <a:latin typeface="Calibri"/>
                <a:ea typeface="Calibri"/>
                <a:cs typeface="Arial"/>
              </a:rPr>
              <a:t> </a:t>
            </a:r>
            <a:r>
              <a:rPr lang="en-US" sz="3200" b="1" dirty="0" smtClean="0">
                <a:solidFill>
                  <a:srgbClr val="FFFF00"/>
                </a:solidFill>
                <a:latin typeface="Arial"/>
                <a:ea typeface="Calibri"/>
                <a:cs typeface="Arial"/>
              </a:rPr>
              <a:t>marrow </a:t>
            </a:r>
            <a:r>
              <a:rPr lang="en-US" sz="3200" b="1" dirty="0">
                <a:latin typeface="Arial"/>
                <a:ea typeface="Calibri"/>
                <a:cs typeface="Arial"/>
              </a:rPr>
              <a:t>examination in such cases usually shows </a:t>
            </a:r>
            <a:r>
              <a:rPr lang="en-US" sz="3200" b="1" dirty="0" err="1">
                <a:latin typeface="Arial"/>
                <a:ea typeface="Calibri"/>
                <a:cs typeface="Arial"/>
              </a:rPr>
              <a:t>plasmacytosis</a:t>
            </a:r>
            <a:r>
              <a:rPr lang="en-US" sz="3200" b="1" dirty="0">
                <a:latin typeface="Arial"/>
                <a:ea typeface="Calibri"/>
                <a:cs typeface="Arial"/>
              </a:rPr>
              <a:t>,</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 </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4.</a:t>
            </a:r>
            <a:r>
              <a:rPr lang="en-US" sz="1800" b="1" dirty="0">
                <a:latin typeface="BookAntiqua"/>
                <a:ea typeface="Calibri"/>
                <a:cs typeface="Arial"/>
              </a:rPr>
              <a:t> </a:t>
            </a:r>
            <a:r>
              <a:rPr lang="en-US" sz="3200" b="1" dirty="0">
                <a:solidFill>
                  <a:srgbClr val="FFFF00"/>
                </a:solidFill>
                <a:latin typeface="Arial"/>
                <a:ea typeface="Calibri"/>
                <a:cs typeface="Arial"/>
              </a:rPr>
              <a:t>Proteomic analysis </a:t>
            </a:r>
            <a:r>
              <a:rPr lang="en-US" sz="3200" b="1" dirty="0">
                <a:latin typeface="Arial"/>
                <a:ea typeface="Calibri"/>
                <a:cs typeface="Arial"/>
              </a:rPr>
              <a:t>of affected tissue is now being</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widely used for detection of small amounts of amyloid</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(from fat aspirates) and for definitive identification of the</a:t>
            </a:r>
            <a:endParaRPr lang="en-US" sz="2400" b="1" dirty="0">
              <a:latin typeface="Calibri"/>
              <a:ea typeface="Calibri"/>
              <a:cs typeface="Arial"/>
            </a:endParaRPr>
          </a:p>
          <a:p>
            <a:pPr marL="68580" indent="0" algn="l" rtl="0">
              <a:lnSpc>
                <a:spcPct val="115000"/>
              </a:lnSpc>
              <a:spcAft>
                <a:spcPts val="0"/>
              </a:spcAft>
              <a:buNone/>
            </a:pPr>
            <a:r>
              <a:rPr lang="en-US" sz="3200" b="1" dirty="0">
                <a:latin typeface="Arial"/>
                <a:ea typeface="Calibri"/>
                <a:cs typeface="Arial"/>
              </a:rPr>
              <a:t>type of amyloid.</a:t>
            </a:r>
            <a:endParaRPr lang="en-US" sz="2400" b="1"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endParaRPr lang="en-US" sz="2400" dirty="0">
              <a:latin typeface="Calibri"/>
              <a:ea typeface="Calibri"/>
              <a:cs typeface="Arial"/>
            </a:endParaRPr>
          </a:p>
          <a:p>
            <a:endParaRPr lang="ar-IQ" dirty="0"/>
          </a:p>
        </p:txBody>
      </p:sp>
    </p:spTree>
    <p:extLst>
      <p:ext uri="{BB962C8B-B14F-4D97-AF65-F5344CB8AC3E}">
        <p14:creationId xmlns:p14="http://schemas.microsoft.com/office/powerpoint/2010/main" val="863182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646087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61401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7920880" cy="5951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598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8229600" cy="914400"/>
          </a:xfrm>
        </p:spPr>
        <p:txBody>
          <a:bodyPr/>
          <a:lstStyle/>
          <a:p>
            <a:r>
              <a:rPr lang="en-US" b="1" u="sng" dirty="0">
                <a:latin typeface="Arial"/>
                <a:ea typeface="Calibri"/>
                <a:cs typeface="Arial"/>
              </a:rPr>
              <a:t>Effector Mechanisms of Graft Rejection</a:t>
            </a:r>
            <a:endParaRPr lang="ar-IQ" dirty="0"/>
          </a:p>
        </p:txBody>
      </p:sp>
      <p:sp>
        <p:nvSpPr>
          <p:cNvPr id="3" name="عنصر نائب للمحتوى 2"/>
          <p:cNvSpPr>
            <a:spLocks noGrp="1"/>
          </p:cNvSpPr>
          <p:nvPr>
            <p:ph idx="1"/>
          </p:nvPr>
        </p:nvSpPr>
        <p:spPr/>
        <p:txBody>
          <a:bodyPr>
            <a:normAutofit fontScale="70000" lnSpcReduction="20000"/>
          </a:bodyPr>
          <a:lstStyle/>
          <a:p>
            <a:pPr algn="l" rtl="0">
              <a:lnSpc>
                <a:spcPct val="115000"/>
              </a:lnSpc>
              <a:spcAft>
                <a:spcPts val="0"/>
              </a:spcAft>
            </a:pPr>
            <a:endParaRPr lang="en-US" sz="2400" dirty="0">
              <a:latin typeface="Calibri"/>
              <a:ea typeface="Calibri"/>
              <a:cs typeface="Arial"/>
            </a:endParaRPr>
          </a:p>
          <a:p>
            <a:pPr algn="l" rtl="0">
              <a:lnSpc>
                <a:spcPct val="115000"/>
              </a:lnSpc>
              <a:spcAft>
                <a:spcPts val="0"/>
              </a:spcAft>
            </a:pPr>
            <a:r>
              <a:rPr lang="en-US" sz="1800" dirty="0">
                <a:latin typeface="BookAntiqua"/>
                <a:ea typeface="Calibri"/>
                <a:cs typeface="Arial"/>
              </a:rPr>
              <a:t> </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Direct cytotoxic T cell  (CTL-) mediated parenchymal and </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endothelial cytolysis</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Macrophage-mediated damage</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Cytokine-mediated vascular and parenchymal dysfunction</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t>
            </a:r>
            <a:r>
              <a:rPr lang="en-US" sz="3200" dirty="0" err="1">
                <a:latin typeface="Arial"/>
                <a:ea typeface="Calibri"/>
                <a:cs typeface="Arial"/>
              </a:rPr>
              <a:t>Microvascular</a:t>
            </a:r>
            <a:r>
              <a:rPr lang="en-US" sz="3200" dirty="0">
                <a:latin typeface="Arial"/>
                <a:ea typeface="Calibri"/>
                <a:cs typeface="Arial"/>
              </a:rPr>
              <a:t> injury also causes downstream tissue ischemia</a:t>
            </a:r>
            <a:endParaRPr lang="en-US" sz="2400" dirty="0">
              <a:latin typeface="Calibri"/>
              <a:ea typeface="Calibri"/>
              <a:cs typeface="Arial"/>
            </a:endParaRPr>
          </a:p>
          <a:p>
            <a:pPr marL="68580" indent="0" algn="l" rtl="0">
              <a:lnSpc>
                <a:spcPct val="115000"/>
              </a:lnSpc>
              <a:spcAft>
                <a:spcPts val="0"/>
              </a:spcAft>
              <a:buNone/>
            </a:pPr>
            <a:r>
              <a:rPr lang="en-US" sz="3200" dirty="0">
                <a:latin typeface="Arial"/>
                <a:ea typeface="Calibri"/>
                <a:cs typeface="Arial"/>
              </a:rPr>
              <a:t>• Antibody-mediated responses can also be important; these </a:t>
            </a:r>
            <a:r>
              <a:rPr lang="en-US" sz="3200" dirty="0" smtClean="0">
                <a:latin typeface="Arial"/>
                <a:ea typeface="Calibri"/>
                <a:cs typeface="Arial"/>
              </a:rPr>
              <a:t>tend</a:t>
            </a:r>
            <a:r>
              <a:rPr lang="en-US" sz="2400" dirty="0" smtClean="0">
                <a:latin typeface="Calibri"/>
                <a:ea typeface="Calibri"/>
                <a:cs typeface="Arial"/>
              </a:rPr>
              <a:t>  </a:t>
            </a:r>
            <a:r>
              <a:rPr lang="en-US" sz="3200" dirty="0" smtClean="0">
                <a:latin typeface="Arial"/>
                <a:ea typeface="Calibri"/>
              </a:rPr>
              <a:t>to </a:t>
            </a:r>
            <a:r>
              <a:rPr lang="en-US" sz="3200" dirty="0">
                <a:latin typeface="Arial"/>
                <a:ea typeface="Calibri"/>
              </a:rPr>
              <a:t>induce injury to endothelial cells rather than parenchymal cells</a:t>
            </a:r>
            <a:endParaRPr lang="ar-IQ" dirty="0"/>
          </a:p>
        </p:txBody>
      </p:sp>
    </p:spTree>
    <p:extLst>
      <p:ext uri="{BB962C8B-B14F-4D97-AF65-F5344CB8AC3E}">
        <p14:creationId xmlns:p14="http://schemas.microsoft.com/office/powerpoint/2010/main" val="275778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err="1">
                <a:latin typeface="Arial"/>
                <a:ea typeface="Calibri"/>
                <a:cs typeface="Arial"/>
              </a:rPr>
              <a:t>Hyperacute</a:t>
            </a:r>
            <a:r>
              <a:rPr lang="en-US" b="1" i="1" u="sng" dirty="0">
                <a:latin typeface="Arial"/>
                <a:ea typeface="Calibri"/>
                <a:cs typeface="Arial"/>
              </a:rPr>
              <a:t> rejection</a:t>
            </a:r>
            <a:r>
              <a:rPr lang="en-US" b="1" u="sng" dirty="0">
                <a:latin typeface="Arial"/>
                <a:ea typeface="Calibri"/>
                <a:cs typeface="Arial"/>
              </a:rPr>
              <a:t>:</a:t>
            </a:r>
            <a:r>
              <a:rPr lang="en-US" sz="3200" dirty="0">
                <a:latin typeface="Calibri"/>
                <a:ea typeface="Calibri"/>
                <a:cs typeface="Arial"/>
              </a:rPr>
              <a:t/>
            </a:r>
            <a:br>
              <a:rPr lang="en-US" sz="3200" dirty="0">
                <a:latin typeface="Calibri"/>
                <a:ea typeface="Calibri"/>
                <a:cs typeface="Arial"/>
              </a:rPr>
            </a:br>
            <a:endParaRPr lang="ar-IQ" dirty="0"/>
          </a:p>
        </p:txBody>
      </p:sp>
      <p:sp>
        <p:nvSpPr>
          <p:cNvPr id="3" name="عنصر نائب للمحتوى 2"/>
          <p:cNvSpPr>
            <a:spLocks noGrp="1"/>
          </p:cNvSpPr>
          <p:nvPr>
            <p:ph idx="1"/>
          </p:nvPr>
        </p:nvSpPr>
        <p:spPr/>
        <p:txBody>
          <a:bodyPr>
            <a:normAutofit/>
          </a:bodyPr>
          <a:lstStyle/>
          <a:p>
            <a:pPr algn="l" rtl="0">
              <a:lnSpc>
                <a:spcPct val="115000"/>
              </a:lnSpc>
              <a:spcAft>
                <a:spcPts val="0"/>
              </a:spcAft>
            </a:pPr>
            <a:r>
              <a:rPr lang="en-US" sz="3600" b="1" dirty="0" smtClean="0">
                <a:latin typeface="Arial"/>
                <a:ea typeface="Calibri"/>
                <a:cs typeface="Arial"/>
              </a:rPr>
              <a:t>Pre-formed </a:t>
            </a:r>
            <a:r>
              <a:rPr lang="en-US" sz="3600" b="1" dirty="0" err="1">
                <a:latin typeface="Arial"/>
                <a:ea typeface="Calibri"/>
                <a:cs typeface="Arial"/>
              </a:rPr>
              <a:t>antidonor</a:t>
            </a:r>
            <a:r>
              <a:rPr lang="en-US" sz="3600" b="1" dirty="0">
                <a:latin typeface="Arial"/>
                <a:ea typeface="Calibri"/>
                <a:cs typeface="Arial"/>
              </a:rPr>
              <a:t> antibodies bind to graft endothelium immediately after transplantation, leading to thrombosis, ischemic damage, and rapid graft failure </a:t>
            </a:r>
            <a:endParaRPr lang="en-US" sz="2800" b="1" dirty="0">
              <a:latin typeface="Calibri"/>
              <a:ea typeface="Calibri"/>
              <a:cs typeface="Arial"/>
            </a:endParaRPr>
          </a:p>
          <a:p>
            <a:endParaRPr lang="ar-IQ" dirty="0"/>
          </a:p>
        </p:txBody>
      </p:sp>
    </p:spTree>
    <p:extLst>
      <p:ext uri="{BB962C8B-B14F-4D97-AF65-F5344CB8AC3E}">
        <p14:creationId xmlns:p14="http://schemas.microsoft.com/office/powerpoint/2010/main" val="323834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l" rtl="0">
              <a:lnSpc>
                <a:spcPct val="115000"/>
              </a:lnSpc>
              <a:buClr>
                <a:srgbClr val="B4DCFA"/>
              </a:buClr>
            </a:pPr>
            <a:r>
              <a:rPr lang="en-US" sz="2700" b="1" dirty="0" err="1">
                <a:solidFill>
                  <a:prstClr val="white"/>
                </a:solidFill>
                <a:latin typeface="Arial"/>
                <a:ea typeface="Calibri"/>
                <a:cs typeface="Arial"/>
              </a:rPr>
              <a:t>Hyperacute</a:t>
            </a:r>
            <a:r>
              <a:rPr lang="en-US" sz="2700" b="1" dirty="0">
                <a:solidFill>
                  <a:prstClr val="white"/>
                </a:solidFill>
                <a:latin typeface="Arial"/>
                <a:ea typeface="Calibri"/>
                <a:cs typeface="Arial"/>
              </a:rPr>
              <a:t> rejection occurs when the recipient has been previously sensitized to graft antigens (e.g., by blood transfusion or pregnancy). Preformed, circulating antibody binds to graft endothelial HLA with an immediate (minutes to days) complement- and antibody -mediated injury.</a:t>
            </a:r>
            <a:endParaRPr lang="en-US" sz="2000" b="1" dirty="0">
              <a:solidFill>
                <a:prstClr val="white"/>
              </a:solidFill>
              <a:latin typeface="Calibri"/>
              <a:ea typeface="Calibri"/>
              <a:cs typeface="Arial"/>
            </a:endParaRPr>
          </a:p>
          <a:p>
            <a:endParaRPr lang="ar-IQ" b="1" dirty="0"/>
          </a:p>
        </p:txBody>
      </p:sp>
    </p:spTree>
    <p:extLst>
      <p:ext uri="{BB962C8B-B14F-4D97-AF65-F5344CB8AC3E}">
        <p14:creationId xmlns:p14="http://schemas.microsoft.com/office/powerpoint/2010/main" val="3832942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102</TotalTime>
  <Words>1301</Words>
  <Application>Microsoft Office PowerPoint</Application>
  <PresentationFormat>عرض على الشاشة (3:4)‏</PresentationFormat>
  <Paragraphs>143</Paragraphs>
  <Slides>52</Slides>
  <Notes>1</Notes>
  <HiddenSlides>0</HiddenSlides>
  <MMClips>0</MMClips>
  <ScaleCrop>false</ScaleCrop>
  <HeadingPairs>
    <vt:vector size="4" baseType="variant">
      <vt:variant>
        <vt:lpstr>نسق</vt:lpstr>
      </vt:variant>
      <vt:variant>
        <vt:i4>1</vt:i4>
      </vt:variant>
      <vt:variant>
        <vt:lpstr>عناوين الشرائح</vt:lpstr>
      </vt:variant>
      <vt:variant>
        <vt:i4>52</vt:i4>
      </vt:variant>
    </vt:vector>
  </HeadingPairs>
  <TitlesOfParts>
    <vt:vector size="53" baseType="lpstr">
      <vt:lpstr>حركة</vt:lpstr>
      <vt:lpstr>IMMUNOPATHOLOGY </vt:lpstr>
      <vt:lpstr>عرض تقديمي في PowerPoint</vt:lpstr>
      <vt:lpstr>عرض تقديمي في PowerPoint</vt:lpstr>
      <vt:lpstr>Immune Recognition of Allografts </vt:lpstr>
      <vt:lpstr>عرض تقديمي في PowerPoint</vt:lpstr>
      <vt:lpstr>عرض تقديمي في PowerPoint</vt:lpstr>
      <vt:lpstr>Effector Mechanisms of Graft Rejection</vt:lpstr>
      <vt:lpstr>Hyperacute rejection: </vt:lpstr>
      <vt:lpstr>عرض تقديمي في PowerPoint</vt:lpstr>
      <vt:lpstr>Acute Rejection </vt:lpstr>
      <vt:lpstr>عرض تقديمي في PowerPoint</vt:lpstr>
      <vt:lpstr>Chronic Rejection  </vt:lpstr>
      <vt:lpstr>Transplantation of Hematopoietic Stem Cells(HSC) </vt:lpstr>
      <vt:lpstr>عرض تقديمي في PowerPoint</vt:lpstr>
      <vt:lpstr>Sources of Hematopoietic Stem Cells for Transplantation: </vt:lpstr>
      <vt:lpstr>عرض تقديمي في PowerPoint</vt:lpstr>
      <vt:lpstr>Stem cells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Pathogenesis of Amyloidosis : </vt:lpstr>
      <vt:lpstr>عرض تقديمي في PowerPoint</vt:lpstr>
      <vt:lpstr>Proteins that form amyloid are either: </vt:lpstr>
      <vt:lpstr>عرض تقديمي في PowerPoint</vt:lpstr>
      <vt:lpstr>1• The AL (amyloid light chain) protein </vt:lpstr>
      <vt:lpstr>2.The AA (amyloid-associated) fibril  </vt:lpstr>
      <vt:lpstr>3.β-Amyloid (Aβ): </vt:lpstr>
      <vt:lpstr>Other less-common forms of amyloid: </vt:lpstr>
      <vt:lpstr>عرض تقديمي في PowerPoint</vt:lpstr>
      <vt:lpstr>β2-microglobulin:</vt:lpstr>
      <vt:lpstr>Classification of Amyloidosis </vt:lpstr>
      <vt:lpstr>عرض تقديمي في PowerPoint</vt:lpstr>
      <vt:lpstr>عرض تقديمي في PowerPoint</vt:lpstr>
      <vt:lpstr>Reactive secondary amyloidosis</vt:lpstr>
      <vt:lpstr>Hemodialysis-associated amyloidosis:  </vt:lpstr>
      <vt:lpstr>- Familial (Hereditary) Amyloidosis </vt:lpstr>
      <vt:lpstr>عرض تقديمي في PowerPoint</vt:lpstr>
      <vt:lpstr>- Localized Amyloidosis </vt:lpstr>
      <vt:lpstr>عرض تقديمي في PowerPoint</vt:lpstr>
      <vt:lpstr>Endocrine amyloid </vt:lpstr>
      <vt:lpstr>Amyloid of aging </vt:lpstr>
      <vt:lpstr>عرض تقديمي في PowerPoint</vt:lpstr>
      <vt:lpstr>The diagnosis of amyloidosis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IMMUNOPATHOLOGY </dc:title>
  <dc:creator>al naseem</dc:creator>
  <cp:lastModifiedBy>DR.Ahmed Saker 2O11</cp:lastModifiedBy>
  <cp:revision>12</cp:revision>
  <dcterms:created xsi:type="dcterms:W3CDTF">2015-12-02T20:52:15Z</dcterms:created>
  <dcterms:modified xsi:type="dcterms:W3CDTF">2016-11-12T17:31:04Z</dcterms:modified>
</cp:coreProperties>
</file>