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23AA-58AB-47C7-8455-0DB155648C17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2BC2-B8E7-4C9B-940D-045FD3E4E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23AA-58AB-47C7-8455-0DB155648C17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2BC2-B8E7-4C9B-940D-045FD3E4E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23AA-58AB-47C7-8455-0DB155648C17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2BC2-B8E7-4C9B-940D-045FD3E4E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23AA-58AB-47C7-8455-0DB155648C17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2BC2-B8E7-4C9B-940D-045FD3E4E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23AA-58AB-47C7-8455-0DB155648C17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2BC2-B8E7-4C9B-940D-045FD3E4E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23AA-58AB-47C7-8455-0DB155648C17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2BC2-B8E7-4C9B-940D-045FD3E4E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23AA-58AB-47C7-8455-0DB155648C17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2BC2-B8E7-4C9B-940D-045FD3E4E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23AA-58AB-47C7-8455-0DB155648C17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2BC2-B8E7-4C9B-940D-045FD3E4E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23AA-58AB-47C7-8455-0DB155648C17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2BC2-B8E7-4C9B-940D-045FD3E4E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23AA-58AB-47C7-8455-0DB155648C17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2BC2-B8E7-4C9B-940D-045FD3E4E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23AA-58AB-47C7-8455-0DB155648C17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2BC2-B8E7-4C9B-940D-045FD3E4E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023AA-58AB-47C7-8455-0DB155648C17}" type="datetimeFigureOut">
              <a:rPr lang="en-US" smtClean="0"/>
              <a:pPr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A2BC2-B8E7-4C9B-940D-045FD3E4E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Peripheral nerve injuries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3943" y="1600200"/>
            <a:ext cx="35561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Assessment of nerve recovery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991600" cy="6324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presence or absence of distal nerve function can </a:t>
            </a:r>
            <a:r>
              <a:rPr lang="en-US" b="1" dirty="0" smtClean="0"/>
              <a:t>be</a:t>
            </a:r>
            <a:r>
              <a:rPr lang="en-US" dirty="0" smtClean="0"/>
              <a:t> </a:t>
            </a:r>
            <a:r>
              <a:rPr lang="en-US" b="1" dirty="0" smtClean="0"/>
              <a:t>revealed </a:t>
            </a:r>
            <a:r>
              <a:rPr lang="en-US" b="1" dirty="0"/>
              <a:t>by simple clinical tests of muscle power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sensitivity </a:t>
            </a:r>
            <a:r>
              <a:rPr lang="en-US" b="1" dirty="0"/>
              <a:t>to light touch and pin-prick. Remember </a:t>
            </a:r>
            <a:r>
              <a:rPr lang="en-US" b="1" dirty="0" smtClean="0"/>
              <a:t>that</a:t>
            </a:r>
            <a:r>
              <a:rPr lang="en-US" dirty="0" smtClean="0"/>
              <a:t> </a:t>
            </a:r>
            <a:r>
              <a:rPr lang="en-US" b="1" dirty="0" smtClean="0"/>
              <a:t>after </a:t>
            </a:r>
            <a:r>
              <a:rPr lang="en-US" b="1" dirty="0"/>
              <a:t>nerve injury motor recovery is slower than </a:t>
            </a:r>
            <a:r>
              <a:rPr lang="en-US" b="1" dirty="0" smtClean="0"/>
              <a:t>sensory</a:t>
            </a:r>
            <a:r>
              <a:rPr lang="en-US" dirty="0" smtClean="0"/>
              <a:t> </a:t>
            </a:r>
            <a:r>
              <a:rPr lang="en-US" b="1" dirty="0" smtClean="0"/>
              <a:t>recovery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b="1" dirty="0" smtClean="0"/>
              <a:t>More </a:t>
            </a:r>
            <a:r>
              <a:rPr lang="en-US" b="1" dirty="0"/>
              <a:t>specific assessment is required to </a:t>
            </a:r>
            <a:r>
              <a:rPr lang="en-US" b="1" dirty="0" smtClean="0"/>
              <a:t>answer</a:t>
            </a:r>
            <a:r>
              <a:rPr lang="en-US" dirty="0" smtClean="0"/>
              <a:t> </a:t>
            </a:r>
            <a:r>
              <a:rPr lang="en-US" b="1" dirty="0" smtClean="0"/>
              <a:t>two </a:t>
            </a:r>
            <a:r>
              <a:rPr lang="en-US" b="1" dirty="0"/>
              <a:t>questions: How severe was the lesion? How well </a:t>
            </a:r>
            <a:r>
              <a:rPr lang="en-US" b="1" dirty="0" smtClean="0"/>
              <a:t>is</a:t>
            </a:r>
            <a:r>
              <a:rPr lang="en-US" dirty="0" smtClean="0"/>
              <a:t> </a:t>
            </a:r>
            <a:r>
              <a:rPr lang="en-US" b="1" dirty="0" smtClean="0"/>
              <a:t>the </a:t>
            </a:r>
            <a:r>
              <a:rPr lang="en-US" b="1" dirty="0"/>
              <a:t>nerve functioning now?</a:t>
            </a:r>
            <a:endParaRPr lang="en-US" dirty="0"/>
          </a:p>
          <a:p>
            <a:r>
              <a:rPr lang="en-US" sz="3500" b="1" i="1" u="sng" dirty="0">
                <a:solidFill>
                  <a:srgbClr val="FF0000"/>
                </a:solidFill>
              </a:rPr>
              <a:t>THE DEGREE OF INJURY</a:t>
            </a:r>
          </a:p>
          <a:p>
            <a:pPr>
              <a:buNone/>
            </a:pPr>
            <a:r>
              <a:rPr lang="en-US" b="1" i="1" dirty="0" smtClean="0"/>
              <a:t>        The </a:t>
            </a:r>
            <a:r>
              <a:rPr lang="en-US" b="1" i="1" dirty="0"/>
              <a:t>history </a:t>
            </a:r>
            <a:r>
              <a:rPr lang="en-US" b="1" dirty="0"/>
              <a:t>is most helpful. A low energy injury </a:t>
            </a:r>
            <a:r>
              <a:rPr lang="en-US" b="1" dirty="0" smtClean="0"/>
              <a:t>is</a:t>
            </a:r>
            <a:r>
              <a:rPr lang="en-US" dirty="0" smtClean="0"/>
              <a:t> </a:t>
            </a:r>
            <a:r>
              <a:rPr lang="en-US" b="1" dirty="0" smtClean="0"/>
              <a:t>likely </a:t>
            </a:r>
            <a:r>
              <a:rPr lang="en-US" b="1" dirty="0"/>
              <a:t>to have caused a </a:t>
            </a:r>
            <a:r>
              <a:rPr lang="en-US" b="1" dirty="0" err="1"/>
              <a:t>neurapraxia</a:t>
            </a:r>
            <a:r>
              <a:rPr lang="en-US" b="1" dirty="0"/>
              <a:t>; the patient </a:t>
            </a:r>
            <a:r>
              <a:rPr lang="en-US" b="1" dirty="0" smtClean="0"/>
              <a:t>should</a:t>
            </a:r>
            <a:r>
              <a:rPr lang="en-US" dirty="0" smtClean="0"/>
              <a:t> </a:t>
            </a:r>
            <a:r>
              <a:rPr lang="en-US" b="1" dirty="0" smtClean="0"/>
              <a:t>be </a:t>
            </a:r>
            <a:r>
              <a:rPr lang="en-US" b="1" dirty="0"/>
              <a:t>observed and recovery anticipated. A high </a:t>
            </a:r>
            <a:r>
              <a:rPr lang="en-US" b="1" dirty="0" smtClean="0"/>
              <a:t>energy</a:t>
            </a:r>
            <a:r>
              <a:rPr lang="en-US" dirty="0" smtClean="0"/>
              <a:t> </a:t>
            </a:r>
            <a:r>
              <a:rPr lang="en-US" b="1" dirty="0" smtClean="0"/>
              <a:t>injury </a:t>
            </a:r>
            <a:r>
              <a:rPr lang="en-US" b="1" dirty="0"/>
              <a:t>is more likely to have caused axonal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b="1" dirty="0" err="1" smtClean="0"/>
              <a:t>endoneurial</a:t>
            </a:r>
            <a:r>
              <a:rPr lang="en-US" b="1" dirty="0" smtClean="0"/>
              <a:t> </a:t>
            </a:r>
            <a:r>
              <a:rPr lang="en-US" b="1" dirty="0"/>
              <a:t>disruption </a:t>
            </a:r>
            <a:r>
              <a:rPr lang="en-US" b="1" dirty="0" smtClean="0"/>
              <a:t>and </a:t>
            </a:r>
            <a:r>
              <a:rPr lang="en-US" b="1" dirty="0"/>
              <a:t>so recovery is less predictable. An </a:t>
            </a:r>
            <a:r>
              <a:rPr lang="en-US" b="1" dirty="0" smtClean="0"/>
              <a:t>open</a:t>
            </a:r>
            <a:r>
              <a:rPr lang="en-US" dirty="0" smtClean="0"/>
              <a:t> </a:t>
            </a:r>
            <a:r>
              <a:rPr lang="en-US" b="1" dirty="0" smtClean="0"/>
              <a:t>injury</a:t>
            </a:r>
            <a:r>
              <a:rPr lang="en-US" b="1" dirty="0"/>
              <a:t>, or a very high energy closed injury, will </a:t>
            </a:r>
            <a:r>
              <a:rPr lang="en-US" b="1" dirty="0" smtClean="0"/>
              <a:t>probably</a:t>
            </a:r>
            <a:r>
              <a:rPr lang="en-US" dirty="0" smtClean="0"/>
              <a:t> </a:t>
            </a:r>
            <a:r>
              <a:rPr lang="en-US" b="1" dirty="0" smtClean="0"/>
              <a:t>have </a:t>
            </a:r>
            <a:r>
              <a:rPr lang="en-US" b="1" dirty="0"/>
              <a:t>divided the nerve and early exploration </a:t>
            </a:r>
            <a:r>
              <a:rPr lang="en-US" b="1" dirty="0" smtClean="0"/>
              <a:t>is</a:t>
            </a:r>
            <a:r>
              <a:rPr lang="en-US" dirty="0" smtClean="0"/>
              <a:t> </a:t>
            </a:r>
            <a:r>
              <a:rPr lang="en-US" b="1" dirty="0" smtClean="0"/>
              <a:t>called </a:t>
            </a:r>
            <a:r>
              <a:rPr lang="en-US" b="1" dirty="0"/>
              <a:t>for.</a:t>
            </a:r>
            <a:endParaRPr lang="en-US" dirty="0"/>
          </a:p>
          <a:p>
            <a:r>
              <a:rPr lang="en-US" b="1" i="1" u="sng" dirty="0" err="1">
                <a:solidFill>
                  <a:srgbClr val="FF0000"/>
                </a:solidFill>
              </a:rPr>
              <a:t>Tinel’s</a:t>
            </a:r>
            <a:r>
              <a:rPr lang="en-US" b="1" i="1" u="sng" dirty="0">
                <a:solidFill>
                  <a:srgbClr val="FF0000"/>
                </a:solidFill>
              </a:rPr>
              <a:t> sign </a:t>
            </a:r>
            <a:r>
              <a:rPr lang="en-US" b="1" dirty="0"/>
              <a:t>– peripheral tingling or </a:t>
            </a:r>
            <a:r>
              <a:rPr lang="en-US" b="1" dirty="0" err="1" smtClean="0"/>
              <a:t>dysaesthesia</a:t>
            </a:r>
            <a:r>
              <a:rPr lang="en-US" dirty="0" smtClean="0"/>
              <a:t> </a:t>
            </a:r>
            <a:r>
              <a:rPr lang="en-US" b="1" dirty="0" smtClean="0"/>
              <a:t>provoked </a:t>
            </a:r>
            <a:r>
              <a:rPr lang="en-US" b="1" dirty="0"/>
              <a:t>by </a:t>
            </a:r>
            <a:r>
              <a:rPr lang="en-US" b="1" dirty="0" err="1"/>
              <a:t>percussing</a:t>
            </a:r>
            <a:r>
              <a:rPr lang="en-US" b="1" dirty="0"/>
              <a:t> the nerve – is important. </a:t>
            </a:r>
            <a:r>
              <a:rPr lang="en-US" b="1" dirty="0" smtClean="0"/>
              <a:t>In </a:t>
            </a:r>
            <a:r>
              <a:rPr lang="en-US" b="1" dirty="0" err="1" smtClean="0"/>
              <a:t>neurapraxia</a:t>
            </a:r>
            <a:r>
              <a:rPr lang="en-US" b="1" dirty="0"/>
              <a:t>, </a:t>
            </a:r>
            <a:r>
              <a:rPr lang="en-US" b="1" dirty="0" err="1"/>
              <a:t>Tinel’s</a:t>
            </a:r>
            <a:r>
              <a:rPr lang="en-US" b="1" dirty="0"/>
              <a:t> sign is negative. In </a:t>
            </a:r>
            <a:r>
              <a:rPr lang="en-US" b="1" dirty="0" err="1" smtClean="0"/>
              <a:t>axonotmesis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b="1" dirty="0" smtClean="0"/>
              <a:t>it </a:t>
            </a:r>
            <a:r>
              <a:rPr lang="en-US" b="1" dirty="0"/>
              <a:t>is positive at the site of injury because of </a:t>
            </a:r>
            <a:r>
              <a:rPr lang="en-US" b="1" dirty="0" smtClean="0"/>
              <a:t>sensitivity</a:t>
            </a:r>
            <a:r>
              <a:rPr lang="en-US" dirty="0" smtClean="0"/>
              <a:t> </a:t>
            </a:r>
            <a:r>
              <a:rPr lang="en-US" b="1" dirty="0" smtClean="0"/>
              <a:t>of </a:t>
            </a:r>
            <a:r>
              <a:rPr lang="en-US" b="1" dirty="0"/>
              <a:t>the regenerating axon sprouts. After a delay of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en-US" b="1" dirty="0" smtClean="0"/>
              <a:t>few </a:t>
            </a:r>
            <a:r>
              <a:rPr lang="en-US" b="1" dirty="0"/>
              <a:t>days or weeks, the </a:t>
            </a:r>
            <a:r>
              <a:rPr lang="en-US" b="1" dirty="0" err="1"/>
              <a:t>Tinel</a:t>
            </a:r>
            <a:r>
              <a:rPr lang="en-US" b="1" dirty="0"/>
              <a:t> sign will then advance </a:t>
            </a:r>
            <a:r>
              <a:rPr lang="en-US" b="1" dirty="0" smtClean="0"/>
              <a:t>at</a:t>
            </a:r>
            <a:r>
              <a:rPr lang="en-US" dirty="0" smtClean="0"/>
              <a:t> </a:t>
            </a:r>
            <a:r>
              <a:rPr lang="en-US" b="1" dirty="0" smtClean="0"/>
              <a:t>a </a:t>
            </a:r>
            <a:r>
              <a:rPr lang="en-US" b="1" dirty="0"/>
              <a:t>rate of about 1 mm each day as the </a:t>
            </a:r>
            <a:r>
              <a:rPr lang="en-US" b="1" dirty="0" smtClean="0"/>
              <a:t>regenerating</a:t>
            </a:r>
            <a:r>
              <a:rPr lang="en-US" dirty="0" smtClean="0"/>
              <a:t> </a:t>
            </a:r>
            <a:r>
              <a:rPr lang="en-US" b="1" dirty="0" smtClean="0"/>
              <a:t>axons </a:t>
            </a:r>
            <a:r>
              <a:rPr lang="en-US" b="1" dirty="0"/>
              <a:t>progress along the Schwann-cell tube. </a:t>
            </a:r>
            <a:r>
              <a:rPr lang="en-US" b="1" i="1" dirty="0" smtClean="0"/>
              <a:t>Motor</a:t>
            </a:r>
            <a:r>
              <a:rPr lang="en-US" dirty="0" smtClean="0"/>
              <a:t> </a:t>
            </a:r>
            <a:r>
              <a:rPr lang="en-US" b="1" i="1" dirty="0" smtClean="0"/>
              <a:t>activity </a:t>
            </a:r>
            <a:r>
              <a:rPr lang="en-US" b="1" dirty="0"/>
              <a:t>also should progress down the limb. Failure of</a:t>
            </a:r>
            <a:endParaRPr lang="en-US" dirty="0"/>
          </a:p>
          <a:p>
            <a:r>
              <a:rPr lang="en-US" b="1" dirty="0" smtClean="0"/>
              <a:t>If the</a:t>
            </a:r>
            <a:r>
              <a:rPr lang="en-US" dirty="0" smtClean="0"/>
              <a:t> </a:t>
            </a:r>
            <a:r>
              <a:rPr lang="en-US" b="1" dirty="0" err="1" smtClean="0"/>
              <a:t>Tinel</a:t>
            </a:r>
            <a:r>
              <a:rPr lang="en-US" b="1" dirty="0" smtClean="0"/>
              <a:t> </a:t>
            </a:r>
            <a:r>
              <a:rPr lang="en-US" b="1" dirty="0"/>
              <a:t>sign proceeds very slowly, or if muscle </a:t>
            </a:r>
            <a:r>
              <a:rPr lang="en-US" b="1" dirty="0" smtClean="0"/>
              <a:t>groups</a:t>
            </a:r>
            <a:r>
              <a:rPr lang="en-US" dirty="0" smtClean="0"/>
              <a:t> </a:t>
            </a:r>
            <a:r>
              <a:rPr lang="en-US" b="1" dirty="0" smtClean="0"/>
              <a:t>do </a:t>
            </a:r>
            <a:r>
              <a:rPr lang="en-US" b="1" dirty="0"/>
              <a:t>not sequentially recover as expected, then a </a:t>
            </a:r>
            <a:r>
              <a:rPr lang="en-US" b="1" dirty="0" smtClean="0"/>
              <a:t>good</a:t>
            </a:r>
            <a:r>
              <a:rPr lang="en-US" dirty="0" smtClean="0"/>
              <a:t> </a:t>
            </a:r>
            <a:r>
              <a:rPr lang="en-US" b="1" dirty="0" smtClean="0"/>
              <a:t>recovery </a:t>
            </a:r>
            <a:r>
              <a:rPr lang="en-US" b="1" dirty="0"/>
              <a:t>is unlikely and here again exploration </a:t>
            </a:r>
            <a:r>
              <a:rPr lang="en-US" b="1" dirty="0" smtClean="0"/>
              <a:t>must</a:t>
            </a:r>
            <a:r>
              <a:rPr lang="en-US" dirty="0" smtClean="0"/>
              <a:t> </a:t>
            </a:r>
            <a:r>
              <a:rPr lang="en-US" b="1" dirty="0" smtClean="0"/>
              <a:t>be </a:t>
            </a:r>
            <a:r>
              <a:rPr lang="en-US" b="1" dirty="0"/>
              <a:t>considered.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0"/>
            <a:ext cx="4495800" cy="690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Nerve conduction study and </a:t>
            </a:r>
            <a:r>
              <a:rPr lang="en-US" b="1" i="1" dirty="0" smtClean="0"/>
              <a:t>Electromyography </a:t>
            </a:r>
            <a:r>
              <a:rPr lang="en-US" b="1" i="1" dirty="0"/>
              <a:t>(EMG) studies </a:t>
            </a:r>
            <a:r>
              <a:rPr lang="en-US" b="1" dirty="0"/>
              <a:t>can be helpful. If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en-US" b="1" dirty="0" smtClean="0"/>
              <a:t>muscle </a:t>
            </a:r>
            <a:r>
              <a:rPr lang="en-US" b="1" dirty="0"/>
              <a:t>loses its nerve supply, the EMG will </a:t>
            </a:r>
            <a:r>
              <a:rPr lang="en-US" b="1" dirty="0" smtClean="0"/>
              <a:t>show</a:t>
            </a:r>
            <a:r>
              <a:rPr lang="en-US" dirty="0" smtClean="0"/>
              <a:t> </a:t>
            </a:r>
            <a:r>
              <a:rPr lang="en-US" b="1" dirty="0" err="1" smtClean="0"/>
              <a:t>denervation</a:t>
            </a:r>
            <a:r>
              <a:rPr lang="en-US" b="1" dirty="0" smtClean="0"/>
              <a:t> </a:t>
            </a:r>
            <a:r>
              <a:rPr lang="en-US" b="1" dirty="0"/>
              <a:t>potentials by the third </a:t>
            </a:r>
            <a:r>
              <a:rPr lang="en-US" b="1" dirty="0" smtClean="0"/>
              <a:t>week excludes </a:t>
            </a:r>
            <a:r>
              <a:rPr lang="en-US" b="1" dirty="0" err="1"/>
              <a:t>neurapraxia</a:t>
            </a:r>
            <a:r>
              <a:rPr lang="en-US" b="1" dirty="0"/>
              <a:t> but of course it does not </a:t>
            </a:r>
            <a:r>
              <a:rPr lang="en-US" b="1" dirty="0" smtClean="0"/>
              <a:t>distinguish</a:t>
            </a:r>
            <a:r>
              <a:rPr lang="en-US" dirty="0" smtClean="0"/>
              <a:t> </a:t>
            </a:r>
            <a:r>
              <a:rPr lang="en-US" b="1" dirty="0" smtClean="0"/>
              <a:t>between </a:t>
            </a:r>
            <a:r>
              <a:rPr lang="en-US" b="1" dirty="0" err="1"/>
              <a:t>axonotmesis</a:t>
            </a:r>
            <a:r>
              <a:rPr lang="en-US" b="1" dirty="0"/>
              <a:t> and </a:t>
            </a:r>
            <a:r>
              <a:rPr lang="en-US" b="1" dirty="0" err="1"/>
              <a:t>neurotmesis</a:t>
            </a:r>
            <a:r>
              <a:rPr lang="en-US" b="1" dirty="0"/>
              <a:t>; </a:t>
            </a:r>
            <a:r>
              <a:rPr lang="en-US" b="1" dirty="0" smtClean="0"/>
              <a:t>this</a:t>
            </a:r>
            <a:r>
              <a:rPr lang="en-US" dirty="0" smtClean="0"/>
              <a:t> </a:t>
            </a:r>
            <a:r>
              <a:rPr lang="en-US" b="1" dirty="0" smtClean="0"/>
              <a:t>remains </a:t>
            </a:r>
            <a:r>
              <a:rPr lang="en-US" b="1" dirty="0"/>
              <a:t>a clinical distinction, but if one waits too </a:t>
            </a:r>
            <a:r>
              <a:rPr lang="en-US" b="1" dirty="0" smtClean="0"/>
              <a:t>long</a:t>
            </a:r>
            <a:r>
              <a:rPr lang="en-US" dirty="0" smtClean="0"/>
              <a:t> </a:t>
            </a:r>
            <a:r>
              <a:rPr lang="en-US" b="1" dirty="0" smtClean="0"/>
              <a:t>to </a:t>
            </a:r>
            <a:r>
              <a:rPr lang="en-US" b="1" dirty="0"/>
              <a:t>decide then the target muscle may have </a:t>
            </a:r>
            <a:r>
              <a:rPr lang="en-US" b="1" dirty="0" smtClean="0"/>
              <a:t>failed</a:t>
            </a:r>
            <a:r>
              <a:rPr lang="en-US" dirty="0" smtClean="0"/>
              <a:t> </a:t>
            </a:r>
            <a:r>
              <a:rPr lang="en-US" b="1" dirty="0" smtClean="0"/>
              <a:t>irrecoverably </a:t>
            </a:r>
            <a:r>
              <a:rPr lang="en-US" b="1" dirty="0"/>
              <a:t>and the answer hardly matters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n-US" sz="3400" b="1" i="1" u="sng" dirty="0">
                <a:solidFill>
                  <a:srgbClr val="FF0000"/>
                </a:solidFill>
              </a:rPr>
              <a:t>PRINCIPLES OF TREATMENT</a:t>
            </a:r>
            <a:endParaRPr lang="en-US" sz="3400" i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1-Nerve exploration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:</a:t>
            </a:r>
            <a:r>
              <a:rPr lang="en-US" b="1" dirty="0" smtClean="0"/>
              <a:t>Closed </a:t>
            </a:r>
            <a:r>
              <a:rPr lang="en-US" b="1" dirty="0"/>
              <a:t>low energy injuries usually recover </a:t>
            </a:r>
            <a:r>
              <a:rPr lang="en-US" b="1" dirty="0" smtClean="0"/>
              <a:t>spontaneously</a:t>
            </a:r>
            <a:r>
              <a:rPr lang="en-US" dirty="0" smtClean="0"/>
              <a:t> </a:t>
            </a:r>
            <a:r>
              <a:rPr lang="en-US" b="1" dirty="0" smtClean="0"/>
              <a:t>and </a:t>
            </a:r>
            <a:r>
              <a:rPr lang="en-US" b="1" dirty="0"/>
              <a:t>it is worth waiting until the most </a:t>
            </a:r>
            <a:r>
              <a:rPr lang="en-US" b="1" dirty="0" smtClean="0"/>
              <a:t>proximally</a:t>
            </a:r>
            <a:r>
              <a:rPr lang="en-US" dirty="0" smtClean="0"/>
              <a:t> </a:t>
            </a:r>
            <a:r>
              <a:rPr lang="en-US" b="1" dirty="0" smtClean="0"/>
              <a:t>supplied </a:t>
            </a:r>
            <a:r>
              <a:rPr lang="en-US" b="1" dirty="0"/>
              <a:t>muscle should have regained </a:t>
            </a:r>
            <a:r>
              <a:rPr lang="en-US" b="1" dirty="0" smtClean="0"/>
              <a:t>function.</a:t>
            </a:r>
            <a:r>
              <a:rPr lang="en-US" dirty="0" smtClean="0"/>
              <a:t> </a:t>
            </a:r>
            <a:r>
              <a:rPr lang="en-US" b="1" dirty="0" smtClean="0"/>
              <a:t>Exploration </a:t>
            </a:r>
            <a:r>
              <a:rPr lang="en-US" b="1" dirty="0"/>
              <a:t>is indicated: 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/>
              <a:t>1) if the nerve was seen </a:t>
            </a:r>
            <a:r>
              <a:rPr lang="en-US" b="1" dirty="0" smtClean="0"/>
              <a:t>to</a:t>
            </a:r>
            <a:r>
              <a:rPr lang="en-US" dirty="0" smtClean="0"/>
              <a:t> </a:t>
            </a:r>
            <a:r>
              <a:rPr lang="en-US" b="1" dirty="0" smtClean="0"/>
              <a:t>be </a:t>
            </a:r>
            <a:r>
              <a:rPr lang="en-US" b="1" dirty="0"/>
              <a:t>divided and needs to be repaired; (2) if the type </a:t>
            </a:r>
            <a:r>
              <a:rPr lang="en-US" b="1" dirty="0" smtClean="0"/>
              <a:t>of</a:t>
            </a:r>
            <a:r>
              <a:rPr lang="en-US" dirty="0" smtClean="0"/>
              <a:t> </a:t>
            </a:r>
            <a:r>
              <a:rPr lang="en-US" b="1" dirty="0" smtClean="0"/>
              <a:t>injury </a:t>
            </a:r>
            <a:r>
              <a:rPr lang="en-US" b="1" dirty="0"/>
              <a:t>(e.g. a knife wound or a high energy </a:t>
            </a:r>
            <a:r>
              <a:rPr lang="en-US" b="1" dirty="0" smtClean="0"/>
              <a:t>injury)</a:t>
            </a:r>
            <a:r>
              <a:rPr lang="en-US" dirty="0" smtClean="0"/>
              <a:t> </a:t>
            </a:r>
            <a:r>
              <a:rPr lang="en-US" b="1" dirty="0" smtClean="0"/>
              <a:t>suggests </a:t>
            </a:r>
            <a:r>
              <a:rPr lang="en-US" b="1" dirty="0"/>
              <a:t>that the nerve has been divided or </a:t>
            </a:r>
            <a:r>
              <a:rPr lang="en-US" b="1" dirty="0" smtClean="0"/>
              <a:t>severely</a:t>
            </a:r>
            <a:r>
              <a:rPr lang="en-US" dirty="0" smtClean="0"/>
              <a:t> </a:t>
            </a:r>
            <a:r>
              <a:rPr lang="en-US" b="1" dirty="0" smtClean="0"/>
              <a:t>damaged</a:t>
            </a:r>
            <a:r>
              <a:rPr lang="en-US" b="1" dirty="0"/>
              <a:t>; (3) if recovery is inappropriately </a:t>
            </a:r>
            <a:r>
              <a:rPr lang="en-US" b="1" dirty="0" smtClean="0"/>
              <a:t>delayed</a:t>
            </a:r>
            <a:r>
              <a:rPr lang="en-US" dirty="0" smtClean="0"/>
              <a:t> </a:t>
            </a:r>
            <a:r>
              <a:rPr lang="en-US" b="1" dirty="0" smtClean="0"/>
              <a:t>and </a:t>
            </a:r>
            <a:r>
              <a:rPr lang="en-US" b="1" dirty="0"/>
              <a:t>the diagnosis is in doubt.</a:t>
            </a:r>
            <a:endParaRPr lang="en-US" dirty="0"/>
          </a:p>
          <a:p>
            <a:r>
              <a:rPr lang="en-US" b="1" dirty="0"/>
              <a:t>Vascular injuries, unstable fractures, </a:t>
            </a:r>
            <a:r>
              <a:rPr lang="en-US" b="1" dirty="0" smtClean="0"/>
              <a:t>contaminated</a:t>
            </a:r>
            <a:r>
              <a:rPr lang="en-US" dirty="0" smtClean="0"/>
              <a:t> </a:t>
            </a:r>
            <a:r>
              <a:rPr lang="en-US" b="1" dirty="0" smtClean="0"/>
              <a:t>soft </a:t>
            </a:r>
            <a:r>
              <a:rPr lang="en-US" b="1" dirty="0"/>
              <a:t>tissues and tendon divisions should be dealt </a:t>
            </a:r>
            <a:r>
              <a:rPr lang="en-US" b="1" dirty="0" smtClean="0"/>
              <a:t>with</a:t>
            </a:r>
            <a:r>
              <a:rPr lang="en-US" dirty="0" smtClean="0"/>
              <a:t> </a:t>
            </a:r>
            <a:r>
              <a:rPr lang="en-US" b="1" dirty="0" smtClean="0"/>
              <a:t>before </a:t>
            </a:r>
            <a:r>
              <a:rPr lang="en-US" b="1" dirty="0"/>
              <a:t>the nerve lesion. 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incision will be long, </a:t>
            </a:r>
            <a:r>
              <a:rPr lang="en-US" b="1" dirty="0" smtClean="0"/>
              <a:t>as</a:t>
            </a:r>
            <a:r>
              <a:rPr lang="en-US" dirty="0" smtClean="0"/>
              <a:t> </a:t>
            </a:r>
            <a:r>
              <a:rPr lang="en-US" b="1" dirty="0" smtClean="0"/>
              <a:t>the </a:t>
            </a:r>
            <a:r>
              <a:rPr lang="en-US" b="1" dirty="0"/>
              <a:t>nerve must be widely exposed above and </a:t>
            </a:r>
            <a:r>
              <a:rPr lang="en-US" b="1" dirty="0" smtClean="0"/>
              <a:t>below</a:t>
            </a:r>
            <a:r>
              <a:rPr lang="en-US" dirty="0" smtClean="0"/>
              <a:t> </a:t>
            </a:r>
            <a:r>
              <a:rPr lang="en-US" b="1" dirty="0" smtClean="0"/>
              <a:t>the </a:t>
            </a:r>
            <a:r>
              <a:rPr lang="en-US" b="1" dirty="0"/>
              <a:t>lesion before the lesion itself is repaired. </a:t>
            </a:r>
            <a:r>
              <a:rPr lang="en-US" b="1" dirty="0" err="1" smtClean="0"/>
              <a:t>Thenerve</a:t>
            </a:r>
            <a:r>
              <a:rPr lang="en-US" b="1" dirty="0" smtClean="0"/>
              <a:t> </a:t>
            </a:r>
            <a:r>
              <a:rPr lang="en-US" b="1" dirty="0"/>
              <a:t>must be handled gently with suitable instruments.</a:t>
            </a:r>
            <a:endParaRPr lang="en-US" dirty="0"/>
          </a:p>
          <a:p>
            <a:r>
              <a:rPr lang="en-US" b="1" dirty="0"/>
              <a:t>Bipolar diathermy and magnification are </a:t>
            </a:r>
            <a:r>
              <a:rPr lang="en-US" b="1" dirty="0" smtClean="0"/>
              <a:t>essential.</a:t>
            </a:r>
            <a:r>
              <a:rPr lang="en-US" dirty="0" smtClean="0"/>
              <a:t> </a:t>
            </a:r>
            <a:r>
              <a:rPr lang="en-US" b="1" dirty="0" smtClean="0"/>
              <a:t>An </a:t>
            </a:r>
            <a:r>
              <a:rPr lang="en-US" b="1" dirty="0"/>
              <a:t>operating microscope is ideal but </a:t>
            </a:r>
            <a:r>
              <a:rPr lang="en-US" b="1" dirty="0" smtClean="0"/>
              <a:t>magnifying</a:t>
            </a:r>
            <a:r>
              <a:rPr lang="en-US" dirty="0" smtClean="0"/>
              <a:t> </a:t>
            </a:r>
            <a:r>
              <a:rPr lang="en-US" b="1" dirty="0" smtClean="0"/>
              <a:t>loupes </a:t>
            </a:r>
            <a:r>
              <a:rPr lang="en-US" b="1" dirty="0"/>
              <a:t>are better than nothing. A nerve stimulator </a:t>
            </a:r>
            <a:r>
              <a:rPr lang="en-US" b="1" dirty="0" smtClean="0"/>
              <a:t>is</a:t>
            </a:r>
            <a:r>
              <a:rPr lang="en-US" dirty="0" smtClean="0"/>
              <a:t> </a:t>
            </a:r>
            <a:r>
              <a:rPr lang="en-US" b="1" dirty="0" smtClean="0"/>
              <a:t>essential </a:t>
            </a:r>
            <a:r>
              <a:rPr lang="en-US" b="1" dirty="0"/>
              <a:t>if scarring makes recognition uncertain.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b="1" dirty="0" smtClean="0"/>
              <a:t>microsurgical </a:t>
            </a:r>
            <a:r>
              <a:rPr lang="en-US" b="1" dirty="0"/>
              <a:t>equipment and expertise are not </a:t>
            </a:r>
            <a:r>
              <a:rPr lang="en-US" b="1" dirty="0" smtClean="0"/>
              <a:t>available,</a:t>
            </a:r>
            <a:r>
              <a:rPr lang="en-US" dirty="0" smtClean="0"/>
              <a:t> </a:t>
            </a:r>
            <a:r>
              <a:rPr lang="en-US" b="1" dirty="0" smtClean="0"/>
              <a:t>the </a:t>
            </a:r>
            <a:r>
              <a:rPr lang="en-US" b="1" dirty="0"/>
              <a:t>nerve lesion should be identified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the </a:t>
            </a:r>
            <a:r>
              <a:rPr lang="en-US" b="1" dirty="0"/>
              <a:t>wound closed pending </a:t>
            </a:r>
            <a:r>
              <a:rPr lang="en-US" b="1" dirty="0" err="1"/>
              <a:t>transferral</a:t>
            </a:r>
            <a:r>
              <a:rPr lang="en-US" b="1" dirty="0"/>
              <a:t> to an </a:t>
            </a:r>
            <a:r>
              <a:rPr lang="en-US" b="1" dirty="0" smtClean="0"/>
              <a:t>appropriate facility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9540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b="1" i="1" u="sng" dirty="0" smtClean="0">
                <a:solidFill>
                  <a:srgbClr val="FF0000"/>
                </a:solidFill>
              </a:rPr>
              <a:t>2-Primary </a:t>
            </a:r>
            <a:r>
              <a:rPr lang="en-US" sz="3800" b="1" i="1" u="sng" dirty="0">
                <a:solidFill>
                  <a:srgbClr val="FF0000"/>
                </a:solidFill>
              </a:rPr>
              <a:t>repair</a:t>
            </a:r>
          </a:p>
          <a:p>
            <a:r>
              <a:rPr lang="en-US" b="1" dirty="0"/>
              <a:t>A divided nerve is best repaired as soon as this can </a:t>
            </a:r>
            <a:r>
              <a:rPr lang="en-US" b="1" dirty="0" smtClean="0"/>
              <a:t>be</a:t>
            </a:r>
            <a:r>
              <a:rPr lang="en-US" dirty="0" smtClean="0"/>
              <a:t> </a:t>
            </a:r>
            <a:r>
              <a:rPr lang="en-US" b="1" dirty="0" smtClean="0"/>
              <a:t>done </a:t>
            </a:r>
            <a:r>
              <a:rPr lang="en-US" b="1" dirty="0"/>
              <a:t>safely. Primary suture at the time of wound</a:t>
            </a:r>
            <a:endParaRPr lang="en-US" dirty="0"/>
          </a:p>
          <a:p>
            <a:r>
              <a:rPr lang="en-US" b="1" dirty="0"/>
              <a:t>toilet has considerable advantages: the nerve </a:t>
            </a:r>
            <a:r>
              <a:rPr lang="en-US" b="1" dirty="0" smtClean="0"/>
              <a:t>ends</a:t>
            </a:r>
            <a:r>
              <a:rPr lang="en-US" dirty="0" smtClean="0"/>
              <a:t> </a:t>
            </a:r>
            <a:r>
              <a:rPr lang="en-US" b="1" dirty="0" smtClean="0"/>
              <a:t>have </a:t>
            </a:r>
            <a:r>
              <a:rPr lang="en-US" b="1" dirty="0"/>
              <a:t>not retracted much; their relative rotation is </a:t>
            </a:r>
            <a:r>
              <a:rPr lang="en-US" b="1" dirty="0" smtClean="0"/>
              <a:t>usually</a:t>
            </a:r>
            <a:r>
              <a:rPr lang="en-US" dirty="0" smtClean="0"/>
              <a:t> </a:t>
            </a:r>
            <a:r>
              <a:rPr lang="en-US" b="1" dirty="0" smtClean="0"/>
              <a:t>undisturbed</a:t>
            </a:r>
            <a:r>
              <a:rPr lang="en-US" b="1" dirty="0"/>
              <a:t>; and there is no fibrosis.</a:t>
            </a:r>
            <a:endParaRPr lang="en-US" dirty="0"/>
          </a:p>
          <a:p>
            <a:r>
              <a:rPr lang="en-US" b="1" dirty="0"/>
              <a:t>A clean cut nerve is sutured without further </a:t>
            </a:r>
            <a:r>
              <a:rPr lang="en-US" b="1" dirty="0" smtClean="0"/>
              <a:t>preparation;</a:t>
            </a:r>
            <a:r>
              <a:rPr lang="en-US" dirty="0" smtClean="0"/>
              <a:t> </a:t>
            </a:r>
            <a:r>
              <a:rPr lang="en-US" b="1" dirty="0" smtClean="0"/>
              <a:t>a </a:t>
            </a:r>
            <a:r>
              <a:rPr lang="en-US" b="1" dirty="0"/>
              <a:t>ragged cut may need paring of the </a:t>
            </a:r>
            <a:r>
              <a:rPr lang="en-US" b="1" dirty="0" smtClean="0"/>
              <a:t>stumps</a:t>
            </a:r>
            <a:r>
              <a:rPr lang="en-US" dirty="0" smtClean="0"/>
              <a:t> </a:t>
            </a:r>
            <a:r>
              <a:rPr lang="en-US" b="1" dirty="0" smtClean="0"/>
              <a:t>with </a:t>
            </a:r>
            <a:r>
              <a:rPr lang="en-US" b="1" dirty="0"/>
              <a:t>a sharp blade, but this must be kept to a </a:t>
            </a:r>
            <a:r>
              <a:rPr lang="en-US" b="1" dirty="0" smtClean="0"/>
              <a:t>minimum.</a:t>
            </a:r>
            <a:r>
              <a:rPr lang="en-US" dirty="0" smtClean="0"/>
              <a:t> </a:t>
            </a:r>
            <a:r>
              <a:rPr lang="en-US" b="1" dirty="0" smtClean="0"/>
              <a:t>The </a:t>
            </a:r>
            <a:r>
              <a:rPr lang="en-US" b="1" dirty="0"/>
              <a:t>stumps are anatomically orientated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fine </a:t>
            </a:r>
            <a:r>
              <a:rPr lang="en-US" b="1" dirty="0"/>
              <a:t>(10/0) sutures are inserted in the </a:t>
            </a:r>
            <a:r>
              <a:rPr lang="en-US" b="1" dirty="0" err="1" smtClean="0"/>
              <a:t>epineurium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b="1" dirty="0" smtClean="0"/>
              <a:t>There </a:t>
            </a:r>
            <a:r>
              <a:rPr lang="en-US" b="1" dirty="0"/>
              <a:t>should be no tension on the suture line. </a:t>
            </a:r>
            <a:r>
              <a:rPr lang="en-US" b="1" dirty="0" smtClean="0"/>
              <a:t>Opinions</a:t>
            </a:r>
            <a:r>
              <a:rPr lang="en-US" dirty="0" smtClean="0"/>
              <a:t> </a:t>
            </a:r>
            <a:r>
              <a:rPr lang="en-US" b="1" dirty="0" smtClean="0"/>
              <a:t>are </a:t>
            </a:r>
            <a:r>
              <a:rPr lang="en-US" b="1" dirty="0"/>
              <a:t>divided on the value of fascicular repair </a:t>
            </a:r>
            <a:r>
              <a:rPr lang="en-US" b="1" dirty="0" smtClean="0"/>
              <a:t>with</a:t>
            </a:r>
            <a:r>
              <a:rPr lang="en-US" dirty="0" smtClean="0"/>
              <a:t> </a:t>
            </a:r>
            <a:r>
              <a:rPr lang="en-US" b="1" dirty="0" err="1" smtClean="0"/>
              <a:t>perineurial</a:t>
            </a:r>
            <a:r>
              <a:rPr lang="en-US" b="1" dirty="0" smtClean="0"/>
              <a:t> </a:t>
            </a:r>
            <a:r>
              <a:rPr lang="en-US" b="1" dirty="0"/>
              <a:t>sutures.</a:t>
            </a:r>
            <a:endParaRPr lang="en-US" dirty="0"/>
          </a:p>
          <a:p>
            <a:r>
              <a:rPr lang="en-US" b="1" dirty="0"/>
              <a:t>Sufficient relaxation of the tissues to permit </a:t>
            </a:r>
            <a:r>
              <a:rPr lang="en-US" b="1" dirty="0" smtClean="0"/>
              <a:t>tension-</a:t>
            </a:r>
            <a:r>
              <a:rPr lang="en-US" dirty="0" smtClean="0"/>
              <a:t> </a:t>
            </a:r>
            <a:r>
              <a:rPr lang="en-US" b="1" dirty="0" smtClean="0"/>
              <a:t>free </a:t>
            </a:r>
            <a:r>
              <a:rPr lang="en-US" b="1" dirty="0"/>
              <a:t>repair can usually be obtained by </a:t>
            </a:r>
            <a:r>
              <a:rPr lang="en-US" b="1" dirty="0" smtClean="0"/>
              <a:t>positioning</a:t>
            </a:r>
            <a:r>
              <a:rPr lang="en-US" dirty="0" smtClean="0"/>
              <a:t> </a:t>
            </a:r>
            <a:r>
              <a:rPr lang="en-US" b="1" dirty="0" smtClean="0"/>
              <a:t>the </a:t>
            </a:r>
            <a:r>
              <a:rPr lang="en-US" b="1" dirty="0"/>
              <a:t>nearby joints or by mobilizing and re-routing </a:t>
            </a:r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b="1" dirty="0" smtClean="0"/>
              <a:t>nerve</a:t>
            </a:r>
            <a:r>
              <a:rPr lang="en-US" b="1" dirty="0"/>
              <a:t>. If this does not solve the problem then a </a:t>
            </a:r>
            <a:r>
              <a:rPr lang="en-US" b="1" dirty="0" smtClean="0"/>
              <a:t>primary</a:t>
            </a:r>
            <a:r>
              <a:rPr lang="en-US" dirty="0" smtClean="0"/>
              <a:t> </a:t>
            </a:r>
            <a:r>
              <a:rPr lang="en-US" b="1" dirty="0" smtClean="0"/>
              <a:t>nerve </a:t>
            </a:r>
            <a:r>
              <a:rPr lang="en-US" b="1" dirty="0"/>
              <a:t>graft must be considered. A traction </a:t>
            </a:r>
            <a:r>
              <a:rPr lang="en-US" b="1" dirty="0" smtClean="0"/>
              <a:t>lesion</a:t>
            </a:r>
            <a:r>
              <a:rPr lang="en-US" dirty="0" smtClean="0"/>
              <a:t> </a:t>
            </a:r>
            <a:r>
              <a:rPr lang="en-US" b="1" dirty="0" smtClean="0"/>
              <a:t> </a:t>
            </a:r>
            <a:r>
              <a:rPr lang="en-US" b="1" dirty="0"/>
              <a:t>especially of the brachial plexus – may leave a </a:t>
            </a:r>
            <a:r>
              <a:rPr lang="en-US" b="1" dirty="0" smtClean="0"/>
              <a:t>gap</a:t>
            </a:r>
            <a:r>
              <a:rPr lang="en-US" dirty="0" smtClean="0"/>
              <a:t> </a:t>
            </a:r>
            <a:r>
              <a:rPr lang="en-US" b="1" dirty="0" smtClean="0"/>
              <a:t>too </a:t>
            </a:r>
            <a:r>
              <a:rPr lang="en-US" b="1" dirty="0"/>
              <a:t>wide to close. These injuries are best dealt with in</a:t>
            </a:r>
            <a:endParaRPr lang="en-US" dirty="0"/>
          </a:p>
          <a:p>
            <a:r>
              <a:rPr lang="en-US" b="1" dirty="0"/>
              <a:t>specialized </a:t>
            </a:r>
            <a:r>
              <a:rPr lang="en-US" b="1" dirty="0" err="1"/>
              <a:t>centres</a:t>
            </a:r>
            <a:r>
              <a:rPr lang="en-US" b="1" dirty="0"/>
              <a:t>, where primary grafting or </a:t>
            </a:r>
            <a:r>
              <a:rPr lang="en-US" b="1" dirty="0" smtClean="0"/>
              <a:t>nerve</a:t>
            </a:r>
            <a:r>
              <a:rPr lang="en-US" dirty="0" smtClean="0"/>
              <a:t> </a:t>
            </a:r>
            <a:r>
              <a:rPr lang="en-US" b="1" dirty="0" smtClean="0"/>
              <a:t>transfer </a:t>
            </a:r>
            <a:r>
              <a:rPr lang="en-US" b="1" dirty="0"/>
              <a:t>can be carried out.</a:t>
            </a:r>
            <a:endParaRPr lang="en-US" dirty="0"/>
          </a:p>
          <a:p>
            <a:r>
              <a:rPr lang="en-US" b="1" dirty="0"/>
              <a:t>If a tourniquet is used it should be a </a:t>
            </a:r>
            <a:r>
              <a:rPr lang="en-US" b="1" dirty="0" smtClean="0"/>
              <a:t>pneumatic</a:t>
            </a:r>
            <a:r>
              <a:rPr lang="en-US" dirty="0" smtClean="0"/>
              <a:t> </a:t>
            </a:r>
            <a:r>
              <a:rPr lang="en-US" b="1" dirty="0" smtClean="0"/>
              <a:t>one</a:t>
            </a:r>
            <a:r>
              <a:rPr lang="en-US" b="1" dirty="0"/>
              <a:t>; it must be released and bleeding stopped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b="1" dirty="0" smtClean="0"/>
              <a:t>the </a:t>
            </a:r>
            <a:r>
              <a:rPr lang="en-US" b="1" dirty="0"/>
              <a:t>wound is </a:t>
            </a:r>
            <a:r>
              <a:rPr lang="en-US" b="1" dirty="0" smtClean="0"/>
              <a:t>closed.</a:t>
            </a:r>
            <a:r>
              <a:rPr lang="en-US" dirty="0" smtClean="0"/>
              <a:t> </a:t>
            </a:r>
            <a:r>
              <a:rPr lang="en-US" b="1" dirty="0" smtClean="0"/>
              <a:t>The </a:t>
            </a:r>
            <a:r>
              <a:rPr lang="en-US" b="1" dirty="0"/>
              <a:t>limb is splinted in a position to ensure </a:t>
            </a:r>
            <a:r>
              <a:rPr lang="en-US" b="1" dirty="0" smtClean="0"/>
              <a:t>minimal</a:t>
            </a:r>
            <a:r>
              <a:rPr lang="en-US" dirty="0" smtClean="0"/>
              <a:t> </a:t>
            </a:r>
            <a:r>
              <a:rPr lang="en-US" b="1" dirty="0" smtClean="0"/>
              <a:t>tension </a:t>
            </a:r>
            <a:r>
              <a:rPr lang="en-US" b="1" dirty="0"/>
              <a:t>on the nerve; if flexion needs to be </a:t>
            </a:r>
            <a:r>
              <a:rPr lang="en-US" b="1" dirty="0" smtClean="0"/>
              <a:t>excessive,</a:t>
            </a:r>
            <a:r>
              <a:rPr lang="en-US" dirty="0" smtClean="0"/>
              <a:t> </a:t>
            </a:r>
            <a:r>
              <a:rPr lang="en-US" b="1" dirty="0" smtClean="0"/>
              <a:t>a </a:t>
            </a:r>
            <a:r>
              <a:rPr lang="en-US" b="1" dirty="0"/>
              <a:t>graft is required. The splint is retained for 3 </a:t>
            </a:r>
            <a:r>
              <a:rPr lang="en-US" b="1" dirty="0" smtClean="0"/>
              <a:t>weeks</a:t>
            </a:r>
            <a:r>
              <a:rPr lang="en-US" dirty="0" smtClean="0"/>
              <a:t> </a:t>
            </a:r>
            <a:r>
              <a:rPr lang="en-US" b="1" dirty="0" smtClean="0"/>
              <a:t>and </a:t>
            </a:r>
            <a:r>
              <a:rPr lang="en-US" b="1" dirty="0"/>
              <a:t>thereafter physiotherapy is encouraged.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371600"/>
            <a:ext cx="82296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>
            <a:normAutofit fontScale="62500" lnSpcReduction="20000"/>
          </a:bodyPr>
          <a:lstStyle/>
          <a:p>
            <a:r>
              <a:rPr lang="en-US" sz="3800" b="1" i="1" u="sng" dirty="0" smtClean="0">
                <a:solidFill>
                  <a:srgbClr val="FF0000"/>
                </a:solidFill>
              </a:rPr>
              <a:t>3-Delayed </a:t>
            </a:r>
            <a:r>
              <a:rPr lang="en-US" sz="3800" b="1" i="1" u="sng" dirty="0">
                <a:solidFill>
                  <a:srgbClr val="FF0000"/>
                </a:solidFill>
              </a:rPr>
              <a:t>repair</a:t>
            </a:r>
            <a:endParaRPr lang="en-US" sz="3800" i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/>
              <a:t>Late repair, i.e. weeks or months after the injury, </a:t>
            </a:r>
            <a:r>
              <a:rPr lang="en-US" b="1" dirty="0" smtClean="0"/>
              <a:t>may</a:t>
            </a:r>
            <a:r>
              <a:rPr lang="en-US" dirty="0"/>
              <a:t> </a:t>
            </a:r>
            <a:r>
              <a:rPr lang="en-US" b="1" dirty="0" smtClean="0"/>
              <a:t>be </a:t>
            </a:r>
            <a:r>
              <a:rPr lang="en-US" b="1" dirty="0"/>
              <a:t>indicated because: (1) a closed injury was left </a:t>
            </a:r>
            <a:r>
              <a:rPr lang="en-US" b="1" dirty="0" smtClean="0"/>
              <a:t>alone</a:t>
            </a:r>
            <a:r>
              <a:rPr lang="en-US" dirty="0"/>
              <a:t> </a:t>
            </a:r>
            <a:r>
              <a:rPr lang="en-US" b="1" dirty="0" smtClean="0"/>
              <a:t>but </a:t>
            </a:r>
            <a:r>
              <a:rPr lang="en-US" b="1" dirty="0"/>
              <a:t>shows no sign of recovery at the expected time</a:t>
            </a:r>
            <a:r>
              <a:rPr lang="en-US" b="1" dirty="0" smtClean="0"/>
              <a:t>;</a:t>
            </a:r>
            <a:r>
              <a:rPr lang="en-US" dirty="0"/>
              <a:t> </a:t>
            </a:r>
            <a:r>
              <a:rPr lang="en-US" b="1" dirty="0" smtClean="0"/>
              <a:t>(</a:t>
            </a:r>
            <a:r>
              <a:rPr lang="en-US" b="1" dirty="0"/>
              <a:t>2) the diagnosis was missed and the patient </a:t>
            </a:r>
            <a:r>
              <a:rPr lang="en-US" b="1" dirty="0" smtClean="0"/>
              <a:t>present late</a:t>
            </a:r>
            <a:r>
              <a:rPr lang="en-US" b="1" dirty="0"/>
              <a:t>; or (3) primary repair has failed. The options </a:t>
            </a:r>
            <a:r>
              <a:rPr lang="en-US" b="1" dirty="0" smtClean="0"/>
              <a:t>must be </a:t>
            </a:r>
            <a:r>
              <a:rPr lang="en-US" b="1" dirty="0"/>
              <a:t>carefully weighed: if the patient has adapted to </a:t>
            </a:r>
            <a:r>
              <a:rPr lang="en-US" b="1" dirty="0" smtClean="0"/>
              <a:t>the</a:t>
            </a:r>
            <a:r>
              <a:rPr lang="en-US" dirty="0"/>
              <a:t> </a:t>
            </a:r>
            <a:r>
              <a:rPr lang="en-US" b="1" dirty="0" smtClean="0"/>
              <a:t>functional </a:t>
            </a:r>
            <a:r>
              <a:rPr lang="en-US" b="1" dirty="0"/>
              <a:t>loss, if it is a high lesion and </a:t>
            </a:r>
            <a:r>
              <a:rPr lang="en-US" b="1" dirty="0" smtClean="0"/>
              <a:t>re-</a:t>
            </a:r>
            <a:r>
              <a:rPr lang="en-US" b="1" dirty="0" err="1" smtClean="0"/>
              <a:t>innervation</a:t>
            </a:r>
            <a:r>
              <a:rPr lang="en-US" b="1" dirty="0"/>
              <a:t> </a:t>
            </a:r>
            <a:r>
              <a:rPr lang="en-US" b="1" dirty="0" smtClean="0"/>
              <a:t>.</a:t>
            </a:r>
            <a:r>
              <a:rPr lang="en-US" dirty="0"/>
              <a:t> </a:t>
            </a:r>
            <a:r>
              <a:rPr lang="en-US" b="1" dirty="0" smtClean="0"/>
              <a:t>is </a:t>
            </a:r>
            <a:r>
              <a:rPr lang="en-US" b="1" dirty="0"/>
              <a:t>unlikely within the critical 2-year period, or if </a:t>
            </a:r>
            <a:r>
              <a:rPr lang="en-US" b="1" dirty="0" smtClean="0"/>
              <a:t>there</a:t>
            </a:r>
            <a:r>
              <a:rPr lang="en-US" dirty="0"/>
              <a:t> </a:t>
            </a:r>
            <a:r>
              <a:rPr lang="en-US" b="1" dirty="0" smtClean="0"/>
              <a:t>is </a:t>
            </a:r>
            <a:r>
              <a:rPr lang="en-US" b="1" dirty="0"/>
              <a:t>a pure motor loss which can be treated by </a:t>
            </a:r>
            <a:r>
              <a:rPr lang="en-US" b="1" dirty="0" smtClean="0"/>
              <a:t>tendon</a:t>
            </a:r>
            <a:r>
              <a:rPr lang="en-US" dirty="0"/>
              <a:t> </a:t>
            </a:r>
            <a:r>
              <a:rPr lang="en-US" b="1" dirty="0" smtClean="0"/>
              <a:t>transfers</a:t>
            </a:r>
            <a:r>
              <a:rPr lang="en-US" b="1" dirty="0"/>
              <a:t>, it may be best to leave well alone. </a:t>
            </a:r>
            <a:r>
              <a:rPr lang="en-US" b="1" dirty="0" smtClean="0"/>
              <a:t>Excessive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/>
              <a:t>scarring </a:t>
            </a:r>
            <a:r>
              <a:rPr lang="en-US" b="1" dirty="0"/>
              <a:t>and intractable joint stiffness may, </a:t>
            </a:r>
            <a:r>
              <a:rPr lang="en-US" b="1" dirty="0" smtClean="0"/>
              <a:t>likewise,</a:t>
            </a:r>
            <a:r>
              <a:rPr lang="en-US" dirty="0"/>
              <a:t> </a:t>
            </a:r>
            <a:r>
              <a:rPr lang="en-US" b="1" dirty="0" smtClean="0"/>
              <a:t>make </a:t>
            </a:r>
            <a:r>
              <a:rPr lang="en-US" b="1" dirty="0"/>
              <a:t>nerve repair questionable; yet in the hand it </a:t>
            </a:r>
            <a:r>
              <a:rPr lang="en-US" b="1" dirty="0" smtClean="0"/>
              <a:t>is</a:t>
            </a:r>
            <a:r>
              <a:rPr lang="en-US" dirty="0"/>
              <a:t> </a:t>
            </a:r>
            <a:r>
              <a:rPr lang="en-US" b="1" dirty="0" smtClean="0"/>
              <a:t>still </a:t>
            </a:r>
            <a:r>
              <a:rPr lang="en-US" b="1" dirty="0"/>
              <a:t>worthwhile simply to regain protective sensation.</a:t>
            </a:r>
            <a:endParaRPr lang="en-US" dirty="0"/>
          </a:p>
          <a:p>
            <a:r>
              <a:rPr lang="en-US" b="1" dirty="0"/>
              <a:t>The lesion is exposed, working from normal </a:t>
            </a:r>
            <a:r>
              <a:rPr lang="en-US" b="1" dirty="0" smtClean="0"/>
              <a:t>tissue</a:t>
            </a:r>
            <a:r>
              <a:rPr lang="en-US" dirty="0"/>
              <a:t> </a:t>
            </a:r>
            <a:r>
              <a:rPr lang="en-US" b="1" dirty="0" smtClean="0"/>
              <a:t>above </a:t>
            </a:r>
            <a:r>
              <a:rPr lang="en-US" b="1" dirty="0"/>
              <a:t>and below towards the scarred area. When </a:t>
            </a:r>
            <a:r>
              <a:rPr lang="en-US" b="1" dirty="0" smtClean="0"/>
              <a:t>the</a:t>
            </a:r>
            <a:r>
              <a:rPr lang="en-US" dirty="0"/>
              <a:t> </a:t>
            </a:r>
            <a:r>
              <a:rPr lang="en-US" b="1" dirty="0" smtClean="0"/>
              <a:t>nerve </a:t>
            </a:r>
            <a:r>
              <a:rPr lang="en-US" b="1" dirty="0"/>
              <a:t>is in continuity it is difficult to know </a:t>
            </a:r>
            <a:r>
              <a:rPr lang="en-US" b="1" dirty="0" smtClean="0"/>
              <a:t>whether</a:t>
            </a:r>
            <a:r>
              <a:rPr lang="en-US" dirty="0"/>
              <a:t> </a:t>
            </a:r>
            <a:r>
              <a:rPr lang="en-US" b="1" dirty="0" smtClean="0"/>
              <a:t>resection </a:t>
            </a:r>
            <a:r>
              <a:rPr lang="en-US" b="1" dirty="0"/>
              <a:t>is necessary or not. If the nerve is </a:t>
            </a:r>
            <a:r>
              <a:rPr lang="en-US" b="1" dirty="0" smtClean="0"/>
              <a:t>only</a:t>
            </a:r>
            <a:r>
              <a:rPr lang="en-US" dirty="0"/>
              <a:t> </a:t>
            </a:r>
            <a:r>
              <a:rPr lang="en-US" b="1" dirty="0" smtClean="0"/>
              <a:t>slightly </a:t>
            </a:r>
            <a:r>
              <a:rPr lang="en-US" b="1" dirty="0"/>
              <a:t>thickened and feels soft, or if there is </a:t>
            </a:r>
            <a:r>
              <a:rPr lang="en-US" b="1" dirty="0" smtClean="0"/>
              <a:t>conduction</a:t>
            </a:r>
            <a:r>
              <a:rPr lang="en-US" dirty="0"/>
              <a:t> </a:t>
            </a:r>
            <a:r>
              <a:rPr lang="en-US" b="1" dirty="0" smtClean="0"/>
              <a:t>across </a:t>
            </a:r>
            <a:r>
              <a:rPr lang="en-US" b="1" dirty="0"/>
              <a:t>the lesion, resection is not advised; if </a:t>
            </a:r>
            <a:r>
              <a:rPr lang="en-US" b="1" dirty="0" smtClean="0"/>
              <a:t>the</a:t>
            </a:r>
            <a:r>
              <a:rPr lang="en-US" dirty="0"/>
              <a:t> </a:t>
            </a:r>
            <a:r>
              <a:rPr lang="en-US" b="1" dirty="0" smtClean="0"/>
              <a:t>‘</a:t>
            </a:r>
            <a:r>
              <a:rPr lang="en-US" b="1" dirty="0" err="1" smtClean="0"/>
              <a:t>neuroma</a:t>
            </a:r>
            <a:r>
              <a:rPr lang="en-US" b="1" dirty="0"/>
              <a:t>’ is hard and there is no conduction </a:t>
            </a:r>
            <a:r>
              <a:rPr lang="en-US" b="1" dirty="0" smtClean="0"/>
              <a:t>on</a:t>
            </a:r>
            <a:r>
              <a:rPr lang="en-US" dirty="0"/>
              <a:t> </a:t>
            </a:r>
            <a:r>
              <a:rPr lang="en-US" b="1" dirty="0" smtClean="0"/>
              <a:t>nerve </a:t>
            </a:r>
            <a:r>
              <a:rPr lang="en-US" b="1" dirty="0"/>
              <a:t>stimulation, it should be </a:t>
            </a:r>
            <a:r>
              <a:rPr lang="en-US" b="1" dirty="0" err="1"/>
              <a:t>resected</a:t>
            </a:r>
            <a:r>
              <a:rPr lang="en-US" b="1" dirty="0"/>
              <a:t>, paring </a:t>
            </a:r>
            <a:r>
              <a:rPr lang="en-US" b="1" dirty="0" smtClean="0"/>
              <a:t>back</a:t>
            </a:r>
            <a:r>
              <a:rPr lang="en-US" dirty="0"/>
              <a:t> </a:t>
            </a:r>
            <a:r>
              <a:rPr lang="en-US" b="1" dirty="0" smtClean="0"/>
              <a:t>the </a:t>
            </a:r>
            <a:r>
              <a:rPr lang="en-US" b="1" dirty="0"/>
              <a:t>stumps until healthy fascicles are exposed.</a:t>
            </a:r>
            <a:endParaRPr lang="en-US" dirty="0"/>
          </a:p>
          <a:p>
            <a:r>
              <a:rPr lang="en-US" b="1" dirty="0"/>
              <a:t>How to deal with the gap? The nerve must </a:t>
            </a:r>
            <a:r>
              <a:rPr lang="en-US" b="1" dirty="0" smtClean="0"/>
              <a:t>be</a:t>
            </a:r>
            <a:r>
              <a:rPr lang="en-US" dirty="0"/>
              <a:t> </a:t>
            </a:r>
            <a:r>
              <a:rPr lang="en-US" b="1" dirty="0" smtClean="0"/>
              <a:t>sutured </a:t>
            </a:r>
            <a:r>
              <a:rPr lang="en-US" b="1" dirty="0"/>
              <a:t>without tension. The stumps may be </a:t>
            </a:r>
            <a:r>
              <a:rPr lang="en-US" b="1" dirty="0" smtClean="0"/>
              <a:t>brought</a:t>
            </a:r>
            <a:r>
              <a:rPr lang="en-US" dirty="0"/>
              <a:t> </a:t>
            </a:r>
            <a:r>
              <a:rPr lang="en-US" b="1" dirty="0" smtClean="0"/>
              <a:t>together </a:t>
            </a:r>
            <a:r>
              <a:rPr lang="en-US" b="1" dirty="0"/>
              <a:t>by gently mobilizing the proximal and </a:t>
            </a:r>
            <a:r>
              <a:rPr lang="en-US" b="1" dirty="0" smtClean="0"/>
              <a:t>distal</a:t>
            </a:r>
            <a:r>
              <a:rPr lang="en-US" dirty="0"/>
              <a:t> </a:t>
            </a:r>
            <a:r>
              <a:rPr lang="en-US" b="1" dirty="0" smtClean="0"/>
              <a:t>segments</a:t>
            </a:r>
            <a:r>
              <a:rPr lang="en-US" b="1" dirty="0"/>
              <a:t>, by flexing nearby joints to relax the soft </a:t>
            </a:r>
            <a:r>
              <a:rPr lang="en-US" b="1" dirty="0" smtClean="0"/>
              <a:t>tissues,</a:t>
            </a:r>
            <a:r>
              <a:rPr lang="en-US" dirty="0"/>
              <a:t> </a:t>
            </a:r>
            <a:r>
              <a:rPr lang="en-US" b="1" dirty="0" smtClean="0"/>
              <a:t>or </a:t>
            </a:r>
            <a:r>
              <a:rPr lang="en-US" b="1" dirty="0"/>
              <a:t>(in the case of the </a:t>
            </a:r>
            <a:r>
              <a:rPr lang="en-US" b="1" dirty="0" err="1"/>
              <a:t>ulnar</a:t>
            </a:r>
            <a:r>
              <a:rPr lang="en-US" b="1" dirty="0"/>
              <a:t> nerve) by </a:t>
            </a:r>
            <a:r>
              <a:rPr lang="en-US" b="1" dirty="0" smtClean="0"/>
              <a:t>transposing</a:t>
            </a:r>
            <a:r>
              <a:rPr lang="en-US" dirty="0"/>
              <a:t> </a:t>
            </a:r>
            <a:r>
              <a:rPr lang="en-US" b="1" dirty="0" smtClean="0"/>
              <a:t>the </a:t>
            </a:r>
            <a:r>
              <a:rPr lang="en-US" b="1" dirty="0"/>
              <a:t>nerve trunk to the flexor aspect of the elbow. </a:t>
            </a:r>
            <a:endParaRPr lang="en-US" b="1" dirty="0" smtClean="0"/>
          </a:p>
          <a:p>
            <a:r>
              <a:rPr lang="en-US" b="1" dirty="0" smtClean="0"/>
              <a:t>In this</a:t>
            </a:r>
            <a:r>
              <a:rPr lang="en-US" dirty="0"/>
              <a:t> </a:t>
            </a:r>
            <a:r>
              <a:rPr lang="en-US" b="1" dirty="0" smtClean="0"/>
              <a:t>way</a:t>
            </a:r>
            <a:r>
              <a:rPr lang="en-US" b="1" dirty="0"/>
              <a:t>, gaps of 2 cm in the median nerve, 4–5 cm in </a:t>
            </a:r>
            <a:r>
              <a:rPr lang="en-US" b="1" dirty="0" smtClean="0"/>
              <a:t>the</a:t>
            </a:r>
            <a:r>
              <a:rPr lang="en-US" dirty="0"/>
              <a:t> </a:t>
            </a:r>
            <a:r>
              <a:rPr lang="en-US" b="1" dirty="0" err="1" smtClean="0"/>
              <a:t>ulnar</a:t>
            </a:r>
            <a:r>
              <a:rPr lang="en-US" b="1" dirty="0" smtClean="0"/>
              <a:t> </a:t>
            </a:r>
            <a:r>
              <a:rPr lang="en-US" b="1" dirty="0"/>
              <a:t>nerve and 6–8 cm in the sciatic nerve can </a:t>
            </a:r>
            <a:r>
              <a:rPr lang="en-US" b="1" dirty="0" smtClean="0"/>
              <a:t>usually</a:t>
            </a:r>
            <a:r>
              <a:rPr lang="en-US" dirty="0"/>
              <a:t> </a:t>
            </a:r>
            <a:r>
              <a:rPr lang="en-US" b="1" dirty="0" smtClean="0"/>
              <a:t>be </a:t>
            </a:r>
            <a:r>
              <a:rPr lang="en-US" b="1" dirty="0"/>
              <a:t>closed, the limb being splinted in the ‘relaxing’ </a:t>
            </a:r>
            <a:r>
              <a:rPr lang="en-US" b="1" dirty="0" smtClean="0"/>
              <a:t>position</a:t>
            </a:r>
            <a:r>
              <a:rPr lang="en-US" dirty="0"/>
              <a:t> </a:t>
            </a:r>
            <a:r>
              <a:rPr lang="en-US" b="1" dirty="0" smtClean="0"/>
              <a:t>for </a:t>
            </a:r>
            <a:r>
              <a:rPr lang="en-US" b="1" dirty="0"/>
              <a:t>4–6 weeks after the operation. Elsewhere, gaps</a:t>
            </a:r>
            <a:endParaRPr lang="en-US" dirty="0"/>
          </a:p>
          <a:p>
            <a:r>
              <a:rPr lang="en-US" b="1" dirty="0"/>
              <a:t>of more than 1–2 cm usually require grafting.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3246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4-Nerve </a:t>
            </a:r>
            <a:r>
              <a:rPr lang="en-US" sz="3600" b="1" i="1" dirty="0">
                <a:solidFill>
                  <a:srgbClr val="FF0000"/>
                </a:solidFill>
              </a:rPr>
              <a:t>grafting</a:t>
            </a:r>
          </a:p>
          <a:p>
            <a:r>
              <a:rPr lang="en-US" b="1" dirty="0"/>
              <a:t>Free </a:t>
            </a:r>
            <a:r>
              <a:rPr lang="en-US" b="1" dirty="0" err="1"/>
              <a:t>autogenous</a:t>
            </a:r>
            <a:r>
              <a:rPr lang="en-US" b="1" dirty="0"/>
              <a:t> nerve grafts can be used to </a:t>
            </a:r>
            <a:r>
              <a:rPr lang="en-US" b="1" dirty="0" smtClean="0"/>
              <a:t>bridge</a:t>
            </a:r>
            <a:r>
              <a:rPr lang="en-US" dirty="0"/>
              <a:t> </a:t>
            </a:r>
            <a:r>
              <a:rPr lang="en-US" b="1" dirty="0" smtClean="0"/>
              <a:t>gaps </a:t>
            </a:r>
            <a:r>
              <a:rPr lang="en-US" b="1" dirty="0"/>
              <a:t>too large for direct suture. The </a:t>
            </a:r>
            <a:r>
              <a:rPr lang="en-US" b="1" dirty="0" err="1"/>
              <a:t>sural</a:t>
            </a:r>
            <a:r>
              <a:rPr lang="en-US" b="1" dirty="0"/>
              <a:t> nerve </a:t>
            </a:r>
            <a:r>
              <a:rPr lang="en-US" b="1" dirty="0" err="1" smtClean="0"/>
              <a:t>ismost</a:t>
            </a:r>
            <a:r>
              <a:rPr lang="en-US" b="1" dirty="0" smtClean="0"/>
              <a:t> </a:t>
            </a:r>
            <a:r>
              <a:rPr lang="en-US" b="1" dirty="0"/>
              <a:t>commonly used; up to 40 cm can be obtained</a:t>
            </a:r>
            <a:endParaRPr lang="en-US" dirty="0"/>
          </a:p>
          <a:p>
            <a:r>
              <a:rPr lang="en-US" b="1" dirty="0"/>
              <a:t>from each leg. Because the nerve diameter is </a:t>
            </a:r>
            <a:r>
              <a:rPr lang="en-US" b="1" dirty="0" smtClean="0"/>
              <a:t>small,</a:t>
            </a:r>
            <a:r>
              <a:rPr lang="en-US" dirty="0"/>
              <a:t> </a:t>
            </a:r>
            <a:r>
              <a:rPr lang="en-US" b="1" dirty="0" smtClean="0"/>
              <a:t>several </a:t>
            </a:r>
            <a:r>
              <a:rPr lang="en-US" b="1" dirty="0"/>
              <a:t>strips may be used (cable graft</a:t>
            </a:r>
            <a:r>
              <a:rPr lang="en-US" b="1" dirty="0" smtClean="0"/>
              <a:t>).</a:t>
            </a:r>
          </a:p>
          <a:p>
            <a:r>
              <a:rPr lang="en-US" b="1" dirty="0" smtClean="0"/>
              <a:t> </a:t>
            </a:r>
            <a:r>
              <a:rPr lang="en-US" b="1" dirty="0"/>
              <a:t>The </a:t>
            </a:r>
            <a:r>
              <a:rPr lang="en-US" b="1" dirty="0" smtClean="0"/>
              <a:t>graft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/>
              <a:t>should </a:t>
            </a:r>
            <a:r>
              <a:rPr lang="en-US" b="1" dirty="0"/>
              <a:t>be long enough to lie without any tension, </a:t>
            </a:r>
            <a:r>
              <a:rPr lang="en-US" b="1" dirty="0" smtClean="0"/>
              <a:t>and</a:t>
            </a:r>
            <a:r>
              <a:rPr lang="en-US" dirty="0"/>
              <a:t> </a:t>
            </a:r>
            <a:r>
              <a:rPr lang="en-US" b="1" dirty="0" smtClean="0"/>
              <a:t>it </a:t>
            </a:r>
            <a:r>
              <a:rPr lang="en-US" b="1" dirty="0"/>
              <a:t>should be routed through a well-</a:t>
            </a:r>
            <a:r>
              <a:rPr lang="en-US" b="1" dirty="0" err="1"/>
              <a:t>vascularized</a:t>
            </a:r>
            <a:r>
              <a:rPr lang="en-US" b="1" dirty="0"/>
              <a:t> </a:t>
            </a:r>
            <a:r>
              <a:rPr lang="en-US" b="1" dirty="0" smtClean="0"/>
              <a:t>bed.</a:t>
            </a:r>
            <a:r>
              <a:rPr lang="en-US" dirty="0"/>
              <a:t> </a:t>
            </a:r>
            <a:r>
              <a:rPr lang="en-US" b="1" dirty="0" smtClean="0"/>
              <a:t>The </a:t>
            </a:r>
            <a:r>
              <a:rPr lang="en-US" b="1" dirty="0"/>
              <a:t>graft is attached at each end either by fine sutures</a:t>
            </a:r>
            <a:endParaRPr lang="en-US" dirty="0"/>
          </a:p>
          <a:p>
            <a:r>
              <a:rPr lang="en-US" b="1" dirty="0"/>
              <a:t>or with fibrin </a:t>
            </a:r>
            <a:r>
              <a:rPr lang="en-US" b="1" dirty="0" smtClean="0"/>
              <a:t>glue.</a:t>
            </a:r>
            <a:r>
              <a:rPr lang="en-US" dirty="0"/>
              <a:t> </a:t>
            </a:r>
            <a:r>
              <a:rPr lang="en-US" b="1" dirty="0" smtClean="0"/>
              <a:t>It </a:t>
            </a:r>
            <a:r>
              <a:rPr lang="en-US" b="1" dirty="0"/>
              <a:t>is crucial that the motor and sensory fascicles </a:t>
            </a:r>
            <a:r>
              <a:rPr lang="en-US" b="1" dirty="0" smtClean="0"/>
              <a:t>are</a:t>
            </a:r>
            <a:r>
              <a:rPr lang="en-US" dirty="0"/>
              <a:t> </a:t>
            </a:r>
            <a:r>
              <a:rPr lang="en-US" b="1" dirty="0" smtClean="0"/>
              <a:t>appropriately </a:t>
            </a:r>
            <a:r>
              <a:rPr lang="en-US" b="1" dirty="0"/>
              <a:t>connected by the graft. </a:t>
            </a:r>
            <a:endParaRPr lang="en-US" b="1" dirty="0" smtClean="0"/>
          </a:p>
          <a:p>
            <a:r>
              <a:rPr lang="en-US" b="1" dirty="0" smtClean="0"/>
              <a:t>There </a:t>
            </a:r>
            <a:r>
              <a:rPr lang="en-US" b="1" dirty="0"/>
              <a:t>are </a:t>
            </a:r>
            <a:r>
              <a:rPr lang="en-US" b="1" dirty="0" smtClean="0"/>
              <a:t>various</a:t>
            </a:r>
            <a:r>
              <a:rPr lang="en-US" dirty="0"/>
              <a:t> </a:t>
            </a:r>
            <a:r>
              <a:rPr lang="en-US" b="1" dirty="0" smtClean="0"/>
              <a:t>techniques </a:t>
            </a:r>
            <a:r>
              <a:rPr lang="en-US" b="1" dirty="0"/>
              <a:t>which can </a:t>
            </a:r>
            <a:r>
              <a:rPr lang="en-US" b="1" dirty="0" smtClean="0"/>
              <a:t>help. If</a:t>
            </a:r>
            <a:r>
              <a:rPr lang="en-US" dirty="0"/>
              <a:t> </a:t>
            </a:r>
            <a:r>
              <a:rPr lang="en-US" b="1" dirty="0" smtClean="0"/>
              <a:t>the </a:t>
            </a:r>
            <a:r>
              <a:rPr lang="en-US" b="1" dirty="0" err="1"/>
              <a:t>ulnar</a:t>
            </a:r>
            <a:r>
              <a:rPr lang="en-US" b="1" dirty="0"/>
              <a:t> and median nerves are both damaged (</a:t>
            </a:r>
            <a:r>
              <a:rPr lang="en-US" b="1" dirty="0" smtClean="0"/>
              <a:t>e.g.</a:t>
            </a:r>
            <a:r>
              <a:rPr lang="en-US" dirty="0"/>
              <a:t> </a:t>
            </a:r>
            <a:r>
              <a:rPr lang="en-US" b="1" dirty="0" smtClean="0"/>
              <a:t>in </a:t>
            </a:r>
            <a:r>
              <a:rPr lang="en-US" b="1" dirty="0"/>
              <a:t>Volkmann’s </a:t>
            </a:r>
            <a:r>
              <a:rPr lang="en-US" b="1" dirty="0" err="1"/>
              <a:t>ischaemia</a:t>
            </a:r>
            <a:r>
              <a:rPr lang="en-US" b="1" dirty="0"/>
              <a:t>) a pedicle graft from </a:t>
            </a:r>
            <a:r>
              <a:rPr lang="en-US" b="1" dirty="0" smtClean="0"/>
              <a:t>the</a:t>
            </a:r>
            <a:r>
              <a:rPr lang="en-US" dirty="0"/>
              <a:t> </a:t>
            </a:r>
            <a:r>
              <a:rPr lang="en-US" b="1" dirty="0" err="1" smtClean="0"/>
              <a:t>ulnar</a:t>
            </a:r>
            <a:r>
              <a:rPr lang="en-US" b="1" dirty="0" smtClean="0"/>
              <a:t> </a:t>
            </a:r>
            <a:r>
              <a:rPr lang="en-US" b="1" dirty="0"/>
              <a:t>nerve may be used to bridge the gap in </a:t>
            </a:r>
            <a:r>
              <a:rPr lang="en-US" b="1" dirty="0" smtClean="0"/>
              <a:t>the</a:t>
            </a:r>
            <a:r>
              <a:rPr lang="en-US" dirty="0"/>
              <a:t> </a:t>
            </a:r>
            <a:r>
              <a:rPr lang="en-US" b="1" dirty="0" smtClean="0"/>
              <a:t>median</a:t>
            </a:r>
            <a:r>
              <a:rPr lang="en-US" b="1" dirty="0"/>
              <a:t>. It is also possible to use free </a:t>
            </a:r>
            <a:r>
              <a:rPr lang="en-US" b="1" dirty="0" err="1" smtClean="0"/>
              <a:t>vascularized</a:t>
            </a:r>
            <a:r>
              <a:rPr lang="en-US" dirty="0"/>
              <a:t> </a:t>
            </a:r>
            <a:r>
              <a:rPr lang="en-US" b="1" dirty="0" smtClean="0"/>
              <a:t>grafts </a:t>
            </a:r>
            <a:r>
              <a:rPr lang="en-US" b="1" dirty="0"/>
              <a:t>for certain brachial plexus lesions.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>
            <a:normAutofit fontScale="62500" lnSpcReduction="20000"/>
          </a:bodyPr>
          <a:lstStyle/>
          <a:p>
            <a:r>
              <a:rPr lang="en-US" sz="3800" b="1" i="1" u="sng" dirty="0" smtClean="0">
                <a:solidFill>
                  <a:srgbClr val="FF0000"/>
                </a:solidFill>
              </a:rPr>
              <a:t>5-PRINCIPLES </a:t>
            </a:r>
            <a:r>
              <a:rPr lang="en-US" sz="3800" b="1" i="1" u="sng" dirty="0">
                <a:solidFill>
                  <a:srgbClr val="FF0000"/>
                </a:solidFill>
              </a:rPr>
              <a:t>OF TENDON </a:t>
            </a:r>
            <a:r>
              <a:rPr lang="en-US" sz="3800" b="1" i="1" u="sng" dirty="0" smtClean="0">
                <a:solidFill>
                  <a:srgbClr val="FF0000"/>
                </a:solidFill>
              </a:rPr>
              <a:t>TRANSFER</a:t>
            </a:r>
            <a:endParaRPr lang="en-US" sz="3800" dirty="0">
              <a:solidFill>
                <a:srgbClr val="FF0000"/>
              </a:solidFill>
            </a:endParaRPr>
          </a:p>
          <a:p>
            <a:r>
              <a:rPr lang="en-US" b="1" dirty="0"/>
              <a:t>Assess the problem</a:t>
            </a:r>
            <a:endParaRPr lang="en-US" dirty="0"/>
          </a:p>
          <a:p>
            <a:r>
              <a:rPr lang="en-US" b="1" dirty="0"/>
              <a:t>Which muscles are missing?</a:t>
            </a:r>
            <a:endParaRPr lang="en-US" dirty="0"/>
          </a:p>
          <a:p>
            <a:r>
              <a:rPr lang="en-US" b="1" dirty="0"/>
              <a:t>Which muscles are available?</a:t>
            </a:r>
            <a:endParaRPr lang="en-US" dirty="0"/>
          </a:p>
          <a:p>
            <a:pPr>
              <a:buNone/>
            </a:pPr>
            <a:r>
              <a:rPr lang="en-US" b="1" dirty="0"/>
              <a:t>The donor muscle should </a:t>
            </a:r>
            <a:r>
              <a:rPr lang="en-US" b="1" dirty="0" err="1" smtClean="0"/>
              <a:t>be:expendablepowerful</a:t>
            </a:r>
            <a:r>
              <a:rPr lang="en-US" b="1" dirty="0" smtClean="0"/>
              <a:t> enough</a:t>
            </a:r>
            <a:r>
              <a:rPr lang="en-US" dirty="0"/>
              <a:t> </a:t>
            </a:r>
            <a:r>
              <a:rPr lang="en-US" b="1" dirty="0" smtClean="0"/>
              <a:t>an </a:t>
            </a:r>
            <a:r>
              <a:rPr lang="en-US" b="1" dirty="0"/>
              <a:t>agonist or </a:t>
            </a:r>
            <a:r>
              <a:rPr lang="en-US" b="1" dirty="0" smtClean="0"/>
              <a:t>synergist</a:t>
            </a:r>
            <a:r>
              <a:rPr lang="en-US" dirty="0"/>
              <a:t> </a:t>
            </a:r>
            <a:r>
              <a:rPr lang="en-US" dirty="0" smtClean="0"/>
              <a:t>,</a:t>
            </a:r>
            <a:r>
              <a:rPr lang="en-US" b="1" dirty="0" smtClean="0"/>
              <a:t>The </a:t>
            </a:r>
            <a:r>
              <a:rPr lang="en-US" b="1" dirty="0"/>
              <a:t>recipient site </a:t>
            </a:r>
            <a:r>
              <a:rPr lang="en-US" b="1" dirty="0" err="1" smtClean="0"/>
              <a:t>should:be</a:t>
            </a:r>
            <a:r>
              <a:rPr lang="en-US" b="1" dirty="0" smtClean="0"/>
              <a:t> </a:t>
            </a:r>
            <a:r>
              <a:rPr lang="en-US" b="1" dirty="0"/>
              <a:t>stable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    have </a:t>
            </a:r>
            <a:r>
              <a:rPr lang="en-US" b="1" dirty="0"/>
              <a:t>mobile joints and supple tissues</a:t>
            </a:r>
            <a:endParaRPr lang="en-US" dirty="0"/>
          </a:p>
          <a:p>
            <a:pPr>
              <a:buNone/>
            </a:pPr>
            <a:r>
              <a:rPr lang="en-US" b="1" dirty="0"/>
              <a:t>The transferred tendon should be: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 routed </a:t>
            </a:r>
            <a:r>
              <a:rPr lang="en-US" b="1" dirty="0" err="1" smtClean="0"/>
              <a:t>subcutaneouslyplaced</a:t>
            </a:r>
            <a:r>
              <a:rPr lang="en-US" b="1" dirty="0" smtClean="0"/>
              <a:t> </a:t>
            </a:r>
            <a:r>
              <a:rPr lang="en-US" b="1" dirty="0"/>
              <a:t>in a straight line of </a:t>
            </a:r>
            <a:r>
              <a:rPr lang="en-US" b="1" dirty="0" smtClean="0"/>
              <a:t>pull</a:t>
            </a:r>
            <a:r>
              <a:rPr lang="en-US" dirty="0"/>
              <a:t> </a:t>
            </a:r>
            <a:r>
              <a:rPr lang="en-US" dirty="0" smtClean="0"/>
              <a:t>,</a:t>
            </a:r>
            <a:r>
              <a:rPr lang="en-US" b="1" dirty="0" smtClean="0"/>
              <a:t>capable of </a:t>
            </a:r>
            <a:r>
              <a:rPr lang="en-US" b="1" dirty="0"/>
              <a:t>firm fixation</a:t>
            </a:r>
            <a:endParaRPr lang="en-US" dirty="0"/>
          </a:p>
          <a:p>
            <a:pPr>
              <a:buNone/>
            </a:pPr>
            <a:r>
              <a:rPr lang="en-US" b="1" dirty="0"/>
              <a:t>The patient should be: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  motivated able </a:t>
            </a:r>
            <a:r>
              <a:rPr lang="en-US" b="1" dirty="0"/>
              <a:t>to comprehend and attend hand </a:t>
            </a:r>
            <a:r>
              <a:rPr lang="en-US" b="1" dirty="0" smtClean="0"/>
              <a:t>therapy</a:t>
            </a:r>
            <a:r>
              <a:rPr lang="en-US" dirty="0"/>
              <a:t> </a:t>
            </a:r>
            <a:r>
              <a:rPr lang="en-US" b="1" dirty="0" err="1" smtClean="0"/>
              <a:t>intercostal</a:t>
            </a:r>
            <a:r>
              <a:rPr lang="en-US" b="1" dirty="0" smtClean="0"/>
              <a:t> </a:t>
            </a:r>
            <a:r>
              <a:rPr lang="en-US" b="1" dirty="0"/>
              <a:t>nerves or the spinal accessory nerve to </a:t>
            </a:r>
            <a:r>
              <a:rPr lang="en-US" b="1" dirty="0" smtClean="0"/>
              <a:t>the</a:t>
            </a:r>
            <a:r>
              <a:rPr lang="en-US" dirty="0"/>
              <a:t> </a:t>
            </a:r>
            <a:r>
              <a:rPr lang="en-US" b="1" dirty="0" smtClean="0"/>
              <a:t>stump </a:t>
            </a:r>
            <a:r>
              <a:rPr lang="en-US" b="1" dirty="0"/>
              <a:t>of the original nerve supplying that muscle.</a:t>
            </a:r>
            <a:endParaRPr lang="en-US" dirty="0"/>
          </a:p>
          <a:p>
            <a:r>
              <a:rPr lang="en-US" sz="4200" b="1" i="1" u="sng" dirty="0">
                <a:solidFill>
                  <a:srgbClr val="FF0000"/>
                </a:solidFill>
              </a:rPr>
              <a:t>Care of </a:t>
            </a:r>
            <a:r>
              <a:rPr lang="en-US" sz="4200" b="1" i="1" u="sng" dirty="0" err="1">
                <a:solidFill>
                  <a:srgbClr val="FF0000"/>
                </a:solidFill>
              </a:rPr>
              <a:t>paralysed</a:t>
            </a:r>
            <a:r>
              <a:rPr lang="en-US" sz="4200" b="1" i="1" u="sng" dirty="0">
                <a:solidFill>
                  <a:srgbClr val="FF0000"/>
                </a:solidFill>
              </a:rPr>
              <a:t> </a:t>
            </a:r>
            <a:r>
              <a:rPr lang="en-US" sz="4200" b="1" i="1" u="sng" dirty="0" smtClean="0">
                <a:solidFill>
                  <a:srgbClr val="FF0000"/>
                </a:solidFill>
              </a:rPr>
              <a:t>parts</a:t>
            </a:r>
          </a:p>
          <a:p>
            <a:r>
              <a:rPr lang="en-US" b="1" dirty="0" smtClean="0"/>
              <a:t>While </a:t>
            </a:r>
            <a:r>
              <a:rPr lang="en-US" b="1" dirty="0"/>
              <a:t>recovery is awaited the skin must be </a:t>
            </a:r>
            <a:r>
              <a:rPr lang="en-US" b="1" dirty="0" smtClean="0"/>
              <a:t>protected</a:t>
            </a:r>
            <a:r>
              <a:rPr lang="en-US" dirty="0"/>
              <a:t> </a:t>
            </a:r>
            <a:r>
              <a:rPr lang="en-US" b="1" dirty="0" smtClean="0"/>
              <a:t>from </a:t>
            </a:r>
            <a:r>
              <a:rPr lang="en-US" b="1" dirty="0"/>
              <a:t>friction damage and burns. The joints should </a:t>
            </a:r>
            <a:r>
              <a:rPr lang="en-US" b="1" dirty="0" smtClean="0"/>
              <a:t>be</a:t>
            </a:r>
            <a:r>
              <a:rPr lang="en-US" dirty="0"/>
              <a:t> </a:t>
            </a:r>
            <a:r>
              <a:rPr lang="en-US" b="1" dirty="0" smtClean="0"/>
              <a:t>moved </a:t>
            </a:r>
            <a:r>
              <a:rPr lang="en-US" b="1" dirty="0"/>
              <a:t>through their full range twice daily to </a:t>
            </a:r>
            <a:r>
              <a:rPr lang="en-US" b="1" dirty="0" smtClean="0"/>
              <a:t>prevent</a:t>
            </a:r>
            <a:r>
              <a:rPr lang="en-US" dirty="0"/>
              <a:t> </a:t>
            </a:r>
            <a:r>
              <a:rPr lang="en-US" b="1" dirty="0" smtClean="0"/>
              <a:t>stiffness </a:t>
            </a:r>
            <a:r>
              <a:rPr lang="en-US" b="1" dirty="0"/>
              <a:t>and minimize the work required of muscles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     when </a:t>
            </a:r>
            <a:r>
              <a:rPr lang="en-US" b="1" dirty="0"/>
              <a:t>they recover. ‘Dynamic’ splints may be </a:t>
            </a:r>
            <a:r>
              <a:rPr lang="en-US" b="1" dirty="0" smtClean="0"/>
              <a:t>helpful.</a:t>
            </a:r>
            <a:r>
              <a:rPr lang="en-US" dirty="0"/>
              <a:t> </a:t>
            </a:r>
            <a:r>
              <a:rPr lang="en-US" b="1" dirty="0" smtClean="0"/>
              <a:t>Tendon </a:t>
            </a:r>
            <a:r>
              <a:rPr lang="en-US" b="1" dirty="0"/>
              <a:t>transfers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     Motor </a:t>
            </a:r>
            <a:r>
              <a:rPr lang="en-US" b="1" dirty="0"/>
              <a:t>recovery may not occur if the axons, </a:t>
            </a:r>
            <a:r>
              <a:rPr lang="en-US" b="1" dirty="0" smtClean="0"/>
              <a:t>regenerating</a:t>
            </a:r>
            <a:r>
              <a:rPr lang="en-US" dirty="0"/>
              <a:t> </a:t>
            </a:r>
            <a:r>
              <a:rPr lang="en-US" b="1" dirty="0" smtClean="0"/>
              <a:t>at </a:t>
            </a:r>
            <a:r>
              <a:rPr lang="en-US" b="1" dirty="0"/>
              <a:t>about 1 mm per day, do not reach the </a:t>
            </a:r>
            <a:r>
              <a:rPr lang="en-US" b="1" dirty="0" smtClean="0"/>
              <a:t>muscle</a:t>
            </a:r>
            <a:r>
              <a:rPr lang="en-US" dirty="0"/>
              <a:t> </a:t>
            </a:r>
            <a:r>
              <a:rPr lang="en-US" b="1" dirty="0" smtClean="0"/>
              <a:t>within </a:t>
            </a:r>
            <a:r>
              <a:rPr lang="en-US" b="1" dirty="0"/>
              <a:t>18–24 months of injury.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This </a:t>
            </a:r>
            <a:r>
              <a:rPr lang="en-US" b="1" dirty="0"/>
              <a:t>is most </a:t>
            </a:r>
            <a:r>
              <a:rPr lang="en-US" b="1" dirty="0" err="1" smtClean="0"/>
              <a:t>likelywhen</a:t>
            </a:r>
            <a:r>
              <a:rPr lang="en-US" b="1" dirty="0" smtClean="0"/>
              <a:t> </a:t>
            </a:r>
            <a:r>
              <a:rPr lang="en-US" b="1" dirty="0"/>
              <a:t>there is a proximal injury in a nerve </a:t>
            </a:r>
            <a:r>
              <a:rPr lang="en-US" b="1" dirty="0" smtClean="0"/>
              <a:t>supplying</a:t>
            </a:r>
            <a:r>
              <a:rPr lang="en-US" dirty="0"/>
              <a:t> </a:t>
            </a:r>
            <a:r>
              <a:rPr lang="en-US" b="1" dirty="0" smtClean="0"/>
              <a:t>distal </a:t>
            </a:r>
            <a:r>
              <a:rPr lang="en-US" b="1" dirty="0"/>
              <a:t>muscles. In such circumstances, tendon </a:t>
            </a:r>
            <a:r>
              <a:rPr lang="en-US" b="1" dirty="0" smtClean="0"/>
              <a:t>transfers</a:t>
            </a:r>
            <a:r>
              <a:rPr lang="en-US" dirty="0"/>
              <a:t> </a:t>
            </a:r>
            <a:r>
              <a:rPr lang="en-US" b="1" dirty="0" smtClean="0"/>
              <a:t>should </a:t>
            </a:r>
            <a:r>
              <a:rPr lang="en-US" b="1" dirty="0"/>
              <a:t>be considered. The principles can be </a:t>
            </a:r>
            <a:r>
              <a:rPr lang="en-US" b="1" dirty="0" smtClean="0"/>
              <a:t>summarized</a:t>
            </a:r>
            <a:r>
              <a:rPr lang="en-US" dirty="0"/>
              <a:t> </a:t>
            </a:r>
            <a:r>
              <a:rPr lang="en-US" b="1" dirty="0" smtClean="0"/>
              <a:t>in </a:t>
            </a:r>
            <a:r>
              <a:rPr lang="en-US" b="1" dirty="0"/>
              <a:t>the Box on the previous </a:t>
            </a:r>
            <a:r>
              <a:rPr lang="en-US" b="1" dirty="0" smtClean="0"/>
              <a:t>page.</a:t>
            </a:r>
            <a:r>
              <a:rPr lang="en-US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70000" lnSpcReduction="20000"/>
          </a:bodyPr>
          <a:lstStyle/>
          <a:p>
            <a:r>
              <a:rPr lang="en-US" sz="5900" b="1" i="1" u="sng" dirty="0">
                <a:solidFill>
                  <a:srgbClr val="FF0000"/>
                </a:solidFill>
              </a:rPr>
              <a:t>PROGNOSIS</a:t>
            </a:r>
          </a:p>
          <a:p>
            <a:pPr>
              <a:buNone/>
            </a:pPr>
            <a:r>
              <a:rPr lang="en-US" b="1" i="1" dirty="0" smtClean="0"/>
              <a:t>1-Type </a:t>
            </a:r>
            <a:r>
              <a:rPr lang="en-US" b="1" i="1" dirty="0"/>
              <a:t>of lesion </a:t>
            </a:r>
            <a:r>
              <a:rPr lang="en-US" b="1" dirty="0" err="1"/>
              <a:t>Neurapraxia</a:t>
            </a:r>
            <a:r>
              <a:rPr lang="en-US" b="1" dirty="0"/>
              <a:t> always recovers </a:t>
            </a:r>
            <a:r>
              <a:rPr lang="en-US" b="1" dirty="0" smtClean="0"/>
              <a:t>fully;</a:t>
            </a:r>
            <a:r>
              <a:rPr lang="en-US" dirty="0"/>
              <a:t> </a:t>
            </a:r>
            <a:r>
              <a:rPr lang="en-US" b="1" dirty="0" err="1" smtClean="0"/>
              <a:t>axonotmesis</a:t>
            </a:r>
            <a:r>
              <a:rPr lang="en-US" b="1" dirty="0" smtClean="0"/>
              <a:t> </a:t>
            </a:r>
            <a:r>
              <a:rPr lang="en-US" b="1" dirty="0"/>
              <a:t>may or may not; </a:t>
            </a:r>
            <a:r>
              <a:rPr lang="en-US" b="1" dirty="0" err="1"/>
              <a:t>neurotmesis</a:t>
            </a:r>
            <a:r>
              <a:rPr lang="en-US" b="1" dirty="0"/>
              <a:t> will not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  unless </a:t>
            </a:r>
            <a:r>
              <a:rPr lang="en-US" b="1" dirty="0"/>
              <a:t>the nerve is repaired.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2- Level </a:t>
            </a:r>
            <a:r>
              <a:rPr lang="en-US" b="1" i="1" dirty="0"/>
              <a:t>of lesion </a:t>
            </a:r>
            <a:r>
              <a:rPr lang="en-US" b="1" dirty="0"/>
              <a:t>The higher the lesion, the worse </a:t>
            </a:r>
            <a:r>
              <a:rPr lang="en-US" b="1" dirty="0" err="1" smtClean="0"/>
              <a:t>theprognosis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3-  Type </a:t>
            </a:r>
            <a:r>
              <a:rPr lang="en-US" b="1" i="1" dirty="0"/>
              <a:t>of nerve </a:t>
            </a:r>
            <a:r>
              <a:rPr lang="en-US" b="1" dirty="0"/>
              <a:t>Purely motor or purely sensory </a:t>
            </a:r>
            <a:r>
              <a:rPr lang="en-US" b="1" dirty="0" smtClean="0"/>
              <a:t>nerves</a:t>
            </a:r>
            <a:r>
              <a:rPr lang="en-US" dirty="0"/>
              <a:t> </a:t>
            </a:r>
            <a:r>
              <a:rPr lang="en-US" b="1" dirty="0" smtClean="0"/>
              <a:t>recover </a:t>
            </a:r>
            <a:r>
              <a:rPr lang="en-US" b="1" dirty="0"/>
              <a:t>better than mixed nerves, because there is </a:t>
            </a:r>
            <a:r>
              <a:rPr lang="en-US" b="1" dirty="0" smtClean="0"/>
              <a:t>less</a:t>
            </a:r>
            <a:r>
              <a:rPr lang="en-US" dirty="0"/>
              <a:t> </a:t>
            </a:r>
            <a:r>
              <a:rPr lang="en-US" b="1" dirty="0" smtClean="0"/>
              <a:t>likelihood </a:t>
            </a:r>
            <a:r>
              <a:rPr lang="en-US" b="1" dirty="0"/>
              <a:t>of axonal confusion.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4- Size </a:t>
            </a:r>
            <a:r>
              <a:rPr lang="en-US" b="1" i="1" dirty="0"/>
              <a:t>of gap </a:t>
            </a:r>
            <a:r>
              <a:rPr lang="en-US" b="1" dirty="0"/>
              <a:t>Above the critical resection length, </a:t>
            </a:r>
            <a:r>
              <a:rPr lang="en-US" b="1" dirty="0" smtClean="0"/>
              <a:t>suture</a:t>
            </a:r>
            <a:r>
              <a:rPr lang="en-US" dirty="0"/>
              <a:t> </a:t>
            </a:r>
            <a:r>
              <a:rPr lang="en-US" b="1" dirty="0" smtClean="0"/>
              <a:t>is </a:t>
            </a:r>
            <a:r>
              <a:rPr lang="en-US" b="1" dirty="0"/>
              <a:t>not successful.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5- Age </a:t>
            </a:r>
            <a:r>
              <a:rPr lang="en-US" b="1" dirty="0"/>
              <a:t>Children do better than adults. Old people </a:t>
            </a:r>
            <a:r>
              <a:rPr lang="en-US" b="1" dirty="0" smtClean="0"/>
              <a:t>do</a:t>
            </a:r>
            <a:r>
              <a:rPr lang="en-US" dirty="0"/>
              <a:t> </a:t>
            </a:r>
            <a:r>
              <a:rPr lang="en-US" b="1" dirty="0" smtClean="0"/>
              <a:t>poorly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6- Delay </a:t>
            </a:r>
            <a:r>
              <a:rPr lang="en-US" b="1" i="1" dirty="0"/>
              <a:t>in suture </a:t>
            </a:r>
            <a:r>
              <a:rPr lang="en-US" b="1" dirty="0"/>
              <a:t>This is a most important adverse </a:t>
            </a:r>
            <a:r>
              <a:rPr lang="en-US" b="1" dirty="0" smtClean="0"/>
              <a:t>factor.</a:t>
            </a:r>
            <a:r>
              <a:rPr lang="en-US" dirty="0"/>
              <a:t> </a:t>
            </a:r>
            <a:r>
              <a:rPr lang="en-US" b="1" dirty="0" smtClean="0"/>
              <a:t>The </a:t>
            </a:r>
            <a:r>
              <a:rPr lang="en-US" b="1" dirty="0"/>
              <a:t>best results are obtained with early </a:t>
            </a:r>
            <a:r>
              <a:rPr lang="en-US" b="1" dirty="0" smtClean="0"/>
              <a:t>nerve</a:t>
            </a:r>
            <a:r>
              <a:rPr lang="en-US" dirty="0"/>
              <a:t> </a:t>
            </a:r>
            <a:r>
              <a:rPr lang="en-US" b="1" dirty="0" smtClean="0"/>
              <a:t>repair</a:t>
            </a:r>
            <a:r>
              <a:rPr lang="en-US" b="1" dirty="0"/>
              <a:t>. After a few months, recovery following suture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   becomes </a:t>
            </a:r>
            <a:r>
              <a:rPr lang="en-US" b="1" dirty="0"/>
              <a:t>progressively less likely.</a:t>
            </a:r>
            <a:endParaRPr lang="en-US" dirty="0"/>
          </a:p>
          <a:p>
            <a:pPr>
              <a:buNone/>
            </a:pPr>
            <a:r>
              <a:rPr lang="en-US" b="1" i="1" dirty="0" smtClean="0"/>
              <a:t>7-   Associated </a:t>
            </a:r>
            <a:r>
              <a:rPr lang="en-US" b="1" i="1" dirty="0"/>
              <a:t>lesions </a:t>
            </a:r>
            <a:r>
              <a:rPr lang="en-US" b="1" dirty="0"/>
              <a:t>Damage to vessels, tendons </a:t>
            </a:r>
            <a:r>
              <a:rPr lang="en-US" b="1" dirty="0" smtClean="0"/>
              <a:t>and</a:t>
            </a:r>
            <a:r>
              <a:rPr lang="en-US" dirty="0"/>
              <a:t> </a:t>
            </a:r>
            <a:r>
              <a:rPr lang="en-US" b="1" dirty="0" smtClean="0"/>
              <a:t>other </a:t>
            </a:r>
            <a:r>
              <a:rPr lang="en-US" b="1" dirty="0"/>
              <a:t>structures makes it more difficult to obtain </a:t>
            </a:r>
            <a:r>
              <a:rPr lang="en-US" b="1" dirty="0" smtClean="0"/>
              <a:t>recovery</a:t>
            </a:r>
            <a:r>
              <a:rPr lang="en-US" dirty="0"/>
              <a:t> </a:t>
            </a:r>
            <a:r>
              <a:rPr lang="en-US" b="1" dirty="0" smtClean="0"/>
              <a:t>of </a:t>
            </a:r>
            <a:r>
              <a:rPr lang="en-US" b="1" dirty="0"/>
              <a:t>a useful limb even if the nerve itself </a:t>
            </a:r>
            <a:r>
              <a:rPr lang="en-US" b="1" dirty="0" smtClean="0"/>
              <a:t>recovers.</a:t>
            </a:r>
            <a:endParaRPr lang="en-US" dirty="0" smtClean="0"/>
          </a:p>
          <a:p>
            <a:pPr>
              <a:buNone/>
            </a:pPr>
            <a:r>
              <a:rPr lang="en-US" b="1" i="1" dirty="0" smtClean="0"/>
              <a:t>8-</a:t>
            </a:r>
            <a:r>
              <a:rPr lang="en-US" b="1" i="1" dirty="0" smtClean="0"/>
              <a:t>surgical </a:t>
            </a:r>
            <a:r>
              <a:rPr lang="en-US" b="1" i="1" dirty="0"/>
              <a:t>techniques </a:t>
            </a:r>
            <a:r>
              <a:rPr lang="en-US" b="1" dirty="0"/>
              <a:t>Skill, experience and suitable </a:t>
            </a:r>
            <a:r>
              <a:rPr lang="en-US" b="1" dirty="0" smtClean="0"/>
              <a:t>facilities</a:t>
            </a:r>
            <a:r>
              <a:rPr lang="en-US" dirty="0"/>
              <a:t> </a:t>
            </a:r>
            <a:r>
              <a:rPr lang="en-US" b="1" dirty="0" smtClean="0"/>
              <a:t>are </a:t>
            </a:r>
            <a:r>
              <a:rPr lang="en-US" b="1" dirty="0"/>
              <a:t>needed to treat nerve injuries. If these </a:t>
            </a:r>
            <a:r>
              <a:rPr lang="en-US" b="1" dirty="0" err="1" smtClean="0"/>
              <a:t>arelacking</a:t>
            </a:r>
            <a:r>
              <a:rPr lang="en-US" b="1" dirty="0"/>
              <a:t>, it is wiser to perform the essential wound </a:t>
            </a:r>
            <a:r>
              <a:rPr lang="en-US" b="1" dirty="0" err="1" smtClean="0"/>
              <a:t>toiletand</a:t>
            </a:r>
            <a:r>
              <a:rPr lang="en-US" b="1" dirty="0" smtClean="0"/>
              <a:t> </a:t>
            </a:r>
            <a:r>
              <a:rPr lang="en-US" b="1" dirty="0"/>
              <a:t>then transfer the patient to a specialized </a:t>
            </a:r>
            <a:r>
              <a:rPr lang="en-US" b="1"/>
              <a:t>centre</a:t>
            </a:r>
            <a:r>
              <a:rPr lang="en-US" b="1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NERVE STRUCTURE AND FUNCTION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Peripheral </a:t>
            </a:r>
            <a:r>
              <a:rPr lang="en-US" b="1" dirty="0"/>
              <a:t>nerves are bundles of axons conducting</a:t>
            </a:r>
            <a:endParaRPr lang="en-US" dirty="0"/>
          </a:p>
          <a:p>
            <a:pPr>
              <a:buNone/>
            </a:pPr>
            <a:r>
              <a:rPr lang="en-US" b="1" dirty="0"/>
              <a:t>efferent (motor) impulses from cells in the anterior</a:t>
            </a:r>
            <a:endParaRPr lang="en-US" dirty="0"/>
          </a:p>
          <a:p>
            <a:pPr>
              <a:buNone/>
            </a:pPr>
            <a:r>
              <a:rPr lang="en-US" b="1" dirty="0"/>
              <a:t>horn of the spinal cord to the muscles, and afferent</a:t>
            </a:r>
            <a:endParaRPr lang="en-US" dirty="0"/>
          </a:p>
          <a:p>
            <a:pPr>
              <a:buNone/>
            </a:pPr>
            <a:r>
              <a:rPr lang="en-US" b="1" dirty="0"/>
              <a:t>(sensory) impulses from peripheral receptors via cells</a:t>
            </a:r>
            <a:endParaRPr lang="en-US" dirty="0"/>
          </a:p>
          <a:p>
            <a:pPr>
              <a:buNone/>
            </a:pPr>
            <a:r>
              <a:rPr lang="en-US" b="1" dirty="0"/>
              <a:t>in the posterior root ganglia to the cord. They also</a:t>
            </a:r>
            <a:endParaRPr lang="en-US" dirty="0"/>
          </a:p>
          <a:p>
            <a:pPr>
              <a:buNone/>
            </a:pPr>
            <a:r>
              <a:rPr lang="en-US" b="1" dirty="0"/>
              <a:t>convey </a:t>
            </a:r>
            <a:r>
              <a:rPr lang="en-US" b="1" dirty="0" err="1"/>
              <a:t>sudomotor</a:t>
            </a:r>
            <a:r>
              <a:rPr lang="en-US" b="1" dirty="0"/>
              <a:t> and vasomotor </a:t>
            </a:r>
            <a:r>
              <a:rPr lang="en-US" b="1" dirty="0" err="1"/>
              <a:t>fibres</a:t>
            </a:r>
            <a:r>
              <a:rPr lang="en-US" b="1" dirty="0"/>
              <a:t> from ganglion</a:t>
            </a:r>
            <a:endParaRPr lang="en-US" dirty="0"/>
          </a:p>
          <a:p>
            <a:pPr>
              <a:buNone/>
            </a:pPr>
            <a:r>
              <a:rPr lang="en-US" b="1" dirty="0"/>
              <a:t>cells in the sympathetic chain. Some nerves are</a:t>
            </a:r>
            <a:endParaRPr lang="en-US" dirty="0"/>
          </a:p>
          <a:p>
            <a:pPr>
              <a:buNone/>
            </a:pPr>
            <a:r>
              <a:rPr lang="en-US" b="1" dirty="0"/>
              <a:t>predominantly motor, some predominantly sensory;</a:t>
            </a:r>
            <a:endParaRPr lang="en-US" dirty="0"/>
          </a:p>
          <a:p>
            <a:pPr>
              <a:buNone/>
            </a:pPr>
            <a:r>
              <a:rPr lang="en-US" b="1" dirty="0"/>
              <a:t>the larger trunks are mixed, with motor and sensory</a:t>
            </a:r>
            <a:endParaRPr lang="en-US" dirty="0"/>
          </a:p>
          <a:p>
            <a:pPr>
              <a:buNone/>
            </a:pPr>
            <a:r>
              <a:rPr lang="en-US" b="1" dirty="0"/>
              <a:t>axons running in separate bundles.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Pathological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  Nerves </a:t>
            </a:r>
            <a:r>
              <a:rPr lang="en-US" b="1" dirty="0"/>
              <a:t>can be injured by </a:t>
            </a:r>
            <a:r>
              <a:rPr lang="en-US" b="1" dirty="0" err="1"/>
              <a:t>ischaemia</a:t>
            </a:r>
            <a:r>
              <a:rPr lang="en-US" b="1" dirty="0"/>
              <a:t>, </a:t>
            </a:r>
            <a:r>
              <a:rPr lang="en-US" b="1" dirty="0" err="1" smtClean="0"/>
              <a:t>compression,traction</a:t>
            </a:r>
            <a:r>
              <a:rPr lang="en-US" b="1" dirty="0"/>
              <a:t>, laceration or burning. Damage varies </a:t>
            </a:r>
            <a:r>
              <a:rPr lang="en-US" b="1" dirty="0" smtClean="0"/>
              <a:t>in</a:t>
            </a:r>
            <a:r>
              <a:rPr lang="en-US" dirty="0" smtClean="0"/>
              <a:t> </a:t>
            </a:r>
            <a:r>
              <a:rPr lang="en-US" b="1" dirty="0" smtClean="0"/>
              <a:t>severity </a:t>
            </a:r>
            <a:r>
              <a:rPr lang="en-US" b="1" dirty="0"/>
              <a:t>from transient and quickly recoverable loss </a:t>
            </a:r>
            <a:r>
              <a:rPr lang="en-US" b="1" dirty="0" smtClean="0"/>
              <a:t>of</a:t>
            </a:r>
            <a:r>
              <a:rPr lang="en-US" dirty="0" smtClean="0"/>
              <a:t> </a:t>
            </a:r>
            <a:r>
              <a:rPr lang="en-US" b="1" dirty="0" smtClean="0"/>
              <a:t>function </a:t>
            </a:r>
            <a:r>
              <a:rPr lang="en-US" b="1" dirty="0"/>
              <a:t>to complete interruption and degeneration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SEDDON CLASSIFICATION OF NERVE INJURIES:</a:t>
            </a:r>
            <a:endParaRPr lang="en-US" b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1-Transient </a:t>
            </a:r>
            <a:r>
              <a:rPr lang="en-US" b="1" u="sng" dirty="0" err="1" smtClean="0">
                <a:solidFill>
                  <a:srgbClr val="FF0000"/>
                </a:solidFill>
              </a:rPr>
              <a:t>ischaemia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b="1" dirty="0" smtClean="0"/>
              <a:t>Acute </a:t>
            </a:r>
            <a:r>
              <a:rPr lang="en-US" b="1" dirty="0"/>
              <a:t>nerve compression causes numbness and tingling within 15 minutes, loss of pain sensibility </a:t>
            </a:r>
            <a:r>
              <a:rPr lang="en-US" b="1" dirty="0" smtClean="0"/>
              <a:t>after30 </a:t>
            </a:r>
            <a:r>
              <a:rPr lang="en-US" b="1" dirty="0"/>
              <a:t>minutes and muscle weakness after 45 minutes.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    Relief </a:t>
            </a:r>
            <a:r>
              <a:rPr lang="en-US" b="1" dirty="0"/>
              <a:t>of compression is followed by intense </a:t>
            </a:r>
            <a:r>
              <a:rPr lang="en-US" b="1" dirty="0" err="1"/>
              <a:t>paraesthesiae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    lasting </a:t>
            </a:r>
            <a:r>
              <a:rPr lang="en-US" b="1" dirty="0"/>
              <a:t>up to 5 minutes (the familiar ‘pins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needles</a:t>
            </a:r>
            <a:r>
              <a:rPr lang="en-US" b="1" dirty="0"/>
              <a:t>’ after a limb ‘goes to sleep’); feeling </a:t>
            </a:r>
            <a:r>
              <a:rPr lang="en-US" b="1" dirty="0" smtClean="0"/>
              <a:t>is</a:t>
            </a:r>
            <a:r>
              <a:rPr lang="en-US" dirty="0" smtClean="0"/>
              <a:t> </a:t>
            </a:r>
            <a:r>
              <a:rPr lang="en-US" b="1" dirty="0" smtClean="0"/>
              <a:t>restored </a:t>
            </a:r>
            <a:r>
              <a:rPr lang="en-US" b="1" dirty="0"/>
              <a:t>within 30 seconds and full muscle </a:t>
            </a:r>
            <a:r>
              <a:rPr lang="en-US" b="1" dirty="0" smtClean="0"/>
              <a:t>power</a:t>
            </a:r>
            <a:r>
              <a:rPr lang="en-US" dirty="0" smtClean="0"/>
              <a:t>  </a:t>
            </a:r>
            <a:r>
              <a:rPr lang="en-US" b="1" dirty="0" smtClean="0"/>
              <a:t>after </a:t>
            </a:r>
            <a:r>
              <a:rPr lang="en-US" b="1" dirty="0"/>
              <a:t>about 10 minutes. 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These </a:t>
            </a:r>
            <a:r>
              <a:rPr lang="en-US" b="1" dirty="0"/>
              <a:t>changes are due </a:t>
            </a:r>
            <a:r>
              <a:rPr lang="en-US" b="1" dirty="0" smtClean="0"/>
              <a:t>to</a:t>
            </a:r>
            <a:r>
              <a:rPr lang="en-US" dirty="0" smtClean="0"/>
              <a:t> </a:t>
            </a:r>
            <a:r>
              <a:rPr lang="en-US" b="1" dirty="0" smtClean="0"/>
              <a:t>transient </a:t>
            </a:r>
            <a:r>
              <a:rPr lang="en-US" b="1" dirty="0" err="1"/>
              <a:t>endoneurial</a:t>
            </a:r>
            <a:r>
              <a:rPr lang="en-US" b="1" dirty="0"/>
              <a:t> anoxia and they leave no </a:t>
            </a:r>
            <a:r>
              <a:rPr lang="en-US" b="1" dirty="0" smtClean="0"/>
              <a:t>trace of </a:t>
            </a:r>
            <a:r>
              <a:rPr lang="en-US" b="1" dirty="0"/>
              <a:t>nerve damage.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2-Neurapraxia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5257800"/>
          </a:xfrm>
        </p:spPr>
        <p:txBody>
          <a:bodyPr>
            <a:normAutofit/>
          </a:bodyPr>
          <a:lstStyle/>
          <a:p>
            <a:r>
              <a:rPr lang="en-US" b="1" dirty="0" err="1"/>
              <a:t>Seddon</a:t>
            </a:r>
            <a:r>
              <a:rPr lang="en-US" b="1" dirty="0"/>
              <a:t> (1942) coined the term ‘</a:t>
            </a:r>
            <a:r>
              <a:rPr lang="en-US" b="1" dirty="0" err="1"/>
              <a:t>neurapraxia</a:t>
            </a:r>
            <a:r>
              <a:rPr lang="en-US" b="1" dirty="0"/>
              <a:t>’ to</a:t>
            </a:r>
            <a:endParaRPr lang="en-US" dirty="0"/>
          </a:p>
          <a:p>
            <a:pPr>
              <a:buNone/>
            </a:pPr>
            <a:r>
              <a:rPr lang="en-US" b="1" dirty="0"/>
              <a:t>describe a reversible physiological nerve </a:t>
            </a:r>
            <a:r>
              <a:rPr lang="en-US" b="1" dirty="0" smtClean="0"/>
              <a:t>conduction</a:t>
            </a:r>
            <a:r>
              <a:rPr lang="en-US" dirty="0" smtClean="0"/>
              <a:t> </a:t>
            </a:r>
            <a:r>
              <a:rPr lang="en-US" b="1" dirty="0" smtClean="0"/>
              <a:t>block </a:t>
            </a:r>
            <a:r>
              <a:rPr lang="en-US" b="1" dirty="0"/>
              <a:t>in which there is loss of some types of </a:t>
            </a:r>
            <a:r>
              <a:rPr lang="en-US" b="1" dirty="0" smtClean="0"/>
              <a:t>sensation  and </a:t>
            </a:r>
            <a:r>
              <a:rPr lang="en-US" b="1" dirty="0"/>
              <a:t>muscle power followed by spontaneous </a:t>
            </a:r>
            <a:r>
              <a:rPr lang="en-US" b="1" dirty="0" smtClean="0"/>
              <a:t>recovery</a:t>
            </a:r>
            <a:r>
              <a:rPr lang="en-US" dirty="0" smtClean="0"/>
              <a:t> </a:t>
            </a:r>
            <a:r>
              <a:rPr lang="en-US" b="1" dirty="0" smtClean="0"/>
              <a:t>after </a:t>
            </a:r>
            <a:r>
              <a:rPr lang="en-US" b="1" dirty="0"/>
              <a:t>a few days or weeks. It is due to mechanical </a:t>
            </a:r>
            <a:r>
              <a:rPr lang="en-US" b="1" dirty="0" smtClean="0"/>
              <a:t>pressure</a:t>
            </a:r>
            <a:r>
              <a:rPr lang="en-US" dirty="0" smtClean="0"/>
              <a:t>  </a:t>
            </a:r>
            <a:r>
              <a:rPr lang="en-US" b="1" dirty="0" smtClean="0"/>
              <a:t>causing </a:t>
            </a:r>
            <a:r>
              <a:rPr lang="en-US" b="1" dirty="0"/>
              <a:t>segmental </a:t>
            </a:r>
            <a:r>
              <a:rPr lang="en-US" b="1" dirty="0" err="1"/>
              <a:t>demyelination</a:t>
            </a:r>
            <a:r>
              <a:rPr lang="en-US" b="1" dirty="0"/>
              <a:t> and is seen </a:t>
            </a:r>
            <a:r>
              <a:rPr lang="en-US" b="1" dirty="0" smtClean="0"/>
              <a:t>typically</a:t>
            </a:r>
            <a:r>
              <a:rPr lang="en-US" dirty="0" smtClean="0"/>
              <a:t> </a:t>
            </a:r>
            <a:r>
              <a:rPr lang="en-US" b="1" dirty="0" smtClean="0"/>
              <a:t>in </a:t>
            </a:r>
            <a:r>
              <a:rPr lang="en-US" b="1" dirty="0"/>
              <a:t>‘crutch palsy’, pressure paralysis in states </a:t>
            </a:r>
            <a:r>
              <a:rPr lang="en-US" b="1" dirty="0" smtClean="0"/>
              <a:t>of</a:t>
            </a:r>
            <a:r>
              <a:rPr lang="en-US" dirty="0" smtClean="0"/>
              <a:t> </a:t>
            </a:r>
            <a:r>
              <a:rPr lang="en-US" b="1" dirty="0" smtClean="0"/>
              <a:t>drunkenness </a:t>
            </a:r>
            <a:r>
              <a:rPr lang="en-US" b="1" i="1" dirty="0"/>
              <a:t>(‘Saturday night palsy’</a:t>
            </a:r>
            <a:r>
              <a:rPr lang="en-US" b="1" dirty="0"/>
              <a:t>) and the </a:t>
            </a:r>
            <a:r>
              <a:rPr lang="en-US" b="1" dirty="0" smtClean="0"/>
              <a:t>milder</a:t>
            </a:r>
            <a:r>
              <a:rPr lang="en-US" dirty="0" smtClean="0"/>
              <a:t> </a:t>
            </a:r>
            <a:r>
              <a:rPr lang="en-US" b="1" dirty="0" smtClean="0"/>
              <a:t>types </a:t>
            </a:r>
            <a:r>
              <a:rPr lang="en-US" b="1" dirty="0"/>
              <a:t>of tourniquet palsy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3-AXONOTEMESIS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This is a more severe form of nerve injury, seen </a:t>
            </a:r>
            <a:r>
              <a:rPr lang="en-US" b="1" dirty="0" smtClean="0"/>
              <a:t>typically</a:t>
            </a:r>
            <a:r>
              <a:rPr lang="en-US" dirty="0" smtClean="0"/>
              <a:t> </a:t>
            </a:r>
            <a:r>
              <a:rPr lang="en-US" b="1" dirty="0" smtClean="0"/>
              <a:t>after </a:t>
            </a:r>
            <a:r>
              <a:rPr lang="en-US" b="1" dirty="0"/>
              <a:t>closed fractures and dislocations. The term </a:t>
            </a:r>
            <a:r>
              <a:rPr lang="en-US" b="1" dirty="0" smtClean="0"/>
              <a:t>means,</a:t>
            </a:r>
            <a:r>
              <a:rPr lang="en-US" dirty="0" smtClean="0"/>
              <a:t>  </a:t>
            </a:r>
            <a:r>
              <a:rPr lang="en-US" b="1" dirty="0" smtClean="0"/>
              <a:t>literally</a:t>
            </a:r>
            <a:r>
              <a:rPr lang="en-US" b="1" dirty="0"/>
              <a:t>, axonal interruption. There is loss of </a:t>
            </a:r>
            <a:r>
              <a:rPr lang="en-US" b="1" dirty="0" smtClean="0"/>
              <a:t>conduction</a:t>
            </a:r>
            <a:r>
              <a:rPr lang="en-US" dirty="0" smtClean="0"/>
              <a:t> </a:t>
            </a:r>
            <a:r>
              <a:rPr lang="en-US" b="1" dirty="0" smtClean="0"/>
              <a:t>but </a:t>
            </a:r>
            <a:r>
              <a:rPr lang="en-US" b="1" dirty="0"/>
              <a:t>the nerve is in continuity and the neural </a:t>
            </a:r>
            <a:r>
              <a:rPr lang="en-US" b="1" dirty="0" smtClean="0"/>
              <a:t>tubes</a:t>
            </a:r>
            <a:r>
              <a:rPr lang="en-US" dirty="0" smtClean="0"/>
              <a:t> </a:t>
            </a:r>
            <a:r>
              <a:rPr lang="en-US" b="1" dirty="0" smtClean="0"/>
              <a:t>are </a:t>
            </a:r>
            <a:r>
              <a:rPr lang="en-US" b="1" dirty="0"/>
              <a:t>intact. Distal to the lesion, and for a few </a:t>
            </a:r>
            <a:r>
              <a:rPr lang="en-US" b="1" dirty="0" err="1" smtClean="0"/>
              <a:t>millimetres</a:t>
            </a:r>
            <a:r>
              <a:rPr lang="en-US" b="1" dirty="0" smtClean="0"/>
              <a:t> retrograde</a:t>
            </a:r>
            <a:r>
              <a:rPr lang="en-US" b="1" dirty="0"/>
              <a:t>, axons disintegrate and are </a:t>
            </a:r>
            <a:r>
              <a:rPr lang="en-US" b="1" dirty="0" err="1"/>
              <a:t>resorbed</a:t>
            </a:r>
            <a:r>
              <a:rPr lang="en-US" b="1" dirty="0"/>
              <a:t> </a:t>
            </a:r>
            <a:r>
              <a:rPr lang="en-US" b="1" dirty="0" smtClean="0"/>
              <a:t>by</a:t>
            </a:r>
            <a:r>
              <a:rPr lang="en-US" dirty="0" smtClean="0"/>
              <a:t> </a:t>
            </a:r>
            <a:r>
              <a:rPr lang="en-US" b="1" dirty="0" smtClean="0"/>
              <a:t>phagocytes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b="1" dirty="0" smtClean="0"/>
              <a:t>This </a:t>
            </a:r>
            <a:r>
              <a:rPr lang="en-US" b="1" i="1" dirty="0" err="1"/>
              <a:t>wallerian</a:t>
            </a:r>
            <a:r>
              <a:rPr lang="en-US" b="1" i="1" dirty="0"/>
              <a:t> degeneration </a:t>
            </a:r>
            <a:r>
              <a:rPr lang="en-US" b="1" dirty="0"/>
              <a:t>(named </a:t>
            </a:r>
            <a:r>
              <a:rPr lang="en-US" b="1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/>
              <a:t>the </a:t>
            </a:r>
            <a:r>
              <a:rPr lang="en-US" b="1" dirty="0"/>
              <a:t>physiologist, Augustus Waller, who described </a:t>
            </a:r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b="1" dirty="0" smtClean="0"/>
              <a:t>process </a:t>
            </a:r>
            <a:r>
              <a:rPr lang="en-US" b="1" dirty="0"/>
              <a:t>in 1851) takes only a few days and is </a:t>
            </a:r>
            <a:r>
              <a:rPr lang="en-US" b="1" dirty="0" smtClean="0"/>
              <a:t>accompanied</a:t>
            </a:r>
            <a:r>
              <a:rPr lang="en-US" dirty="0" smtClean="0"/>
              <a:t> </a:t>
            </a:r>
            <a:r>
              <a:rPr lang="en-US" b="1" dirty="0" smtClean="0"/>
              <a:t>by </a:t>
            </a:r>
            <a:r>
              <a:rPr lang="en-US" b="1" dirty="0"/>
              <a:t>marked proliferation of Schwann cells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fibroblasts </a:t>
            </a:r>
            <a:r>
              <a:rPr lang="en-US" b="1" dirty="0"/>
              <a:t>lining the </a:t>
            </a:r>
            <a:r>
              <a:rPr lang="en-US" b="1" dirty="0" err="1"/>
              <a:t>endoneurial</a:t>
            </a:r>
            <a:r>
              <a:rPr lang="en-US" b="1" dirty="0"/>
              <a:t> tubes. 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 err="1" smtClean="0"/>
              <a:t>denervated</a:t>
            </a:r>
            <a:r>
              <a:rPr lang="en-US" b="1" dirty="0" smtClean="0"/>
              <a:t>   </a:t>
            </a:r>
            <a:r>
              <a:rPr lang="en-US" b="1" dirty="0" smtClean="0"/>
              <a:t>target </a:t>
            </a:r>
            <a:r>
              <a:rPr lang="en-US" b="1" dirty="0"/>
              <a:t>organs (motor end-plates and </a:t>
            </a:r>
            <a:r>
              <a:rPr lang="en-US" b="1" dirty="0" err="1" smtClean="0"/>
              <a:t>sensoryreceptors</a:t>
            </a:r>
            <a:r>
              <a:rPr lang="en-US" b="1" dirty="0"/>
              <a:t>) gradually atrophy, and if they are not </a:t>
            </a:r>
            <a:r>
              <a:rPr lang="en-US" b="1" dirty="0" err="1" smtClean="0"/>
              <a:t>reinnervated</a:t>
            </a:r>
            <a:r>
              <a:rPr lang="en-US" dirty="0" smtClean="0"/>
              <a:t> </a:t>
            </a:r>
            <a:r>
              <a:rPr lang="en-US" b="1" dirty="0" smtClean="0"/>
              <a:t>within </a:t>
            </a:r>
            <a:r>
              <a:rPr lang="en-US" b="1" dirty="0"/>
              <a:t>2 years they will never recover.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  Axonal </a:t>
            </a:r>
            <a:r>
              <a:rPr lang="en-US" b="1" i="1" dirty="0"/>
              <a:t>regeneration </a:t>
            </a:r>
            <a:r>
              <a:rPr lang="en-US" b="1" dirty="0"/>
              <a:t>starts within hours of </a:t>
            </a:r>
            <a:r>
              <a:rPr lang="en-US" b="1" dirty="0" smtClean="0"/>
              <a:t>nerve</a:t>
            </a:r>
            <a:r>
              <a:rPr lang="en-US" dirty="0" smtClean="0"/>
              <a:t> </a:t>
            </a:r>
            <a:r>
              <a:rPr lang="en-US" b="1" dirty="0" smtClean="0"/>
              <a:t>damage</a:t>
            </a:r>
            <a:r>
              <a:rPr lang="en-US" b="1" dirty="0"/>
              <a:t>, probably encouraged by </a:t>
            </a:r>
            <a:r>
              <a:rPr lang="en-US" b="1" dirty="0" err="1"/>
              <a:t>neurotropic</a:t>
            </a:r>
            <a:r>
              <a:rPr lang="en-US" b="1" dirty="0"/>
              <a:t> </a:t>
            </a:r>
            <a:r>
              <a:rPr lang="en-US" b="1" dirty="0" smtClean="0"/>
              <a:t>factors</a:t>
            </a:r>
            <a:r>
              <a:rPr lang="en-US" dirty="0" smtClean="0"/>
              <a:t> </a:t>
            </a:r>
            <a:r>
              <a:rPr lang="en-US" b="1" dirty="0" smtClean="0"/>
              <a:t>produced </a:t>
            </a:r>
            <a:r>
              <a:rPr lang="en-US" b="1" dirty="0"/>
              <a:t>by Schwann cells distal to the injury.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b="1" dirty="0" smtClean="0"/>
              <a:t>the </a:t>
            </a:r>
            <a:r>
              <a:rPr lang="en-US" b="1" dirty="0"/>
              <a:t>proximal stumps grow numerous fine </a:t>
            </a:r>
            <a:r>
              <a:rPr lang="en-US" b="1" dirty="0" err="1" smtClean="0"/>
              <a:t>unmyelinated</a:t>
            </a:r>
            <a:r>
              <a:rPr lang="en-US" dirty="0" smtClean="0"/>
              <a:t>  </a:t>
            </a:r>
            <a:r>
              <a:rPr lang="en-US" b="1" dirty="0" smtClean="0"/>
              <a:t>tendrils</a:t>
            </a:r>
            <a:r>
              <a:rPr lang="en-US" b="1" dirty="0"/>
              <a:t>, many of which find their way into </a:t>
            </a:r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b="1" dirty="0" smtClean="0"/>
              <a:t>cell-clogged </a:t>
            </a:r>
            <a:r>
              <a:rPr lang="en-US" b="1" dirty="0" err="1"/>
              <a:t>endoneurial</a:t>
            </a:r>
            <a:r>
              <a:rPr lang="en-US" b="1" dirty="0"/>
              <a:t> tubes. These </a:t>
            </a:r>
            <a:r>
              <a:rPr lang="en-US" b="1" dirty="0" smtClean="0"/>
              <a:t>axonal</a:t>
            </a:r>
            <a:r>
              <a:rPr lang="en-US" dirty="0" smtClean="0"/>
              <a:t> </a:t>
            </a:r>
            <a:r>
              <a:rPr lang="en-US" b="1" dirty="0" smtClean="0"/>
              <a:t>processes </a:t>
            </a:r>
            <a:r>
              <a:rPr lang="en-US" b="1" dirty="0"/>
              <a:t>grow at a speed of 1–2 mm per day, </a:t>
            </a:r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b="1" dirty="0" smtClean="0"/>
              <a:t>larger </a:t>
            </a:r>
            <a:r>
              <a:rPr lang="en-US" b="1" dirty="0" err="1"/>
              <a:t>fibres</a:t>
            </a:r>
            <a:r>
              <a:rPr lang="en-US" b="1" dirty="0"/>
              <a:t> slowly acquiring a new myelin </a:t>
            </a:r>
            <a:r>
              <a:rPr lang="en-US" b="1" dirty="0" smtClean="0"/>
              <a:t>coat</a:t>
            </a:r>
            <a:r>
              <a:rPr lang="en-US" b="1" dirty="0"/>
              <a:t>. </a:t>
            </a:r>
            <a:r>
              <a:rPr lang="en-US" b="1" dirty="0" smtClean="0"/>
              <a:t>Eventually</a:t>
            </a:r>
            <a:r>
              <a:rPr lang="en-US" dirty="0" smtClean="0"/>
              <a:t> </a:t>
            </a:r>
            <a:r>
              <a:rPr lang="en-US" b="1" dirty="0" smtClean="0"/>
              <a:t>they </a:t>
            </a:r>
            <a:r>
              <a:rPr lang="en-US" b="1" dirty="0"/>
              <a:t>join to end-organs, which enlarge and </a:t>
            </a:r>
            <a:r>
              <a:rPr lang="en-US" b="1" dirty="0" smtClean="0"/>
              <a:t>start</a:t>
            </a:r>
            <a:r>
              <a:rPr lang="en-US" dirty="0" smtClean="0"/>
              <a:t> </a:t>
            </a:r>
            <a:r>
              <a:rPr lang="en-US" b="1" dirty="0" smtClean="0"/>
              <a:t>functioning again.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</a:rPr>
              <a:t>Wallerian</a:t>
            </a:r>
            <a:r>
              <a:rPr lang="en-US" b="1" i="1" dirty="0" smtClean="0">
                <a:solidFill>
                  <a:srgbClr val="FF0000"/>
                </a:solidFill>
              </a:rPr>
              <a:t> degeneration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524000"/>
            <a:ext cx="45053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743200"/>
            <a:ext cx="4505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3886200"/>
            <a:ext cx="45053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2667000" y="5029200"/>
            <a:ext cx="4505325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4-Neurotmesis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In </a:t>
            </a:r>
            <a:r>
              <a:rPr lang="en-US" b="1" dirty="0" err="1"/>
              <a:t>Seddon’s</a:t>
            </a:r>
            <a:r>
              <a:rPr lang="en-US" b="1" dirty="0"/>
              <a:t> original classification, </a:t>
            </a:r>
            <a:r>
              <a:rPr lang="en-US" b="1" dirty="0" err="1"/>
              <a:t>neurotmesis</a:t>
            </a:r>
            <a:r>
              <a:rPr lang="en-US" b="1" dirty="0"/>
              <a:t> </a:t>
            </a:r>
            <a:r>
              <a:rPr lang="en-US" b="1" dirty="0" smtClean="0"/>
              <a:t>mean division </a:t>
            </a:r>
            <a:r>
              <a:rPr lang="en-US" b="1" dirty="0"/>
              <a:t>of the nerve trunk, such as may occur in </a:t>
            </a:r>
            <a:r>
              <a:rPr lang="en-US" b="1" dirty="0" smtClean="0"/>
              <a:t>an</a:t>
            </a:r>
            <a:r>
              <a:rPr lang="en-US" dirty="0" smtClean="0"/>
              <a:t> </a:t>
            </a:r>
            <a:r>
              <a:rPr lang="en-US" b="1" dirty="0" smtClean="0"/>
              <a:t>open </a:t>
            </a:r>
            <a:r>
              <a:rPr lang="en-US" b="1" dirty="0"/>
              <a:t>wound. It is now recognized that severe </a:t>
            </a:r>
            <a:r>
              <a:rPr lang="en-US" b="1" dirty="0" smtClean="0"/>
              <a:t>degrees</a:t>
            </a:r>
            <a:r>
              <a:rPr lang="en-US" dirty="0" smtClean="0"/>
              <a:t> </a:t>
            </a:r>
            <a:r>
              <a:rPr lang="en-US" b="1" dirty="0" smtClean="0"/>
              <a:t>of </a:t>
            </a:r>
            <a:r>
              <a:rPr lang="en-US" b="1" dirty="0"/>
              <a:t>damage may be inflicted without actually </a:t>
            </a:r>
            <a:r>
              <a:rPr lang="en-US" b="1" dirty="0" smtClean="0"/>
              <a:t>dividing</a:t>
            </a:r>
            <a:r>
              <a:rPr lang="en-US" dirty="0" smtClean="0"/>
              <a:t> </a:t>
            </a:r>
            <a:r>
              <a:rPr lang="en-US" b="1" dirty="0" smtClean="0"/>
              <a:t>the </a:t>
            </a:r>
            <a:r>
              <a:rPr lang="en-US" b="1" dirty="0"/>
              <a:t>nerve. If the injury is more severe, whether </a:t>
            </a:r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b="1" dirty="0" smtClean="0"/>
              <a:t>nerve </a:t>
            </a:r>
            <a:r>
              <a:rPr lang="en-US" b="1" dirty="0"/>
              <a:t>is in continuity or not, recovery will not occur.</a:t>
            </a:r>
            <a:endParaRPr lang="en-US" dirty="0"/>
          </a:p>
          <a:p>
            <a:r>
              <a:rPr lang="en-US" b="1" dirty="0"/>
              <a:t>As in </a:t>
            </a:r>
            <a:r>
              <a:rPr lang="en-US" b="1" dirty="0" err="1"/>
              <a:t>axonotmesis</a:t>
            </a:r>
            <a:r>
              <a:rPr lang="en-US" b="1" dirty="0"/>
              <a:t>, there is rapid </a:t>
            </a:r>
            <a:r>
              <a:rPr lang="en-US" b="1" dirty="0" err="1"/>
              <a:t>wallerian</a:t>
            </a:r>
            <a:r>
              <a:rPr lang="en-US" b="1" dirty="0"/>
              <a:t> </a:t>
            </a:r>
            <a:r>
              <a:rPr lang="en-US" b="1" dirty="0" smtClean="0"/>
              <a:t>degeneration,</a:t>
            </a:r>
            <a:r>
              <a:rPr lang="en-US" dirty="0" smtClean="0"/>
              <a:t> </a:t>
            </a:r>
            <a:r>
              <a:rPr lang="en-US" b="1" dirty="0" smtClean="0"/>
              <a:t>but </a:t>
            </a:r>
            <a:r>
              <a:rPr lang="en-US" b="1" dirty="0"/>
              <a:t>here the </a:t>
            </a:r>
            <a:r>
              <a:rPr lang="en-US" b="1" dirty="0" err="1"/>
              <a:t>endoneurial</a:t>
            </a:r>
            <a:r>
              <a:rPr lang="en-US" b="1" dirty="0"/>
              <a:t> tubes are </a:t>
            </a:r>
            <a:r>
              <a:rPr lang="en-US" b="1" dirty="0" smtClean="0"/>
              <a:t>destroyed</a:t>
            </a:r>
            <a:r>
              <a:rPr lang="en-US" dirty="0" smtClean="0"/>
              <a:t> </a:t>
            </a:r>
            <a:r>
              <a:rPr lang="en-US" b="1" dirty="0" smtClean="0"/>
              <a:t>over </a:t>
            </a:r>
            <a:r>
              <a:rPr lang="en-US" b="1" dirty="0"/>
              <a:t>a variable segment and scarring thwarts any </a:t>
            </a:r>
            <a:r>
              <a:rPr lang="en-US" b="1" dirty="0" smtClean="0"/>
              <a:t>hope</a:t>
            </a:r>
            <a:r>
              <a:rPr lang="en-US" dirty="0" smtClean="0"/>
              <a:t> </a:t>
            </a:r>
            <a:r>
              <a:rPr lang="en-US" b="1" dirty="0" smtClean="0"/>
              <a:t>of </a:t>
            </a:r>
            <a:r>
              <a:rPr lang="en-US" b="1" dirty="0"/>
              <a:t>regenerating axons entering the distal segment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regaining </a:t>
            </a:r>
            <a:r>
              <a:rPr lang="en-US" b="1" dirty="0"/>
              <a:t>their target organs. Instead, </a:t>
            </a:r>
            <a:r>
              <a:rPr lang="en-US" b="1" dirty="0" smtClean="0"/>
              <a:t>regenerating</a:t>
            </a:r>
            <a:r>
              <a:rPr lang="en-US" dirty="0" smtClean="0"/>
              <a:t> </a:t>
            </a:r>
            <a:r>
              <a:rPr lang="en-US" b="1" dirty="0" err="1" smtClean="0"/>
              <a:t>fibres</a:t>
            </a:r>
            <a:r>
              <a:rPr lang="en-US" b="1" dirty="0" smtClean="0"/>
              <a:t> </a:t>
            </a:r>
            <a:r>
              <a:rPr lang="en-US" b="1" dirty="0"/>
              <a:t>mingle with proliferating Schwann cells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fibroblasts </a:t>
            </a:r>
            <a:r>
              <a:rPr lang="en-US" b="1" dirty="0"/>
              <a:t>in a jumbled knot, or ‘</a:t>
            </a:r>
            <a:r>
              <a:rPr lang="en-US" b="1" dirty="0" err="1"/>
              <a:t>neuroma</a:t>
            </a:r>
            <a:r>
              <a:rPr lang="en-US" b="1" dirty="0"/>
              <a:t>’, at the </a:t>
            </a:r>
            <a:r>
              <a:rPr lang="en-US" b="1" dirty="0" smtClean="0"/>
              <a:t>site</a:t>
            </a:r>
            <a:r>
              <a:rPr lang="en-US" dirty="0" smtClean="0"/>
              <a:t> </a:t>
            </a:r>
            <a:r>
              <a:rPr lang="en-US" b="1" dirty="0" smtClean="0"/>
              <a:t>of </a:t>
            </a:r>
            <a:r>
              <a:rPr lang="en-US" b="1" dirty="0"/>
              <a:t>injury. Even after surgical repair, many new </a:t>
            </a:r>
            <a:r>
              <a:rPr lang="en-US" b="1" dirty="0" smtClean="0"/>
              <a:t>axons</a:t>
            </a:r>
            <a:r>
              <a:rPr lang="en-US" dirty="0" smtClean="0"/>
              <a:t> </a:t>
            </a:r>
            <a:r>
              <a:rPr lang="en-US" b="1" dirty="0" smtClean="0"/>
              <a:t>fail </a:t>
            </a:r>
            <a:r>
              <a:rPr lang="en-US" b="1" dirty="0"/>
              <a:t>to reach the distal segment, and those that do </a:t>
            </a:r>
            <a:r>
              <a:rPr lang="en-US" b="1" dirty="0" smtClean="0"/>
              <a:t>may</a:t>
            </a:r>
            <a:r>
              <a:rPr lang="en-US" dirty="0" smtClean="0"/>
              <a:t> </a:t>
            </a:r>
            <a:r>
              <a:rPr lang="en-US" b="1" dirty="0" smtClean="0"/>
              <a:t>not </a:t>
            </a:r>
            <a:r>
              <a:rPr lang="en-US" b="1" dirty="0"/>
              <a:t>find suitable Schwann tubes, or may not reach </a:t>
            </a:r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b="1" dirty="0" smtClean="0"/>
              <a:t>correct </a:t>
            </a:r>
            <a:r>
              <a:rPr lang="en-US" b="1" dirty="0"/>
              <a:t>end-organs in time, or may remain </a:t>
            </a:r>
            <a:r>
              <a:rPr lang="en-US" b="1" dirty="0" smtClean="0"/>
              <a:t>incompletely</a:t>
            </a:r>
            <a:r>
              <a:rPr lang="en-US" dirty="0" smtClean="0"/>
              <a:t> </a:t>
            </a:r>
            <a:r>
              <a:rPr lang="en-US" b="1" dirty="0" err="1" smtClean="0"/>
              <a:t>myelinated</a:t>
            </a:r>
            <a:r>
              <a:rPr lang="en-US" b="1" dirty="0"/>
              <a:t>. Function may be adequate but </a:t>
            </a:r>
            <a:r>
              <a:rPr lang="en-US" b="1" dirty="0" smtClean="0"/>
              <a:t>is</a:t>
            </a:r>
            <a:r>
              <a:rPr lang="en-US" dirty="0" smtClean="0"/>
              <a:t> </a:t>
            </a:r>
            <a:r>
              <a:rPr lang="en-US" b="1" dirty="0" smtClean="0"/>
              <a:t>never </a:t>
            </a:r>
            <a:r>
              <a:rPr lang="en-US" b="1" dirty="0"/>
              <a:t>normal.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The ‘double crush’ phenomenon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There </a:t>
            </a:r>
            <a:r>
              <a:rPr lang="en-US" b="1" dirty="0"/>
              <a:t>is convincing evidence that proximal </a:t>
            </a:r>
            <a:r>
              <a:rPr lang="en-US" b="1" dirty="0" smtClean="0"/>
              <a:t>compression</a:t>
            </a:r>
            <a:r>
              <a:rPr lang="en-US" dirty="0" smtClean="0"/>
              <a:t> </a:t>
            </a:r>
            <a:r>
              <a:rPr lang="en-US" b="1" dirty="0" smtClean="0"/>
              <a:t>of </a:t>
            </a:r>
            <a:r>
              <a:rPr lang="en-US" b="1" dirty="0"/>
              <a:t>a peripheral nerve renders it more </a:t>
            </a:r>
            <a:r>
              <a:rPr lang="en-US" b="1" dirty="0" smtClean="0"/>
              <a:t>susceptible</a:t>
            </a:r>
            <a:r>
              <a:rPr lang="en-US" dirty="0" smtClean="0"/>
              <a:t> </a:t>
            </a:r>
            <a:r>
              <a:rPr lang="en-US" b="1" dirty="0" smtClean="0"/>
              <a:t>to </a:t>
            </a:r>
            <a:r>
              <a:rPr lang="en-US" b="1" dirty="0"/>
              <a:t>the effects of a second, more peripheral injury. </a:t>
            </a:r>
            <a:r>
              <a:rPr lang="en-US" b="1" dirty="0" smtClean="0"/>
              <a:t>This</a:t>
            </a:r>
            <a:r>
              <a:rPr lang="en-US" dirty="0" smtClean="0"/>
              <a:t> </a:t>
            </a:r>
            <a:r>
              <a:rPr lang="en-US" b="1" dirty="0" smtClean="0"/>
              <a:t>may </a:t>
            </a:r>
            <a:r>
              <a:rPr lang="en-US" b="1" dirty="0"/>
              <a:t>explain why peripheral entrapment </a:t>
            </a:r>
            <a:r>
              <a:rPr lang="en-US" b="1" dirty="0" smtClean="0"/>
              <a:t>syndromes</a:t>
            </a:r>
            <a:r>
              <a:rPr lang="en-US" dirty="0" smtClean="0"/>
              <a:t> </a:t>
            </a:r>
            <a:r>
              <a:rPr lang="en-US" b="1" dirty="0" smtClean="0"/>
              <a:t>are </a:t>
            </a:r>
            <a:r>
              <a:rPr lang="en-US" b="1" dirty="0"/>
              <a:t>often associated with cervical or lumbar </a:t>
            </a:r>
            <a:r>
              <a:rPr lang="en-US" b="1" dirty="0" err="1"/>
              <a:t>spondylosis</a:t>
            </a:r>
            <a:r>
              <a:rPr lang="en-US" b="1" dirty="0"/>
              <a:t>.</a:t>
            </a:r>
            <a:endParaRPr lang="en-US" dirty="0"/>
          </a:p>
          <a:p>
            <a:r>
              <a:rPr lang="en-US" b="1" dirty="0"/>
              <a:t>A similar type of ‘sensitization’ is seen in </a:t>
            </a:r>
            <a:r>
              <a:rPr lang="en-US" b="1" dirty="0" smtClean="0"/>
              <a:t>patients</a:t>
            </a:r>
            <a:r>
              <a:rPr lang="en-US" dirty="0" smtClean="0"/>
              <a:t> </a:t>
            </a:r>
            <a:r>
              <a:rPr lang="en-US" b="1" dirty="0" smtClean="0"/>
              <a:t>with </a:t>
            </a:r>
            <a:r>
              <a:rPr lang="en-US" b="1" dirty="0"/>
              <a:t>peripheral neuropathy due to diabetes or alcoholism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Clinical features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/>
              <a:t>Acute nerve injuries are easily missed, especially </a:t>
            </a:r>
            <a:r>
              <a:rPr lang="en-US" b="1" dirty="0" err="1" smtClean="0"/>
              <a:t>ifassociated</a:t>
            </a:r>
            <a:r>
              <a:rPr lang="en-US" b="1" dirty="0" smtClean="0"/>
              <a:t> </a:t>
            </a:r>
            <a:r>
              <a:rPr lang="en-US" b="1" dirty="0"/>
              <a:t>with fractures or dislocations, the </a:t>
            </a:r>
            <a:r>
              <a:rPr lang="en-US" b="1" dirty="0" smtClean="0"/>
              <a:t>symptoms of </a:t>
            </a:r>
            <a:r>
              <a:rPr lang="en-US" b="1" dirty="0"/>
              <a:t>which may overshadow those of the </a:t>
            </a:r>
            <a:r>
              <a:rPr lang="en-US" b="1" dirty="0" err="1" smtClean="0"/>
              <a:t>nervelesion</a:t>
            </a:r>
            <a:r>
              <a:rPr lang="en-US" b="1" dirty="0"/>
              <a:t>. </a:t>
            </a:r>
            <a:endParaRPr lang="en-US" b="1" dirty="0" smtClean="0"/>
          </a:p>
          <a:p>
            <a:pPr>
              <a:buNone/>
            </a:pPr>
            <a:r>
              <a:rPr lang="en-US" b="1" i="1" dirty="0" smtClean="0"/>
              <a:t>    Always </a:t>
            </a:r>
            <a:r>
              <a:rPr lang="en-US" b="1" i="1" dirty="0"/>
              <a:t>test for nerve injuries following any </a:t>
            </a:r>
            <a:r>
              <a:rPr lang="en-US" b="1" i="1" dirty="0" err="1" smtClean="0"/>
              <a:t>significanttrauma</a:t>
            </a:r>
            <a:r>
              <a:rPr lang="en-US" b="1" i="1" dirty="0"/>
              <a:t>. </a:t>
            </a:r>
            <a:r>
              <a:rPr lang="en-US" b="1" dirty="0"/>
              <a:t>If a nerve injury is present, it is crucial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      also </a:t>
            </a:r>
            <a:r>
              <a:rPr lang="en-US" b="1" dirty="0"/>
              <a:t>to look for an accompanying vascular </a:t>
            </a:r>
            <a:r>
              <a:rPr lang="en-US" b="1" dirty="0" smtClean="0"/>
              <a:t>injury.</a:t>
            </a:r>
            <a:r>
              <a:rPr lang="en-US" dirty="0" smtClean="0"/>
              <a:t> </a:t>
            </a:r>
            <a:r>
              <a:rPr lang="en-US" b="1" dirty="0" smtClean="0"/>
              <a:t>Ask </a:t>
            </a:r>
            <a:r>
              <a:rPr lang="en-US" b="1" dirty="0"/>
              <a:t>the patient if there is numbness, </a:t>
            </a:r>
            <a:r>
              <a:rPr lang="en-US" b="1" dirty="0" err="1"/>
              <a:t>paraesthesia</a:t>
            </a:r>
            <a:r>
              <a:rPr lang="en-US" b="1" dirty="0"/>
              <a:t> </a:t>
            </a:r>
            <a:r>
              <a:rPr lang="en-US" b="1" dirty="0" err="1" smtClean="0"/>
              <a:t>ormuscle</a:t>
            </a:r>
            <a:r>
              <a:rPr lang="en-US" b="1" dirty="0" smtClean="0"/>
              <a:t> </a:t>
            </a:r>
            <a:r>
              <a:rPr lang="en-US" b="1" dirty="0"/>
              <a:t>weakness in the related area.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Then examine</a:t>
            </a:r>
            <a:r>
              <a:rPr lang="en-US" dirty="0"/>
              <a:t> </a:t>
            </a:r>
            <a:r>
              <a:rPr lang="en-US" b="1" dirty="0" smtClean="0"/>
              <a:t>the </a:t>
            </a:r>
            <a:r>
              <a:rPr lang="en-US" b="1" dirty="0"/>
              <a:t>injured limb systematically for signs of </a:t>
            </a:r>
            <a:r>
              <a:rPr lang="en-US" b="1" dirty="0" smtClean="0"/>
              <a:t>abnormal</a:t>
            </a:r>
            <a:r>
              <a:rPr lang="en-US" dirty="0" smtClean="0"/>
              <a:t> </a:t>
            </a:r>
            <a:r>
              <a:rPr lang="en-US" b="1" dirty="0" smtClean="0"/>
              <a:t>posture </a:t>
            </a:r>
            <a:r>
              <a:rPr lang="en-US" b="1" dirty="0"/>
              <a:t>(e.g. a wrist drop in radial nerve palsy), weakness</a:t>
            </a:r>
            <a:endParaRPr lang="en-US" dirty="0"/>
          </a:p>
          <a:p>
            <a:pPr>
              <a:buNone/>
            </a:pPr>
            <a:r>
              <a:rPr lang="en-US" b="1" dirty="0"/>
              <a:t>in specific muscle groups and changes in </a:t>
            </a:r>
            <a:r>
              <a:rPr lang="en-US" b="1" dirty="0" err="1" smtClean="0"/>
              <a:t>sensibility.Areas</a:t>
            </a:r>
            <a:r>
              <a:rPr lang="en-US" b="1" dirty="0" smtClean="0"/>
              <a:t> </a:t>
            </a:r>
            <a:r>
              <a:rPr lang="en-US" b="1" dirty="0"/>
              <a:t>of altered sensation should be </a:t>
            </a:r>
            <a:r>
              <a:rPr lang="en-US" b="1" dirty="0" err="1" smtClean="0"/>
              <a:t>accuratelymapped</a:t>
            </a:r>
            <a:r>
              <a:rPr lang="en-US" b="1" dirty="0"/>
              <a:t>. Each spinal nerve root serves a specific </a:t>
            </a:r>
            <a:r>
              <a:rPr lang="en-US" b="1" dirty="0" smtClean="0"/>
              <a:t>dermatome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/>
              <a:t>the skin feels </a:t>
            </a:r>
            <a:r>
              <a:rPr lang="en-US" b="1" dirty="0" smtClean="0"/>
              <a:t>dry</a:t>
            </a:r>
            <a:r>
              <a:rPr lang="en-US" dirty="0"/>
              <a:t> </a:t>
            </a:r>
            <a:r>
              <a:rPr lang="en-US" b="1" dirty="0" smtClean="0"/>
              <a:t>due </a:t>
            </a:r>
            <a:r>
              <a:rPr lang="en-US" b="1" dirty="0"/>
              <a:t>to lack of sweating. If this is not obvious, </a:t>
            </a:r>
            <a:r>
              <a:rPr lang="en-US" b="1" dirty="0" err="1" smtClean="0"/>
              <a:t>the‘plastic</a:t>
            </a:r>
            <a:r>
              <a:rPr lang="en-US" b="1" dirty="0" smtClean="0"/>
              <a:t> </a:t>
            </a:r>
            <a:r>
              <a:rPr lang="en-US" b="1" dirty="0"/>
              <a:t>pen test’ may help. The smooth barrel of </a:t>
            </a:r>
            <a:r>
              <a:rPr lang="en-US" b="1" dirty="0" smtClean="0"/>
              <a:t>the</a:t>
            </a:r>
            <a:r>
              <a:rPr lang="en-US" dirty="0"/>
              <a:t> </a:t>
            </a:r>
            <a:r>
              <a:rPr lang="en-US" b="1" dirty="0" smtClean="0"/>
              <a:t>pen </a:t>
            </a:r>
            <a:r>
              <a:rPr lang="en-US" b="1" dirty="0"/>
              <a:t>is brushed across the </a:t>
            </a:r>
            <a:r>
              <a:rPr lang="en-US" b="1" dirty="0" err="1"/>
              <a:t>palmar</a:t>
            </a:r>
            <a:r>
              <a:rPr lang="en-US" b="1" dirty="0"/>
              <a:t> skin: normally </a:t>
            </a:r>
            <a:r>
              <a:rPr lang="en-US" b="1" dirty="0" smtClean="0"/>
              <a:t>there</a:t>
            </a:r>
            <a:r>
              <a:rPr lang="en-US" dirty="0" smtClean="0"/>
              <a:t> </a:t>
            </a:r>
            <a:r>
              <a:rPr lang="en-US" b="1" dirty="0" smtClean="0"/>
              <a:t>is </a:t>
            </a:r>
            <a:r>
              <a:rPr lang="en-US" b="1" dirty="0"/>
              <a:t>a sense of slight stickiness, due to the thin layer </a:t>
            </a:r>
            <a:r>
              <a:rPr lang="en-US" b="1" dirty="0" err="1" smtClean="0"/>
              <a:t>ofsurface</a:t>
            </a:r>
            <a:r>
              <a:rPr lang="en-US" b="1" dirty="0" smtClean="0"/>
              <a:t> </a:t>
            </a:r>
            <a:r>
              <a:rPr lang="en-US" b="1" dirty="0"/>
              <a:t>sweat, but in </a:t>
            </a:r>
            <a:r>
              <a:rPr lang="en-US" b="1" dirty="0" err="1"/>
              <a:t>denervated</a:t>
            </a:r>
            <a:r>
              <a:rPr lang="en-US" b="1" dirty="0"/>
              <a:t> skin the pen </a:t>
            </a:r>
            <a:r>
              <a:rPr lang="en-US" b="1" dirty="0" smtClean="0"/>
              <a:t>slips</a:t>
            </a:r>
            <a:r>
              <a:rPr lang="en-US" dirty="0" smtClean="0"/>
              <a:t> </a:t>
            </a:r>
            <a:r>
              <a:rPr lang="en-US" b="1" dirty="0" smtClean="0"/>
              <a:t>along </a:t>
            </a:r>
            <a:r>
              <a:rPr lang="en-US" b="1" dirty="0"/>
              <a:t>smoothly with no sense of stickiness in </a:t>
            </a:r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b="1" dirty="0" smtClean="0"/>
              <a:t>affected </a:t>
            </a:r>
            <a:r>
              <a:rPr lang="en-US" b="1" dirty="0"/>
              <a:t>area.</a:t>
            </a:r>
            <a:endParaRPr lang="en-US" dirty="0"/>
          </a:p>
          <a:p>
            <a:pPr>
              <a:buNone/>
            </a:pPr>
            <a:r>
              <a:rPr lang="en-US" b="1" dirty="0"/>
              <a:t>The neurological examination must be repeated </a:t>
            </a:r>
            <a:r>
              <a:rPr lang="en-US" b="1" dirty="0" smtClean="0"/>
              <a:t>at</a:t>
            </a:r>
            <a:r>
              <a:rPr lang="en-US" dirty="0" smtClean="0"/>
              <a:t> </a:t>
            </a:r>
            <a:r>
              <a:rPr lang="en-US" b="1" dirty="0" smtClean="0"/>
              <a:t>intervals </a:t>
            </a:r>
            <a:r>
              <a:rPr lang="en-US" b="1" dirty="0"/>
              <a:t>so as not to miss signs which appear </a:t>
            </a:r>
            <a:r>
              <a:rPr lang="en-US" b="1" dirty="0" smtClean="0"/>
              <a:t>hours</a:t>
            </a:r>
            <a:r>
              <a:rPr lang="en-US" dirty="0" smtClean="0"/>
              <a:t> </a:t>
            </a:r>
            <a:r>
              <a:rPr lang="en-US" b="1" dirty="0" smtClean="0"/>
              <a:t>after </a:t>
            </a:r>
            <a:r>
              <a:rPr lang="en-US" b="1" dirty="0"/>
              <a:t>the original injury, or following manipulation </a:t>
            </a:r>
            <a:r>
              <a:rPr lang="en-US" b="1" dirty="0" smtClean="0"/>
              <a:t>or</a:t>
            </a:r>
            <a:r>
              <a:rPr lang="en-US" dirty="0"/>
              <a:t> </a:t>
            </a:r>
            <a:r>
              <a:rPr lang="en-US" b="1" dirty="0" smtClean="0"/>
              <a:t>operation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i="1" dirty="0" smtClean="0"/>
              <a:t>In </a:t>
            </a:r>
            <a:r>
              <a:rPr lang="en-US" b="1" i="1" dirty="0"/>
              <a:t>chronic nerve injuries </a:t>
            </a:r>
            <a:r>
              <a:rPr lang="en-US" b="1" dirty="0"/>
              <a:t>there are other </a:t>
            </a:r>
            <a:r>
              <a:rPr lang="en-US" b="1" dirty="0" smtClean="0"/>
              <a:t>characteristic</a:t>
            </a:r>
            <a:r>
              <a:rPr lang="en-US" dirty="0" smtClean="0"/>
              <a:t> </a:t>
            </a:r>
            <a:r>
              <a:rPr lang="en-US" b="1" dirty="0" smtClean="0"/>
              <a:t>signs</a:t>
            </a:r>
            <a:r>
              <a:rPr lang="en-US" b="1" dirty="0"/>
              <a:t>. The </a:t>
            </a:r>
            <a:r>
              <a:rPr lang="en-US" b="1" dirty="0" err="1"/>
              <a:t>anaesthetic</a:t>
            </a:r>
            <a:r>
              <a:rPr lang="en-US" b="1" dirty="0"/>
              <a:t> skin may be smooth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shiny</a:t>
            </a:r>
            <a:r>
              <a:rPr lang="en-US" b="1" dirty="0"/>
              <a:t>, with evidence of diminished sensibility such </a:t>
            </a:r>
            <a:r>
              <a:rPr lang="en-US" b="1" dirty="0" smtClean="0"/>
              <a:t>as</a:t>
            </a:r>
            <a:r>
              <a:rPr lang="en-US" dirty="0" smtClean="0"/>
              <a:t> </a:t>
            </a:r>
            <a:r>
              <a:rPr lang="en-US" b="1" dirty="0" smtClean="0"/>
              <a:t>cigarette </a:t>
            </a:r>
            <a:r>
              <a:rPr lang="en-US" b="1" dirty="0"/>
              <a:t>burns of the thumb in median nerve palsy </a:t>
            </a:r>
            <a:r>
              <a:rPr lang="en-US" b="1" dirty="0" smtClean="0"/>
              <a:t>or</a:t>
            </a:r>
            <a:r>
              <a:rPr lang="en-US" dirty="0" smtClean="0"/>
              <a:t> </a:t>
            </a:r>
            <a:r>
              <a:rPr lang="en-US" b="1" dirty="0" smtClean="0"/>
              <a:t>foot </a:t>
            </a:r>
            <a:r>
              <a:rPr lang="en-US" b="1" dirty="0"/>
              <a:t>ulcers with sciatic nerve palsy. Muscle groups </a:t>
            </a:r>
            <a:r>
              <a:rPr lang="en-US" b="1" dirty="0" smtClean="0"/>
              <a:t>will</a:t>
            </a:r>
            <a:r>
              <a:rPr lang="en-US" dirty="0" smtClean="0"/>
              <a:t> </a:t>
            </a:r>
            <a:r>
              <a:rPr lang="en-US" b="1" dirty="0" smtClean="0"/>
              <a:t>be </a:t>
            </a:r>
            <a:r>
              <a:rPr lang="en-US" b="1" dirty="0"/>
              <a:t>wasted and postural deformities may become fixed.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2310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Peripheral nerve injuries</vt:lpstr>
      <vt:lpstr>NERVE STRUCTURE AND FUNCTION </vt:lpstr>
      <vt:lpstr>Pathological classification</vt:lpstr>
      <vt:lpstr>2-Neurapraxia</vt:lpstr>
      <vt:lpstr>3-AXONOTEMESIS</vt:lpstr>
      <vt:lpstr>Wallerian degeneration </vt:lpstr>
      <vt:lpstr>4-Neurotmesis </vt:lpstr>
      <vt:lpstr>The ‘double crush’ phenomenon </vt:lpstr>
      <vt:lpstr>Clinical features </vt:lpstr>
      <vt:lpstr>Assessment of nerve recovery 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Peripheral nerve injuries</dc:title>
  <dc:creator>DR.AHMED</dc:creator>
  <cp:lastModifiedBy>DR.AHMED</cp:lastModifiedBy>
  <cp:revision>41</cp:revision>
  <dcterms:created xsi:type="dcterms:W3CDTF">2011-12-24T13:05:15Z</dcterms:created>
  <dcterms:modified xsi:type="dcterms:W3CDTF">2011-12-24T19:42:39Z</dcterms:modified>
</cp:coreProperties>
</file>