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84"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48" autoAdjust="0"/>
    <p:restoredTop sz="94660"/>
  </p:normalViewPr>
  <p:slideViewPr>
    <p:cSldViewPr>
      <p:cViewPr varScale="1">
        <p:scale>
          <a:sx n="70" d="100"/>
          <a:sy n="70" d="100"/>
        </p:scale>
        <p:origin x="13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B7E2E-04C5-4997-85A4-613835FC7408}" type="datetimeFigureOut">
              <a:rPr lang="en-US" smtClean="0"/>
              <a:t>5/3/2016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9037A7-DF35-4905-95AB-8B1DCD2C315E}" type="slidenum">
              <a:rPr lang="en-US" smtClean="0"/>
              <a:t>‹#›</a:t>
            </a:fld>
            <a:endParaRPr lang="en-US"/>
          </a:p>
        </p:txBody>
      </p:sp>
    </p:spTree>
    <p:extLst>
      <p:ext uri="{BB962C8B-B14F-4D97-AF65-F5344CB8AC3E}">
        <p14:creationId xmlns:p14="http://schemas.microsoft.com/office/powerpoint/2010/main" val="1115719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037A7-DF35-4905-95AB-8B1DCD2C315E}" type="slidenum">
              <a:rPr lang="en-US" smtClean="0"/>
              <a:t>5</a:t>
            </a:fld>
            <a:endParaRPr lang="en-US"/>
          </a:p>
        </p:txBody>
      </p:sp>
    </p:spTree>
    <p:extLst>
      <p:ext uri="{BB962C8B-B14F-4D97-AF65-F5344CB8AC3E}">
        <p14:creationId xmlns:p14="http://schemas.microsoft.com/office/powerpoint/2010/main" val="3988538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5/3/2016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5/3/2016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5/3/2016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5/3/2016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5/3/2016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5/3/2016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5/3/2016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5/3/2016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heel spokes="8"/>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077200" cy="2289175"/>
          </a:xfrm>
        </p:spPr>
        <p:txBody>
          <a:bodyPr>
            <a:noAutofit/>
          </a:bodyPr>
          <a:lstStyle/>
          <a:p>
            <a:r>
              <a:rPr lang="en-US" sz="9600"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a:rPr>
              <a:t>MEDICAL GENETICS</a:t>
            </a:r>
            <a:endParaRPr lang="en-US" sz="9600" dirty="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a:endParaRPr>
          </a:p>
        </p:txBody>
      </p:sp>
      <p:sp>
        <p:nvSpPr>
          <p:cNvPr id="3" name="Subtitle 2"/>
          <p:cNvSpPr>
            <a:spLocks noGrp="1"/>
          </p:cNvSpPr>
          <p:nvPr>
            <p:ph type="subTitle" idx="1"/>
          </p:nvPr>
        </p:nvSpPr>
        <p:spPr/>
        <p:txBody>
          <a:bodyPr/>
          <a:lstStyle/>
          <a:p>
            <a:endParaRPr lang="en-US"/>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a:xfrm>
            <a:off x="457200" y="228600"/>
            <a:ext cx="8229600" cy="5897563"/>
          </a:xfrm>
        </p:spPr>
        <p:txBody>
          <a:bodyPr>
            <a:normAutofit fontScale="85000" lnSpcReduction="10000"/>
          </a:bodyPr>
          <a:lstStyle/>
          <a:p>
            <a:r>
              <a:rPr lang="en-US" dirty="0" smtClean="0"/>
              <a:t> Several different enzymes are involved in DNA repli­cation. One enzyme unwinds the double helix, one holds the strands apart, and others perform other dis­tinct functions. </a:t>
            </a:r>
            <a:r>
              <a:rPr lang="en-US" b="1" dirty="0" smtClean="0"/>
              <a:t>    </a:t>
            </a:r>
            <a:endParaRPr lang="en-US" dirty="0" smtClean="0"/>
          </a:p>
          <a:p>
            <a:r>
              <a:rPr lang="en-US" b="1" dirty="0" smtClean="0"/>
              <a:t>     DNA polymerase</a:t>
            </a:r>
            <a:r>
              <a:rPr lang="en-US" dirty="0" smtClean="0"/>
              <a:t> is one of the key replication enzymes. It travels along the single DNA strand, adding free nucleotides to the 3' end of the new strand.( 3' and 5' referred to no. of the carbon atom in the pentose sugar to which the base is attached).</a:t>
            </a:r>
          </a:p>
          <a:p>
            <a:r>
              <a:rPr lang="en-US" dirty="0" smtClean="0"/>
              <a:t>     Nucleotides can be added only to this end of the strand, so replication always proceeds from the 5' to the 3' end. When referring to the orientation of sequences along a gene, the 5' direction is termed </a:t>
            </a:r>
            <a:r>
              <a:rPr lang="en-US" b="1" dirty="0" smtClean="0"/>
              <a:t>"upstream,"</a:t>
            </a:r>
            <a:r>
              <a:rPr lang="en-US" dirty="0" smtClean="0"/>
              <a:t> while the 3' direction is termed </a:t>
            </a:r>
            <a:r>
              <a:rPr lang="en-US" b="1" dirty="0" smtClean="0"/>
              <a:t>"downstream."</a:t>
            </a:r>
            <a:endParaRPr lang="en-US" dirty="0"/>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229600" cy="6858000"/>
          </a:xfrm>
        </p:spPr>
        <p:txBody>
          <a:bodyPr>
            <a:normAutofit/>
          </a:bodyPr>
          <a:lstStyle/>
          <a:p>
            <a:r>
              <a:rPr lang="en-US" dirty="0" smtClean="0"/>
              <a:t>DNA sequences encode proteins through the processes of </a:t>
            </a:r>
            <a:r>
              <a:rPr lang="en-US" b="1" dirty="0" smtClean="0"/>
              <a:t>transcription and translation.</a:t>
            </a:r>
            <a:r>
              <a:rPr lang="en-US" dirty="0" smtClean="0"/>
              <a:t> These both involve ribonucleic acid, a single-stranded molecule similar to DNA except that it has a ribose sugar and a </a:t>
            </a:r>
            <a:r>
              <a:rPr lang="en-US" dirty="0" err="1" smtClean="0"/>
              <a:t>uracil</a:t>
            </a:r>
            <a:r>
              <a:rPr lang="en-US" dirty="0" smtClean="0"/>
              <a:t> base rather than thymine.</a:t>
            </a:r>
          </a:p>
          <a:p>
            <a:r>
              <a:rPr lang="en-US" dirty="0" smtClean="0"/>
              <a:t>     In the process of transcription, RNA polymerase II binds to a promoter site near the 5' end of a gene on the non-template strand and, through complementary base pairing, helps to produce an mRNA strand from the template DNA strand</a:t>
            </a:r>
          </a:p>
          <a:p>
            <a:pPr>
              <a:buNone/>
            </a:pPr>
            <a:endParaRPr lang="en-US" dirty="0"/>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rot="16200000">
            <a:off x="3000515" y="-1190485"/>
            <a:ext cx="3237939" cy="9238970"/>
          </a:xfrm>
          <a:prstGeom prst="rect">
            <a:avLst/>
          </a:prstGeom>
          <a:noFill/>
          <a:ln w="9525">
            <a:noFill/>
            <a:miter lim="800000"/>
            <a:headEnd/>
            <a:tailEnd/>
          </a:ln>
        </p:spPr>
      </p:pic>
      <p:sp>
        <p:nvSpPr>
          <p:cNvPr id="24580" name="Rectangle 4"/>
          <p:cNvSpPr>
            <a:spLocks noChangeArrowheads="1"/>
          </p:cNvSpPr>
          <p:nvPr/>
        </p:nvSpPr>
        <p:spPr bwMode="auto">
          <a:xfrm>
            <a:off x="0" y="0"/>
            <a:ext cx="1972015"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3810000" y="0"/>
            <a:ext cx="4949481" cy="6459102"/>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1219200" y="0"/>
            <a:ext cx="6345237" cy="6538358"/>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a:srcRect/>
          <a:stretch>
            <a:fillRect/>
          </a:stretch>
        </p:blipFill>
        <p:spPr bwMode="auto">
          <a:xfrm>
            <a:off x="533400" y="-1"/>
            <a:ext cx="6781800" cy="6836739"/>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dirty="0" smtClean="0">
                <a:solidFill>
                  <a:srgbClr val="C00000"/>
                </a:solidFill>
              </a:rPr>
              <a:t>The Genetic Code</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dirty="0" smtClean="0"/>
              <a:t>Of the 64 possible </a:t>
            </a:r>
            <a:r>
              <a:rPr lang="en-US" dirty="0" err="1" smtClean="0"/>
              <a:t>codons</a:t>
            </a:r>
            <a:r>
              <a:rPr lang="en-US" dirty="0" smtClean="0"/>
              <a:t>, 3 signal the end of a gene and are known as stop </a:t>
            </a:r>
            <a:r>
              <a:rPr lang="en-US" dirty="0" err="1" smtClean="0"/>
              <a:t>codons</a:t>
            </a:r>
            <a:r>
              <a:rPr lang="en-US" dirty="0" smtClean="0"/>
              <a:t>. These are UAA, UGA, and UAG. The remaining 61 all specify amino acids. This means that most amino acids can be specified by more than one </a:t>
            </a:r>
            <a:r>
              <a:rPr lang="en-US" dirty="0" err="1" smtClean="0"/>
              <a:t>codon</a:t>
            </a:r>
            <a:r>
              <a:rPr lang="en-US" dirty="0" smtClean="0"/>
              <a:t>. </a:t>
            </a:r>
          </a:p>
          <a:p>
            <a:r>
              <a:rPr lang="en-US" dirty="0" smtClean="0"/>
              <a:t>      While a given amino acid may be specified by more than one </a:t>
            </a:r>
            <a:r>
              <a:rPr lang="en-US" dirty="0" err="1" smtClean="0"/>
              <a:t>codon</a:t>
            </a:r>
            <a:r>
              <a:rPr lang="en-US" dirty="0" smtClean="0"/>
              <a:t>, each </a:t>
            </a:r>
            <a:r>
              <a:rPr lang="en-US" dirty="0" err="1" smtClean="0"/>
              <a:t>codon</a:t>
            </a:r>
            <a:r>
              <a:rPr lang="en-US" dirty="0" smtClean="0"/>
              <a:t> can designate only one amino acid.</a:t>
            </a:r>
          </a:p>
          <a:p>
            <a:endParaRPr lang="en-US" dirty="0"/>
          </a:p>
        </p:txBody>
      </p:sp>
    </p:spTree>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en-US" dirty="0" smtClean="0">
                <a:solidFill>
                  <a:srgbClr val="C00000"/>
                </a:solidFill>
              </a:rPr>
              <a:t>The Genetic Code</a:t>
            </a:r>
            <a:endParaRPr lang="en-US" dirty="0">
              <a:solidFill>
                <a:srgbClr val="C00000"/>
              </a:solidFill>
            </a:endParaRPr>
          </a:p>
        </p:txBody>
      </p:sp>
      <p:sp>
        <p:nvSpPr>
          <p:cNvPr id="3" name="Content Placeholder 2"/>
          <p:cNvSpPr>
            <a:spLocks noGrp="1"/>
          </p:cNvSpPr>
          <p:nvPr>
            <p:ph idx="1"/>
          </p:nvPr>
        </p:nvSpPr>
        <p:spPr>
          <a:xfrm>
            <a:off x="457200" y="1676400"/>
            <a:ext cx="8229600" cy="5181600"/>
          </a:xfrm>
        </p:spPr>
        <p:txBody>
          <a:bodyPr/>
          <a:lstStyle/>
          <a:p>
            <a:r>
              <a:rPr lang="en-US" dirty="0" smtClean="0"/>
              <a:t> </a:t>
            </a:r>
            <a:r>
              <a:rPr lang="en-US" sz="4000" dirty="0" smtClean="0"/>
              <a:t>Human genetic program amount to 6 billion base-pair (</a:t>
            </a:r>
            <a:r>
              <a:rPr lang="en-US" sz="4000" dirty="0" err="1" smtClean="0"/>
              <a:t>bp</a:t>
            </a:r>
            <a:r>
              <a:rPr lang="en-US" sz="4000" dirty="0" smtClean="0"/>
              <a:t>) of DNA (two copies) it encode 50 000 genes. </a:t>
            </a:r>
          </a:p>
          <a:p>
            <a:r>
              <a:rPr lang="en-US" sz="4000" dirty="0" smtClean="0"/>
              <a:t>     Each gene e.g. a 1400 </a:t>
            </a:r>
            <a:r>
              <a:rPr lang="en-US" sz="4000" dirty="0" err="1" smtClean="0"/>
              <a:t>bp</a:t>
            </a:r>
            <a:r>
              <a:rPr lang="en-US" sz="4000" dirty="0" smtClean="0"/>
              <a:t> is likely to produce 30 000 deferent proteins by changing sites of splicing, site if starting transcription and site of termination.</a:t>
            </a:r>
          </a:p>
          <a:p>
            <a:pPr>
              <a:buNone/>
            </a:pPr>
            <a:endParaRPr lang="en-US" dirty="0"/>
          </a:p>
        </p:txBody>
      </p:sp>
    </p:spTree>
  </p:cSld>
  <p:clrMapOvr>
    <a:masterClrMapping/>
  </p:clrMapOvr>
  <p:transition spd="slow">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en-US" dirty="0" smtClean="0">
                <a:solidFill>
                  <a:srgbClr val="C00000"/>
                </a:solidFill>
              </a:rPr>
              <a:t>The Genetic Code</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b="1" dirty="0" smtClean="0"/>
              <a:t>Mutations</a:t>
            </a:r>
            <a:r>
              <a:rPr lang="en-US" dirty="0" smtClean="0"/>
              <a:t> ------ are an alteration in DNA sequence they are the ultimate source of genetic variation.</a:t>
            </a:r>
          </a:p>
          <a:p>
            <a:r>
              <a:rPr lang="en-US" dirty="0" smtClean="0"/>
              <a:t> Some mutations ----- result in genetic disease</a:t>
            </a:r>
          </a:p>
          <a:p>
            <a:r>
              <a:rPr lang="en-US" dirty="0" smtClean="0"/>
              <a:t>Others----------- have no physical effects. </a:t>
            </a:r>
            <a:r>
              <a:rPr lang="en-US" sz="4800" b="1" dirty="0" smtClean="0">
                <a:solidFill>
                  <a:srgbClr val="FF0000"/>
                </a:solidFill>
              </a:rPr>
              <a:t>depending on the site of the mutation on the genome   </a:t>
            </a:r>
            <a:endParaRPr lang="en-US" sz="4800" b="1" dirty="0">
              <a:solidFill>
                <a:srgbClr val="FF0000"/>
              </a:solidFill>
            </a:endParaRPr>
          </a:p>
        </p:txBody>
      </p:sp>
    </p:spTree>
  </p:cSld>
  <p:clrMapOvr>
    <a:masterClrMapping/>
  </p:clrMapOvr>
  <p:transition spd="slow">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smtClean="0">
                <a:solidFill>
                  <a:srgbClr val="C00000"/>
                </a:solidFill>
              </a:rPr>
              <a:t>Types of mutations</a:t>
            </a:r>
            <a:endParaRPr lang="en-US" dirty="0">
              <a:solidFill>
                <a:srgbClr val="C00000"/>
              </a:solidFill>
            </a:endParaRPr>
          </a:p>
        </p:txBody>
      </p:sp>
      <p:sp>
        <p:nvSpPr>
          <p:cNvPr id="3" name="Content Placeholder 2"/>
          <p:cNvSpPr>
            <a:spLocks noGrp="1"/>
          </p:cNvSpPr>
          <p:nvPr>
            <p:ph idx="1"/>
          </p:nvPr>
        </p:nvSpPr>
        <p:spPr/>
        <p:txBody>
          <a:bodyPr>
            <a:normAutofit/>
          </a:bodyPr>
          <a:lstStyle/>
          <a:p>
            <a:pPr lvl="0">
              <a:buNone/>
            </a:pPr>
            <a:r>
              <a:rPr lang="en-US" dirty="0" smtClean="0">
                <a:solidFill>
                  <a:srgbClr val="FF0000"/>
                </a:solidFill>
              </a:rPr>
              <a:t>1.  </a:t>
            </a:r>
            <a:r>
              <a:rPr lang="en-US" u="sng" dirty="0" smtClean="0">
                <a:solidFill>
                  <a:srgbClr val="FF0000"/>
                </a:solidFill>
              </a:rPr>
              <a:t>Point mutation</a:t>
            </a:r>
            <a:r>
              <a:rPr lang="en-US" dirty="0" smtClean="0">
                <a:solidFill>
                  <a:srgbClr val="FF0000"/>
                </a:solidFill>
              </a:rPr>
              <a:t> </a:t>
            </a:r>
            <a:r>
              <a:rPr lang="en-US" dirty="0" smtClean="0"/>
              <a:t>: which is substation of one nucleotide for another within a gene these include: </a:t>
            </a:r>
          </a:p>
          <a:p>
            <a:pPr lvl="0">
              <a:buFont typeface="Wingdings" pitchFamily="2" charset="2"/>
              <a:buChar char="v"/>
            </a:pPr>
            <a:r>
              <a:rPr lang="en-US" dirty="0" smtClean="0"/>
              <a:t>  </a:t>
            </a:r>
            <a:r>
              <a:rPr lang="en-US" i="1" dirty="0" err="1" smtClean="0"/>
              <a:t>Missense</a:t>
            </a:r>
            <a:r>
              <a:rPr lang="en-US" dirty="0" smtClean="0"/>
              <a:t> ----</a:t>
            </a:r>
          </a:p>
          <a:p>
            <a:pPr lvl="0">
              <a:buFont typeface="Wingdings" pitchFamily="2" charset="2"/>
              <a:buChar char="v"/>
            </a:pPr>
            <a:r>
              <a:rPr lang="en-US" i="1" dirty="0" smtClean="0"/>
              <a:t>  Non­sense</a:t>
            </a:r>
            <a:r>
              <a:rPr lang="en-US" dirty="0" smtClean="0"/>
              <a:t>------ </a:t>
            </a:r>
          </a:p>
          <a:p>
            <a:pPr lvl="0">
              <a:buFont typeface="Wingdings" pitchFamily="2" charset="2"/>
              <a:buChar char="v"/>
            </a:pPr>
            <a:r>
              <a:rPr lang="en-US" i="1" dirty="0" smtClean="0"/>
              <a:t>  Splice site mutation</a:t>
            </a:r>
            <a:r>
              <a:rPr lang="en-US" dirty="0" smtClean="0"/>
              <a:t>-----</a:t>
            </a:r>
            <a:endParaRPr lang="en-US" dirty="0"/>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spc="-10" dirty="0" smtClean="0">
                <a:solidFill>
                  <a:srgbClr val="262626"/>
                </a:solidFill>
                <a:latin typeface="Arial"/>
                <a:ea typeface="Times New Roman"/>
              </a:rPr>
              <a:t/>
            </a:r>
            <a:br>
              <a:rPr lang="en-US" b="1" spc="-10" dirty="0" smtClean="0">
                <a:solidFill>
                  <a:srgbClr val="262626"/>
                </a:solidFill>
                <a:latin typeface="Arial"/>
                <a:ea typeface="Times New Roman"/>
              </a:rPr>
            </a:br>
            <a:r>
              <a:rPr lang="en-US" b="1" spc="-10" dirty="0" smtClean="0">
                <a:solidFill>
                  <a:srgbClr val="C00000"/>
                </a:solidFill>
                <a:latin typeface="Arial"/>
                <a:ea typeface="Times New Roman"/>
              </a:rPr>
              <a:t>WHAT IS MEDICAL GENETICS?</a:t>
            </a:r>
            <a:r>
              <a:rPr lang="en-US" dirty="0" smtClean="0">
                <a:solidFill>
                  <a:srgbClr val="C00000"/>
                </a:solidFill>
                <a:latin typeface="Times New Roman"/>
                <a:ea typeface="Times New Roman"/>
              </a:rPr>
              <a:t/>
            </a:r>
            <a:br>
              <a:rPr lang="en-US" dirty="0" smtClean="0">
                <a:solidFill>
                  <a:srgbClr val="C00000"/>
                </a:solidFill>
                <a:latin typeface="Times New Roman"/>
                <a:ea typeface="Times New Roman"/>
              </a:rPr>
            </a:br>
            <a:endParaRPr lang="en-US" dirty="0">
              <a:solidFill>
                <a:srgbClr val="C00000"/>
              </a:solidFill>
            </a:endParaRPr>
          </a:p>
        </p:txBody>
      </p:sp>
      <p:sp>
        <p:nvSpPr>
          <p:cNvPr id="3" name="Content Placeholder 2"/>
          <p:cNvSpPr>
            <a:spLocks noGrp="1"/>
          </p:cNvSpPr>
          <p:nvPr>
            <p:ph idx="1"/>
          </p:nvPr>
        </p:nvSpPr>
        <p:spPr>
          <a:xfrm>
            <a:off x="0" y="1600200"/>
            <a:ext cx="9144000" cy="5029200"/>
          </a:xfrm>
        </p:spPr>
        <p:txBody>
          <a:bodyPr>
            <a:normAutofit fontScale="77500" lnSpcReduction="20000"/>
          </a:bodyPr>
          <a:lstStyle/>
          <a:p>
            <a:pPr algn="just">
              <a:buNone/>
            </a:pPr>
            <a:r>
              <a:rPr lang="en-US" sz="3400" dirty="0" smtClean="0"/>
              <a:t>         Medical genetics involves any application of genetics to medical practice. It thus includes: </a:t>
            </a:r>
          </a:p>
          <a:p>
            <a:pPr lvl="0" algn="just"/>
            <a:r>
              <a:rPr lang="en-US" sz="3400" dirty="0" smtClean="0"/>
              <a:t>studies of the inheritance of diseases in families</a:t>
            </a:r>
          </a:p>
          <a:p>
            <a:pPr lvl="0" algn="just"/>
            <a:r>
              <a:rPr lang="en-US" sz="3400" dirty="0" smtClean="0"/>
              <a:t> the mapping of disease genes to specific locations on chromosomes, </a:t>
            </a:r>
          </a:p>
          <a:p>
            <a:pPr lvl="0" algn="just"/>
            <a:r>
              <a:rPr lang="en-US" sz="3400" dirty="0" smtClean="0"/>
              <a:t>analyses of the molecular mechanisms through which genes cause disease, </a:t>
            </a:r>
          </a:p>
          <a:p>
            <a:pPr lvl="0" algn="just"/>
            <a:r>
              <a:rPr lang="en-US" sz="3400" dirty="0" smtClean="0"/>
              <a:t>the diagnosis and treatment of genetic disease. As a result of rapid progress in molecular genetics, gene therapy—the insertion of normal genes into pa­tients in order to correct genetic diseases—has recently been initiated. </a:t>
            </a:r>
          </a:p>
          <a:p>
            <a:pPr algn="just"/>
            <a:r>
              <a:rPr lang="en-US" sz="3400" b="1" dirty="0" smtClean="0"/>
              <a:t>    Genetic counseling</a:t>
            </a:r>
            <a:r>
              <a:rPr lang="en-US" sz="3400" dirty="0" smtClean="0"/>
              <a:t>, which involves the communication of in­formation regarding risks, prognoses, and treatment to patients and their families.</a:t>
            </a:r>
          </a:p>
          <a:p>
            <a:pPr>
              <a:buNone/>
            </a:pPr>
            <a:endParaRPr lang="en-US" dirty="0"/>
          </a:p>
        </p:txBody>
      </p:sp>
    </p:spTree>
  </p:cSld>
  <p:clrMapOvr>
    <a:masterClrMapping/>
  </p:clrMapOvr>
  <p:transition spd="slow">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srcRect l="6433" r="2776"/>
          <a:stretch>
            <a:fillRect/>
          </a:stretch>
        </p:blipFill>
        <p:spPr bwMode="auto">
          <a:xfrm rot="5400000">
            <a:off x="1328113" y="-1099514"/>
            <a:ext cx="6487773" cy="9144000"/>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smtClean="0">
                <a:solidFill>
                  <a:srgbClr val="C00000"/>
                </a:solidFill>
              </a:rPr>
              <a:t>Types of mutations</a:t>
            </a:r>
            <a:endParaRPr lang="en-US" dirty="0">
              <a:solidFill>
                <a:srgbClr val="C00000"/>
              </a:solidFill>
            </a:endParaRPr>
          </a:p>
        </p:txBody>
      </p:sp>
      <p:sp>
        <p:nvSpPr>
          <p:cNvPr id="3" name="Content Placeholder 2"/>
          <p:cNvSpPr>
            <a:spLocks noGrp="1"/>
          </p:cNvSpPr>
          <p:nvPr>
            <p:ph idx="1"/>
          </p:nvPr>
        </p:nvSpPr>
        <p:spPr>
          <a:xfrm>
            <a:off x="457200" y="1524000"/>
            <a:ext cx="8229600" cy="4525963"/>
          </a:xfrm>
        </p:spPr>
        <p:txBody>
          <a:bodyPr>
            <a:normAutofit lnSpcReduction="10000"/>
          </a:bodyPr>
          <a:lstStyle/>
          <a:p>
            <a:pPr lvl="0">
              <a:buNone/>
            </a:pPr>
            <a:r>
              <a:rPr lang="en-US" u="sng" dirty="0" smtClean="0">
                <a:solidFill>
                  <a:srgbClr val="FF0000"/>
                </a:solidFill>
              </a:rPr>
              <a:t>2. Deletion/ insertion</a:t>
            </a:r>
            <a:r>
              <a:rPr lang="en-US" dirty="0" smtClean="0">
                <a:solidFill>
                  <a:srgbClr val="FF0000"/>
                </a:solidFill>
              </a:rPr>
              <a:t> </a:t>
            </a:r>
            <a:r>
              <a:rPr lang="en-US" dirty="0" smtClean="0"/>
              <a:t>: a loss / gain of DNA sequence that range from single Bp to large part of chromosome. If no. of Bp affected is no multiple of 3 ------ </a:t>
            </a:r>
            <a:r>
              <a:rPr lang="en-US" i="1" dirty="0" smtClean="0"/>
              <a:t>Frame shift mutation</a:t>
            </a:r>
            <a:r>
              <a:rPr lang="en-US" dirty="0" smtClean="0"/>
              <a:t> i.e. it can alter all the downstream </a:t>
            </a:r>
            <a:r>
              <a:rPr lang="en-US" dirty="0" err="1" smtClean="0"/>
              <a:t>codons</a:t>
            </a:r>
            <a:r>
              <a:rPr lang="en-US" dirty="0" smtClean="0"/>
              <a:t>.</a:t>
            </a:r>
          </a:p>
          <a:p>
            <a:pPr lvl="0">
              <a:buNone/>
            </a:pPr>
            <a:r>
              <a:rPr lang="en-US" u="sng" dirty="0" smtClean="0">
                <a:solidFill>
                  <a:srgbClr val="FF0000"/>
                </a:solidFill>
              </a:rPr>
              <a:t>3. Duplication / Deletion of whole gene</a:t>
            </a:r>
            <a:r>
              <a:rPr lang="en-US" dirty="0" smtClean="0">
                <a:solidFill>
                  <a:srgbClr val="FF0000"/>
                </a:solidFill>
              </a:rPr>
              <a:t> </a:t>
            </a:r>
            <a:r>
              <a:rPr lang="en-US" dirty="0" smtClean="0"/>
              <a:t>: may result in more than 2 copies of the same whole gene then result in increase production of certain protein</a:t>
            </a:r>
          </a:p>
        </p:txBody>
      </p:sp>
    </p:spTree>
  </p:cSld>
  <p:clrMapOvr>
    <a:masterClrMapping/>
  </p:clrMapOvr>
  <p:transition spd="slow">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smtClean="0">
                <a:solidFill>
                  <a:srgbClr val="C00000"/>
                </a:solidFill>
              </a:rPr>
              <a:t>Types of mutations</a:t>
            </a:r>
            <a:endParaRPr lang="en-US" dirty="0">
              <a:solidFill>
                <a:srgbClr val="C00000"/>
              </a:solidFill>
            </a:endParaRPr>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lvl="0">
              <a:buNone/>
            </a:pPr>
            <a:r>
              <a:rPr lang="en-US" u="sng" dirty="0" smtClean="0">
                <a:solidFill>
                  <a:srgbClr val="FF0000"/>
                </a:solidFill>
              </a:rPr>
              <a:t>4. </a:t>
            </a:r>
            <a:r>
              <a:rPr lang="en-US" u="sng" dirty="0" err="1" smtClean="0">
                <a:solidFill>
                  <a:srgbClr val="FF0000"/>
                </a:solidFill>
              </a:rPr>
              <a:t>Trinucleotide</a:t>
            </a:r>
            <a:r>
              <a:rPr lang="en-US" u="sng" dirty="0" smtClean="0">
                <a:solidFill>
                  <a:srgbClr val="FF0000"/>
                </a:solidFill>
              </a:rPr>
              <a:t> repeat expansion:</a:t>
            </a:r>
            <a:r>
              <a:rPr lang="en-US" dirty="0" smtClean="0">
                <a:solidFill>
                  <a:srgbClr val="FF0000"/>
                </a:solidFill>
              </a:rPr>
              <a:t> </a:t>
            </a:r>
            <a:r>
              <a:rPr lang="en-US" dirty="0" smtClean="0"/>
              <a:t>The repeat units are three bases long, so a typical example would be CAGCAGCAG. A normal individual will have a rela­tively small number of these tandem repeats (e.g., 20 to 30) at a specific chromosome location. For reasons that are not yet understood, the number of repeats can increase dramatically during meiosis or possibly during early fetal development, so that a newborn may have hundreds or even thousands of repeats. When this occurs in certain regions of the genome, it causes genetic disease. E.g. fragile X chromosome ( CGG </a:t>
            </a:r>
            <a:r>
              <a:rPr lang="en-US" dirty="0" err="1" smtClean="0"/>
              <a:t>tandemly</a:t>
            </a:r>
            <a:r>
              <a:rPr lang="en-US" dirty="0" smtClean="0"/>
              <a:t> repeated within a gene)</a:t>
            </a:r>
            <a:endParaRPr lang="en-US" dirty="0"/>
          </a:p>
        </p:txBody>
      </p:sp>
    </p:spTree>
  </p:cSld>
  <p:clrMapOvr>
    <a:masterClrMapping/>
  </p:clrMapOvr>
  <p:transition spd="slow">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l="2541" t="10300" r="1996" b="1915"/>
          <a:stretch>
            <a:fillRect/>
          </a:stretch>
        </p:blipFill>
        <p:spPr bwMode="auto">
          <a:xfrm>
            <a:off x="1981200" y="-437892"/>
            <a:ext cx="5562600" cy="7237612"/>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pPr algn="l"/>
            <a:r>
              <a:rPr lang="en-US" dirty="0" smtClean="0">
                <a:solidFill>
                  <a:srgbClr val="C00000"/>
                </a:solidFill>
              </a:rPr>
              <a:t>Mutation can result in :</a:t>
            </a:r>
            <a:endParaRPr lang="en-US"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dirty="0" smtClean="0"/>
              <a:t>Gain of function :                                                                    </a:t>
            </a:r>
          </a:p>
          <a:p>
            <a:pPr>
              <a:buNone/>
            </a:pPr>
            <a:r>
              <a:rPr lang="en-US" dirty="0" smtClean="0"/>
              <a:t>        are sometimes seen in </a:t>
            </a:r>
            <a:r>
              <a:rPr lang="en-US" i="1" dirty="0" smtClean="0"/>
              <a:t>domi­nant diseases</a:t>
            </a:r>
            <a:r>
              <a:rPr lang="en-US" dirty="0" smtClean="0"/>
              <a:t>.</a:t>
            </a:r>
          </a:p>
          <a:p>
            <a:pPr>
              <a:buFont typeface="Wingdings" pitchFamily="2" charset="2"/>
              <a:buChar char="q"/>
            </a:pPr>
            <a:r>
              <a:rPr lang="en-US" dirty="0" smtClean="0"/>
              <a:t> loss of function of the protein product: </a:t>
            </a:r>
          </a:p>
          <a:p>
            <a:pPr>
              <a:buNone/>
            </a:pPr>
            <a:r>
              <a:rPr lang="en-US" dirty="0" smtClean="0"/>
              <a:t>           (1) </a:t>
            </a:r>
            <a:r>
              <a:rPr lang="en-US" i="1" dirty="0" smtClean="0"/>
              <a:t>recessive diseases</a:t>
            </a:r>
            <a:r>
              <a:rPr lang="en-US" dirty="0" smtClean="0"/>
              <a:t>; </a:t>
            </a:r>
          </a:p>
          <a:p>
            <a:pPr>
              <a:buNone/>
            </a:pPr>
            <a:r>
              <a:rPr lang="en-US" dirty="0" smtClean="0"/>
              <a:t>           (2) </a:t>
            </a:r>
            <a:r>
              <a:rPr lang="en-US" i="1" dirty="0" smtClean="0"/>
              <a:t>diseases involving </a:t>
            </a:r>
            <a:r>
              <a:rPr lang="en-US" i="1" dirty="0" err="1" smtClean="0"/>
              <a:t>haplo</a:t>
            </a:r>
            <a:r>
              <a:rPr lang="en-US" i="1" dirty="0" smtClean="0"/>
              <a:t>-insufficiency, in which 50% of the gene product is insufficient for normal function</a:t>
            </a:r>
            <a:r>
              <a:rPr lang="en-US" dirty="0" smtClean="0"/>
              <a:t>; </a:t>
            </a:r>
          </a:p>
          <a:p>
            <a:pPr>
              <a:buNone/>
            </a:pPr>
            <a:r>
              <a:rPr lang="en-US" dirty="0" smtClean="0"/>
              <a:t>            (3) </a:t>
            </a:r>
            <a:r>
              <a:rPr lang="en-US" i="1" dirty="0" smtClean="0"/>
              <a:t>dominant negative mutations, in which the abnormal protein  product interferes with the normal protein product.</a:t>
            </a:r>
            <a:endParaRPr lang="en-US" dirty="0" smtClean="0"/>
          </a:p>
          <a:p>
            <a:pPr>
              <a:buFont typeface="Wingdings" pitchFamily="2" charset="2"/>
              <a:buChar char="q"/>
            </a:pPr>
            <a:endParaRPr lang="en-US" dirty="0" smtClean="0"/>
          </a:p>
          <a:p>
            <a:pPr>
              <a:buFont typeface="Wingdings" pitchFamily="2" charset="2"/>
              <a:buChar char="q"/>
            </a:pPr>
            <a:endParaRPr lang="en-US" dirty="0"/>
          </a:p>
        </p:txBody>
      </p:sp>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en-US" b="1" dirty="0" smtClean="0">
                <a:solidFill>
                  <a:srgbClr val="C00000"/>
                </a:solidFill>
              </a:rPr>
              <a:t>Causes of Mutation</a:t>
            </a:r>
            <a:endParaRPr lang="en-US"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t>       Many substances in our environment are known to be </a:t>
            </a:r>
            <a:r>
              <a:rPr lang="en-US" b="1" i="1" dirty="0" smtClean="0"/>
              <a:t>mutagenic</a:t>
            </a:r>
            <a:r>
              <a:rPr lang="en-US" dirty="0" smtClean="0"/>
              <a:t>. These include </a:t>
            </a:r>
          </a:p>
          <a:p>
            <a:pPr>
              <a:buFont typeface="Wingdings" pitchFamily="2" charset="2"/>
              <a:buChar char="Ø"/>
            </a:pPr>
            <a:r>
              <a:rPr lang="en-US" i="1" dirty="0" smtClean="0"/>
              <a:t>           ionizing </a:t>
            </a:r>
            <a:r>
              <a:rPr lang="en-US" dirty="0" smtClean="0"/>
              <a:t>and </a:t>
            </a:r>
            <a:r>
              <a:rPr lang="en-US" i="1" dirty="0" smtClean="0"/>
              <a:t>non-ionizing radiation</a:t>
            </a:r>
            <a:r>
              <a:rPr lang="en-US" dirty="0" smtClean="0"/>
              <a:t>,                   </a:t>
            </a:r>
          </a:p>
          <a:p>
            <a:pPr>
              <a:buFont typeface="Wingdings" pitchFamily="2" charset="2"/>
              <a:buChar char="Ø"/>
            </a:pPr>
            <a:r>
              <a:rPr lang="en-US" i="1" dirty="0" smtClean="0"/>
              <a:t>          chemicals</a:t>
            </a:r>
            <a:r>
              <a:rPr lang="en-US" dirty="0" smtClean="0"/>
              <a:t>.</a:t>
            </a:r>
          </a:p>
          <a:p>
            <a:pPr>
              <a:buNone/>
            </a:pPr>
            <a:r>
              <a:rPr lang="en-US" dirty="0" smtClean="0"/>
              <a:t>       These mutagens are capable of causing base substitutions, deletions, and </a:t>
            </a:r>
            <a:r>
              <a:rPr lang="en-US" dirty="0" err="1" smtClean="0"/>
              <a:t>frameshifts</a:t>
            </a:r>
            <a:r>
              <a:rPr lang="en-US" dirty="0" smtClean="0"/>
              <a:t>. </a:t>
            </a:r>
          </a:p>
          <a:p>
            <a:pPr>
              <a:buNone/>
            </a:pPr>
            <a:r>
              <a:rPr lang="en-US" dirty="0" smtClean="0"/>
              <a:t>        Ionizing radiation can induce double-stranded DNA breaks. </a:t>
            </a:r>
          </a:p>
          <a:p>
            <a:r>
              <a:rPr lang="en-US" dirty="0" smtClean="0"/>
              <a:t>     Mutagens occur either </a:t>
            </a:r>
            <a:r>
              <a:rPr lang="en-US" b="1" dirty="0" smtClean="0">
                <a:solidFill>
                  <a:srgbClr val="FF0000"/>
                </a:solidFill>
              </a:rPr>
              <a:t>naturally,</a:t>
            </a:r>
          </a:p>
          <a:p>
            <a:r>
              <a:rPr lang="en-US" dirty="0" smtClean="0"/>
              <a:t>                                or </a:t>
            </a:r>
            <a:r>
              <a:rPr lang="en-US" b="1" dirty="0" smtClean="0">
                <a:solidFill>
                  <a:srgbClr val="FF0000"/>
                </a:solidFill>
              </a:rPr>
              <a:t>generated by humans</a:t>
            </a:r>
            <a:endParaRPr lang="en-US" b="1" dirty="0">
              <a:solidFill>
                <a:srgbClr val="FF0000"/>
              </a:solidFill>
            </a:endParaRPr>
          </a:p>
        </p:txBody>
      </p:sp>
    </p:spTree>
  </p:cSld>
  <p:clrMapOvr>
    <a:masterClrMapping/>
  </p:clrMapOvr>
  <p:transition spd="slow">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lnSpcReduction="10000"/>
          </a:bodyPr>
          <a:lstStyle/>
          <a:p>
            <a:r>
              <a:rPr lang="en-US" b="1" dirty="0" smtClean="0">
                <a:solidFill>
                  <a:srgbClr val="FF0000"/>
                </a:solidFill>
              </a:rPr>
              <a:t>Loci</a:t>
            </a:r>
            <a:r>
              <a:rPr lang="en-US" b="1" dirty="0" smtClean="0"/>
              <a:t> </a:t>
            </a:r>
            <a:r>
              <a:rPr lang="en-US" dirty="0" smtClean="0"/>
              <a:t>---------- the position of gene on  a chromosome. </a:t>
            </a:r>
          </a:p>
          <a:p>
            <a:r>
              <a:rPr lang="en-US" b="1" dirty="0" smtClean="0">
                <a:solidFill>
                  <a:srgbClr val="FF0000"/>
                </a:solidFill>
              </a:rPr>
              <a:t>Alleles</a:t>
            </a:r>
            <a:r>
              <a:rPr lang="en-US" dirty="0" smtClean="0"/>
              <a:t>-------- the differing of the DNA sequences among individuals as a result of mutation.</a:t>
            </a:r>
          </a:p>
          <a:p>
            <a:r>
              <a:rPr lang="en-US" b="1" dirty="0" smtClean="0">
                <a:solidFill>
                  <a:srgbClr val="FF0000"/>
                </a:solidFill>
              </a:rPr>
              <a:t>Genotype of individual </a:t>
            </a:r>
            <a:r>
              <a:rPr lang="en-US" dirty="0" smtClean="0"/>
              <a:t>-------- refers to their genetic make up i.e. sequences of their genes.</a:t>
            </a:r>
            <a:r>
              <a:rPr lang="en-US" b="1" dirty="0" smtClean="0"/>
              <a:t> </a:t>
            </a:r>
            <a:endParaRPr lang="en-US" dirty="0" smtClean="0"/>
          </a:p>
          <a:p>
            <a:r>
              <a:rPr lang="en-US" b="1" dirty="0" smtClean="0">
                <a:solidFill>
                  <a:srgbClr val="FF0000"/>
                </a:solidFill>
              </a:rPr>
              <a:t>Phenotype of individual </a:t>
            </a:r>
            <a:r>
              <a:rPr lang="en-US" dirty="0" smtClean="0"/>
              <a:t>-------- describe any aspect of structure, development of                                              </a:t>
            </a:r>
            <a:r>
              <a:rPr lang="en-US" dirty="0" err="1" smtClean="0"/>
              <a:t>pathophysiology</a:t>
            </a:r>
            <a:r>
              <a:rPr lang="en-US" dirty="0" smtClean="0"/>
              <a:t> in an individual.</a:t>
            </a:r>
          </a:p>
          <a:p>
            <a:endParaRPr lang="en-US" dirty="0"/>
          </a:p>
        </p:txBody>
      </p:sp>
    </p:spTree>
  </p:cSld>
  <p:clrMapOvr>
    <a:masterClrMapping/>
  </p:clrMapOvr>
  <p:transition spd="slow">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lnSpcReduction="10000"/>
          </a:bodyPr>
          <a:lstStyle/>
          <a:p>
            <a:endParaRPr lang="en-US" dirty="0" smtClean="0"/>
          </a:p>
          <a:p>
            <a:r>
              <a:rPr lang="en-US" b="1" dirty="0" err="1" smtClean="0">
                <a:solidFill>
                  <a:srgbClr val="FF0000"/>
                </a:solidFill>
              </a:rPr>
              <a:t>Penetrance</a:t>
            </a:r>
            <a:r>
              <a:rPr lang="en-US" b="1" dirty="0" smtClean="0"/>
              <a:t> </a:t>
            </a:r>
            <a:r>
              <a:rPr lang="en-US" dirty="0" smtClean="0"/>
              <a:t>----- the proportion of individuals in a population </a:t>
            </a:r>
            <a:r>
              <a:rPr lang="en-US" dirty="0" err="1" smtClean="0"/>
              <a:t>pocessing</a:t>
            </a:r>
            <a:r>
              <a:rPr lang="en-US" dirty="0" smtClean="0"/>
              <a:t> the diseased gene                          (genotype) who express the disease phenotype. </a:t>
            </a:r>
            <a:r>
              <a:rPr lang="en-US" i="1" dirty="0" smtClean="0"/>
              <a:t>The mutation is said to be fully </a:t>
            </a:r>
            <a:r>
              <a:rPr lang="en-US" i="1" dirty="0" err="1" smtClean="0"/>
              <a:t>penetrance</a:t>
            </a:r>
            <a:r>
              <a:rPr lang="en-US" i="1" dirty="0" smtClean="0"/>
              <a:t> if all individuals who inherit it, develops the associated disease phenotype </a:t>
            </a:r>
            <a:r>
              <a:rPr lang="en-US" dirty="0" smtClean="0"/>
              <a:t> e.g. neurofibromatosis</a:t>
            </a:r>
          </a:p>
          <a:p>
            <a:r>
              <a:rPr lang="en-US" dirty="0" smtClean="0"/>
              <a:t> </a:t>
            </a:r>
            <a:r>
              <a:rPr lang="en-US" b="1" dirty="0" err="1" smtClean="0">
                <a:solidFill>
                  <a:srgbClr val="FF0000"/>
                </a:solidFill>
              </a:rPr>
              <a:t>Exptession</a:t>
            </a:r>
            <a:r>
              <a:rPr lang="en-US" dirty="0" smtClean="0"/>
              <a:t> -------describe the degree to which the severity of the disease phenotype may vary. e.g. for variable expressive disease is Tuberous sclerosis. </a:t>
            </a:r>
          </a:p>
          <a:p>
            <a:endParaRPr lang="en-US" dirty="0"/>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style>
          <a:lnRef idx="1">
            <a:schemeClr val="accent5"/>
          </a:lnRef>
          <a:fillRef idx="2">
            <a:schemeClr val="accent5"/>
          </a:fillRef>
          <a:effectRef idx="1">
            <a:schemeClr val="accent5"/>
          </a:effectRef>
          <a:fontRef idx="minor">
            <a:schemeClr val="dk1"/>
          </a:fontRef>
        </p:style>
        <p:txBody>
          <a:bodyPr/>
          <a:lstStyle/>
          <a:p>
            <a:r>
              <a:rPr lang="en-US" b="1" dirty="0" smtClean="0">
                <a:solidFill>
                  <a:srgbClr val="C00000"/>
                </a:solidFill>
              </a:rPr>
              <a:t>TYPES OF GENETIC DISEASES</a:t>
            </a:r>
            <a:endParaRPr lang="en-US" dirty="0">
              <a:solidFill>
                <a:srgbClr val="C00000"/>
              </a:solidFill>
            </a:endParaRPr>
          </a:p>
        </p:txBody>
      </p:sp>
      <p:sp>
        <p:nvSpPr>
          <p:cNvPr id="3" name="Content Placeholder 2"/>
          <p:cNvSpPr>
            <a:spLocks noGrp="1"/>
          </p:cNvSpPr>
          <p:nvPr>
            <p:ph idx="1"/>
          </p:nvPr>
        </p:nvSpPr>
        <p:spPr/>
        <p:txBody>
          <a:bodyPr>
            <a:normAutofit fontScale="40000" lnSpcReduction="20000"/>
          </a:bodyPr>
          <a:lstStyle/>
          <a:p>
            <a:pPr>
              <a:buNone/>
            </a:pPr>
            <a:r>
              <a:rPr lang="en-US" sz="5900" dirty="0" smtClean="0"/>
              <a:t>        Each human is estimated to have approximately 50,000 to 100,000 different genes. Alterations in these genes or in combinations of them, can produce genetic disorders. These disorders are classified into several major groups:</a:t>
            </a:r>
          </a:p>
          <a:p>
            <a:r>
              <a:rPr lang="en-US" sz="5900" b="1" dirty="0" smtClean="0"/>
              <a:t>1. Chromosome disorders, </a:t>
            </a:r>
            <a:r>
              <a:rPr lang="en-US" sz="5900" dirty="0" smtClean="0"/>
              <a:t>in which entire chromosomes, or large segments of them, are missing, duplicated, or otherwise altered. These disorders in­clude diseases such as Down syndrome and Turner syndrome.</a:t>
            </a:r>
          </a:p>
          <a:p>
            <a:r>
              <a:rPr lang="en-US" sz="5900" dirty="0" smtClean="0"/>
              <a:t>2. Disorders in which single genes are altered (often termed "</a:t>
            </a:r>
            <a:r>
              <a:rPr lang="en-US" sz="5900" dirty="0" err="1" smtClean="0"/>
              <a:t>mendelian</a:t>
            </a:r>
            <a:r>
              <a:rPr lang="en-US" sz="5900" dirty="0" smtClean="0"/>
              <a:t>" conditions, or </a:t>
            </a:r>
            <a:r>
              <a:rPr lang="en-US" sz="5900" b="1" dirty="0" smtClean="0"/>
              <a:t>single-gene dis­orders). </a:t>
            </a:r>
            <a:r>
              <a:rPr lang="en-US" sz="5900" dirty="0" smtClean="0"/>
              <a:t>Well-known examples include cystic fibrosis, sickle cell disease, and hemophilia</a:t>
            </a:r>
            <a:r>
              <a:rPr lang="en-US" dirty="0" smtClean="0"/>
              <a:t>.</a:t>
            </a:r>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smtClean="0">
                <a:solidFill>
                  <a:srgbClr val="C00000"/>
                </a:solidFill>
              </a:rPr>
              <a:t>TYPES OF GENETIC DISEASES</a:t>
            </a:r>
            <a:endParaRPr lang="en-US" dirty="0">
              <a:solidFill>
                <a:srgbClr val="C00000"/>
              </a:solidFill>
            </a:endParaRPr>
          </a:p>
        </p:txBody>
      </p:sp>
      <p:sp>
        <p:nvSpPr>
          <p:cNvPr id="3" name="Content Placeholder 2"/>
          <p:cNvSpPr>
            <a:spLocks noGrp="1"/>
          </p:cNvSpPr>
          <p:nvPr>
            <p:ph idx="1"/>
          </p:nvPr>
        </p:nvSpPr>
        <p:spPr/>
        <p:txBody>
          <a:bodyPr>
            <a:normAutofit fontScale="92500"/>
          </a:bodyPr>
          <a:lstStyle/>
          <a:p>
            <a:r>
              <a:rPr lang="en-US" b="1" dirty="0" smtClean="0"/>
              <a:t>3. </a:t>
            </a:r>
            <a:r>
              <a:rPr lang="en-US" b="1" dirty="0" err="1" smtClean="0"/>
              <a:t>Multifactorial</a:t>
            </a:r>
            <a:r>
              <a:rPr lang="en-US" b="1" dirty="0" smtClean="0"/>
              <a:t> disorders, </a:t>
            </a:r>
            <a:r>
              <a:rPr lang="en-US" dirty="0" smtClean="0"/>
              <a:t>which are due to a combi­nation of multiple genetic as well as environmental causes. Many birth defects, such as deft lip and/or deft palate, as well as many adult disorders, including heart disease and diabetes, belong in this category.</a:t>
            </a:r>
          </a:p>
          <a:p>
            <a:r>
              <a:rPr lang="en-US" b="1" dirty="0" smtClean="0"/>
              <a:t>4. Others e.g. Mitochondrial disorders, </a:t>
            </a:r>
            <a:r>
              <a:rPr lang="en-US" dirty="0" smtClean="0"/>
              <a:t>a</a:t>
            </a:r>
            <a:r>
              <a:rPr lang="en-US" b="1" dirty="0" smtClean="0"/>
              <a:t> </a:t>
            </a:r>
            <a:r>
              <a:rPr lang="en-US" dirty="0" smtClean="0"/>
              <a:t>relatively small number of diseases caused by alterations in the small </a:t>
            </a:r>
            <a:r>
              <a:rPr lang="en-US" dirty="0" err="1" smtClean="0"/>
              <a:t>cytoplasmic</a:t>
            </a:r>
            <a:r>
              <a:rPr lang="en-US" dirty="0" smtClean="0"/>
              <a:t> mitochondrial chromosome.</a:t>
            </a:r>
          </a:p>
          <a:p>
            <a:pPr>
              <a:buNone/>
            </a:pPr>
            <a:endParaRPr lang="en-US" dirty="0"/>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85782" y="1"/>
            <a:ext cx="5972433" cy="6858000"/>
          </a:xfrm>
          <a:prstGeom prst="rect">
            <a:avLst/>
          </a:prstGeom>
        </p:spPr>
      </p:pic>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0" y="990600"/>
            <a:ext cx="5638800" cy="4615631"/>
          </a:xfrm>
          <a:prstGeom prst="rect">
            <a:avLst/>
          </a:prstGeom>
        </p:spPr>
      </p:pic>
    </p:spTree>
    <p:extLst>
      <p:ext uri="{BB962C8B-B14F-4D97-AF65-F5344CB8AC3E}">
        <p14:creationId xmlns:p14="http://schemas.microsoft.com/office/powerpoint/2010/main" val="2919046512"/>
      </p:ext>
    </p:extLst>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smtClean="0">
                <a:solidFill>
                  <a:srgbClr val="C00000"/>
                </a:solidFill>
              </a:rPr>
              <a:t>Anatomy of human genome</a:t>
            </a:r>
            <a:endParaRPr lang="en-US"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 Somatic cells have diploid number of chromosomes( having 23 pairs chromosomes    -22 pairs of </a:t>
            </a:r>
            <a:r>
              <a:rPr lang="en-US" dirty="0" err="1" smtClean="0"/>
              <a:t>autosomes</a:t>
            </a:r>
            <a:r>
              <a:rPr lang="en-US" dirty="0" smtClean="0"/>
              <a:t> and one of sex chromosomes-). </a:t>
            </a:r>
          </a:p>
          <a:p>
            <a:r>
              <a:rPr lang="en-US" dirty="0" smtClean="0"/>
              <a:t>     Gametes have haploid number of chromosomes (have a total of 23 chromosomes). </a:t>
            </a:r>
          </a:p>
          <a:p>
            <a:r>
              <a:rPr lang="en-US" dirty="0" smtClean="0"/>
              <a:t>     Genes, the basic unit of inheritance, are contained in chromosomes and consist of DNA It is a tightly coiled structure. This coiling occurs at several levels: the </a:t>
            </a:r>
            <a:r>
              <a:rPr lang="en-US" dirty="0" err="1" smtClean="0"/>
              <a:t>nucleosome</a:t>
            </a:r>
            <a:r>
              <a:rPr lang="en-US" dirty="0" smtClean="0"/>
              <a:t>, the solenoid, and 100-kb loops.</a:t>
            </a:r>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 The basic structure of DNA is: sugar + phosphate + nitrogenous base (</a:t>
            </a:r>
            <a:r>
              <a:rPr lang="en-US" dirty="0" err="1" smtClean="0"/>
              <a:t>neucleotide</a:t>
            </a:r>
            <a:r>
              <a:rPr lang="en-US" dirty="0" smtClean="0"/>
              <a:t>)</a:t>
            </a:r>
          </a:p>
          <a:p>
            <a:pPr>
              <a:buNone/>
            </a:pPr>
            <a:r>
              <a:rPr lang="en-US" dirty="0" smtClean="0"/>
              <a:t>      The most important constituent of DNA is the four nucleotide bases: adenine, guanine (</a:t>
            </a:r>
            <a:r>
              <a:rPr lang="en-US" dirty="0" err="1" smtClean="0"/>
              <a:t>purines</a:t>
            </a:r>
            <a:r>
              <a:rPr lang="en-US" dirty="0" smtClean="0"/>
              <a:t>) thymine, and cytosine (</a:t>
            </a:r>
            <a:r>
              <a:rPr lang="en-US" dirty="0" err="1" smtClean="0"/>
              <a:t>pyrimidines</a:t>
            </a:r>
            <a:r>
              <a:rPr lang="en-US" dirty="0" smtClean="0"/>
              <a:t>).  DNA has a double helix structure</a:t>
            </a:r>
          </a:p>
          <a:p>
            <a:pPr lvl="0"/>
            <a:r>
              <a:rPr lang="en-US" dirty="0" smtClean="0"/>
              <a:t>Sequence of each 3 nucleotides------</a:t>
            </a:r>
            <a:r>
              <a:rPr lang="en-US" dirty="0" err="1" smtClean="0"/>
              <a:t>Codone</a:t>
            </a:r>
            <a:endParaRPr lang="en-US" dirty="0" smtClean="0"/>
          </a:p>
          <a:p>
            <a:pPr lvl="0"/>
            <a:r>
              <a:rPr lang="en-US" dirty="0" smtClean="0"/>
              <a:t>Sequence  of </a:t>
            </a:r>
            <a:r>
              <a:rPr lang="en-US" dirty="0" err="1" smtClean="0"/>
              <a:t>codones</a:t>
            </a:r>
            <a:r>
              <a:rPr lang="en-US" dirty="0" smtClean="0"/>
              <a:t> -------Gene ( functional entity of information) </a:t>
            </a:r>
          </a:p>
          <a:p>
            <a:pPr lvl="0"/>
            <a:r>
              <a:rPr lang="en-US" dirty="0" smtClean="0"/>
              <a:t>Sequence of genes --------- Genome (human genetic program)</a:t>
            </a:r>
          </a:p>
          <a:p>
            <a:endParaRPr lang="en-US" dirty="0"/>
          </a:p>
        </p:txBody>
      </p:sp>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28600" y="304799"/>
            <a:ext cx="8900656" cy="6096001"/>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218</TotalTime>
  <Words>1370</Words>
  <Application>Microsoft Office PowerPoint</Application>
  <PresentationFormat>On-screen Show (4:3)</PresentationFormat>
  <Paragraphs>73</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Franklin Gothic Book</vt:lpstr>
      <vt:lpstr>Franklin Gothic Medium</vt:lpstr>
      <vt:lpstr>Times New Roman</vt:lpstr>
      <vt:lpstr>Wingdings</vt:lpstr>
      <vt:lpstr>Wingdings 2</vt:lpstr>
      <vt:lpstr>Trek</vt:lpstr>
      <vt:lpstr>MEDICAL GENETICS</vt:lpstr>
      <vt:lpstr> WHAT IS MEDICAL GENETICS? </vt:lpstr>
      <vt:lpstr>TYPES OF GENETIC DISEASES</vt:lpstr>
      <vt:lpstr>TYPES OF GENETIC DISEASES</vt:lpstr>
      <vt:lpstr>PowerPoint Presentation</vt:lpstr>
      <vt:lpstr>PowerPoint Presentation</vt:lpstr>
      <vt:lpstr>Anatomy of human genome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Genetic Code</vt:lpstr>
      <vt:lpstr>The Genetic Code</vt:lpstr>
      <vt:lpstr>The Genetic Code</vt:lpstr>
      <vt:lpstr>Types of mutations</vt:lpstr>
      <vt:lpstr>PowerPoint Presentation</vt:lpstr>
      <vt:lpstr>Types of mutations</vt:lpstr>
      <vt:lpstr>Types of mutations</vt:lpstr>
      <vt:lpstr>PowerPoint Presentation</vt:lpstr>
      <vt:lpstr>Mutation can result in :</vt:lpstr>
      <vt:lpstr>Causes of Mutation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GENETICS</dc:title>
  <dc:creator/>
  <cp:lastModifiedBy>dr.rababbaker</cp:lastModifiedBy>
  <cp:revision>5</cp:revision>
  <dcterms:created xsi:type="dcterms:W3CDTF">2006-08-16T00:00:00Z</dcterms:created>
  <dcterms:modified xsi:type="dcterms:W3CDTF">2016-05-04T01:23:32Z</dcterms:modified>
</cp:coreProperties>
</file>