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88" r:id="rId4"/>
    <p:sldId id="28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86" r:id="rId13"/>
    <p:sldId id="267" r:id="rId14"/>
    <p:sldId id="268" r:id="rId15"/>
    <p:sldId id="269" r:id="rId16"/>
    <p:sldId id="270" r:id="rId17"/>
    <p:sldId id="271" r:id="rId18"/>
    <p:sldId id="272" r:id="rId19"/>
    <p:sldId id="284" r:id="rId20"/>
    <p:sldId id="273" r:id="rId21"/>
    <p:sldId id="274" r:id="rId22"/>
    <p:sldId id="275" r:id="rId23"/>
    <p:sldId id="276" r:id="rId24"/>
    <p:sldId id="279" r:id="rId25"/>
    <p:sldId id="280" r:id="rId26"/>
    <p:sldId id="277" r:id="rId27"/>
    <p:sldId id="285" r:id="rId28"/>
    <p:sldId id="290" r:id="rId29"/>
    <p:sldId id="291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32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5D398-50A4-4E47-86F0-84D88361321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404C6-1937-4FFF-93D1-DDA373AA53B4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5D398-50A4-4E47-86F0-84D88361321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404C6-1937-4FFF-93D1-DDA373AA5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5D398-50A4-4E47-86F0-84D88361321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404C6-1937-4FFF-93D1-DDA373AA5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5D398-50A4-4E47-86F0-84D88361321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404C6-1937-4FFF-93D1-DDA373AA5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5D398-50A4-4E47-86F0-84D88361321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404C6-1937-4FFF-93D1-DDA373AA53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5D398-50A4-4E47-86F0-84D88361321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404C6-1937-4FFF-93D1-DDA373AA5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5D398-50A4-4E47-86F0-84D88361321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404C6-1937-4FFF-93D1-DDA373AA53B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5D398-50A4-4E47-86F0-84D88361321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404C6-1937-4FFF-93D1-DDA373AA5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5D398-50A4-4E47-86F0-84D88361321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404C6-1937-4FFF-93D1-DDA373AA5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C5D398-50A4-4E47-86F0-84D88361321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9404C6-1937-4FFF-93D1-DDA373AA5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6C5D398-50A4-4E47-86F0-84D88361321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19404C6-1937-4FFF-93D1-DDA373AA53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C5D398-50A4-4E47-86F0-84D88361321E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19404C6-1937-4FFF-93D1-DDA373AA53B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www.google.iq/url?sa=i&amp;rct=j&amp;q=&amp;esrc=s&amp;source=images&amp;cd=&amp;cad=rja&amp;uact=8&amp;ved=0ahUKEwjn2pv4paTQAhXKWCwKHY2oD3AQjRwIBw&amp;url=http%3A%2F%2Fbooks.mcai.org.uk%2F2.6.E%2520to%25202.6.F.%2520Malpresentations%2C%2520Breech%2C%2520PPROM.%25201MB%2Fpart10.htm&amp;psig=AFQjCNGxTVSRScRF6sMQNRbB8ar8ja1lEw&amp;ust=1479077139999116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iq/url?sa=i&amp;rct=j&amp;q=&amp;esrc=s&amp;source=images&amp;cd=&amp;cad=rja&amp;uact=8&amp;ved=0ahUKEwjOgMvEp6TQAhWGCCwKHdd8CGsQjRwIBw&amp;url=http%3A%2F%2Ftrialexhibitsinc.com%2Fgallery%2Fexhibit%2F1256%2Focciput-posterior-delivery-with-forceps&amp;psig=AFQjCNHtCT5xdDed_WmXK-6caSM5BimxLA&amp;ust=1479077572977280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iq/url?sa=i&amp;rct=j&amp;q=&amp;esrc=s&amp;source=images&amp;cd=&amp;ved=0ahUKEwi0hpWiqKTQAhWGjCwKHdVWCGwQjRwIBw&amp;url=http%3A%2F%2Fwww.burpsbibsandbeyond.com%2FAre-Forceps-Vaccume-Deliveries-Safer-Than-A-C-Section&amp;psig=AFQjCNE7GmTeDjcsO3MdgZ0oj4mG8i1yPA&amp;ust=1479077707221463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iq/url?sa=i&amp;rct=j&amp;q=&amp;esrc=s&amp;source=images&amp;cd=&amp;cad=rja&amp;uact=8&amp;ved=0ahUKEwi4itOMoqTQAhVKCywKHbB8CkQQjRwIBw&amp;url=https%3A%2F%2Fwww.pinterest.com%2Fpin%2F127719339409082652%2F&amp;psig=AFQjCNHuw1InoNvmhFYGQM9rJspn2cHzrw&amp;ust=1479075714613417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541338" y="0"/>
            <a:ext cx="7772401" cy="1736725"/>
          </a:xfrm>
        </p:spPr>
        <p:txBody>
          <a:bodyPr/>
          <a:lstStyle/>
          <a:p>
            <a:pPr eaLnBrk="1" hangingPunct="1"/>
            <a:endParaRPr lang="en-US" sz="6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336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400" b="1" i="1" smtClean="0">
                <a:solidFill>
                  <a:srgbClr val="FFFF00"/>
                </a:solidFill>
                <a:latin typeface="Gungsuh" pitchFamily="18" charset="-127"/>
              </a:rPr>
              <a:t>Malposition of the 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b="1" i="1" smtClean="0">
                <a:solidFill>
                  <a:srgbClr val="FFFF00"/>
                </a:solidFill>
                <a:latin typeface="Gungsuh" pitchFamily="18" charset="-127"/>
              </a:rPr>
              <a:t>fetal head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3" descr="C:\Users\HALA\Pictures\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88963"/>
            <a:ext cx="8429625" cy="64595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7543800" cy="298450"/>
          </a:xfrm>
        </p:spPr>
        <p:txBody>
          <a:bodyPr/>
          <a:lstStyle/>
          <a:p>
            <a:pPr eaLnBrk="1" hangingPunct="1"/>
            <a:r>
              <a:rPr lang="en-US" sz="2800" i="1" u="sng" dirty="0" smtClean="0">
                <a:solidFill>
                  <a:srgbClr val="FFFF66"/>
                </a:solidFill>
              </a:rPr>
              <a:t>Vaginal examination: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540750" cy="4498975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z="3200" b="1" i="1" u="sng" dirty="0" smtClean="0">
                <a:solidFill>
                  <a:srgbClr val="FFFF00"/>
                </a:solidFill>
              </a:rPr>
              <a:t>Early in </a:t>
            </a:r>
            <a:r>
              <a:rPr lang="en-US" sz="3200" b="1" i="1" u="sng" dirty="0" err="1" smtClean="0">
                <a:solidFill>
                  <a:srgbClr val="FFFF00"/>
                </a:solidFill>
              </a:rPr>
              <a:t>labour</a:t>
            </a:r>
            <a:r>
              <a:rPr lang="en-US" sz="3200" b="1" i="1" u="sng" dirty="0" smtClean="0">
                <a:solidFill>
                  <a:srgbClr val="FFFF00"/>
                </a:solidFill>
              </a:rPr>
              <a:t>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3200" b="1" dirty="0" smtClean="0"/>
              <a:t>Early rupture of membranes is common.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3200" b="1" dirty="0" smtClean="0"/>
              <a:t>High presenting part.</a:t>
            </a:r>
          </a:p>
          <a:p>
            <a:pPr algn="l" eaLnBrk="1" hangingPunct="1">
              <a:buFont typeface="Wingdings" pitchFamily="2" charset="2"/>
              <a:buNone/>
            </a:pPr>
            <a:endParaRPr lang="en-US" sz="3200" b="1" i="1" u="sng" dirty="0" smtClean="0">
              <a:solidFill>
                <a:srgbClr val="FFFF00"/>
              </a:solidFill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3200" b="1" i="1" u="sng" dirty="0" smtClean="0">
                <a:solidFill>
                  <a:srgbClr val="FFFF00"/>
                </a:solidFill>
              </a:rPr>
              <a:t>Established </a:t>
            </a:r>
            <a:r>
              <a:rPr lang="en-US" sz="3200" b="1" i="1" u="sng" dirty="0" err="1" smtClean="0">
                <a:solidFill>
                  <a:srgbClr val="FFFF00"/>
                </a:solidFill>
              </a:rPr>
              <a:t>labour</a:t>
            </a:r>
            <a:endParaRPr lang="en-US" sz="3200" b="1" i="1" u="sng" dirty="0" smtClean="0">
              <a:solidFill>
                <a:srgbClr val="FFFF00"/>
              </a:solidFill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3200" b="1" dirty="0" smtClean="0"/>
              <a:t>The position can be determined from the </a:t>
            </a:r>
            <a:r>
              <a:rPr lang="en-US" sz="3200" b="1" dirty="0" smtClean="0">
                <a:solidFill>
                  <a:srgbClr val="FFFF00"/>
                </a:solidFill>
              </a:rPr>
              <a:t>direction of the anterior fontanelle, which can be easily felt behind the pubis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sz="6400" b="1" dirty="0" smtClean="0">
              <a:solidFill>
                <a:srgbClr val="FFFF00"/>
              </a:solidFill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sz="2900" dirty="0" smtClean="0"/>
          </a:p>
          <a:p>
            <a:pPr algn="l" eaLnBrk="1" hangingPunct="1">
              <a:buFont typeface="Wingdings" pitchFamily="2" charset="2"/>
              <a:buNone/>
            </a:pPr>
            <a:endParaRPr lang="en-US" sz="29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7" b="1220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229600" cy="441166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FFFF66"/>
                </a:solidFill>
                <a:sym typeface="Wingdings" pitchFamily="2" charset="2"/>
              </a:rPr>
              <a:t></a:t>
            </a:r>
            <a:r>
              <a:rPr lang="en-US" sz="2800" b="1" smtClean="0">
                <a:solidFill>
                  <a:srgbClr val="FFFF66"/>
                </a:solidFill>
              </a:rPr>
              <a:t>The degree of flexion of the head can be determined from the fontanelles also.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>
              <a:solidFill>
                <a:srgbClr val="FF0066"/>
              </a:solidFill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FF0066"/>
                </a:solidFill>
              </a:rPr>
              <a:t>1.</a:t>
            </a:r>
            <a:r>
              <a:rPr lang="en-US" sz="2800" b="1" smtClean="0"/>
              <a:t>If only the anterior fontanelle can be felt the head is poorly flexed.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FF0066"/>
                </a:solidFill>
              </a:rPr>
              <a:t>2.</a:t>
            </a:r>
            <a:r>
              <a:rPr lang="en-US" sz="2800" b="1" smtClean="0"/>
              <a:t>If both the anterior and posterior fontanelles can be felt the head is less poorly flexed.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FF0066"/>
                </a:solidFill>
              </a:rPr>
              <a:t>3.</a:t>
            </a:r>
            <a:r>
              <a:rPr lang="en-US" sz="2800" b="1" smtClean="0"/>
              <a:t>If only the posterior fontanelle felt the head is well flexed.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>
              <a:solidFill>
                <a:srgbClr val="FFFF00"/>
              </a:solidFill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>
                <a:solidFill>
                  <a:srgbClr val="FFFF00"/>
                </a:solidFill>
              </a:rPr>
              <a:t>A well flexed head is more likely to rotate anteriorly.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Picture 5" descr="N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i="1" u="sng" smtClean="0">
                <a:solidFill>
                  <a:srgbClr val="FF0066"/>
                </a:solidFill>
              </a:rPr>
              <a:t>Mechanism of labour: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540750" cy="4498975"/>
          </a:xfrm>
        </p:spPr>
        <p:txBody>
          <a:bodyPr>
            <a:normAutofit fontScale="92500" lnSpcReduction="2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2600" b="1" smtClean="0"/>
              <a:t>The mechanism of labour depends on whether the head is well flexed or incompletely flexed 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800" b="1" i="1" smtClean="0">
                <a:solidFill>
                  <a:srgbClr val="FFFF00"/>
                </a:solidFill>
              </a:rPr>
              <a:t>1.The well flexed head: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2400" b="1" smtClean="0"/>
              <a:t>If the head is well flexed,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2400" b="1" smtClean="0">
                <a:cs typeface="Tahoma" pitchFamily="34" charset="0"/>
              </a:rPr>
              <a:t>T</a:t>
            </a:r>
            <a:r>
              <a:rPr lang="en-US" sz="2400" b="1" smtClean="0"/>
              <a:t>he occiput will be at lower level than the sinciput 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2400" b="1" smtClean="0"/>
              <a:t>It will  hit the pelvic floor first.</a:t>
            </a:r>
            <a:endParaRPr lang="en-US" sz="2400" b="1" smtClean="0">
              <a:cs typeface="Tahoma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2400" b="1" smtClean="0"/>
              <a:t>undergoing long  anterior rotation through three-eighths of a circle to lie behind the symphysis pubis.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smtClean="0"/>
              <a:t>The occiput has thus </a:t>
            </a:r>
            <a:r>
              <a:rPr lang="en-US" sz="2400" b="1" smtClean="0">
                <a:solidFill>
                  <a:srgbClr val="00B0F0"/>
                </a:solidFill>
              </a:rPr>
              <a:t>rotated through the angle of 135 degree</a:t>
            </a:r>
            <a:r>
              <a:rPr lang="en-US" sz="2400" smtClean="0"/>
              <a:t> to bring the occiput to the symphysis pubis. The mechanism is thereafter the same for O.A.</a:t>
            </a:r>
          </a:p>
          <a:p>
            <a:pPr algn="l" eaLnBrk="1" hangingPunct="1">
              <a:buFont typeface="Wingdings" pitchFamily="2" charset="2"/>
              <a:buNone/>
            </a:pPr>
            <a:endParaRPr lang="en-US" sz="2400" b="1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sz="2400" b="1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476250"/>
            <a:ext cx="7315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1628775"/>
            <a:ext cx="32385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628775"/>
            <a:ext cx="403225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214438" y="5500688"/>
            <a:ext cx="7072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/>
            <a:r>
              <a:rPr lang="en-US" sz="2400" b="1">
                <a:cs typeface="Times New Roman" pitchFamily="18" charset="0"/>
              </a:rPr>
              <a:t>Mechanism of labor for right occiput posterior position, anterior rotation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ar-IQ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i="1" u="sng" smtClean="0">
                <a:solidFill>
                  <a:srgbClr val="FFFF00"/>
                </a:solidFill>
              </a:rPr>
              <a:t>2.When the head is incompletely flexed: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mtClean="0"/>
              <a:t>If the head is incompletely flexed the </a:t>
            </a:r>
            <a:r>
              <a:rPr lang="en-US" smtClean="0">
                <a:solidFill>
                  <a:srgbClr val="FFFF00"/>
                </a:solidFill>
              </a:rPr>
              <a:t>occipito-frontal diameter which measure 11.5 cm </a:t>
            </a:r>
            <a:r>
              <a:rPr lang="en-US" smtClean="0"/>
              <a:t>has to pass through the pelvis instead of the </a:t>
            </a:r>
            <a:r>
              <a:rPr lang="en-US" smtClean="0">
                <a:solidFill>
                  <a:srgbClr val="FFFF00"/>
                </a:solidFill>
              </a:rPr>
              <a:t>sub-occipito-bregmatic diameter which measure 9.5 cm</a:t>
            </a:r>
            <a:r>
              <a:rPr lang="en-US" smtClean="0"/>
              <a:t>.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>
              <a:solidFill>
                <a:srgbClr val="FF0066"/>
              </a:solidFill>
              <a:cs typeface="Tahoma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mtClean="0"/>
              <a:t>It is this that explain why some cases of occipito-posterior position has difficult and prolonged labour.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92150"/>
            <a:ext cx="8540750" cy="586105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2800" b="1" dirty="0" smtClean="0"/>
              <a:t>With incomplete flexion the </a:t>
            </a:r>
            <a:r>
              <a:rPr lang="en-US" sz="2800" b="1" dirty="0" err="1" smtClean="0">
                <a:solidFill>
                  <a:srgbClr val="FFFF00"/>
                </a:solidFill>
              </a:rPr>
              <a:t>sinciput</a:t>
            </a:r>
            <a:r>
              <a:rPr lang="en-US" sz="2800" b="1" dirty="0" smtClean="0">
                <a:solidFill>
                  <a:srgbClr val="FFFF00"/>
                </a:solidFill>
              </a:rPr>
              <a:t> will meet the pelvic floor first and rotate anteriorly to lie behind the symphysis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2800" b="1" dirty="0" smtClean="0"/>
              <a:t>While the </a:t>
            </a:r>
            <a:r>
              <a:rPr lang="en-US" sz="2800" b="1" dirty="0" smtClean="0">
                <a:solidFill>
                  <a:srgbClr val="FFFF00"/>
                </a:solidFill>
              </a:rPr>
              <a:t>occiput rotate backward by one-eighth of the circle to lie 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in the hallow of the sacrum</a:t>
            </a:r>
            <a:r>
              <a:rPr lang="en-US" sz="2800" b="1" dirty="0" smtClean="0"/>
              <a:t>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This is known as </a:t>
            </a:r>
            <a:r>
              <a:rPr lang="en-US" sz="2800" b="1" dirty="0" smtClean="0">
                <a:solidFill>
                  <a:srgbClr val="00B0F0"/>
                </a:solidFill>
              </a:rPr>
              <a:t>SHORT ROTATION (45 degree) </a:t>
            </a:r>
            <a:r>
              <a:rPr lang="en-US" sz="2800" dirty="0" smtClean="0"/>
              <a:t>and gives the persistent O.P or direct O.P position.</a:t>
            </a:r>
            <a:endParaRPr lang="en-US" sz="2800" b="1" dirty="0" smtClean="0">
              <a:cs typeface="Tahoma" pitchFamily="34" charset="0"/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2800" b="1" dirty="0" smtClean="0"/>
              <a:t>The head may now be born with the face towards the posterior surface of the symphysis pubis </a:t>
            </a:r>
            <a:r>
              <a:rPr lang="en-US" sz="2800" b="1" dirty="0" smtClean="0">
                <a:solidFill>
                  <a:srgbClr val="FFFF00"/>
                </a:solidFill>
              </a:rPr>
              <a:t>(face to pubis).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3200" b="1" dirty="0"/>
              <a:t>The root of the nose is pressed against the bone.</a:t>
            </a:r>
          </a:p>
          <a:p>
            <a:pPr>
              <a:lnSpc>
                <a:spcPct val="80000"/>
              </a:lnSpc>
              <a:buNone/>
            </a:pPr>
            <a:endParaRPr lang="en-US" sz="3200" b="1" dirty="0"/>
          </a:p>
          <a:p>
            <a:pPr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3200" b="1" dirty="0"/>
              <a:t>The vertex is born by flexion and followed by the occiput.</a:t>
            </a:r>
          </a:p>
          <a:p>
            <a:pPr>
              <a:lnSpc>
                <a:spcPct val="80000"/>
              </a:lnSpc>
              <a:buNone/>
            </a:pPr>
            <a:endParaRPr lang="en-US" sz="3200" b="1" dirty="0"/>
          </a:p>
          <a:p>
            <a:pPr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3200" b="1" dirty="0"/>
              <a:t>Then the head extends, so the face and chin emerging from under the pubic arch.</a:t>
            </a:r>
          </a:p>
          <a:p>
            <a:pPr>
              <a:lnSpc>
                <a:spcPct val="80000"/>
              </a:lnSpc>
              <a:buNone/>
            </a:pPr>
            <a:endParaRPr lang="en-US" sz="3200" b="1" dirty="0"/>
          </a:p>
          <a:p>
            <a:pPr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3200" b="1" dirty="0">
                <a:solidFill>
                  <a:srgbClr val="FFFF00"/>
                </a:solidFill>
              </a:rPr>
              <a:t>The </a:t>
            </a:r>
            <a:r>
              <a:rPr lang="en-US" sz="3200" b="1" dirty="0" err="1">
                <a:solidFill>
                  <a:srgbClr val="FFFF00"/>
                </a:solidFill>
              </a:rPr>
              <a:t>vulval</a:t>
            </a:r>
            <a:r>
              <a:rPr lang="en-US" sz="3200" b="1" dirty="0">
                <a:solidFill>
                  <a:srgbClr val="FFFF00"/>
                </a:solidFill>
              </a:rPr>
              <a:t> orifice is stretched by the </a:t>
            </a:r>
            <a:r>
              <a:rPr lang="en-US" sz="3200" b="1" dirty="0" err="1">
                <a:solidFill>
                  <a:srgbClr val="FFFF00"/>
                </a:solidFill>
              </a:rPr>
              <a:t>occipito</a:t>
            </a:r>
            <a:r>
              <a:rPr lang="en-US" sz="3200" b="1" dirty="0">
                <a:solidFill>
                  <a:srgbClr val="FFFF00"/>
                </a:solidFill>
              </a:rPr>
              <a:t>-frontal instead of the sub-</a:t>
            </a:r>
            <a:r>
              <a:rPr lang="en-US" sz="3200" b="1" dirty="0" err="1">
                <a:solidFill>
                  <a:srgbClr val="FFFF00"/>
                </a:solidFill>
              </a:rPr>
              <a:t>occipito</a:t>
            </a:r>
            <a:r>
              <a:rPr lang="en-US" sz="3200" b="1" dirty="0">
                <a:solidFill>
                  <a:srgbClr val="FFFF00"/>
                </a:solidFill>
              </a:rPr>
              <a:t>-frontal diameter with a difference in size of 1.5 cm. and a severe perineal tears may result.</a:t>
            </a:r>
            <a:r>
              <a:rPr lang="en-US" sz="105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543800" cy="1295400"/>
          </a:xfrm>
        </p:spPr>
        <p:txBody>
          <a:bodyPr/>
          <a:lstStyle/>
          <a:p>
            <a:pPr eaLnBrk="1" hangingPunct="1"/>
            <a:r>
              <a:rPr lang="en-US" sz="2800" i="1" u="sng" smtClean="0">
                <a:solidFill>
                  <a:srgbClr val="FF0066"/>
                </a:solidFill>
              </a:rPr>
              <a:t> occipito-posterior position of the fetal       head :</a:t>
            </a:r>
            <a:r>
              <a:rPr lang="en-US" sz="2600" b="0" i="1" u="sng" smtClean="0"/>
              <a:t/>
            </a:r>
            <a:br>
              <a:rPr lang="en-US" sz="2600" b="0" i="1" u="sng" smtClean="0"/>
            </a:br>
            <a:endParaRPr lang="en-US" sz="2600" b="0" i="1" u="sng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540750" cy="449897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b="1" i="1" dirty="0" smtClean="0">
                <a:solidFill>
                  <a:srgbClr val="FFFF00"/>
                </a:solidFill>
                <a:sym typeface="Wingdings" pitchFamily="2" charset="2"/>
              </a:rPr>
              <a:t>mean </a:t>
            </a:r>
            <a:r>
              <a:rPr lang="en-US" sz="2100" b="1" i="1" dirty="0" smtClean="0">
                <a:solidFill>
                  <a:srgbClr val="FFFF00"/>
                </a:solidFill>
              </a:rPr>
              <a:t>the head inters the pelvis in one of the oblique diameters and the </a:t>
            </a:r>
            <a:r>
              <a:rPr lang="en-US" sz="2100" b="1" i="1" dirty="0" smtClean="0">
                <a:solidFill>
                  <a:srgbClr val="FFFF00"/>
                </a:solidFill>
              </a:rPr>
              <a:t>occiput </a:t>
            </a:r>
            <a:r>
              <a:rPr lang="en-US" sz="2100" b="1" i="1" dirty="0" smtClean="0">
                <a:solidFill>
                  <a:srgbClr val="FFFF00"/>
                </a:solidFill>
              </a:rPr>
              <a:t>is </a:t>
            </a:r>
            <a:r>
              <a:rPr lang="en-US" sz="2100" b="1" i="1" dirty="0" smtClean="0">
                <a:solidFill>
                  <a:srgbClr val="FFFF00"/>
                </a:solidFill>
              </a:rPr>
              <a:t>directed </a:t>
            </a:r>
            <a:r>
              <a:rPr lang="en-US" sz="2100" b="1" i="1" dirty="0" smtClean="0">
                <a:solidFill>
                  <a:srgbClr val="FFFF00"/>
                </a:solidFill>
              </a:rPr>
              <a:t>posteriorly</a:t>
            </a:r>
            <a:r>
              <a:rPr lang="en-US" sz="2100" b="1" i="1" dirty="0" smtClean="0">
                <a:solidFill>
                  <a:srgbClr val="FFFF00"/>
                </a:solidFill>
              </a:rPr>
              <a:t>.     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100" b="1" i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7162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95000"/>
              <a:lumOff val="5000"/>
            </a:schemeClr>
          </a:solidFill>
        </p:spPr>
        <p:txBody>
          <a:bodyPr/>
          <a:lstStyle/>
          <a:p>
            <a:pPr eaLnBrk="1" hangingPunct="1"/>
            <a:r>
              <a:rPr lang="en-US" sz="2600" i="1" u="sng" dirty="0" smtClean="0">
                <a:solidFill>
                  <a:srgbClr val="FFFF00"/>
                </a:solidFill>
              </a:rPr>
              <a:t>3.Deep transverse arrest: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lumMod val="95000"/>
              <a:lumOff val="5000"/>
            </a:schemeClr>
          </a:solidFill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2400" dirty="0" smtClean="0"/>
              <a:t>In some cases the head becomes arrested with it’s long axis in the transverse diameter of the pelvis.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cs typeface="Tahoma" pitchFamily="34" charset="0"/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2400" dirty="0" smtClean="0"/>
              <a:t>The degree of extension being such, that neither the </a:t>
            </a:r>
            <a:r>
              <a:rPr lang="en-US" sz="2400" dirty="0" err="1" smtClean="0"/>
              <a:t>occiput</a:t>
            </a:r>
            <a:r>
              <a:rPr lang="en-US" sz="2400" dirty="0" smtClean="0"/>
              <a:t> nor the forehead is sufficiently in advance to influence rotation.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This is called </a:t>
            </a:r>
            <a:r>
              <a:rPr lang="en-US" sz="2400" b="1" dirty="0" smtClean="0">
                <a:solidFill>
                  <a:srgbClr val="FFFF00"/>
                </a:solidFill>
              </a:rPr>
              <a:t>deep transverse arrest of the head</a:t>
            </a:r>
            <a:r>
              <a:rPr lang="en-US" sz="2400" dirty="0" smtClean="0"/>
              <a:t>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>
              <a:solidFill>
                <a:srgbClr val="FF0066"/>
              </a:solidFill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66"/>
                </a:solidFill>
              </a:rPr>
              <a:t>It result from either: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2400" b="1" dirty="0" smtClean="0">
                <a:solidFill>
                  <a:srgbClr val="FFFF00"/>
                </a:solidFill>
              </a:rPr>
              <a:t>Incomplete forward rotation of </a:t>
            </a:r>
            <a:r>
              <a:rPr lang="en-US" sz="2400" b="1" dirty="0" err="1" smtClean="0">
                <a:solidFill>
                  <a:srgbClr val="FFFF00"/>
                </a:solidFill>
              </a:rPr>
              <a:t>occipito</a:t>
            </a:r>
            <a:r>
              <a:rPr lang="en-US" sz="2400" b="1" dirty="0" smtClean="0">
                <a:solidFill>
                  <a:srgbClr val="FFFF00"/>
                </a:solidFill>
              </a:rPr>
              <a:t>-posterior position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US" sz="2400" b="1" dirty="0" smtClean="0"/>
              <a:t>The majority are the result of </a:t>
            </a:r>
            <a:r>
              <a:rPr lang="en-US" sz="2400" b="1" dirty="0" smtClean="0">
                <a:solidFill>
                  <a:srgbClr val="FFFF00"/>
                </a:solidFill>
              </a:rPr>
              <a:t>failure of the head which inter the pelvis in </a:t>
            </a:r>
            <a:r>
              <a:rPr lang="en-US" sz="2400" b="1" dirty="0" err="1" smtClean="0">
                <a:solidFill>
                  <a:srgbClr val="FFFF00"/>
                </a:solidFill>
              </a:rPr>
              <a:t>occipito</a:t>
            </a:r>
            <a:r>
              <a:rPr lang="en-US" sz="2400" b="1" dirty="0" smtClean="0">
                <a:solidFill>
                  <a:srgbClr val="FFFF00"/>
                </a:solidFill>
              </a:rPr>
              <a:t>-transverse position to rotate </a:t>
            </a:r>
            <a:r>
              <a:rPr lang="en-US" sz="2400" b="1" dirty="0" err="1" smtClean="0">
                <a:solidFill>
                  <a:srgbClr val="FFFF00"/>
                </a:solidFill>
              </a:rPr>
              <a:t>anteriorly</a:t>
            </a:r>
            <a:r>
              <a:rPr lang="en-US" sz="2400" b="1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543800" cy="1295400"/>
          </a:xfrm>
        </p:spPr>
        <p:txBody>
          <a:bodyPr/>
          <a:lstStyle/>
          <a:p>
            <a:pPr eaLnBrk="1" hangingPunct="1"/>
            <a:r>
              <a:rPr lang="en-US" sz="3200" i="1" u="sng" dirty="0" smtClean="0">
                <a:solidFill>
                  <a:srgbClr val="FF0066"/>
                </a:solidFill>
              </a:rPr>
              <a:t>The course of </a:t>
            </a:r>
            <a:r>
              <a:rPr lang="en-US" sz="3200" i="1" u="sng" dirty="0" err="1" smtClean="0">
                <a:solidFill>
                  <a:srgbClr val="FF0066"/>
                </a:solidFill>
              </a:rPr>
              <a:t>labour</a:t>
            </a:r>
            <a:r>
              <a:rPr lang="en-US" sz="3200" i="1" u="sng" dirty="0" smtClean="0">
                <a:solidFill>
                  <a:srgbClr val="FF0066"/>
                </a:solidFill>
              </a:rPr>
              <a:t> in </a:t>
            </a:r>
            <a:r>
              <a:rPr lang="en-US" sz="3200" i="1" u="sng" dirty="0" err="1" smtClean="0">
                <a:solidFill>
                  <a:srgbClr val="FF0066"/>
                </a:solidFill>
              </a:rPr>
              <a:t>occipito</a:t>
            </a:r>
            <a:r>
              <a:rPr lang="en-US" sz="3200" i="1" u="sng" dirty="0" smtClean="0">
                <a:solidFill>
                  <a:srgbClr val="FF0066"/>
                </a:solidFill>
              </a:rPr>
              <a:t>-posterior position: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411662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b="1" smtClean="0">
                <a:solidFill>
                  <a:schemeClr val="tx2"/>
                </a:solidFill>
                <a:sym typeface="Wingdings" pitchFamily="2" charset="2"/>
              </a:rPr>
              <a:t>Prolongation of the 1</a:t>
            </a:r>
            <a:r>
              <a:rPr lang="en-US" sz="2400" b="1" baseline="30000" smtClean="0">
                <a:solidFill>
                  <a:schemeClr val="tx2"/>
                </a:solidFill>
                <a:sym typeface="Wingdings" pitchFamily="2" charset="2"/>
              </a:rPr>
              <a:t>st</a:t>
            </a:r>
            <a:r>
              <a:rPr lang="en-US" sz="2400" b="1" smtClean="0">
                <a:solidFill>
                  <a:schemeClr val="tx2"/>
                </a:solidFill>
                <a:sym typeface="Wingdings" pitchFamily="2" charset="2"/>
              </a:rPr>
              <a:t> and 2</a:t>
            </a:r>
            <a:r>
              <a:rPr lang="en-US" sz="2400" b="1" baseline="30000" smtClean="0">
                <a:solidFill>
                  <a:schemeClr val="tx2"/>
                </a:solidFill>
                <a:sym typeface="Wingdings" pitchFamily="2" charset="2"/>
              </a:rPr>
              <a:t>nd</a:t>
            </a:r>
            <a:r>
              <a:rPr lang="en-US" sz="2400" b="1" smtClean="0">
                <a:solidFill>
                  <a:schemeClr val="tx2"/>
                </a:solidFill>
                <a:sym typeface="Wingdings" pitchFamily="2" charset="2"/>
              </a:rPr>
              <a:t> stage of labour are common.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b="1" smtClean="0"/>
              <a:t>Ineffective uterine contraction is common because the poorly flexed head fails to press down upon the cervix.</a:t>
            </a:r>
            <a:endParaRPr lang="en-US" sz="2400" b="1" smtClean="0">
              <a:solidFill>
                <a:srgbClr val="FF0066"/>
              </a:solidFill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solidFill>
                <a:srgbClr val="FF0066"/>
              </a:solidFill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b="1" smtClean="0">
                <a:solidFill>
                  <a:srgbClr val="FFFF00"/>
                </a:solidFill>
              </a:rPr>
              <a:t>In 70% of cases</a:t>
            </a:r>
            <a:r>
              <a:rPr lang="en-US" sz="2400" b="1" smtClean="0"/>
              <a:t> there will be spontaneous rotation of the occiput to the anterior position.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solidFill>
                <a:srgbClr val="FF0066"/>
              </a:solidFill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b="1" smtClean="0">
                <a:solidFill>
                  <a:srgbClr val="FFFF00"/>
                </a:solidFill>
              </a:rPr>
              <a:t>In about 10%</a:t>
            </a:r>
            <a:r>
              <a:rPr lang="en-US" sz="2400" b="1" smtClean="0"/>
              <a:t> there the occiput undergoes short back ward rotation and delivered in direct occipito-posterior position (face-to-pubes).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b="1" smtClean="0">
                <a:solidFill>
                  <a:srgbClr val="FFFF00"/>
                </a:solidFill>
              </a:rPr>
              <a:t>In the remainder assisted rotation will be required.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81000"/>
            <a:ext cx="7543800" cy="527050"/>
          </a:xfrm>
        </p:spPr>
        <p:txBody>
          <a:bodyPr/>
          <a:lstStyle/>
          <a:p>
            <a:pPr eaLnBrk="1" hangingPunct="1"/>
            <a:r>
              <a:rPr lang="en-US" sz="2800" i="1" u="sng" dirty="0" smtClean="0">
                <a:solidFill>
                  <a:srgbClr val="FF0066"/>
                </a:solidFill>
              </a:rPr>
              <a:t>Management of the first stage of </a:t>
            </a:r>
            <a:r>
              <a:rPr lang="en-US" sz="2800" i="1" u="sng" dirty="0" err="1" smtClean="0">
                <a:solidFill>
                  <a:srgbClr val="FF0066"/>
                </a:solidFill>
              </a:rPr>
              <a:t>labour</a:t>
            </a:r>
            <a:r>
              <a:rPr lang="en-US" sz="2800" i="1" u="sng" dirty="0" smtClean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4411663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smtClean="0"/>
              <a:t>The 1</a:t>
            </a:r>
            <a:r>
              <a:rPr lang="en-US" sz="2400" baseline="30000" smtClean="0"/>
              <a:t>st</a:t>
            </a:r>
            <a:r>
              <a:rPr lang="en-US" sz="2400" smtClean="0"/>
              <a:t> stage is managed as in a normal case.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smtClean="0"/>
              <a:t>Nothing can be done to correct the Malposition or to influence the rotation of the head at this stage.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smtClean="0"/>
              <a:t>A partogram is done to monitor the :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66"/>
                </a:solidFill>
              </a:rPr>
              <a:t>1.</a:t>
            </a:r>
            <a:r>
              <a:rPr lang="en-US" sz="2400" smtClean="0"/>
              <a:t>Uterine contraction (frequency, duration and strength ).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66"/>
                </a:solidFill>
              </a:rPr>
              <a:t>2.</a:t>
            </a:r>
            <a:r>
              <a:rPr lang="en-US" sz="2400" smtClean="0"/>
              <a:t>Fetal heart.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66"/>
                </a:solidFill>
              </a:rPr>
              <a:t>3.</a:t>
            </a:r>
            <a:r>
              <a:rPr lang="en-US" sz="2400" smtClean="0"/>
              <a:t>Dilatation of the cervix.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smtClean="0"/>
              <a:t>If progressive cervical dilatation does not occur augmentation with an oxytocin drip may be tried.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smtClean="0"/>
              <a:t>If still no progress obtained in a few hours caesarian section (C/S) is performed.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smtClean="0"/>
              <a:t>Also if there is fetal distress C/S is done..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1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7543800" cy="1066800"/>
          </a:xfrm>
        </p:spPr>
        <p:txBody>
          <a:bodyPr/>
          <a:lstStyle/>
          <a:p>
            <a:pPr eaLnBrk="1" hangingPunct="1"/>
            <a:r>
              <a:rPr lang="en-US" sz="2800" i="1" u="sng" dirty="0" smtClean="0">
                <a:solidFill>
                  <a:srgbClr val="FF0066"/>
                </a:solidFill>
              </a:rPr>
              <a:t>Management of the 2</a:t>
            </a:r>
            <a:r>
              <a:rPr lang="en-US" sz="2800" i="1" u="sng" baseline="30000" dirty="0" smtClean="0">
                <a:solidFill>
                  <a:srgbClr val="FF0066"/>
                </a:solidFill>
              </a:rPr>
              <a:t>nd</a:t>
            </a:r>
            <a:r>
              <a:rPr lang="en-US" sz="2800" i="1" u="sng" dirty="0" smtClean="0">
                <a:solidFill>
                  <a:srgbClr val="FF0066"/>
                </a:solidFill>
              </a:rPr>
              <a:t> stage of </a:t>
            </a:r>
            <a:r>
              <a:rPr lang="en-US" sz="2800" i="1" u="sng" dirty="0" err="1" smtClean="0">
                <a:solidFill>
                  <a:srgbClr val="FF0066"/>
                </a:solidFill>
              </a:rPr>
              <a:t>labour</a:t>
            </a:r>
            <a:r>
              <a:rPr lang="en-US" sz="2800" i="1" u="sng" dirty="0" smtClean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FFFF66"/>
                </a:solidFill>
              </a:rPr>
              <a:t>1.In most cases (70% )</a:t>
            </a:r>
            <a:r>
              <a:rPr lang="en-US" sz="2600" dirty="0" smtClean="0"/>
              <a:t> provided that the uterine contractions are strong and the woman is able to make good expulsive efforts the </a:t>
            </a:r>
            <a:r>
              <a:rPr lang="en-US" sz="2600" dirty="0" err="1" smtClean="0"/>
              <a:t>occiput</a:t>
            </a:r>
            <a:r>
              <a:rPr lang="en-US" sz="2600" dirty="0" smtClean="0"/>
              <a:t> rotates forward and normal delivery takes place.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FFFF66"/>
                </a:solidFill>
              </a:rPr>
              <a:t>2.In other cases (10% )</a:t>
            </a:r>
            <a:r>
              <a:rPr lang="en-US" sz="2600" dirty="0" smtClean="0"/>
              <a:t> the baby may be delivered face-to-pubes with out difficulty but there is a great risk of a </a:t>
            </a:r>
            <a:r>
              <a:rPr lang="en-US" sz="2600" dirty="0" err="1" smtClean="0"/>
              <a:t>perineal</a:t>
            </a:r>
            <a:r>
              <a:rPr lang="en-US" sz="2600" dirty="0" smtClean="0"/>
              <a:t> tear.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large episiotomy may be required.</a:t>
            </a:r>
            <a:endParaRPr lang="en-US" sz="2600" dirty="0" smtClean="0"/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FFFF66"/>
                </a:solidFill>
              </a:rPr>
              <a:t>3.In about 20% of cases</a:t>
            </a:r>
            <a:r>
              <a:rPr lang="en-US" sz="2600" dirty="0" smtClean="0"/>
              <a:t> there is failure of the presenting part to rotate and descend –deep transverse arrest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214313" y="0"/>
            <a:ext cx="85010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/>
            <a:r>
              <a:rPr lang="en-US" sz="2800" b="1">
                <a:solidFill>
                  <a:schemeClr val="tx2"/>
                </a:solidFill>
              </a:rPr>
              <a:t>Retention of urine </a:t>
            </a:r>
            <a:r>
              <a:rPr lang="en-US" sz="2800">
                <a:solidFill>
                  <a:schemeClr val="tx2"/>
                </a:solidFill>
              </a:rPr>
              <a:t>is common in such labours and catheterization may be required.</a:t>
            </a:r>
          </a:p>
          <a:p>
            <a:pPr algn="just" rtl="0"/>
            <a:endParaRPr lang="en-US" sz="2800">
              <a:solidFill>
                <a:schemeClr val="tx2"/>
              </a:solidFill>
            </a:endParaRPr>
          </a:p>
          <a:p>
            <a:pPr algn="just" rtl="0"/>
            <a:r>
              <a:rPr lang="en-US" sz="2800">
                <a:solidFill>
                  <a:schemeClr val="tx2"/>
                </a:solidFill>
              </a:rPr>
              <a:t> The mother may feel </a:t>
            </a:r>
            <a:r>
              <a:rPr lang="en-US" sz="2800" b="1">
                <a:solidFill>
                  <a:schemeClr val="tx2"/>
                </a:solidFill>
              </a:rPr>
              <a:t>an urge to bear down </a:t>
            </a:r>
            <a:r>
              <a:rPr lang="en-US" sz="2800">
                <a:solidFill>
                  <a:schemeClr val="tx2"/>
                </a:solidFill>
              </a:rPr>
              <a:t>before the second stage is reached, probably  due to pressure on the  sacrum and rectum.</a:t>
            </a:r>
          </a:p>
          <a:p>
            <a:pPr algn="just" rtl="0"/>
            <a:endParaRPr lang="en-US" sz="2800">
              <a:solidFill>
                <a:schemeClr val="tx2"/>
              </a:solidFill>
            </a:endParaRPr>
          </a:p>
          <a:p>
            <a:pPr algn="just" rtl="0"/>
            <a:r>
              <a:rPr lang="en-US" sz="2800">
                <a:solidFill>
                  <a:schemeClr val="tx2"/>
                </a:solidFill>
              </a:rPr>
              <a:t> </a:t>
            </a:r>
            <a:r>
              <a:rPr lang="en-US" sz="2800" b="1">
                <a:solidFill>
                  <a:schemeClr val="tx2"/>
                </a:solidFill>
              </a:rPr>
              <a:t>Premature expulsive efforts </a:t>
            </a:r>
            <a:r>
              <a:rPr lang="en-US" sz="2800">
                <a:solidFill>
                  <a:schemeClr val="tx2"/>
                </a:solidFill>
              </a:rPr>
              <a:t>can delay progress by causing oedema of the cervix.</a:t>
            </a:r>
          </a:p>
          <a:p>
            <a:pPr algn="just" rtl="0"/>
            <a:endParaRPr lang="en-US" sz="2800">
              <a:solidFill>
                <a:schemeClr val="tx2"/>
              </a:solidFill>
            </a:endParaRPr>
          </a:p>
          <a:p>
            <a:pPr algn="just" rtl="0"/>
            <a:r>
              <a:rPr lang="en-US" sz="2800">
                <a:solidFill>
                  <a:schemeClr val="tx2"/>
                </a:solidFill>
              </a:rPr>
              <a:t> </a:t>
            </a:r>
            <a:r>
              <a:rPr lang="en-US" sz="2800" b="1">
                <a:solidFill>
                  <a:schemeClr val="tx2"/>
                </a:solidFill>
              </a:rPr>
              <a:t>an epidural </a:t>
            </a:r>
            <a:r>
              <a:rPr lang="en-US" sz="2800">
                <a:solidFill>
                  <a:schemeClr val="tx2"/>
                </a:solidFill>
              </a:rPr>
              <a:t>is again helpful in this situation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i="1" u="sng" smtClean="0">
                <a:solidFill>
                  <a:srgbClr val="FF0066"/>
                </a:solidFill>
              </a:rPr>
              <a:t>Deep transverse arrest: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smtClean="0"/>
              <a:t>Means arrest of labour when the fetal head has descended to the level of the ischial spines and the sagittal suture lies in the transverse diameter of the pelvis.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smtClean="0"/>
              <a:t>The occiput lies on one side of the pelvis and the sinciput on the other side and the head is badly flexed.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smtClean="0"/>
              <a:t>It is only diagnosed during the 2</a:t>
            </a:r>
            <a:r>
              <a:rPr lang="en-US" sz="2400" baseline="30000" smtClean="0"/>
              <a:t>nd</a:t>
            </a:r>
            <a:r>
              <a:rPr lang="en-US" sz="2400" smtClean="0"/>
              <a:t> stage of labour.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FF0066"/>
                </a:solidFill>
                <a:sym typeface="Wingdings" pitchFamily="2" charset="2"/>
              </a:rPr>
              <a:t></a:t>
            </a:r>
            <a:r>
              <a:rPr lang="en-US" sz="2400" smtClean="0"/>
              <a:t>If the head is firmly fixed in the transverse position obstructed labour will occur.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 err="1">
                <a:solidFill>
                  <a:srgbClr val="FF0066"/>
                </a:solidFill>
              </a:rPr>
              <a:t>Management:The</a:t>
            </a:r>
            <a:r>
              <a:rPr lang="en-US" sz="2800" i="1" u="sng" dirty="0">
                <a:solidFill>
                  <a:srgbClr val="FF0066"/>
                </a:solidFill>
              </a:rPr>
              <a:t> </a:t>
            </a:r>
            <a:r>
              <a:rPr lang="en-US" sz="2800" i="1" u="sng" dirty="0" smtClean="0">
                <a:solidFill>
                  <a:srgbClr val="FF0066"/>
                </a:solidFill>
              </a:rPr>
              <a:t>first step in assisting delivery is rotation of the fetal head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This can be performed by: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1.Manual rotation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2</a:t>
            </a:r>
            <a:r>
              <a:rPr lang="en-US" sz="2800" b="1" dirty="0">
                <a:solidFill>
                  <a:srgbClr val="FFFF00"/>
                </a:solidFill>
              </a:rPr>
              <a:t>.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forceps </a:t>
            </a:r>
            <a:r>
              <a:rPr lang="en-US" sz="2800" b="1" dirty="0" err="1" smtClean="0">
                <a:solidFill>
                  <a:srgbClr val="FFFF00"/>
                </a:solidFill>
              </a:rPr>
              <a:t>delivery.Kjelland’s</a:t>
            </a:r>
            <a:r>
              <a:rPr lang="en-US" sz="2800" b="1" dirty="0" smtClean="0">
                <a:solidFill>
                  <a:srgbClr val="FFFF00"/>
                </a:solidFill>
              </a:rPr>
              <a:t> forceps.</a:t>
            </a:r>
            <a:r>
              <a:rPr lang="en-US" sz="2800" dirty="0" smtClean="0"/>
              <a:t>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800" dirty="0" smtClean="0"/>
              <a:t>These two procedures needs an experts to perform them other wise it may result in excessive fetal and maternal morbidity and complications.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3.Vacuum extractor.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0"/>
            <a:ext cx="8778240" cy="6853925"/>
          </a:xfrm>
        </p:spPr>
      </p:sp>
      <p:pic>
        <p:nvPicPr>
          <p:cNvPr id="4098" name="Picture 2" descr="Image result for occipito posterior position manageme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2400"/>
            <a:ext cx="86868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914400" y="-304800"/>
            <a:ext cx="68580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122" name="Picture 2" descr="Image result for forceps delivery occiput posterior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b="13449"/>
          <a:stretch>
            <a:fillRect/>
          </a:stretch>
        </p:blipFill>
        <p:spPr bwMode="auto">
          <a:xfrm>
            <a:off x="118176" y="0"/>
            <a:ext cx="9028096" cy="685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1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685800" y="0"/>
            <a:ext cx="6858000" cy="30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Image result for vacuum delivery occiput posterior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2" b="9162"/>
          <a:stretch>
            <a:fillRect/>
          </a:stretch>
        </p:blipFill>
        <p:spPr bwMode="auto">
          <a:xfrm>
            <a:off x="-16679" y="0"/>
            <a:ext cx="9162951" cy="685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4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914400" y="-152400"/>
            <a:ext cx="7772400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305800" cy="63555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1" dirty="0"/>
              <a:t>There  are two positions:</a:t>
            </a:r>
            <a:endParaRPr lang="en-US" sz="3200" b="1" dirty="0">
              <a:solidFill>
                <a:srgbClr val="FFFF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00"/>
                </a:solidFill>
                <a:sym typeface="Wingdings" pitchFamily="2" charset="2"/>
              </a:rPr>
              <a:t></a:t>
            </a:r>
            <a:r>
              <a:rPr lang="en-US" sz="3200" b="1" dirty="0">
                <a:solidFill>
                  <a:srgbClr val="FFFF00"/>
                </a:solidFill>
              </a:rPr>
              <a:t>Right </a:t>
            </a:r>
            <a:r>
              <a:rPr lang="en-US" sz="3200" b="1" dirty="0" err="1">
                <a:solidFill>
                  <a:srgbClr val="FFFF00"/>
                </a:solidFill>
              </a:rPr>
              <a:t>occipito</a:t>
            </a:r>
            <a:r>
              <a:rPr lang="en-US" sz="3200" b="1" dirty="0">
                <a:solidFill>
                  <a:srgbClr val="FFFF00"/>
                </a:solidFill>
              </a:rPr>
              <a:t>-posterior position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tx2"/>
                </a:solidFill>
              </a:rPr>
              <a:t>ROP (the occiput directed to the right </a:t>
            </a:r>
            <a:r>
              <a:rPr lang="en-US" sz="3200" b="1" dirty="0" err="1">
                <a:solidFill>
                  <a:schemeClr val="tx2"/>
                </a:solidFill>
              </a:rPr>
              <a:t>sacro</a:t>
            </a:r>
            <a:r>
              <a:rPr lang="en-US" sz="3200" b="1" dirty="0">
                <a:solidFill>
                  <a:schemeClr val="tx2"/>
                </a:solidFill>
              </a:rPr>
              <a:t>-iliac joint.</a:t>
            </a:r>
          </a:p>
          <a:p>
            <a:pPr>
              <a:lnSpc>
                <a:spcPct val="90000"/>
              </a:lnSpc>
              <a:buNone/>
            </a:pPr>
            <a:endParaRPr lang="en-US" sz="3200" b="1" dirty="0">
              <a:solidFill>
                <a:srgbClr val="FFFF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endParaRPr lang="en-US" sz="3200" dirty="0"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endParaRPr lang="en-US" sz="3200" b="1" i="1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endParaRPr lang="en-US" sz="3200" b="1" i="1" dirty="0">
              <a:solidFill>
                <a:srgbClr val="FFFF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endParaRPr lang="en-US" sz="3200" b="1" i="1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endParaRPr lang="en-US" sz="3200" b="1" i="1" dirty="0">
              <a:solidFill>
                <a:srgbClr val="FFFF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endParaRPr lang="en-US" sz="3200" b="1" i="1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endParaRPr lang="en-US" sz="3200" b="1" i="1" dirty="0" smtClean="0">
              <a:solidFill>
                <a:srgbClr val="FFFF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b="1" i="1" dirty="0" smtClean="0">
                <a:solidFill>
                  <a:srgbClr val="FFFF00"/>
                </a:solidFill>
                <a:sym typeface="Wingdings" pitchFamily="2" charset="2"/>
              </a:rPr>
              <a:t></a:t>
            </a:r>
            <a:r>
              <a:rPr lang="en-US" sz="3200" b="1" i="1" dirty="0">
                <a:solidFill>
                  <a:srgbClr val="FFFF00"/>
                </a:solidFill>
              </a:rPr>
              <a:t>The ROP is more common</a:t>
            </a:r>
            <a:endParaRPr lang="en-US" sz="3200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38324"/>
            <a:ext cx="83058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7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3200" i="1" u="sng" dirty="0" smtClean="0">
              <a:solidFill>
                <a:srgbClr val="FF0066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z="2800" b="1" dirty="0" smtClean="0"/>
              <a:t>When the head is arrested in the transverse position the safest way to deliver the fetus is by performing C/S.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26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solidFill>
            <a:srgbClr val="FF0066"/>
          </a:solidFill>
          <a:ln w="9525">
            <a:solidFill>
              <a:srgbClr val="3366FF"/>
            </a:solidFill>
            <a:miter lim="800000"/>
            <a:headEnd/>
            <a:tailEnd/>
          </a:ln>
        </p:spPr>
      </p:pic>
      <p:sp>
        <p:nvSpPr>
          <p:cNvPr id="28675" name="WordArt 7"/>
          <p:cNvSpPr>
            <a:spLocks noChangeArrowheads="1" noChangeShapeType="1" noTextEdit="1"/>
          </p:cNvSpPr>
          <p:nvPr/>
        </p:nvSpPr>
        <p:spPr bwMode="auto">
          <a:xfrm>
            <a:off x="371475" y="857250"/>
            <a:ext cx="8772525" cy="2967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4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Arial Black"/>
              </a:rPr>
              <a:t>Thank you </a:t>
            </a:r>
          </a:p>
        </p:txBody>
      </p:sp>
      <p:sp>
        <p:nvSpPr>
          <p:cNvPr id="28676" name="WordArt 8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40862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en-US" sz="7200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800"/>
            <a:ext cx="6858000" cy="1531144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  <a:sym typeface="Wingdings" pitchFamily="2" charset="2"/>
              </a:rPr>
              <a:t></a:t>
            </a:r>
            <a:r>
              <a:rPr lang="en-US" sz="2800" b="1" dirty="0">
                <a:solidFill>
                  <a:srgbClr val="FFFF00"/>
                </a:solidFill>
              </a:rPr>
              <a:t>Or left </a:t>
            </a:r>
            <a:r>
              <a:rPr lang="en-US" sz="2800" b="1" dirty="0" err="1">
                <a:solidFill>
                  <a:srgbClr val="FFFF00"/>
                </a:solidFill>
              </a:rPr>
              <a:t>occipito</a:t>
            </a:r>
            <a:r>
              <a:rPr lang="en-US" sz="2800" b="1" dirty="0">
                <a:solidFill>
                  <a:srgbClr val="FFFF00"/>
                </a:solidFill>
              </a:rPr>
              <a:t>-posterior position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2"/>
                </a:solidFill>
              </a:rPr>
              <a:t>LOP( the occiput directed to the left </a:t>
            </a:r>
            <a:r>
              <a:rPr lang="en-US" sz="2800" b="1" dirty="0" err="1">
                <a:solidFill>
                  <a:schemeClr val="tx2"/>
                </a:solidFill>
              </a:rPr>
              <a:t>sacro</a:t>
            </a:r>
            <a:r>
              <a:rPr lang="en-US" sz="2800" b="1" dirty="0">
                <a:solidFill>
                  <a:schemeClr val="tx2"/>
                </a:solidFill>
              </a:rPr>
              <a:t>-iliac joint).</a:t>
            </a:r>
          </a:p>
          <a:p>
            <a:endParaRPr lang="en-US" dirty="0"/>
          </a:p>
        </p:txBody>
      </p:sp>
      <p:pic>
        <p:nvPicPr>
          <p:cNvPr id="2050" name="Picture 2" descr="Image result for occiput posterior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r="42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38" y="571500"/>
            <a:ext cx="81438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b="1" dirty="0"/>
              <a:t>occur in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13%</a:t>
            </a:r>
            <a:r>
              <a:rPr lang="en-US" sz="3600" b="1" dirty="0"/>
              <a:t> of vertex presentations. </a:t>
            </a:r>
          </a:p>
          <a:p>
            <a:pPr algn="l">
              <a:defRPr/>
            </a:pPr>
            <a:r>
              <a:rPr lang="en-US" sz="3600" b="1" dirty="0"/>
              <a:t>The presenting part is the vertex and the denominator is the </a:t>
            </a:r>
            <a:r>
              <a:rPr lang="en-US" sz="3600" b="1" dirty="0" smtClean="0"/>
              <a:t>occiput</a:t>
            </a:r>
            <a:r>
              <a:rPr lang="en-US" b="1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u="sng" smtClean="0">
                <a:solidFill>
                  <a:srgbClr val="FF0066"/>
                </a:solidFill>
              </a:rPr>
              <a:t>causes: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0"/>
            <a:r>
              <a:rPr lang="en-US" sz="3200" smtClean="0"/>
              <a:t>1.pendulous abdomen.</a:t>
            </a:r>
          </a:p>
          <a:p>
            <a:pPr algn="just" rtl="0"/>
            <a:r>
              <a:rPr lang="en-US" sz="3200" smtClean="0">
                <a:solidFill>
                  <a:srgbClr val="FFFF00"/>
                </a:solidFill>
              </a:rPr>
              <a:t>2.anthropoid pelvic brim: this favors direct O.P. or direct O.A.</a:t>
            </a:r>
          </a:p>
          <a:p>
            <a:pPr algn="just" rtl="0"/>
            <a:r>
              <a:rPr lang="en-US" sz="3200" smtClean="0"/>
              <a:t>3.anderiod pelvis.</a:t>
            </a:r>
          </a:p>
          <a:p>
            <a:pPr algn="just" rtl="0"/>
            <a:r>
              <a:rPr lang="en-US" sz="3200" smtClean="0">
                <a:solidFill>
                  <a:srgbClr val="FFFF00"/>
                </a:solidFill>
              </a:rPr>
              <a:t>4. a flat sacrum with a poorly flexed head leads to further deflexion and O.P.</a:t>
            </a:r>
          </a:p>
          <a:p>
            <a:pPr algn="just" rtl="0"/>
            <a:r>
              <a:rPr lang="en-US" sz="3200" smtClean="0"/>
              <a:t>5. the placenta on the anterior uterine wall.</a:t>
            </a:r>
          </a:p>
          <a:p>
            <a:pPr algn="just" rtl="0"/>
            <a:r>
              <a:rPr lang="en-US" sz="3200" smtClean="0">
                <a:solidFill>
                  <a:srgbClr val="FFFF00"/>
                </a:solidFill>
              </a:rPr>
              <a:t>6.idiopathic.</a:t>
            </a:r>
          </a:p>
          <a:p>
            <a:pPr algn="l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 i="1" u="sng" smtClean="0">
                <a:solidFill>
                  <a:srgbClr val="FF0066"/>
                </a:solidFill>
              </a:rPr>
              <a:t>Diagnosis of O.P: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i="1" u="sng" smtClean="0">
                <a:solidFill>
                  <a:srgbClr val="FFFF00"/>
                </a:solidFill>
              </a:rPr>
              <a:t>During pregnancy: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/>
              <a:t>It can be a cause of non engagement of the fetal head before the onset of labour( in primigravida) 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b="1" smtClean="0">
              <a:solidFill>
                <a:srgbClr val="FFFF66"/>
              </a:solidFill>
            </a:endParaRP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smtClean="0">
                <a:solidFill>
                  <a:srgbClr val="FFFF66"/>
                </a:solidFill>
              </a:rPr>
              <a:t>Abdominal examination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0066"/>
                </a:solidFill>
              </a:rPr>
              <a:t>1.</a:t>
            </a:r>
            <a:r>
              <a:rPr lang="en-US" sz="2600" smtClean="0"/>
              <a:t>There is flattening of the lower abdomen.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0066"/>
                </a:solidFill>
              </a:rPr>
              <a:t>2.</a:t>
            </a:r>
            <a:r>
              <a:rPr lang="en-US" sz="2600" smtClean="0"/>
              <a:t>The limbs are easily felt anteriorly.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0066"/>
                </a:solidFill>
              </a:rPr>
              <a:t>3.</a:t>
            </a:r>
            <a:r>
              <a:rPr lang="en-US" sz="2600" smtClean="0"/>
              <a:t>Difficulty in defining the back which felt far in the flank.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0066"/>
                </a:solidFill>
              </a:rPr>
              <a:t>4.</a:t>
            </a:r>
            <a:r>
              <a:rPr lang="en-US" sz="2600" smtClean="0"/>
              <a:t>Difficulty to hear the fetal heart sound which is heard in one of the flanks.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Content Placeholder 3" descr="C:\Users\HALA\Pictures\pg-175-200x330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95250"/>
            <a:ext cx="7358063" cy="67754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232</TotalTime>
  <Words>1276</Words>
  <Application>Microsoft Office PowerPoint</Application>
  <PresentationFormat>On-screen Show (4:3)</PresentationFormat>
  <Paragraphs>128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Metro</vt:lpstr>
      <vt:lpstr>PowerPoint Presentation</vt:lpstr>
      <vt:lpstr> occipito-posterior position of the fetal       head : </vt:lpstr>
      <vt:lpstr>PowerPoint Presentation</vt:lpstr>
      <vt:lpstr>PowerPoint Presentation</vt:lpstr>
      <vt:lpstr>PowerPoint Presentation</vt:lpstr>
      <vt:lpstr>PowerPoint Presentation</vt:lpstr>
      <vt:lpstr>causes:</vt:lpstr>
      <vt:lpstr>Diagnosis of O.P:</vt:lpstr>
      <vt:lpstr>PowerPoint Presentation</vt:lpstr>
      <vt:lpstr>PowerPoint Presentation</vt:lpstr>
      <vt:lpstr>Vaginal examination:</vt:lpstr>
      <vt:lpstr>PowerPoint Presentation</vt:lpstr>
      <vt:lpstr>PowerPoint Presentation</vt:lpstr>
      <vt:lpstr>PowerPoint Presentation</vt:lpstr>
      <vt:lpstr>Mechanism of labour:</vt:lpstr>
      <vt:lpstr>PowerPoint Presentation</vt:lpstr>
      <vt:lpstr>2.When the head is incompletely flexed:</vt:lpstr>
      <vt:lpstr>PowerPoint Presentation</vt:lpstr>
      <vt:lpstr>PowerPoint Presentation</vt:lpstr>
      <vt:lpstr>3.Deep transverse arrest:</vt:lpstr>
      <vt:lpstr>The course of labour in occipito-posterior position:</vt:lpstr>
      <vt:lpstr>Management of the first stage of labour:</vt:lpstr>
      <vt:lpstr>Management of the 2nd stage of labour:</vt:lpstr>
      <vt:lpstr>PowerPoint Presentation</vt:lpstr>
      <vt:lpstr>Deep transverse arrest:</vt:lpstr>
      <vt:lpstr>Management:The first step in assisting delivery is rotation of the fetal head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HALA</dc:creator>
  <cp:lastModifiedBy>lenovo</cp:lastModifiedBy>
  <cp:revision>18</cp:revision>
  <dcterms:created xsi:type="dcterms:W3CDTF">2013-11-23T20:06:37Z</dcterms:created>
  <dcterms:modified xsi:type="dcterms:W3CDTF">2016-11-12T23:04:19Z</dcterms:modified>
</cp:coreProperties>
</file>