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C855-3DF0-4687-AA3A-4BFD06BE375C}" type="datetimeFigureOut">
              <a:rPr lang="ar-IQ" smtClean="0"/>
              <a:pPr/>
              <a:t>5/24/1438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A110-2966-42C9-A052-2120E6DAAF5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C855-3DF0-4687-AA3A-4BFD06BE375C}" type="datetimeFigureOut">
              <a:rPr lang="ar-IQ" smtClean="0"/>
              <a:pPr/>
              <a:t>5/24/1438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A110-2966-42C9-A052-2120E6DAAF5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C855-3DF0-4687-AA3A-4BFD06BE375C}" type="datetimeFigureOut">
              <a:rPr lang="ar-IQ" smtClean="0"/>
              <a:pPr/>
              <a:t>5/24/1438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A110-2966-42C9-A052-2120E6DAAF5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C855-3DF0-4687-AA3A-4BFD06BE375C}" type="datetimeFigureOut">
              <a:rPr lang="ar-IQ" smtClean="0"/>
              <a:pPr/>
              <a:t>5/24/1438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A110-2966-42C9-A052-2120E6DAAF5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C855-3DF0-4687-AA3A-4BFD06BE375C}" type="datetimeFigureOut">
              <a:rPr lang="ar-IQ" smtClean="0"/>
              <a:pPr/>
              <a:t>5/24/1438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A110-2966-42C9-A052-2120E6DAAF5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C855-3DF0-4687-AA3A-4BFD06BE375C}" type="datetimeFigureOut">
              <a:rPr lang="ar-IQ" smtClean="0"/>
              <a:pPr/>
              <a:t>5/24/1438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A110-2966-42C9-A052-2120E6DAAF5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C855-3DF0-4687-AA3A-4BFD06BE375C}" type="datetimeFigureOut">
              <a:rPr lang="ar-IQ" smtClean="0"/>
              <a:pPr/>
              <a:t>5/24/1438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A110-2966-42C9-A052-2120E6DAAF5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C855-3DF0-4687-AA3A-4BFD06BE375C}" type="datetimeFigureOut">
              <a:rPr lang="ar-IQ" smtClean="0"/>
              <a:pPr/>
              <a:t>5/24/1438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A110-2966-42C9-A052-2120E6DAAF5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C855-3DF0-4687-AA3A-4BFD06BE375C}" type="datetimeFigureOut">
              <a:rPr lang="ar-IQ" smtClean="0"/>
              <a:pPr/>
              <a:t>5/24/1438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A110-2966-42C9-A052-2120E6DAAF5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C855-3DF0-4687-AA3A-4BFD06BE375C}" type="datetimeFigureOut">
              <a:rPr lang="ar-IQ" smtClean="0"/>
              <a:pPr/>
              <a:t>5/24/1438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A110-2966-42C9-A052-2120E6DAAF5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C855-3DF0-4687-AA3A-4BFD06BE375C}" type="datetimeFigureOut">
              <a:rPr lang="ar-IQ" smtClean="0"/>
              <a:pPr/>
              <a:t>5/24/1438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A110-2966-42C9-A052-2120E6DAAF5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FC855-3DF0-4687-AA3A-4BFD06BE375C}" type="datetimeFigureOut">
              <a:rPr lang="ar-IQ" smtClean="0"/>
              <a:pPr/>
              <a:t>5/24/1438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0A110-2966-42C9-A052-2120E6DAAF5E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A50021"/>
                </a:solidFill>
              </a:rPr>
              <a:t>Immune thrombocytopenia </a:t>
            </a:r>
            <a:r>
              <a:rPr lang="en-US" b="1" u="sng" dirty="0" err="1" smtClean="0">
                <a:solidFill>
                  <a:srgbClr val="A50021"/>
                </a:solidFill>
              </a:rPr>
              <a:t>purpura</a:t>
            </a:r>
            <a:r>
              <a:rPr lang="en-US" b="1" u="sng" dirty="0" smtClean="0">
                <a:solidFill>
                  <a:srgbClr val="A50021"/>
                </a:solidFill>
              </a:rPr>
              <a:t>(ITP)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Tx/>
              <a:buNone/>
            </a:pPr>
            <a:r>
              <a:rPr lang="en-US" b="1" smtClean="0">
                <a:solidFill>
                  <a:srgbClr val="A50021"/>
                </a:solidFill>
              </a:rPr>
              <a:t>Uraemia</a:t>
            </a:r>
            <a:r>
              <a:rPr lang="en-US" b="1" smtClean="0"/>
              <a:t>This is associated with various abnormalities of platelet function.</a:t>
            </a:r>
          </a:p>
          <a:p>
            <a:pPr algn="l">
              <a:buFontTx/>
              <a:buNone/>
            </a:pPr>
            <a:endParaRPr lang="en-US" b="1" smtClean="0"/>
          </a:p>
          <a:p>
            <a:pPr algn="l">
              <a:buFontTx/>
              <a:buNone/>
            </a:pPr>
            <a:r>
              <a:rPr lang="en-US" b="1" smtClean="0"/>
              <a:t> </a:t>
            </a:r>
            <a:r>
              <a:rPr lang="en-US" b="1" smtClean="0">
                <a:solidFill>
                  <a:srgbClr val="A50021"/>
                </a:solidFill>
              </a:rPr>
              <a:t>Heparin, dextrans, alcohol and</a:t>
            </a:r>
          </a:p>
          <a:p>
            <a:pPr algn="l">
              <a:buFontTx/>
              <a:buNone/>
            </a:pPr>
            <a:r>
              <a:rPr lang="en-US" b="1" smtClean="0">
                <a:solidFill>
                  <a:srgbClr val="A50021"/>
                </a:solidFill>
              </a:rPr>
              <a:t>radiographic contrast agents may also cause defective function</a:t>
            </a:r>
          </a:p>
          <a:p>
            <a:pPr algn="l">
              <a:buFontTx/>
              <a:buNone/>
            </a:pPr>
            <a:endParaRPr lang="ar-IQ" b="1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 smtClean="0">
                <a:solidFill>
                  <a:srgbClr val="A50021"/>
                </a:solidFill>
              </a:rPr>
              <a:t>DIC (disseminated intravascular coagulation).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428750"/>
            <a:ext cx="8715375" cy="5214938"/>
          </a:xfrm>
        </p:spPr>
        <p:txBody>
          <a:bodyPr/>
          <a:lstStyle/>
          <a:p>
            <a:pPr algn="l" eaLnBrk="1" hangingPunct="1">
              <a:buFontTx/>
              <a:buNone/>
            </a:pPr>
            <a:r>
              <a:rPr lang="en-US" b="1" smtClean="0"/>
              <a:t>Wide spread intravascular deposition of fibrin with consumption of coagulation factors &amp; platelets occur as consequence of many disorders which release </a:t>
            </a:r>
            <a:r>
              <a:rPr lang="en-US" b="1" u="sng" smtClean="0"/>
              <a:t>procoagulant material </a:t>
            </a:r>
            <a:r>
              <a:rPr lang="en-US" b="1" smtClean="0"/>
              <a:t>into the circulation or cause wide spread </a:t>
            </a:r>
            <a:r>
              <a:rPr lang="en-US" b="1" u="sng" smtClean="0"/>
              <a:t>endothelial damage </a:t>
            </a:r>
            <a:r>
              <a:rPr lang="en-US" b="1" smtClean="0"/>
              <a:t>or platelets aggregation. </a:t>
            </a:r>
          </a:p>
          <a:p>
            <a:pPr algn="l" eaLnBrk="1" hangingPunct="1">
              <a:buFontTx/>
              <a:buNone/>
            </a:pPr>
            <a:r>
              <a:rPr lang="en-US" b="1" smtClean="0"/>
              <a:t>It may be associated with fulminant hemorrhagic syndrome or run less severe &amp; more chronic course.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u="sng" smtClean="0">
                <a:solidFill>
                  <a:srgbClr val="A50021"/>
                </a:solidFill>
              </a:rPr>
              <a:t>Causes of DIC: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8929688" cy="594995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chemeClr val="accent2"/>
                </a:solidFill>
              </a:rPr>
              <a:t>1-Infections:</a:t>
            </a:r>
            <a:r>
              <a:rPr lang="en-US" sz="2400" b="1" smtClean="0"/>
              <a:t> gram negative &amp; meningococcal septicaemia, septic abortion &amp;clostridium welchii septiacemia, severe falciparum malaria, &amp; viral infection.</a:t>
            </a:r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chemeClr val="accent2"/>
                </a:solidFill>
              </a:rPr>
              <a:t>2-Malignancy:</a:t>
            </a:r>
            <a:r>
              <a:rPr lang="en-US" sz="2400" b="1" smtClean="0"/>
              <a:t> widespread mucin-secreating adenocarcinoma&amp; promylocytic leukaemia.</a:t>
            </a:r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chemeClr val="accent2"/>
                </a:solidFill>
              </a:rPr>
              <a:t>3- Obstetric complication:</a:t>
            </a:r>
            <a:r>
              <a:rPr lang="en-US" sz="2400" b="1" smtClean="0"/>
              <a:t> amniotic fluid embolism, premature separation of placenta, eclampcia&amp; retained placenta</a:t>
            </a:r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chemeClr val="accent2"/>
                </a:solidFill>
              </a:rPr>
              <a:t>4-Hypersensetivity reactions:</a:t>
            </a:r>
            <a:r>
              <a:rPr lang="en-US" sz="2400" b="1" smtClean="0"/>
              <a:t> Anaphylaxis &amp; incompatible blood transfusion</a:t>
            </a:r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chemeClr val="accent2"/>
                </a:solidFill>
              </a:rPr>
              <a:t>5- Widespread tissue damage:</a:t>
            </a:r>
            <a:r>
              <a:rPr lang="en-US" sz="2400" b="1" smtClean="0"/>
              <a:t> following surgery or trauma.</a:t>
            </a:r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chemeClr val="accent2"/>
                </a:solidFill>
              </a:rPr>
              <a:t>6-other:</a:t>
            </a:r>
            <a:r>
              <a:rPr lang="en-US" sz="2400" b="1" smtClean="0"/>
              <a:t> liver failure, snake venoms severe burns, hypothermia, heat stroke, acute hypoxia &amp;vascular malformation.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u="sng" smtClean="0">
                <a:solidFill>
                  <a:srgbClr val="A50021"/>
                </a:solidFill>
              </a:rPr>
              <a:t>Pathogenesis: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1-DIC may be triggered by entry of </a:t>
            </a:r>
            <a:r>
              <a:rPr lang="en-US" sz="2400" b="1" dirty="0" err="1" smtClean="0">
                <a:solidFill>
                  <a:srgbClr val="002060"/>
                </a:solidFill>
              </a:rPr>
              <a:t>procoagulant</a:t>
            </a:r>
            <a:r>
              <a:rPr lang="en-US" sz="2400" b="1" dirty="0" smtClean="0">
                <a:solidFill>
                  <a:srgbClr val="002060"/>
                </a:solidFill>
              </a:rPr>
              <a:t> material into circulation</a:t>
            </a: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 2-DIC may be initiated by widespread endothelial damage &amp; collagen exposure.</a:t>
            </a: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3-Widespread intravascular platelets aggregation may also precipitate DIC</a:t>
            </a:r>
            <a:r>
              <a:rPr lang="en-US" sz="2400" b="1" dirty="0" smtClean="0">
                <a:solidFill>
                  <a:schemeClr val="accent2"/>
                </a:solidFill>
              </a:rPr>
              <a:t>.</a:t>
            </a: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en-US" sz="2400" b="1" dirty="0" smtClean="0">
                <a:solidFill>
                  <a:srgbClr val="A50021"/>
                </a:solidFill>
              </a:rPr>
              <a:t>4-intravascular thrombin formation produce large amount of circulating fibrin monomers which form complex with available fibrinogen.</a:t>
            </a: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en-US" sz="2400" b="1" dirty="0" smtClean="0">
                <a:solidFill>
                  <a:srgbClr val="008000"/>
                </a:solidFill>
              </a:rPr>
              <a:t>5- Intense </a:t>
            </a:r>
            <a:r>
              <a:rPr lang="en-US" sz="2400" b="1" dirty="0" err="1" smtClean="0">
                <a:solidFill>
                  <a:srgbClr val="008000"/>
                </a:solidFill>
              </a:rPr>
              <a:t>fibrinolysis</a:t>
            </a:r>
            <a:r>
              <a:rPr lang="en-US" sz="2400" b="1" dirty="0" smtClean="0">
                <a:solidFill>
                  <a:srgbClr val="008000"/>
                </a:solidFill>
              </a:rPr>
              <a:t> is stimulated by thrombi on vascular walls &amp; release of split products interferes with fibrin polymerization</a:t>
            </a: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en-US" sz="2400" b="1" dirty="0" smtClean="0">
                <a:solidFill>
                  <a:srgbClr val="008000"/>
                </a:solidFill>
              </a:rPr>
              <a:t>6- The combined action of thrombin &amp; </a:t>
            </a:r>
            <a:r>
              <a:rPr lang="en-US" sz="2400" b="1" dirty="0" err="1" smtClean="0">
                <a:solidFill>
                  <a:srgbClr val="008000"/>
                </a:solidFill>
              </a:rPr>
              <a:t>plastin</a:t>
            </a:r>
            <a:r>
              <a:rPr lang="en-US" sz="2400" b="1" dirty="0" smtClean="0">
                <a:solidFill>
                  <a:srgbClr val="008000"/>
                </a:solidFill>
              </a:rPr>
              <a:t> normally causes depletion of fibrinogen, </a:t>
            </a:r>
            <a:r>
              <a:rPr lang="en-US" sz="2400" b="1" dirty="0" err="1" smtClean="0">
                <a:solidFill>
                  <a:srgbClr val="008000"/>
                </a:solidFill>
              </a:rPr>
              <a:t>prothrombin</a:t>
            </a:r>
            <a:r>
              <a:rPr lang="en-US" sz="2400" b="1" dirty="0" smtClean="0">
                <a:solidFill>
                  <a:srgbClr val="008000"/>
                </a:solidFill>
              </a:rPr>
              <a:t>, factor V &amp; VIII.</a:t>
            </a: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en-US" sz="2400" b="1" dirty="0" smtClean="0">
                <a:solidFill>
                  <a:srgbClr val="008000"/>
                </a:solidFill>
              </a:rPr>
              <a:t>7- Intravascular thrombin also causes widespread platelets aggregation, release &amp; deposition leading to consumption of platelets.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smtClean="0"/>
          </a:p>
        </p:txBody>
      </p:sp>
      <p:pic>
        <p:nvPicPr>
          <p:cNvPr id="2560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95250" y="1285875"/>
            <a:ext cx="9239250" cy="4500563"/>
          </a:xfr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u="sng" smtClean="0">
                <a:solidFill>
                  <a:srgbClr val="A50021"/>
                </a:solidFill>
              </a:rPr>
              <a:t>Lab. Findings: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616575"/>
          </a:xfrm>
        </p:spPr>
        <p:txBody>
          <a:bodyPr/>
          <a:lstStyle/>
          <a:p>
            <a:pPr algn="l" eaLnBrk="1" hangingPunct="1">
              <a:buFontTx/>
              <a:buNone/>
            </a:pPr>
            <a:r>
              <a:rPr lang="en-US" sz="2800" b="1" smtClean="0">
                <a:solidFill>
                  <a:schemeClr val="accent2"/>
                </a:solidFill>
              </a:rPr>
              <a:t>Tests of haemostasis:</a:t>
            </a:r>
          </a:p>
          <a:p>
            <a:pPr algn="l" eaLnBrk="1" hangingPunct="1">
              <a:buFontTx/>
              <a:buNone/>
            </a:pPr>
            <a:r>
              <a:rPr lang="en-US" sz="2800" b="1" smtClean="0"/>
              <a:t>1-The platelets count is low</a:t>
            </a:r>
          </a:p>
          <a:p>
            <a:pPr algn="l" eaLnBrk="1" hangingPunct="1">
              <a:buFontTx/>
              <a:buNone/>
            </a:pPr>
            <a:r>
              <a:rPr lang="en-US" sz="2800" b="1" smtClean="0"/>
              <a:t>2-Fibrinogen screening tests or assay indicate deficiency.</a:t>
            </a:r>
          </a:p>
          <a:p>
            <a:pPr algn="l" eaLnBrk="1" hangingPunct="1">
              <a:buFontTx/>
              <a:buNone/>
            </a:pPr>
            <a:r>
              <a:rPr lang="en-US" sz="2800" b="1" smtClean="0"/>
              <a:t>3- The thrombin time is prolonged</a:t>
            </a:r>
          </a:p>
          <a:p>
            <a:pPr algn="l" eaLnBrk="1" hangingPunct="1">
              <a:buFontTx/>
              <a:buNone/>
            </a:pPr>
            <a:r>
              <a:rPr lang="en-US" sz="2800" b="1" smtClean="0"/>
              <a:t>4-high levels of fibrinogen &amp; fibrin degradation products are seen in serum &amp; urine.</a:t>
            </a:r>
          </a:p>
          <a:p>
            <a:pPr algn="l" eaLnBrk="1" hangingPunct="1">
              <a:buFontTx/>
              <a:buNone/>
            </a:pPr>
            <a:r>
              <a:rPr lang="en-US" sz="2800" b="1" smtClean="0"/>
              <a:t>5- Test for the fibrin-monomer complex is positive </a:t>
            </a:r>
          </a:p>
          <a:p>
            <a:pPr algn="l" eaLnBrk="1" hangingPunct="1">
              <a:buFontTx/>
              <a:buNone/>
            </a:pPr>
            <a:r>
              <a:rPr lang="en-US" sz="2800" b="1" smtClean="0"/>
              <a:t>6- The prothrombin time &amp; APTT are prolonged.</a:t>
            </a:r>
          </a:p>
          <a:p>
            <a:pPr algn="l" eaLnBrk="1" hangingPunct="1">
              <a:buFontTx/>
              <a:buNone/>
            </a:pPr>
            <a:r>
              <a:rPr lang="en-US" sz="2800" b="1" smtClean="0"/>
              <a:t>7-Factor V &amp;VIII activities are reduced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b="1" smtClean="0">
                <a:solidFill>
                  <a:schemeClr val="accent2"/>
                </a:solidFill>
              </a:rPr>
              <a:t>Blood film:</a:t>
            </a:r>
            <a:r>
              <a:rPr lang="en-US" b="1" smtClean="0"/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 eaLnBrk="1" hangingPunct="1">
              <a:buFontTx/>
              <a:buNone/>
            </a:pPr>
            <a:r>
              <a:rPr lang="en-US" b="1" dirty="0" smtClean="0"/>
              <a:t>There is</a:t>
            </a:r>
            <a:r>
              <a:rPr lang="en-US" b="1" i="1" dirty="0" smtClean="0"/>
              <a:t> hemolytic </a:t>
            </a:r>
            <a:r>
              <a:rPr lang="en-US" b="1" dirty="0" smtClean="0"/>
              <a:t>anemia with red cells </a:t>
            </a:r>
            <a:r>
              <a:rPr lang="en-US" b="1" i="1" dirty="0" smtClean="0"/>
              <a:t>fragmentation</a:t>
            </a:r>
            <a:r>
              <a:rPr lang="en-US" b="1" dirty="0" smtClean="0"/>
              <a:t> due to their passage through fibrin strands in small vessels.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u="sng" dirty="0" smtClean="0">
                <a:solidFill>
                  <a:srgbClr val="A50021"/>
                </a:solidFill>
              </a:rPr>
              <a:t>Immune thrombocytopenia </a:t>
            </a:r>
            <a:r>
              <a:rPr lang="en-US" sz="4000" b="1" u="sng" dirty="0" err="1" smtClean="0">
                <a:solidFill>
                  <a:srgbClr val="A50021"/>
                </a:solidFill>
              </a:rPr>
              <a:t>purpura</a:t>
            </a:r>
            <a:r>
              <a:rPr lang="en-US" sz="4000" b="1" u="sng" dirty="0" smtClean="0">
                <a:solidFill>
                  <a:srgbClr val="A50021"/>
                </a:solidFill>
              </a:rPr>
              <a:t>(ITP)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111750"/>
          </a:xfrm>
        </p:spPr>
        <p:txBody>
          <a:bodyPr/>
          <a:lstStyle/>
          <a:p>
            <a:pPr algn="l" eaLnBrk="1" hangingPunct="1">
              <a:buFontTx/>
              <a:buNone/>
            </a:pPr>
            <a:r>
              <a:rPr lang="en-US" b="1" u="sng" smtClean="0">
                <a:solidFill>
                  <a:schemeClr val="accent2"/>
                </a:solidFill>
              </a:rPr>
              <a:t>1- Chronic ITP: </a:t>
            </a:r>
            <a:r>
              <a:rPr lang="en-US" b="1" smtClean="0"/>
              <a:t>This is relatively common disorder ,with highest incidence in </a:t>
            </a:r>
            <a:r>
              <a:rPr lang="en-US" b="1" i="1" smtClean="0"/>
              <a:t>women</a:t>
            </a:r>
            <a:r>
              <a:rPr lang="en-US" b="1" smtClean="0"/>
              <a:t> </a:t>
            </a:r>
            <a:r>
              <a:rPr lang="en-US" b="1" i="1" smtClean="0"/>
              <a:t>15-50 y</a:t>
            </a:r>
            <a:r>
              <a:rPr lang="en-US" b="1" smtClean="0"/>
              <a:t> ,it is commonest cause of thrombocytopenia without anemia or neutropenia ,it is usually </a:t>
            </a:r>
            <a:r>
              <a:rPr lang="en-US" b="1" smtClean="0">
                <a:solidFill>
                  <a:schemeClr val="accent2"/>
                </a:solidFill>
              </a:rPr>
              <a:t>idiopathic</a:t>
            </a:r>
            <a:r>
              <a:rPr lang="en-US" b="1" smtClean="0"/>
              <a:t> but may be seen in </a:t>
            </a:r>
            <a:r>
              <a:rPr lang="en-US" b="1" smtClean="0">
                <a:solidFill>
                  <a:schemeClr val="accent2"/>
                </a:solidFill>
              </a:rPr>
              <a:t>association with other disorders</a:t>
            </a:r>
            <a:r>
              <a:rPr lang="en-US" b="1" smtClean="0"/>
              <a:t> e.g. SLE ,HIV infection, CLL, Hodgkin's disease or autoimmune hemolytic anemia.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n-US" b="1" u="sng" smtClean="0">
                <a:solidFill>
                  <a:srgbClr val="A50021"/>
                </a:solidFill>
              </a:rPr>
              <a:t>Pathogenesis: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l" eaLnBrk="1" hangingPunct="1">
              <a:buFontTx/>
              <a:buNone/>
            </a:pPr>
            <a:r>
              <a:rPr lang="en-US" sz="2800" b="1" smtClean="0"/>
              <a:t>Platelets sensitization with </a:t>
            </a:r>
            <a:r>
              <a:rPr lang="en-US" sz="2800" b="1" smtClean="0">
                <a:solidFill>
                  <a:schemeClr val="accent2"/>
                </a:solidFill>
              </a:rPr>
              <a:t>autoantibody</a:t>
            </a:r>
            <a:r>
              <a:rPr lang="en-US" sz="2800" b="1" smtClean="0"/>
              <a:t> usually </a:t>
            </a:r>
            <a:r>
              <a:rPr lang="en-US" sz="2800" b="1" smtClean="0">
                <a:solidFill>
                  <a:schemeClr val="accent2"/>
                </a:solidFill>
              </a:rPr>
              <a:t>IgG</a:t>
            </a:r>
            <a:r>
              <a:rPr lang="en-US" sz="2800" b="1" smtClean="0"/>
              <a:t> result in their </a:t>
            </a:r>
            <a:r>
              <a:rPr lang="en-US" sz="2800" b="1" smtClean="0">
                <a:solidFill>
                  <a:schemeClr val="accent2"/>
                </a:solidFill>
              </a:rPr>
              <a:t>premature removal</a:t>
            </a:r>
            <a:r>
              <a:rPr lang="en-US" sz="2800" b="1" smtClean="0"/>
              <a:t> from circulation by cells of </a:t>
            </a:r>
            <a:r>
              <a:rPr lang="en-US" sz="2800" b="1" smtClean="0">
                <a:solidFill>
                  <a:schemeClr val="accent2"/>
                </a:solidFill>
              </a:rPr>
              <a:t>RE system.</a:t>
            </a:r>
            <a:r>
              <a:rPr lang="en-US" sz="2800" b="1" smtClean="0"/>
              <a:t> The normal life span of platelets is 7-10 days but in ITP is reduced to few hours.</a:t>
            </a:r>
          </a:p>
          <a:p>
            <a:pPr algn="l" eaLnBrk="1" hangingPunct="1">
              <a:buFontTx/>
              <a:buNone/>
            </a:pPr>
            <a:r>
              <a:rPr lang="en-US" sz="2800" b="1" smtClean="0">
                <a:solidFill>
                  <a:schemeClr val="hlink"/>
                </a:solidFill>
              </a:rPr>
              <a:t>Lightly sensitized platelets</a:t>
            </a:r>
            <a:r>
              <a:rPr lang="en-US" sz="2800" b="1" smtClean="0"/>
              <a:t> mainly destroyed by </a:t>
            </a:r>
            <a:r>
              <a:rPr lang="en-US" sz="2800" b="1" smtClean="0">
                <a:solidFill>
                  <a:schemeClr val="hlink"/>
                </a:solidFill>
              </a:rPr>
              <a:t>macrophages in spleen</a:t>
            </a:r>
            <a:r>
              <a:rPr lang="en-US" sz="2800" b="1" smtClean="0"/>
              <a:t> but </a:t>
            </a:r>
            <a:r>
              <a:rPr lang="en-US" sz="2800" b="1" smtClean="0">
                <a:solidFill>
                  <a:srgbClr val="A50021"/>
                </a:solidFill>
              </a:rPr>
              <a:t>heavily sensitized</a:t>
            </a:r>
            <a:r>
              <a:rPr lang="en-US" sz="2800" b="1" smtClean="0"/>
              <a:t> platelets or platelets coated with complement as well as IgG   mainly destroyed throughout RE system mainly in </a:t>
            </a:r>
            <a:r>
              <a:rPr lang="en-US" sz="2800" b="1" smtClean="0">
                <a:solidFill>
                  <a:srgbClr val="A50021"/>
                </a:solidFill>
              </a:rPr>
              <a:t>liver.</a:t>
            </a:r>
            <a:r>
              <a:rPr lang="en-US" sz="2800" b="1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42875"/>
            <a:ext cx="8229600" cy="5111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u="sng" smtClean="0">
                <a:solidFill>
                  <a:srgbClr val="A50021"/>
                </a:solidFill>
              </a:rPr>
              <a:t>Diagnosis</a:t>
            </a:r>
            <a:r>
              <a:rPr lang="en-US" sz="4000" smtClean="0">
                <a:solidFill>
                  <a:srgbClr val="A50021"/>
                </a:solidFill>
              </a:rPr>
              <a:t>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57250"/>
            <a:ext cx="9001125" cy="600075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en-US" sz="2800" b="1" u="sng" smtClean="0"/>
              <a:t>1- Platelets count </a:t>
            </a:r>
            <a:r>
              <a:rPr lang="en-US" sz="2800" b="1" smtClean="0"/>
              <a:t>10-50×10</a:t>
            </a:r>
            <a:r>
              <a:rPr lang="en-US" sz="2800" b="1" baseline="30000" smtClean="0"/>
              <a:t>9</a:t>
            </a:r>
            <a:r>
              <a:rPr lang="en-US" sz="2800" b="1" smtClean="0"/>
              <a:t>/L, Hb &amp; WBC are </a:t>
            </a:r>
            <a:endParaRPr lang="ar-IQ" sz="2800" b="1" smtClean="0"/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normal.</a:t>
            </a:r>
          </a:p>
          <a:p>
            <a:pPr algn="l" eaLnBrk="1" hangingPunct="1">
              <a:lnSpc>
                <a:spcPct val="80000"/>
              </a:lnSpc>
              <a:buFontTx/>
              <a:buNone/>
            </a:pPr>
            <a:endParaRPr lang="en-US" sz="2800" b="1" smtClean="0"/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en-US" sz="2800" b="1" u="sng" smtClean="0"/>
              <a:t>2- Blood film </a:t>
            </a:r>
            <a:r>
              <a:rPr lang="en-US" sz="2800" b="1" smtClean="0"/>
              <a:t>shows reduced platelets number &amp; often large.</a:t>
            </a:r>
          </a:p>
          <a:p>
            <a:pPr algn="l" eaLnBrk="1" hangingPunct="1">
              <a:lnSpc>
                <a:spcPct val="80000"/>
              </a:lnSpc>
              <a:buFontTx/>
              <a:buNone/>
            </a:pPr>
            <a:endParaRPr lang="en-US" sz="2800" b="1" smtClean="0"/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en-US" sz="2800" b="1" u="sng" smtClean="0"/>
              <a:t>3-BM </a:t>
            </a:r>
            <a:r>
              <a:rPr lang="en-US" sz="2800" b="1" smtClean="0"/>
              <a:t>shows normal or increased number of </a:t>
            </a:r>
            <a:endParaRPr lang="ar-IQ" sz="2800" b="1" smtClean="0"/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megakaryocytes.</a:t>
            </a: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en-US" sz="2800" b="1" u="sng" smtClean="0"/>
              <a:t>4- Sensitive tests to demonstrate anti platelets IgG either alone or with complement or IgM on platelets surface or in serum </a:t>
            </a: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en-US" sz="2800" b="1" u="sng" smtClean="0"/>
              <a:t>5-Antinuclear factor </a:t>
            </a:r>
            <a:r>
              <a:rPr lang="en-US" sz="2800" b="1" smtClean="0"/>
              <a:t>is present in serum of patient with SLE</a:t>
            </a: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en-US" sz="2800" b="1" u="sng" smtClean="0"/>
              <a:t>6-Direct antiglobulin test </a:t>
            </a:r>
            <a:r>
              <a:rPr lang="en-US" sz="2800" b="1" smtClean="0"/>
              <a:t>is positive in case with associated autoimmune hemolytic anemia.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n-US" sz="4000" b="1" u="sng" smtClean="0">
                <a:solidFill>
                  <a:srgbClr val="A50021"/>
                </a:solidFill>
              </a:rPr>
              <a:t>2- Acute ITP: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en-US" b="1" smtClean="0"/>
              <a:t>Is most common in </a:t>
            </a:r>
            <a:r>
              <a:rPr lang="en-US" b="1" smtClean="0">
                <a:solidFill>
                  <a:schemeClr val="accent2"/>
                </a:solidFill>
              </a:rPr>
              <a:t>children </a:t>
            </a:r>
            <a:r>
              <a:rPr lang="en-US" b="1" smtClean="0"/>
              <a:t>, the mechanism is not well established .</a:t>
            </a:r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en-US" b="1" smtClean="0"/>
              <a:t>In </a:t>
            </a:r>
            <a:r>
              <a:rPr lang="en-US" b="1" smtClean="0">
                <a:solidFill>
                  <a:schemeClr val="accent2"/>
                </a:solidFill>
              </a:rPr>
              <a:t>75%</a:t>
            </a:r>
            <a:r>
              <a:rPr lang="en-US" b="1" smtClean="0"/>
              <a:t> of patients ,the thrombocytopenia &amp; bleeding follow </a:t>
            </a:r>
            <a:r>
              <a:rPr lang="en-US" b="1" smtClean="0">
                <a:solidFill>
                  <a:schemeClr val="accent2"/>
                </a:solidFill>
              </a:rPr>
              <a:t>vaccination or/&amp; infection</a:t>
            </a:r>
            <a:r>
              <a:rPr lang="en-US" b="1" smtClean="0"/>
              <a:t> e.g. measles, chicken pox or infectious mononucleosis ,and allergic reaction with immune complex formation &amp; complement deposition on </a:t>
            </a:r>
            <a:endParaRPr lang="ar-IQ" b="1" smtClean="0"/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en-US" b="1" smtClean="0"/>
              <a:t>platelet is suspected.</a:t>
            </a:r>
          </a:p>
          <a:p>
            <a:pPr algn="l" eaLnBrk="1" hangingPunct="1">
              <a:lnSpc>
                <a:spcPct val="90000"/>
              </a:lnSpc>
              <a:buFontTx/>
              <a:buNone/>
            </a:pPr>
            <a:endParaRPr lang="en-US" b="1" smtClean="0"/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en-US" b="1" smtClean="0"/>
              <a:t>Spontaneous remission is usual, but in </a:t>
            </a:r>
            <a:r>
              <a:rPr lang="en-US" b="1" smtClean="0">
                <a:solidFill>
                  <a:schemeClr val="accent2"/>
                </a:solidFill>
              </a:rPr>
              <a:t>5-10%</a:t>
            </a:r>
            <a:r>
              <a:rPr lang="en-US" b="1" smtClean="0"/>
              <a:t> of cases the disease becomes </a:t>
            </a:r>
            <a:r>
              <a:rPr lang="en-US" b="1" smtClean="0">
                <a:solidFill>
                  <a:schemeClr val="accent2"/>
                </a:solidFill>
              </a:rPr>
              <a:t>chronic</a:t>
            </a:r>
            <a:r>
              <a:rPr lang="en-US" b="1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50"/>
            <a:ext cx="914400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>
            <a:normAutofit fontScale="90000"/>
          </a:bodyPr>
          <a:lstStyle/>
          <a:p>
            <a:r>
              <a:rPr lang="en-US" sz="6000" b="1" smtClean="0">
                <a:solidFill>
                  <a:schemeClr val="tx1"/>
                </a:solidFill>
              </a:rPr>
              <a:t>Hereditary disorders</a:t>
            </a:r>
            <a:br>
              <a:rPr lang="en-US" sz="6000" b="1" smtClean="0">
                <a:solidFill>
                  <a:schemeClr val="tx1"/>
                </a:solidFill>
              </a:rPr>
            </a:br>
            <a:endParaRPr lang="ar-IQ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0" y="928688"/>
            <a:ext cx="9144000" cy="5429250"/>
          </a:xfrm>
        </p:spPr>
        <p:txBody>
          <a:bodyPr/>
          <a:lstStyle/>
          <a:p>
            <a:pPr algn="l">
              <a:buFontTx/>
              <a:buNone/>
            </a:pPr>
            <a:r>
              <a:rPr lang="en-US" b="1" smtClean="0">
                <a:solidFill>
                  <a:srgbClr val="A50021"/>
                </a:solidFill>
              </a:rPr>
              <a:t>Thrombasthenia (Glanzmann's disease)</a:t>
            </a:r>
          </a:p>
          <a:p>
            <a:pPr algn="l">
              <a:buFontTx/>
              <a:buNone/>
            </a:pPr>
            <a:r>
              <a:rPr lang="en-US" smtClean="0"/>
              <a:t>This autosomal recessive disorder leads to failure of primary platelet aggregation because of a deficiency of membrane GPIIb</a:t>
            </a:r>
          </a:p>
          <a:p>
            <a:pPr algn="l">
              <a:buFontTx/>
              <a:buNone/>
            </a:pPr>
            <a:r>
              <a:rPr lang="en-US" b="1" smtClean="0">
                <a:solidFill>
                  <a:srgbClr val="A50021"/>
                </a:solidFill>
              </a:rPr>
              <a:t>Bernard-Soulier syndrome</a:t>
            </a:r>
          </a:p>
          <a:p>
            <a:pPr algn="l">
              <a:buFontTx/>
              <a:buNone/>
            </a:pPr>
            <a:r>
              <a:rPr lang="en-US" smtClean="0"/>
              <a:t>In this disease the platelets are larger than normal and there is a deficiency of GPIb.</a:t>
            </a:r>
          </a:p>
          <a:p>
            <a:pPr algn="l">
              <a:buFontTx/>
              <a:buNone/>
            </a:pPr>
            <a:r>
              <a:rPr lang="en-US" smtClean="0"/>
              <a:t>There is defective binding to VWF, defective adherence to exposed subendothelial connective tissues</a:t>
            </a:r>
          </a:p>
          <a:p>
            <a:pPr algn="l">
              <a:buFontTx/>
              <a:buNone/>
            </a:pPr>
            <a:endParaRPr lang="ar-IQ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25"/>
          </a:xfrm>
        </p:spPr>
        <p:txBody>
          <a:bodyPr>
            <a:normAutofit fontScale="90000"/>
          </a:bodyPr>
          <a:lstStyle/>
          <a:p>
            <a:endParaRPr lang="ar-IQ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14313" y="714375"/>
            <a:ext cx="8472487" cy="5411788"/>
          </a:xfrm>
        </p:spPr>
        <p:txBody>
          <a:bodyPr/>
          <a:lstStyle/>
          <a:p>
            <a:pPr algn="l">
              <a:buFontTx/>
              <a:buNone/>
            </a:pPr>
            <a:r>
              <a:rPr lang="en-US" b="1" dirty="0" smtClean="0">
                <a:solidFill>
                  <a:srgbClr val="A50021"/>
                </a:solidFill>
              </a:rPr>
              <a:t>Storage pool diseases</a:t>
            </a:r>
          </a:p>
          <a:p>
            <a:pPr algn="l">
              <a:buFontTx/>
              <a:buNone/>
            </a:pPr>
            <a:r>
              <a:rPr lang="en-US" b="1" dirty="0" smtClean="0"/>
              <a:t>In the </a:t>
            </a:r>
            <a:r>
              <a:rPr lang="en-US" b="1" dirty="0" smtClean="0">
                <a:solidFill>
                  <a:srgbClr val="FF0000"/>
                </a:solidFill>
              </a:rPr>
              <a:t>rare grey platelet syndrome</a:t>
            </a:r>
            <a:r>
              <a:rPr lang="en-US" b="1" dirty="0" smtClean="0"/>
              <a:t>, the platelets are larger than normal and there is a virtual absence of alpha granules with deficiency of their proteins.</a:t>
            </a:r>
          </a:p>
          <a:p>
            <a:pPr algn="l">
              <a:buFontTx/>
              <a:buNone/>
            </a:pPr>
            <a:r>
              <a:rPr lang="en-US" b="1" dirty="0" smtClean="0"/>
              <a:t> In the more </a:t>
            </a:r>
            <a:r>
              <a:rPr lang="en-US" b="1" dirty="0" smtClean="0">
                <a:solidFill>
                  <a:srgbClr val="FF0000"/>
                </a:solidFill>
              </a:rPr>
              <a:t>common beta storage pool disease </a:t>
            </a:r>
            <a:r>
              <a:rPr lang="en-US" b="1" dirty="0" smtClean="0"/>
              <a:t>there is a deficiency of dense granules.</a:t>
            </a:r>
            <a:endParaRPr lang="ar-IQ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>
            <a:normAutofit fontScale="90000"/>
          </a:bodyPr>
          <a:lstStyle/>
          <a:p>
            <a:r>
              <a:rPr lang="en-US" sz="6000" b="1" smtClean="0">
                <a:solidFill>
                  <a:schemeClr val="tx1"/>
                </a:solidFill>
              </a:rPr>
              <a:t>Acquired disorders</a:t>
            </a:r>
            <a:br>
              <a:rPr lang="en-US" sz="6000" b="1" smtClean="0">
                <a:solidFill>
                  <a:schemeClr val="tx1"/>
                </a:solidFill>
              </a:rPr>
            </a:br>
            <a:endParaRPr lang="ar-IQ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0" y="642938"/>
            <a:ext cx="9144000" cy="6215062"/>
          </a:xfrm>
        </p:spPr>
        <p:txBody>
          <a:bodyPr/>
          <a:lstStyle/>
          <a:p>
            <a:pPr algn="l">
              <a:buFontTx/>
              <a:buNone/>
            </a:pPr>
            <a:r>
              <a:rPr lang="en-US" b="1" dirty="0" err="1" smtClean="0">
                <a:solidFill>
                  <a:srgbClr val="A50021"/>
                </a:solidFill>
              </a:rPr>
              <a:t>Antiplatelet</a:t>
            </a:r>
            <a:r>
              <a:rPr lang="en-US" b="1" dirty="0" smtClean="0">
                <a:solidFill>
                  <a:srgbClr val="A50021"/>
                </a:solidFill>
              </a:rPr>
              <a:t> drugs </a:t>
            </a:r>
            <a:r>
              <a:rPr lang="en-US" b="1" dirty="0" smtClean="0"/>
              <a:t>Aspirin therapy is the most common cause of defective platelet function. It produces an abnormal bleeding time</a:t>
            </a:r>
          </a:p>
          <a:p>
            <a:pPr algn="l">
              <a:buFontTx/>
              <a:buNone/>
            </a:pPr>
            <a:r>
              <a:rPr lang="en-US" b="1" dirty="0" err="1" smtClean="0">
                <a:solidFill>
                  <a:srgbClr val="A50021"/>
                </a:solidFill>
              </a:rPr>
              <a:t>Hyperglobulinaemia</a:t>
            </a:r>
            <a:r>
              <a:rPr lang="en-US" b="1" dirty="0" smtClean="0"/>
              <a:t> associated with multiple</a:t>
            </a:r>
          </a:p>
          <a:p>
            <a:pPr algn="l">
              <a:buFontTx/>
              <a:buNone/>
            </a:pPr>
            <a:r>
              <a:rPr lang="en-US" b="1" dirty="0" smtClean="0"/>
              <a:t>myeloma or </a:t>
            </a:r>
            <a:r>
              <a:rPr lang="en-US" b="1" dirty="0" err="1" smtClean="0"/>
              <a:t>Waldenstrom's</a:t>
            </a:r>
            <a:r>
              <a:rPr lang="en-US" b="1" dirty="0" smtClean="0"/>
              <a:t> disease may cause interference with platelet adherence, release and aggregation.</a:t>
            </a:r>
          </a:p>
          <a:p>
            <a:pPr algn="l">
              <a:buFontTx/>
              <a:buNone/>
            </a:pPr>
            <a:r>
              <a:rPr lang="en-US" b="1" dirty="0" err="1" smtClean="0">
                <a:solidFill>
                  <a:srgbClr val="A50021"/>
                </a:solidFill>
              </a:rPr>
              <a:t>Myeloproliferative</a:t>
            </a:r>
            <a:r>
              <a:rPr lang="en-US" b="1" dirty="0" smtClean="0">
                <a:solidFill>
                  <a:srgbClr val="A50021"/>
                </a:solidFill>
              </a:rPr>
              <a:t> and </a:t>
            </a:r>
            <a:r>
              <a:rPr lang="en-US" b="1" dirty="0" err="1" smtClean="0">
                <a:solidFill>
                  <a:srgbClr val="A50021"/>
                </a:solidFill>
              </a:rPr>
              <a:t>myelodysplastic</a:t>
            </a:r>
            <a:endParaRPr lang="en-US" b="1" dirty="0" smtClean="0">
              <a:solidFill>
                <a:srgbClr val="A50021"/>
              </a:solidFill>
            </a:endParaRPr>
          </a:p>
          <a:p>
            <a:pPr algn="l">
              <a:buFontTx/>
              <a:buNone/>
            </a:pPr>
            <a:r>
              <a:rPr lang="en-US" b="1" dirty="0" smtClean="0">
                <a:solidFill>
                  <a:srgbClr val="A50021"/>
                </a:solidFill>
              </a:rPr>
              <a:t>Disorders </a:t>
            </a:r>
            <a:r>
              <a:rPr lang="en-US" b="1" dirty="0" smtClean="0"/>
              <a:t>Intrinsic abnormalities of platelet function occur</a:t>
            </a:r>
          </a:p>
          <a:p>
            <a:pPr algn="l">
              <a:buFontTx/>
              <a:buNone/>
            </a:pPr>
            <a:endParaRPr lang="ar-IQ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817</Words>
  <Application>Microsoft Office PowerPoint</Application>
  <PresentationFormat>On-screen Show (4:3)</PresentationFormat>
  <Paragraphs>71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Immune thrombocytopenia purpura(ITP)</vt:lpstr>
      <vt:lpstr>Immune thrombocytopenia purpura(ITP)</vt:lpstr>
      <vt:lpstr>Pathogenesis:</vt:lpstr>
      <vt:lpstr>Diagnosis:</vt:lpstr>
      <vt:lpstr>2- Acute ITP:</vt:lpstr>
      <vt:lpstr>Slide 6</vt:lpstr>
      <vt:lpstr>Hereditary disorders </vt:lpstr>
      <vt:lpstr>Slide 8</vt:lpstr>
      <vt:lpstr>Acquired disorders </vt:lpstr>
      <vt:lpstr>Slide 10</vt:lpstr>
      <vt:lpstr>DIC (disseminated intravascular coagulation).</vt:lpstr>
      <vt:lpstr>Causes of DIC:</vt:lpstr>
      <vt:lpstr>Pathogenesis:</vt:lpstr>
      <vt:lpstr>Slide 14</vt:lpstr>
      <vt:lpstr>Lab. Findings:</vt:lpstr>
      <vt:lpstr>Blood film: </vt:lpstr>
    </vt:vector>
  </TitlesOfParts>
  <Company>By DR.Ahmed Saker 2o1O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Immune thrombocytopenia purpura(ITP)</dc:title>
  <dc:creator>Al-Hudhud</dc:creator>
  <cp:lastModifiedBy>Al-Hudhud</cp:lastModifiedBy>
  <cp:revision>4</cp:revision>
  <dcterms:created xsi:type="dcterms:W3CDTF">2017-02-06T14:29:59Z</dcterms:created>
  <dcterms:modified xsi:type="dcterms:W3CDTF">2017-02-20T05:03:06Z</dcterms:modified>
</cp:coreProperties>
</file>