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34C30-0C50-4B2D-98F5-04EA23319E83}" type="datetimeFigureOut">
              <a:rPr lang="ar-IQ" smtClean="0"/>
              <a:pPr/>
              <a:t>5/25/1438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BE14-E0E1-472F-867D-FD1EE58CF1F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Thrombosis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Hyperhomocysteinaemia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8641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Higher </a:t>
            </a:r>
            <a:r>
              <a:rPr lang="en-US" b="1" dirty="0"/>
              <a:t>levels of plasma </a:t>
            </a:r>
            <a:r>
              <a:rPr lang="en-US" b="1" dirty="0" err="1"/>
              <a:t>homocysteine</a:t>
            </a:r>
            <a:r>
              <a:rPr lang="en-US" b="1" dirty="0"/>
              <a:t> may be </a:t>
            </a:r>
            <a:r>
              <a:rPr lang="en-US" b="1" dirty="0" smtClean="0"/>
              <a:t>genetic or </a:t>
            </a:r>
            <a:r>
              <a:rPr lang="en-US" b="1" dirty="0"/>
              <a:t>acquired and are associated with increased </a:t>
            </a:r>
            <a:r>
              <a:rPr lang="en-US" b="1" dirty="0" smtClean="0"/>
              <a:t>risk for </a:t>
            </a:r>
            <a:r>
              <a:rPr lang="en-US" b="1" dirty="0"/>
              <a:t>both venous and arterial thrombosis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homocystinuria</a:t>
            </a:r>
            <a:r>
              <a:rPr lang="en-US" b="1" dirty="0" smtClean="0"/>
              <a:t> </a:t>
            </a:r>
            <a:r>
              <a:rPr lang="it-IT" b="1" dirty="0" smtClean="0"/>
              <a:t>is </a:t>
            </a:r>
            <a:r>
              <a:rPr lang="it-IT" b="1" dirty="0"/>
              <a:t>a rare autosomal recessive </a:t>
            </a:r>
            <a:r>
              <a:rPr lang="it-IT" b="1" dirty="0" smtClean="0"/>
              <a:t>disorder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Vascular disease and thrombosis are major features</a:t>
            </a:r>
          </a:p>
          <a:p>
            <a:pPr algn="l">
              <a:buNone/>
            </a:pPr>
            <a:r>
              <a:rPr lang="en-US" b="1" dirty="0"/>
              <a:t>of the disease.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Heterozygous present </a:t>
            </a:r>
            <a:r>
              <a:rPr lang="en-US" b="1" dirty="0"/>
              <a:t>in approximately 0.5% of </a:t>
            </a:r>
            <a:r>
              <a:rPr lang="en-US" b="1" dirty="0" smtClean="0"/>
              <a:t>the population </a:t>
            </a:r>
            <a:r>
              <a:rPr lang="en-US" b="1" dirty="0"/>
              <a:t>and leads to a moderate increase in</a:t>
            </a:r>
          </a:p>
          <a:p>
            <a:pPr algn="l">
              <a:buNone/>
            </a:pPr>
            <a:r>
              <a:rPr lang="en-US" b="1" dirty="0" err="1"/>
              <a:t>homocysteine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4554551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Acquired risk factors </a:t>
            </a:r>
            <a:r>
              <a:rPr lang="en-US" dirty="0" smtClean="0"/>
              <a:t>for </a:t>
            </a:r>
            <a:r>
              <a:rPr lang="en-US" dirty="0" err="1" smtClean="0"/>
              <a:t>hyperhomocysteinaemia</a:t>
            </a:r>
            <a:endParaRPr lang="en-US" dirty="0"/>
          </a:p>
          <a:p>
            <a:pPr algn="l">
              <a:buNone/>
            </a:pPr>
            <a:r>
              <a:rPr lang="en-US" dirty="0"/>
              <a:t>include deficiencies of </a:t>
            </a:r>
            <a:r>
              <a:rPr lang="en-US" dirty="0" err="1"/>
              <a:t>folate</a:t>
            </a:r>
            <a:r>
              <a:rPr lang="en-US" dirty="0"/>
              <a:t>, vitamin BI2</a:t>
            </a:r>
          </a:p>
          <a:p>
            <a:pPr algn="l">
              <a:buNone/>
            </a:pPr>
            <a:r>
              <a:rPr lang="en-US" dirty="0"/>
              <a:t>or vitamin B6, drugs (e.g. </a:t>
            </a:r>
            <a:r>
              <a:rPr lang="en-US" dirty="0" err="1"/>
              <a:t>ciclosporin</a:t>
            </a:r>
            <a:r>
              <a:rPr lang="en-US" dirty="0"/>
              <a:t>), renal </a:t>
            </a:r>
            <a:r>
              <a:rPr lang="en-US" dirty="0" smtClean="0"/>
              <a:t>damage</a:t>
            </a:r>
            <a:r>
              <a:rPr lang="en-US" dirty="0"/>
              <a:t> and smoking.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levels also increase with age and</a:t>
            </a:r>
          </a:p>
          <a:p>
            <a:pPr algn="l">
              <a:buNone/>
            </a:pPr>
            <a:r>
              <a:rPr lang="en-US" dirty="0"/>
              <a:t>are higher in men and post-menopausal females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Hereditary or acquired disorders of </a:t>
            </a:r>
            <a:r>
              <a:rPr lang="en-US" b="1" dirty="0" err="1" smtClean="0">
                <a:solidFill>
                  <a:srgbClr val="C00000"/>
                </a:solidFill>
              </a:rPr>
              <a:t>haemostasis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00634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High </a:t>
            </a:r>
            <a:r>
              <a:rPr lang="en-US" b="1" dirty="0"/>
              <a:t>factor VIII or fibrinogen levels are also </a:t>
            </a:r>
            <a:r>
              <a:rPr lang="en-US" b="1" dirty="0" smtClean="0"/>
              <a:t>associated arterial </a:t>
            </a:r>
            <a:r>
              <a:rPr lang="en-US" b="1" dirty="0"/>
              <a:t>thrombosis.</a:t>
            </a:r>
          </a:p>
          <a:p>
            <a:pPr algn="l">
              <a:buNone/>
            </a:pPr>
            <a:r>
              <a:rPr lang="en-US" b="1" dirty="0"/>
              <a:t>The combination of multiple risk factors is </a:t>
            </a:r>
            <a:r>
              <a:rPr lang="en-US" b="1" dirty="0" smtClean="0"/>
              <a:t>associated with </a:t>
            </a:r>
            <a:r>
              <a:rPr lang="en-US" b="1" dirty="0"/>
              <a:t>increased risk of thrombosis.</a:t>
            </a:r>
            <a:endParaRPr lang="ar-IQ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Acquired risk factors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543956" cy="5500726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Postoperative venous thrombosis</a:t>
            </a:r>
          </a:p>
          <a:p>
            <a:pPr algn="l">
              <a:buNone/>
            </a:pPr>
            <a:r>
              <a:rPr lang="en-US" b="1" dirty="0"/>
              <a:t>This is more likely to occur in the elderly, obese,</a:t>
            </a:r>
          </a:p>
          <a:p>
            <a:pPr algn="l">
              <a:buNone/>
            </a:pPr>
            <a:r>
              <a:rPr lang="en-US" b="1" dirty="0"/>
              <a:t>those with a previous or family history of </a:t>
            </a:r>
            <a:r>
              <a:rPr lang="en-US" b="1" dirty="0" smtClean="0"/>
              <a:t>venous </a:t>
            </a:r>
            <a:r>
              <a:rPr lang="en-US" b="1" dirty="0"/>
              <a:t>thrombosis, and in those in whom major </a:t>
            </a: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abdominal or </a:t>
            </a:r>
            <a:r>
              <a:rPr lang="en-US" b="1" dirty="0"/>
              <a:t>hip operations are </a:t>
            </a:r>
            <a:r>
              <a:rPr lang="en-US" b="1" dirty="0" smtClean="0"/>
              <a:t>performed</a:t>
            </a:r>
          </a:p>
          <a:p>
            <a:pPr algn="l">
              <a:buNone/>
            </a:pPr>
            <a:r>
              <a:rPr lang="en-US" b="1" dirty="0">
                <a:solidFill>
                  <a:srgbClr val="C00000"/>
                </a:solidFill>
              </a:rPr>
              <a:t>Venous stasis and immobility</a:t>
            </a:r>
          </a:p>
          <a:p>
            <a:pPr algn="l">
              <a:buNone/>
            </a:pPr>
            <a:r>
              <a:rPr lang="en-US" b="1" dirty="0"/>
              <a:t>These factors are probably responsible for the high</a:t>
            </a:r>
          </a:p>
          <a:p>
            <a:pPr algn="l">
              <a:buNone/>
            </a:pPr>
            <a:r>
              <a:rPr lang="en-US" b="1" dirty="0"/>
              <a:t>incidence of postoperative venous thrombosis and</a:t>
            </a:r>
          </a:p>
          <a:p>
            <a:pPr algn="l">
              <a:buNone/>
            </a:pPr>
            <a:r>
              <a:rPr lang="en-US" b="1" dirty="0"/>
              <a:t>for venous thrombosis associated with congestive</a:t>
            </a:r>
          </a:p>
          <a:p>
            <a:pPr algn="l">
              <a:buNone/>
            </a:pPr>
            <a:r>
              <a:rPr lang="en-US" b="1" dirty="0"/>
              <a:t>cardiac failure, myocardial infarction and varicose</a:t>
            </a:r>
          </a:p>
          <a:p>
            <a:pPr algn="l">
              <a:buNone/>
            </a:pPr>
            <a:r>
              <a:rPr lang="en-US" b="1" dirty="0"/>
              <a:t>veins</a:t>
            </a:r>
            <a:endParaRPr lang="ar-IQ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578647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Malignancy</a:t>
            </a:r>
          </a:p>
          <a:p>
            <a:pPr algn="l">
              <a:buNone/>
            </a:pPr>
            <a:r>
              <a:rPr lang="en-US" b="1" dirty="0" smtClean="0"/>
              <a:t>Patients with carcinoma of the ovary, brain and</a:t>
            </a:r>
          </a:p>
          <a:p>
            <a:pPr algn="l">
              <a:buNone/>
            </a:pPr>
            <a:r>
              <a:rPr lang="en-US" b="1" dirty="0" smtClean="0"/>
              <a:t>pancreas have a particularly increased risk of</a:t>
            </a:r>
          </a:p>
          <a:p>
            <a:pPr algn="l">
              <a:buNone/>
            </a:pPr>
            <a:r>
              <a:rPr lang="en-US" b="1" dirty="0" smtClean="0"/>
              <a:t>venous thrombosis but there is an increased risk</a:t>
            </a:r>
          </a:p>
          <a:p>
            <a:pPr algn="l">
              <a:buNone/>
            </a:pPr>
            <a:r>
              <a:rPr lang="en-US" b="1" dirty="0" smtClean="0"/>
              <a:t>with all cancers. </a:t>
            </a:r>
          </a:p>
          <a:p>
            <a:pPr algn="l">
              <a:buNone/>
            </a:pPr>
            <a:r>
              <a:rPr lang="en-US" b="1" dirty="0" smtClean="0"/>
              <a:t>The </a:t>
            </a:r>
            <a:r>
              <a:rPr lang="en-US" b="1" dirty="0" err="1" smtClean="0"/>
              <a:t>tumours</a:t>
            </a:r>
            <a:r>
              <a:rPr lang="en-US" b="1" dirty="0" smtClean="0"/>
              <a:t> produce tissue factor</a:t>
            </a:r>
          </a:p>
          <a:p>
            <a:pPr algn="l">
              <a:buNone/>
            </a:pPr>
            <a:r>
              <a:rPr lang="en-US" b="1" dirty="0" smtClean="0"/>
              <a:t>and a pro-coagulant that directly activates factor X.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C00000"/>
                </a:solidFill>
              </a:rPr>
              <a:t>Mucin</a:t>
            </a:r>
            <a:r>
              <a:rPr lang="en-US" b="1" dirty="0" smtClean="0">
                <a:solidFill>
                  <a:srgbClr val="C00000"/>
                </a:solidFill>
              </a:rPr>
              <a:t>-secreting </a:t>
            </a:r>
            <a:r>
              <a:rPr lang="en-US" b="1" dirty="0" err="1" smtClean="0">
                <a:solidFill>
                  <a:srgbClr val="C00000"/>
                </a:solidFill>
              </a:rPr>
              <a:t>adenocarcinomas</a:t>
            </a:r>
            <a:r>
              <a:rPr lang="en-US" b="1" dirty="0" smtClean="0">
                <a:solidFill>
                  <a:srgbClr val="C00000"/>
                </a:solidFill>
              </a:rPr>
              <a:t> may be associated with DIC</a:t>
            </a:r>
            <a:r>
              <a:rPr lang="en-US" b="1" dirty="0" smtClean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>
              <a:buNone/>
            </a:pPr>
            <a:r>
              <a:rPr lang="en-US" dirty="0"/>
              <a:t>Inflammation</a:t>
            </a:r>
          </a:p>
          <a:p>
            <a:pPr algn="l">
              <a:buNone/>
            </a:pPr>
            <a:r>
              <a:rPr lang="en-US" dirty="0"/>
              <a:t>This up-regulates </a:t>
            </a:r>
            <a:r>
              <a:rPr lang="en-US" dirty="0" err="1"/>
              <a:t>procoagulant</a:t>
            </a:r>
            <a:r>
              <a:rPr lang="en-US" dirty="0"/>
              <a:t> factors, </a:t>
            </a:r>
            <a:r>
              <a:rPr lang="en-US" dirty="0" smtClean="0"/>
              <a:t>down regulates anticoagulant </a:t>
            </a:r>
            <a:r>
              <a:rPr lang="en-US" dirty="0"/>
              <a:t>pathways, particularly</a:t>
            </a:r>
          </a:p>
          <a:p>
            <a:pPr algn="l">
              <a:buNone/>
            </a:pPr>
            <a:r>
              <a:rPr lang="en-US" dirty="0"/>
              <a:t>protein C.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Thrombosis </a:t>
            </a:r>
            <a:r>
              <a:rPr lang="en-US" dirty="0"/>
              <a:t>is particularly likely in</a:t>
            </a:r>
          </a:p>
          <a:p>
            <a:pPr algn="l">
              <a:buNone/>
            </a:pPr>
            <a:r>
              <a:rPr lang="en-US" dirty="0"/>
              <a:t>inflammatory bowel disease, </a:t>
            </a:r>
            <a:r>
              <a:rPr lang="en-US" dirty="0" err="1" smtClean="0"/>
              <a:t>Behcet's</a:t>
            </a:r>
            <a:r>
              <a:rPr lang="en-US" dirty="0" smtClean="0"/>
              <a:t> </a:t>
            </a:r>
            <a:r>
              <a:rPr lang="en-US" dirty="0"/>
              <a:t>disease, </a:t>
            </a:r>
            <a:r>
              <a:rPr lang="en-US" dirty="0" smtClean="0"/>
              <a:t>systemic tuberculosis</a:t>
            </a:r>
            <a:r>
              <a:rPr lang="en-US" dirty="0"/>
              <a:t>, systemic </a:t>
            </a:r>
            <a:r>
              <a:rPr lang="en-US" dirty="0" smtClean="0"/>
              <a:t>lupus </a:t>
            </a:r>
            <a:r>
              <a:rPr lang="en-US" dirty="0" err="1" smtClean="0"/>
              <a:t>erythematosus</a:t>
            </a:r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Blood disorders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285860"/>
            <a:ext cx="8543956" cy="5286412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*in patients with </a:t>
            </a:r>
            <a:r>
              <a:rPr lang="en-US" b="1" dirty="0" err="1">
                <a:solidFill>
                  <a:srgbClr val="C00000"/>
                </a:solidFill>
              </a:rPr>
              <a:t>polycythaemia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vera</a:t>
            </a:r>
            <a:r>
              <a:rPr lang="en-US" b="1" dirty="0">
                <a:solidFill>
                  <a:srgbClr val="C00000"/>
                </a:solidFill>
              </a:rPr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essential </a:t>
            </a:r>
            <a:r>
              <a:rPr lang="en-US" b="1" dirty="0" err="1" smtClean="0">
                <a:solidFill>
                  <a:srgbClr val="C00000"/>
                </a:solidFill>
              </a:rPr>
              <a:t>thrombocythaemia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  <a:r>
              <a:rPr lang="en-US" b="1" dirty="0" smtClean="0"/>
              <a:t>the high incidence of thrombosis is due to :</a:t>
            </a:r>
          </a:p>
          <a:p>
            <a:pPr algn="l">
              <a:buNone/>
            </a:pPr>
            <a:r>
              <a:rPr lang="en-US" b="1" dirty="0" smtClean="0"/>
              <a:t>Increased viscosity,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 err="1" smtClean="0"/>
              <a:t>thrombocytosis</a:t>
            </a:r>
            <a:r>
              <a:rPr lang="en-US" b="1" dirty="0" smtClean="0"/>
              <a:t>,</a:t>
            </a:r>
          </a:p>
          <a:p>
            <a:pPr algn="l">
              <a:buNone/>
            </a:pPr>
            <a:r>
              <a:rPr lang="en-US" b="1" dirty="0" smtClean="0"/>
              <a:t> altered platelet membrane receptors and responses</a:t>
            </a:r>
            <a:endParaRPr lang="en-US" b="1" dirty="0"/>
          </a:p>
          <a:p>
            <a:pPr algn="l">
              <a:buNone/>
            </a:pPr>
            <a:r>
              <a:rPr lang="en-US" b="1" dirty="0" smtClean="0"/>
              <a:t>*There </a:t>
            </a:r>
            <a:r>
              <a:rPr lang="en-US" b="1" dirty="0"/>
              <a:t>is a high incidence of </a:t>
            </a:r>
            <a:r>
              <a:rPr lang="en-US" b="1" dirty="0" smtClean="0"/>
              <a:t>venous thrombosis</a:t>
            </a:r>
          </a:p>
          <a:p>
            <a:pPr algn="l">
              <a:buNone/>
            </a:pPr>
            <a:r>
              <a:rPr lang="en-US" b="1" dirty="0" smtClean="0"/>
              <a:t>in patients </a:t>
            </a:r>
            <a:r>
              <a:rPr lang="en-US" b="1" dirty="0" smtClean="0">
                <a:solidFill>
                  <a:srgbClr val="C00000"/>
                </a:solidFill>
              </a:rPr>
              <a:t>with </a:t>
            </a:r>
            <a:r>
              <a:rPr lang="en-US" b="1" dirty="0">
                <a:solidFill>
                  <a:srgbClr val="C00000"/>
                </a:solidFill>
              </a:rPr>
              <a:t>sickle cell disease </a:t>
            </a:r>
            <a:r>
              <a:rPr lang="en-US" b="1" dirty="0"/>
              <a:t>and patients with </a:t>
            </a:r>
            <a:r>
              <a:rPr lang="en-US" b="1" dirty="0" smtClean="0">
                <a:solidFill>
                  <a:srgbClr val="C00000"/>
                </a:solidFill>
              </a:rPr>
              <a:t>post </a:t>
            </a:r>
            <a:r>
              <a:rPr lang="en-US" b="1" dirty="0" err="1" smtClean="0">
                <a:solidFill>
                  <a:srgbClr val="C00000"/>
                </a:solidFill>
              </a:rPr>
              <a:t>splenectomy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thrombocytosis</a:t>
            </a:r>
            <a:endParaRPr lang="ar-IQ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Oestrogen</a:t>
            </a:r>
            <a:r>
              <a:rPr lang="en-US" b="1" dirty="0" smtClean="0">
                <a:solidFill>
                  <a:srgbClr val="C00000"/>
                </a:solidFill>
              </a:rPr>
              <a:t> therapy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214974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err="1" smtClean="0"/>
              <a:t>Oestrogen</a:t>
            </a:r>
            <a:r>
              <a:rPr lang="en-US" b="1" dirty="0" smtClean="0"/>
              <a:t> </a:t>
            </a:r>
            <a:r>
              <a:rPr lang="en-US" b="1" dirty="0"/>
              <a:t>therapy, particularly high-dose therapy,</a:t>
            </a:r>
          </a:p>
          <a:p>
            <a:pPr algn="l">
              <a:buNone/>
            </a:pPr>
            <a:r>
              <a:rPr lang="en-US" b="1" dirty="0"/>
              <a:t>is associated with increased plasma levels of factors</a:t>
            </a:r>
          </a:p>
          <a:p>
            <a:pPr algn="l">
              <a:buNone/>
            </a:pPr>
            <a:r>
              <a:rPr lang="en-US" b="1" dirty="0"/>
              <a:t>II, VII, VIII, IX and X and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depressed </a:t>
            </a:r>
            <a:r>
              <a:rPr lang="en-US" b="1" dirty="0"/>
              <a:t>levels of </a:t>
            </a:r>
            <a:r>
              <a:rPr lang="en-US" b="1" dirty="0" err="1"/>
              <a:t>antithrombin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and tissue </a:t>
            </a:r>
            <a:r>
              <a:rPr lang="en-US" b="1" dirty="0" err="1"/>
              <a:t>plasminogen</a:t>
            </a:r>
            <a:r>
              <a:rPr lang="en-US" b="1" dirty="0"/>
              <a:t> activator in the</a:t>
            </a:r>
          </a:p>
          <a:p>
            <a:pPr algn="l">
              <a:buNone/>
            </a:pPr>
            <a:r>
              <a:rPr lang="en-US" b="1" dirty="0" smtClean="0"/>
              <a:t>vessel </a:t>
            </a:r>
            <a:r>
              <a:rPr lang="en-US" b="1" dirty="0"/>
              <a:t>wall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There is a high incidence of postoperative</a:t>
            </a:r>
          </a:p>
          <a:p>
            <a:pPr algn="l">
              <a:buNone/>
            </a:pPr>
            <a:r>
              <a:rPr lang="en-US" b="1" dirty="0" smtClean="0"/>
              <a:t>venous thrombosis in women on high-dose</a:t>
            </a:r>
          </a:p>
          <a:p>
            <a:pPr algn="l">
              <a:buNone/>
            </a:pPr>
            <a:r>
              <a:rPr lang="en-US" b="1" dirty="0" err="1" smtClean="0"/>
              <a:t>oestrogen</a:t>
            </a:r>
            <a:r>
              <a:rPr lang="en-US" b="1" dirty="0" smtClean="0"/>
              <a:t> therapy and full-dose </a:t>
            </a:r>
            <a:r>
              <a:rPr lang="en-US" b="1" dirty="0" err="1" smtClean="0"/>
              <a:t>oestrogen</a:t>
            </a:r>
            <a:r>
              <a:rPr lang="en-US" b="1" dirty="0" smtClean="0"/>
              <a:t>-containing</a:t>
            </a:r>
          </a:p>
          <a:p>
            <a:pPr algn="l">
              <a:buNone/>
            </a:pPr>
            <a:r>
              <a:rPr lang="en-US" b="1" dirty="0" smtClean="0"/>
              <a:t>oral contraceptives.</a:t>
            </a:r>
          </a:p>
          <a:p>
            <a:pPr algn="l">
              <a:buNone/>
            </a:pPr>
            <a:endParaRPr lang="ar-IQ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 err="1" smtClean="0">
                <a:solidFill>
                  <a:srgbClr val="C00000"/>
                </a:solidFill>
              </a:rPr>
              <a:t>antiphospholipid</a:t>
            </a:r>
            <a:r>
              <a:rPr lang="en-US" dirty="0" smtClean="0">
                <a:solidFill>
                  <a:srgbClr val="C00000"/>
                </a:solidFill>
              </a:rPr>
              <a:t> syndrome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This </a:t>
            </a:r>
            <a:r>
              <a:rPr lang="en-US" b="1" dirty="0"/>
              <a:t>may be defined as the occurrence of </a:t>
            </a:r>
            <a:r>
              <a:rPr lang="en-US" b="1" dirty="0" smtClean="0"/>
              <a:t>thrombosis or </a:t>
            </a:r>
            <a:r>
              <a:rPr lang="en-US" b="1" dirty="0"/>
              <a:t>recurrent miscarriage in association with </a:t>
            </a:r>
            <a:r>
              <a:rPr lang="en-US" b="1" dirty="0" smtClean="0"/>
              <a:t>laboratory evidence </a:t>
            </a:r>
            <a:r>
              <a:rPr lang="en-US" b="1" dirty="0"/>
              <a:t>of persistent </a:t>
            </a:r>
            <a:r>
              <a:rPr lang="en-US" b="1" dirty="0" err="1"/>
              <a:t>antiphospholipid</a:t>
            </a:r>
            <a:r>
              <a:rPr lang="en-US" b="1" dirty="0"/>
              <a:t> antibody.</a:t>
            </a:r>
          </a:p>
          <a:p>
            <a:pPr algn="l">
              <a:buNone/>
            </a:pPr>
            <a:r>
              <a:rPr lang="en-US" b="1" dirty="0"/>
              <a:t>One </a:t>
            </a:r>
            <a:r>
              <a:rPr lang="en-US" b="1" dirty="0" err="1"/>
              <a:t>antiphospholipid</a:t>
            </a:r>
            <a:r>
              <a:rPr lang="en-US" b="1" dirty="0"/>
              <a:t> antibody is the 'lupus</a:t>
            </a:r>
          </a:p>
          <a:p>
            <a:pPr algn="l">
              <a:buNone/>
            </a:pPr>
            <a:r>
              <a:rPr lang="en-US" b="1" dirty="0"/>
              <a:t>anticoagulant' (LA) which was initially detected in</a:t>
            </a:r>
          </a:p>
          <a:p>
            <a:pPr algn="l">
              <a:buNone/>
            </a:pPr>
            <a:r>
              <a:rPr lang="en-US" b="1" dirty="0" smtClean="0"/>
              <a:t>patients </a:t>
            </a:r>
            <a:r>
              <a:rPr lang="en-US" b="1" dirty="0"/>
              <a:t>with SLE, </a:t>
            </a:r>
            <a:r>
              <a:rPr lang="en-US" b="1" dirty="0" smtClean="0"/>
              <a:t>and </a:t>
            </a:r>
            <a:r>
              <a:rPr lang="en-US" b="1" dirty="0"/>
              <a:t>also </a:t>
            </a:r>
            <a:r>
              <a:rPr lang="en-US" b="1" dirty="0" smtClean="0"/>
              <a:t>found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in other </a:t>
            </a:r>
            <a:r>
              <a:rPr lang="en-US" b="1" dirty="0" smtClean="0"/>
              <a:t>autoimmune </a:t>
            </a:r>
            <a:r>
              <a:rPr lang="en-US" b="1" dirty="0"/>
              <a:t>disorders particularly of</a:t>
            </a:r>
          </a:p>
          <a:p>
            <a:pPr algn="l">
              <a:buNone/>
            </a:pPr>
            <a:r>
              <a:rPr lang="en-US" b="1" dirty="0" smtClean="0"/>
              <a:t>connective </a:t>
            </a:r>
            <a:r>
              <a:rPr lang="en-US" b="1" dirty="0"/>
              <a:t>tissues, </a:t>
            </a:r>
            <a:r>
              <a:rPr lang="en-US" b="1" dirty="0" err="1"/>
              <a:t>lymphoproliferative</a:t>
            </a:r>
            <a:r>
              <a:rPr lang="en-US" b="1" dirty="0"/>
              <a:t> diseases,</a:t>
            </a:r>
          </a:p>
          <a:p>
            <a:pPr algn="l">
              <a:buNone/>
            </a:pPr>
            <a:r>
              <a:rPr lang="en-US" b="1" dirty="0"/>
              <a:t>post-viral infections, with certain drugs including</a:t>
            </a:r>
          </a:p>
          <a:p>
            <a:pPr algn="l">
              <a:buNone/>
            </a:pPr>
            <a:r>
              <a:rPr lang="en-US" b="1" dirty="0" err="1"/>
              <a:t>phenothiazines</a:t>
            </a:r>
            <a:r>
              <a:rPr lang="en-US" b="1" dirty="0"/>
              <a:t> and as an 'idiopathic' phenomenon</a:t>
            </a:r>
          </a:p>
          <a:p>
            <a:pPr algn="l">
              <a:buNone/>
            </a:pPr>
            <a:r>
              <a:rPr lang="en-US" b="1" dirty="0"/>
              <a:t>in otherwise healthy subjects.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it </a:t>
            </a:r>
            <a:r>
              <a:rPr lang="en-US" b="1" dirty="0"/>
              <a:t>is associated with venous </a:t>
            </a:r>
            <a:r>
              <a:rPr lang="en-US" b="1" dirty="0" smtClean="0"/>
              <a:t>and arterial thrombosis. </a:t>
            </a:r>
            <a:endParaRPr lang="ar-IQ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Factor IX concentrates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Venous </a:t>
            </a:r>
            <a:r>
              <a:rPr lang="en-US" b="1" dirty="0"/>
              <a:t>thrombosis may complicate the use of </a:t>
            </a:r>
            <a:r>
              <a:rPr lang="en-US" b="1" dirty="0" smtClean="0"/>
              <a:t>factor IX concentrates </a:t>
            </a:r>
            <a:r>
              <a:rPr lang="en-US" b="1" dirty="0"/>
              <a:t>which contain trace </a:t>
            </a:r>
            <a:r>
              <a:rPr lang="en-US" b="1" dirty="0" smtClean="0"/>
              <a:t>amounts </a:t>
            </a:r>
            <a:r>
              <a:rPr lang="en-US" b="1" dirty="0"/>
              <a:t>of </a:t>
            </a:r>
            <a:r>
              <a:rPr lang="en-US" b="1" dirty="0" smtClean="0"/>
              <a:t>activated coagulation </a:t>
            </a:r>
            <a:r>
              <a:rPr lang="en-US" b="1" dirty="0"/>
              <a:t>factors. Patients with liver </a:t>
            </a:r>
            <a:r>
              <a:rPr lang="en-US" b="1" dirty="0" smtClean="0"/>
              <a:t>disease who </a:t>
            </a:r>
            <a:r>
              <a:rPr lang="en-US" b="1" dirty="0"/>
              <a:t>are unable to clear these activated factors</a:t>
            </a:r>
          </a:p>
          <a:p>
            <a:pPr algn="l">
              <a:buNone/>
            </a:pPr>
            <a:r>
              <a:rPr lang="en-US" b="1" dirty="0"/>
              <a:t>are especially at risk.</a:t>
            </a:r>
            <a:endParaRPr lang="ar-IQ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Thrombi </a:t>
            </a:r>
            <a:r>
              <a:rPr lang="en-US" b="1" dirty="0"/>
              <a:t>are solid masses or plugs formed in the</a:t>
            </a:r>
          </a:p>
          <a:p>
            <a:pPr algn="l">
              <a:buNone/>
            </a:pPr>
            <a:r>
              <a:rPr lang="en-US" b="1" dirty="0"/>
              <a:t>circulation from blood constituents. Platelets </a:t>
            </a:r>
            <a:r>
              <a:rPr lang="en-US" b="1" dirty="0" smtClean="0"/>
              <a:t>and fibrin </a:t>
            </a:r>
            <a:r>
              <a:rPr lang="en-US" b="1" dirty="0"/>
              <a:t>form the basic </a:t>
            </a:r>
            <a:r>
              <a:rPr lang="en-US" b="1" dirty="0" smtClean="0"/>
              <a:t>structure</a:t>
            </a:r>
            <a:r>
              <a:rPr lang="en-US" b="1" dirty="0"/>
              <a:t>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Their </a:t>
            </a:r>
            <a:r>
              <a:rPr lang="en-US" b="1" dirty="0">
                <a:solidFill>
                  <a:srgbClr val="FF0000"/>
                </a:solidFill>
              </a:rPr>
              <a:t>clinical significance</a:t>
            </a:r>
          </a:p>
          <a:p>
            <a:pPr algn="l">
              <a:buNone/>
            </a:pPr>
            <a:r>
              <a:rPr lang="en-US" b="1" dirty="0"/>
              <a:t>results from </a:t>
            </a:r>
            <a:r>
              <a:rPr lang="en-US" b="1" dirty="0" err="1"/>
              <a:t>ischaemia</a:t>
            </a:r>
            <a:r>
              <a:rPr lang="en-US" b="1" dirty="0"/>
              <a:t> from local vascular</a:t>
            </a:r>
          </a:p>
          <a:p>
            <a:pPr algn="l">
              <a:buNone/>
            </a:pPr>
            <a:r>
              <a:rPr lang="en-US" b="1" dirty="0" smtClean="0"/>
              <a:t>Obstruction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or distant </a:t>
            </a:r>
            <a:r>
              <a:rPr lang="en-US" b="1" dirty="0" err="1"/>
              <a:t>embolization</a:t>
            </a:r>
            <a:r>
              <a:rPr lang="en-US" b="1" dirty="0"/>
              <a:t>.</a:t>
            </a:r>
            <a:endParaRPr lang="ar-IQ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Hereditary disorders of </a:t>
            </a:r>
            <a:r>
              <a:rPr lang="en-US" b="1" dirty="0" err="1" smtClean="0">
                <a:solidFill>
                  <a:srgbClr val="FF0000"/>
                </a:solidFill>
              </a:rPr>
              <a:t>haemostasis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286412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The </a:t>
            </a:r>
            <a:r>
              <a:rPr lang="en-US" b="1" dirty="0"/>
              <a:t>prevalence of inherited disorders associated</a:t>
            </a:r>
          </a:p>
          <a:p>
            <a:pPr algn="l">
              <a:buNone/>
            </a:pPr>
            <a:r>
              <a:rPr lang="en-US" b="1" dirty="0"/>
              <a:t>with increased risk of thrombosis is at least as high</a:t>
            </a:r>
          </a:p>
          <a:p>
            <a:pPr algn="l">
              <a:buNone/>
            </a:pPr>
            <a:r>
              <a:rPr lang="en-US" b="1" dirty="0"/>
              <a:t>as that of hereditary bleeding disorders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 A hereditary </a:t>
            </a:r>
            <a:r>
              <a:rPr lang="en-US" b="1" dirty="0" err="1" smtClean="0"/>
              <a:t>thrombophilia</a:t>
            </a:r>
            <a:r>
              <a:rPr lang="en-US" b="1" dirty="0"/>
              <a:t>' should be particularly </a:t>
            </a:r>
            <a:r>
              <a:rPr lang="en-US" b="1" dirty="0">
                <a:solidFill>
                  <a:srgbClr val="FF0000"/>
                </a:solidFill>
              </a:rPr>
              <a:t>suspected in</a:t>
            </a:r>
          </a:p>
          <a:p>
            <a:pPr algn="l">
              <a:buNone/>
            </a:pPr>
            <a:r>
              <a:rPr lang="en-US" b="1" dirty="0"/>
              <a:t>young patients who suffer from spontaneous </a:t>
            </a:r>
            <a:r>
              <a:rPr lang="en-US" b="1" dirty="0" smtClean="0"/>
              <a:t>thrombosis</a:t>
            </a:r>
            <a:r>
              <a:rPr lang="en-US" b="1" dirty="0"/>
              <a:t>,</a:t>
            </a:r>
          </a:p>
          <a:p>
            <a:pPr algn="l">
              <a:buNone/>
            </a:pPr>
            <a:r>
              <a:rPr lang="en-US" b="1" dirty="0"/>
              <a:t>recurrent deep vein </a:t>
            </a:r>
            <a:r>
              <a:rPr lang="en-US" b="1" dirty="0" smtClean="0"/>
              <a:t>thromboses</a:t>
            </a:r>
          </a:p>
          <a:p>
            <a:pPr algn="l">
              <a:buNone/>
            </a:pPr>
            <a:r>
              <a:rPr lang="en-US" b="1" dirty="0"/>
              <a:t>an </a:t>
            </a:r>
            <a:r>
              <a:rPr lang="en-US" b="1" dirty="0" smtClean="0"/>
              <a:t>unusual </a:t>
            </a:r>
            <a:r>
              <a:rPr lang="en-US" b="1" dirty="0"/>
              <a:t>site of </a:t>
            </a:r>
            <a:r>
              <a:rPr lang="en-US" b="1" dirty="0" smtClean="0"/>
              <a:t>thrombosis </a:t>
            </a:r>
            <a:r>
              <a:rPr lang="en-US" b="1" dirty="0"/>
              <a:t>(e.g. </a:t>
            </a:r>
            <a:r>
              <a:rPr lang="en-US" b="1" dirty="0" err="1"/>
              <a:t>axillary</a:t>
            </a:r>
            <a:r>
              <a:rPr lang="en-US" b="1" dirty="0"/>
              <a:t>, </a:t>
            </a:r>
            <a:r>
              <a:rPr lang="en-US" b="1" dirty="0" err="1"/>
              <a:t>splanchnic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veins, </a:t>
            </a:r>
            <a:r>
              <a:rPr lang="en-US" b="1" dirty="0" err="1"/>
              <a:t>sagittal</a:t>
            </a:r>
            <a:r>
              <a:rPr lang="en-US" b="1" dirty="0"/>
              <a:t> sinus).</a:t>
            </a:r>
            <a:endParaRPr lang="ar-IQ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Factor V Leiden gene mutation (activated protein C resistance)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929718" cy="5214974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b="1" dirty="0"/>
              <a:t>This is the </a:t>
            </a:r>
            <a:r>
              <a:rPr lang="en-US" b="1" dirty="0">
                <a:solidFill>
                  <a:srgbClr val="C00000"/>
                </a:solidFill>
              </a:rPr>
              <a:t>most common </a:t>
            </a:r>
            <a:r>
              <a:rPr lang="en-US" b="1" dirty="0"/>
              <a:t>inherited cause of </a:t>
            </a:r>
            <a:r>
              <a:rPr lang="en-US" b="1" dirty="0" smtClean="0"/>
              <a:t>an increased </a:t>
            </a:r>
            <a:r>
              <a:rPr lang="en-US" b="1" dirty="0"/>
              <a:t>risk of </a:t>
            </a:r>
            <a:r>
              <a:rPr lang="en-US" b="1" dirty="0">
                <a:solidFill>
                  <a:srgbClr val="C00000"/>
                </a:solidFill>
              </a:rPr>
              <a:t>venous</a:t>
            </a:r>
            <a:r>
              <a:rPr lang="en-US" b="1" dirty="0"/>
              <a:t> thrombosis.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It </a:t>
            </a:r>
            <a:r>
              <a:rPr lang="en-US" b="1" dirty="0"/>
              <a:t>occurs </a:t>
            </a:r>
            <a:r>
              <a:rPr lang="en-US" b="1" dirty="0" smtClean="0"/>
              <a:t>in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approximately 4% of </a:t>
            </a:r>
            <a:r>
              <a:rPr lang="en-US" b="1" dirty="0" smtClean="0"/>
              <a:t>Caucasian </a:t>
            </a:r>
            <a:r>
              <a:rPr lang="en-US" b="1" dirty="0"/>
              <a:t>factor V </a:t>
            </a:r>
            <a:r>
              <a:rPr lang="en-US" b="1" dirty="0" smtClean="0"/>
              <a:t>alleles </a:t>
            </a:r>
          </a:p>
          <a:p>
            <a:pPr algn="l">
              <a:buNone/>
            </a:pPr>
            <a:r>
              <a:rPr lang="en-US" b="1" dirty="0" smtClean="0"/>
              <a:t>Patients </a:t>
            </a:r>
            <a:r>
              <a:rPr lang="en-US" b="1" dirty="0"/>
              <a:t>who are heterozygous for factor V </a:t>
            </a:r>
            <a:r>
              <a:rPr lang="en-US" b="1" dirty="0" smtClean="0"/>
              <a:t>Leiden are </a:t>
            </a:r>
            <a:r>
              <a:rPr lang="en-US" b="1" dirty="0"/>
              <a:t>at an approximately 5-8-fold increased risk </a:t>
            </a:r>
            <a:r>
              <a:rPr lang="en-US" b="1" dirty="0" smtClean="0"/>
              <a:t>of thrombosis </a:t>
            </a:r>
            <a:r>
              <a:rPr lang="en-US" b="1" dirty="0"/>
              <a:t>compared to the general population.</a:t>
            </a:r>
          </a:p>
          <a:p>
            <a:pPr algn="l">
              <a:buNone/>
            </a:pPr>
            <a:r>
              <a:rPr lang="en-US" b="1" dirty="0"/>
              <a:t>Individuals who are homozygous have a </a:t>
            </a:r>
            <a:r>
              <a:rPr lang="en-US" b="1" dirty="0" smtClean="0"/>
              <a:t>30-140 fold</a:t>
            </a:r>
            <a:endParaRPr lang="en-US" b="1" dirty="0"/>
          </a:p>
          <a:p>
            <a:pPr algn="l">
              <a:buNone/>
            </a:pPr>
            <a:r>
              <a:rPr lang="en-US" b="1" dirty="0"/>
              <a:t>risk.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Following </a:t>
            </a:r>
            <a:r>
              <a:rPr lang="en-US" b="1" dirty="0"/>
              <a:t>venous thrombosis they </a:t>
            </a:r>
            <a:r>
              <a:rPr lang="en-US" b="1" dirty="0" smtClean="0"/>
              <a:t>have a </a:t>
            </a:r>
            <a:r>
              <a:rPr lang="en-US" b="1" dirty="0"/>
              <a:t>higher risk of re-thrombosis compared to </a:t>
            </a:r>
            <a:r>
              <a:rPr lang="en-US" b="1" dirty="0" smtClean="0"/>
              <a:t>individuals with </a:t>
            </a:r>
            <a:r>
              <a:rPr lang="en-US" b="1" dirty="0"/>
              <a:t>deep vein thrombosis (DVT) </a:t>
            </a:r>
            <a:r>
              <a:rPr lang="en-US" b="1" dirty="0" smtClean="0"/>
              <a:t>but normal </a:t>
            </a:r>
            <a:r>
              <a:rPr lang="en-US" b="1" dirty="0"/>
              <a:t>factor V.</a:t>
            </a:r>
            <a:endParaRPr lang="ar-IQ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underlying reason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71612"/>
            <a:ext cx="8929718" cy="5286388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a </a:t>
            </a:r>
            <a:r>
              <a:rPr lang="en-US" dirty="0"/>
              <a:t>genetic </a:t>
            </a:r>
            <a:r>
              <a:rPr lang="en-US" dirty="0" smtClean="0"/>
              <a:t>polymorphism in </a:t>
            </a:r>
            <a:r>
              <a:rPr lang="en-US" dirty="0"/>
              <a:t>the factor V gene (replacement of </a:t>
            </a:r>
            <a:r>
              <a:rPr lang="en-US" dirty="0" err="1" smtClean="0"/>
              <a:t>arginine</a:t>
            </a:r>
            <a:r>
              <a:rPr lang="en-US" dirty="0" smtClean="0"/>
              <a:t> at </a:t>
            </a:r>
            <a:r>
              <a:rPr lang="en-US" dirty="0"/>
              <a:t>position 506 with </a:t>
            </a:r>
            <a:r>
              <a:rPr lang="en-US" dirty="0" smtClean="0"/>
              <a:t>glutamine-Arg506Gln)</a:t>
            </a:r>
            <a:endParaRPr lang="en-US" dirty="0"/>
          </a:p>
          <a:p>
            <a:pPr algn="l">
              <a:buNone/>
            </a:pPr>
            <a:r>
              <a:rPr lang="en-US" dirty="0"/>
              <a:t>which makes factor </a:t>
            </a:r>
            <a:r>
              <a:rPr lang="en-US" dirty="0" smtClean="0"/>
              <a:t>V less </a:t>
            </a:r>
            <a:r>
              <a:rPr lang="en-US" dirty="0"/>
              <a:t>susceptible to cleavage </a:t>
            </a:r>
            <a:r>
              <a:rPr lang="en-US" dirty="0" smtClean="0"/>
              <a:t>by </a:t>
            </a:r>
            <a:endParaRPr lang="ar-IQ" dirty="0" smtClean="0"/>
          </a:p>
          <a:p>
            <a:pPr algn="l">
              <a:buNone/>
            </a:pPr>
            <a:r>
              <a:rPr lang="en-US" dirty="0" smtClean="0"/>
              <a:t>activated </a:t>
            </a:r>
            <a:r>
              <a:rPr lang="en-US" dirty="0"/>
              <a:t>protein </a:t>
            </a:r>
            <a:r>
              <a:rPr lang="en-US" dirty="0" smtClean="0"/>
              <a:t>C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* screening :</a:t>
            </a:r>
            <a:r>
              <a:rPr lang="en-US" dirty="0" smtClean="0"/>
              <a:t>polymerase chain </a:t>
            </a:r>
            <a:r>
              <a:rPr lang="en-US" dirty="0"/>
              <a:t>reaction (PCR) </a:t>
            </a:r>
            <a:r>
              <a:rPr lang="en-US" dirty="0" smtClean="0"/>
              <a:t>screening </a:t>
            </a:r>
            <a:r>
              <a:rPr lang="en-US" dirty="0"/>
              <a:t>for </a:t>
            </a:r>
            <a:r>
              <a:rPr lang="en-US" dirty="0" smtClean="0"/>
              <a:t>the mutation </a:t>
            </a:r>
            <a:r>
              <a:rPr lang="en-US" dirty="0"/>
              <a:t>is relatively simple and the test is </a:t>
            </a:r>
            <a:r>
              <a:rPr lang="en-US" dirty="0" smtClean="0"/>
              <a:t>widely performed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Anti-thrombin deficiency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4983179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Inheritance </a:t>
            </a:r>
            <a:r>
              <a:rPr lang="en-US" b="1" dirty="0"/>
              <a:t>is </a:t>
            </a:r>
            <a:r>
              <a:rPr lang="en-US" b="1" dirty="0" err="1"/>
              <a:t>autosomal</a:t>
            </a:r>
            <a:r>
              <a:rPr lang="en-US" b="1" dirty="0"/>
              <a:t> dominant.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There </a:t>
            </a:r>
            <a:r>
              <a:rPr lang="en-US" b="1" dirty="0"/>
              <a:t>are </a:t>
            </a:r>
            <a:r>
              <a:rPr lang="en-US" b="1" dirty="0" smtClean="0"/>
              <a:t>recurrent venous </a:t>
            </a:r>
            <a:r>
              <a:rPr lang="en-US" b="1" dirty="0"/>
              <a:t>thromboses usually </a:t>
            </a: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starting in early </a:t>
            </a:r>
            <a:r>
              <a:rPr lang="en-US" b="1" dirty="0"/>
              <a:t>adult life</a:t>
            </a:r>
            <a:r>
              <a:rPr lang="en-US" b="1" dirty="0" smtClean="0"/>
              <a:t>.</a:t>
            </a:r>
          </a:p>
          <a:p>
            <a:pPr algn="l">
              <a:buNone/>
            </a:pP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Arterial </a:t>
            </a:r>
            <a:r>
              <a:rPr lang="en-US" b="1" dirty="0" smtClean="0"/>
              <a:t>thrombi </a:t>
            </a:r>
            <a:r>
              <a:rPr lang="en-US" b="1" dirty="0"/>
              <a:t>occur occasionally</a:t>
            </a:r>
            <a:r>
              <a:rPr lang="en-US" b="1" dirty="0" smtClean="0"/>
              <a:t>.</a:t>
            </a:r>
          </a:p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b="1" dirty="0" smtClean="0"/>
              <a:t>Anti-thrombin </a:t>
            </a:r>
            <a:r>
              <a:rPr lang="en-US" b="1" dirty="0"/>
              <a:t>concentrates are available and </a:t>
            </a:r>
            <a:r>
              <a:rPr lang="en-US" b="1" dirty="0" smtClean="0"/>
              <a:t>are used </a:t>
            </a:r>
            <a:r>
              <a:rPr lang="en-US" b="1" dirty="0"/>
              <a:t>to prevent thrombosis during surgery or childbirth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Protein C deficiency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2"/>
            <a:ext cx="8929718" cy="571504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b="1" dirty="0" smtClean="0"/>
              <a:t>Inheritance </a:t>
            </a:r>
            <a:r>
              <a:rPr lang="en-US" b="1" dirty="0"/>
              <a:t>is </a:t>
            </a:r>
            <a:r>
              <a:rPr lang="en-US" b="1" dirty="0" err="1"/>
              <a:t>autosomal</a:t>
            </a:r>
            <a:r>
              <a:rPr lang="en-US" b="1" dirty="0"/>
              <a:t> dominant with variable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Protein C levels in </a:t>
            </a:r>
            <a:r>
              <a:rPr lang="en-US" b="1" dirty="0" err="1"/>
              <a:t>heterozygotes</a:t>
            </a:r>
            <a:r>
              <a:rPr lang="en-US" b="1" dirty="0"/>
              <a:t> </a:t>
            </a:r>
            <a:r>
              <a:rPr lang="en-US" b="1" dirty="0" smtClean="0"/>
              <a:t>are approximately </a:t>
            </a:r>
            <a:r>
              <a:rPr lang="en-US" b="1" dirty="0"/>
              <a:t>50% of normal.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Characteristically</a:t>
            </a:r>
            <a:r>
              <a:rPr lang="en-US" b="1" dirty="0">
                <a:solidFill>
                  <a:srgbClr val="C00000"/>
                </a:solidFill>
              </a:rPr>
              <a:t>,</a:t>
            </a:r>
          </a:p>
          <a:p>
            <a:pPr algn="l">
              <a:buNone/>
            </a:pPr>
            <a:r>
              <a:rPr lang="en-US" b="1" dirty="0"/>
              <a:t>many patients develop skin necrosis as a result of</a:t>
            </a:r>
          </a:p>
          <a:p>
            <a:pPr algn="l">
              <a:buNone/>
            </a:pPr>
            <a:r>
              <a:rPr lang="en-US" b="1" dirty="0"/>
              <a:t>dermal vessel occlusion when treated with </a:t>
            </a:r>
            <a:r>
              <a:rPr lang="en-US" b="1" dirty="0" err="1"/>
              <a:t>warfarin</a:t>
            </a:r>
            <a:r>
              <a:rPr lang="en-US" b="1" dirty="0"/>
              <a:t>,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C00000"/>
                </a:solidFill>
              </a:rPr>
              <a:t>Rarely</a:t>
            </a:r>
            <a:r>
              <a:rPr lang="en-US" b="1" dirty="0"/>
              <a:t>, infants may be </a:t>
            </a:r>
            <a:r>
              <a:rPr lang="en-US" b="1" dirty="0" smtClean="0"/>
              <a:t>born with </a:t>
            </a:r>
            <a:r>
              <a:rPr lang="en-US" b="1" dirty="0"/>
              <a:t>homozygous deficiency and characteristically</a:t>
            </a:r>
          </a:p>
          <a:p>
            <a:pPr algn="l">
              <a:buNone/>
            </a:pPr>
            <a:r>
              <a:rPr lang="en-US" b="1" dirty="0"/>
              <a:t>present with severe disseminated intravascular</a:t>
            </a:r>
          </a:p>
          <a:p>
            <a:pPr algn="l">
              <a:buNone/>
            </a:pPr>
            <a:r>
              <a:rPr lang="en-US" b="1" dirty="0"/>
              <a:t>coagulation (DIC) or </a:t>
            </a:r>
            <a:r>
              <a:rPr lang="en-US" b="1" dirty="0" err="1"/>
              <a:t>purpura</a:t>
            </a:r>
            <a:r>
              <a:rPr lang="en-US" b="1" dirty="0"/>
              <a:t> </a:t>
            </a:r>
            <a:r>
              <a:rPr lang="en-US" b="1" dirty="0" err="1"/>
              <a:t>fulminans</a:t>
            </a:r>
            <a:r>
              <a:rPr lang="en-US" b="1" dirty="0"/>
              <a:t> in infancy.</a:t>
            </a:r>
            <a:endParaRPr lang="ar-IQ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Protein S deficiency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268931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dirty="0" smtClean="0"/>
              <a:t>The inheritance is </a:t>
            </a:r>
            <a:r>
              <a:rPr lang="en-US" b="1" dirty="0" err="1" smtClean="0"/>
              <a:t>autosomal</a:t>
            </a:r>
            <a:r>
              <a:rPr lang="en-US" b="1" dirty="0" smtClean="0"/>
              <a:t> dominant.</a:t>
            </a:r>
          </a:p>
          <a:p>
            <a:pPr algn="l">
              <a:buNone/>
            </a:pPr>
            <a:r>
              <a:rPr lang="en-US" b="1" dirty="0" smtClean="0"/>
              <a:t> </a:t>
            </a:r>
            <a:r>
              <a:rPr lang="en-US" b="1" dirty="0"/>
              <a:t>found in a number </a:t>
            </a:r>
            <a:r>
              <a:rPr lang="en-US" b="1" dirty="0" smtClean="0"/>
              <a:t>of families </a:t>
            </a:r>
            <a:r>
              <a:rPr lang="en-US" b="1" dirty="0"/>
              <a:t>with a thrombotic tendency</a:t>
            </a:r>
            <a:r>
              <a:rPr lang="en-US" b="1" dirty="0" smtClean="0"/>
              <a:t>.</a:t>
            </a:r>
          </a:p>
          <a:p>
            <a:pPr algn="l">
              <a:buNone/>
            </a:pPr>
            <a:r>
              <a:rPr lang="en-US" b="1" dirty="0" smtClean="0"/>
              <a:t> </a:t>
            </a:r>
          </a:p>
          <a:p>
            <a:pPr algn="l">
              <a:buNone/>
            </a:pPr>
            <a:r>
              <a:rPr lang="en-US" b="1" dirty="0" smtClean="0"/>
              <a:t>It </a:t>
            </a:r>
            <a:r>
              <a:rPr lang="en-US" b="1" dirty="0"/>
              <a:t>is a </a:t>
            </a:r>
            <a:r>
              <a:rPr lang="en-US" b="1" dirty="0" smtClean="0"/>
              <a:t>cofactor for </a:t>
            </a:r>
            <a:r>
              <a:rPr lang="en-US" b="1" dirty="0"/>
              <a:t>protein C and the clinical features are </a:t>
            </a:r>
            <a:r>
              <a:rPr lang="en-US" b="1" dirty="0" smtClean="0"/>
              <a:t>similar to </a:t>
            </a:r>
            <a:r>
              <a:rPr lang="en-US" b="1" dirty="0"/>
              <a:t>protein C deficiency, including a tendency to </a:t>
            </a:r>
            <a:r>
              <a:rPr lang="en-US" b="1" dirty="0" smtClean="0"/>
              <a:t>skin necrosis </a:t>
            </a:r>
            <a:r>
              <a:rPr lang="en-US" b="1" dirty="0"/>
              <a:t>with </a:t>
            </a:r>
            <a:r>
              <a:rPr lang="en-US" b="1" dirty="0" err="1"/>
              <a:t>warfarin</a:t>
            </a:r>
            <a:r>
              <a:rPr lang="en-US" b="1" dirty="0"/>
              <a:t> therapy. </a:t>
            </a:r>
            <a:endParaRPr lang="ar-IQ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Prothrombin</a:t>
            </a:r>
            <a:r>
              <a:rPr lang="en-US" b="1" dirty="0" smtClean="0">
                <a:solidFill>
                  <a:srgbClr val="C00000"/>
                </a:solidFill>
              </a:rPr>
              <a:t> allele G20210A</a:t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err="1" smtClean="0"/>
              <a:t>Prothrombin</a:t>
            </a:r>
            <a:r>
              <a:rPr lang="en-US" dirty="0" smtClean="0"/>
              <a:t> </a:t>
            </a:r>
            <a:r>
              <a:rPr lang="en-US" dirty="0"/>
              <a:t>allele G20210A is a variant (</a:t>
            </a:r>
            <a:r>
              <a:rPr lang="en-US" dirty="0" smtClean="0"/>
              <a:t>prevalence2-3</a:t>
            </a:r>
            <a:r>
              <a:rPr lang="en-US" dirty="0"/>
              <a:t>% in the population) that leads to </a:t>
            </a:r>
            <a:r>
              <a:rPr lang="en-US" dirty="0" smtClean="0"/>
              <a:t>increased plasma </a:t>
            </a:r>
            <a:r>
              <a:rPr lang="en-US" dirty="0" err="1"/>
              <a:t>prothrombin</a:t>
            </a:r>
            <a:r>
              <a:rPr lang="en-US" dirty="0"/>
              <a:t> levels and increases </a:t>
            </a:r>
            <a:r>
              <a:rPr lang="en-US" dirty="0" smtClean="0"/>
              <a:t>thrombotic risk </a:t>
            </a:r>
            <a:r>
              <a:rPr lang="en-US" dirty="0"/>
              <a:t>by at least twofold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977</Words>
  <Application>Microsoft Office PowerPoint</Application>
  <PresentationFormat>On-screen Show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Thrombosis</vt:lpstr>
      <vt:lpstr>Slide 2</vt:lpstr>
      <vt:lpstr>Hereditary disorders of haemostasis </vt:lpstr>
      <vt:lpstr>Factor V Leiden gene mutation (activated protein C resistance)</vt:lpstr>
      <vt:lpstr>the underlying reason</vt:lpstr>
      <vt:lpstr>Anti-thrombin deficiency </vt:lpstr>
      <vt:lpstr>Protein C deficiency </vt:lpstr>
      <vt:lpstr>Protein S deficiency </vt:lpstr>
      <vt:lpstr>Prothrombin allele G20210A </vt:lpstr>
      <vt:lpstr>Hyperhomocysteinaemia</vt:lpstr>
      <vt:lpstr>Slide 11</vt:lpstr>
      <vt:lpstr>Hereditary or acquired disorders of haemostasis </vt:lpstr>
      <vt:lpstr>Acquired risk factors</vt:lpstr>
      <vt:lpstr>Slide 14</vt:lpstr>
      <vt:lpstr>Slide 15</vt:lpstr>
      <vt:lpstr>Blood disorders</vt:lpstr>
      <vt:lpstr>Oestrogen therapy </vt:lpstr>
      <vt:lpstr>The antiphospholipid syndrome </vt:lpstr>
      <vt:lpstr>Factor IX concentrates </vt:lpstr>
    </vt:vector>
  </TitlesOfParts>
  <Company>By DR.Ahmed Saker 2o1O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Thrombosis</dc:title>
  <dc:creator>Al-Hudhud</dc:creator>
  <cp:lastModifiedBy>Al-Hudhud</cp:lastModifiedBy>
  <cp:revision>8</cp:revision>
  <dcterms:created xsi:type="dcterms:W3CDTF">2017-02-08T14:13:08Z</dcterms:created>
  <dcterms:modified xsi:type="dcterms:W3CDTF">2017-02-21T18:15:06Z</dcterms:modified>
</cp:coreProperties>
</file>