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7" r:id="rId13"/>
    <p:sldId id="278" r:id="rId14"/>
    <p:sldId id="266" r:id="rId15"/>
    <p:sldId id="267" r:id="rId16"/>
    <p:sldId id="268" r:id="rId17"/>
    <p:sldId id="279" r:id="rId18"/>
    <p:sldId id="269" r:id="rId19"/>
    <p:sldId id="270" r:id="rId20"/>
    <p:sldId id="280" r:id="rId21"/>
    <p:sldId id="271" r:id="rId22"/>
    <p:sldId id="272" r:id="rId23"/>
    <p:sldId id="281" r:id="rId24"/>
    <p:sldId id="273" r:id="rId25"/>
    <p:sldId id="274" r:id="rId26"/>
    <p:sldId id="275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1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r" rtl="1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r" rtl="1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r" rtl="1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r" rtl="1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r" rtl="1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r" rtl="1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229600" cy="1143000"/>
          </a:xfrm>
        </p:spPr>
        <p:txBody>
          <a:bodyPr/>
          <a:lstStyle/>
          <a:p>
            <a:r>
              <a:rPr lang="en-US" dirty="0" smtClean="0"/>
              <a:t>esophagus</a:t>
            </a:r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1" y="1295400"/>
            <a:ext cx="746760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Chest pain</a:t>
            </a:r>
            <a:r>
              <a:rPr lang="en-US" sz="3200" dirty="0" smtClean="0"/>
              <a:t>: </a:t>
            </a:r>
          </a:p>
          <a:p>
            <a:r>
              <a:rPr lang="en-US" sz="3200" dirty="0" smtClean="0"/>
              <a:t>Similar to angina, caused by GERD or motility disorders or even exercise.</a:t>
            </a:r>
            <a:endParaRPr lang="ar-IQ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l">
              <a:buNone/>
            </a:pPr>
            <a:r>
              <a:rPr lang="en-US" dirty="0" smtClean="0"/>
              <a:t>1.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Radiography</a:t>
            </a:r>
            <a:endParaRPr lang="en-US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 algn="l">
              <a:buNone/>
            </a:pPr>
            <a:r>
              <a:rPr lang="en-US" dirty="0" smtClean="0"/>
              <a:t>     this include : a. contrast study</a:t>
            </a:r>
          </a:p>
          <a:p>
            <a:pPr marL="514350" indent="-514350" algn="l">
              <a:buNone/>
            </a:pPr>
            <a:r>
              <a:rPr lang="en-US" dirty="0" smtClean="0"/>
              <a:t>                             b. CT scan</a:t>
            </a:r>
          </a:p>
          <a:p>
            <a:pPr marL="514350" indent="-514350" algn="l">
              <a:buNone/>
            </a:pPr>
            <a:r>
              <a:rPr lang="en-US" dirty="0" smtClean="0"/>
              <a:t>                             c. MRI</a:t>
            </a:r>
          </a:p>
          <a:p>
            <a:pPr marL="514350" indent="-514350" algn="l"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Endoscopy(OGD):</a:t>
            </a:r>
          </a:p>
          <a:p>
            <a:pPr marL="514350" indent="-514350" algn="l">
              <a:buNone/>
            </a:pPr>
            <a:r>
              <a:rPr lang="en-US" dirty="0" smtClean="0"/>
              <a:t>      For diagnostic purposes( visualization and biopsy), and for therapeutic uses( foreign body removal, dilatation of strictures).</a:t>
            </a:r>
          </a:p>
          <a:p>
            <a:pPr marL="514350" indent="-514350" algn="l">
              <a:buNone/>
            </a:pPr>
            <a:r>
              <a:rPr lang="en-US" dirty="0" smtClean="0"/>
              <a:t>      </a:t>
            </a:r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2: normal barium swallow of esophagus.</a:t>
            </a:r>
            <a:endParaRPr lang="ar-IQ" dirty="0"/>
          </a:p>
        </p:txBody>
      </p:sp>
      <p:pic>
        <p:nvPicPr>
          <p:cNvPr id="7" name="Picture Placeholder 6" descr="edcd492f95768c4dcd045283fe7845_jumbo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6075" b="16075"/>
          <a:stretch>
            <a:fillRect/>
          </a:stretch>
        </p:blipFill>
        <p:spPr/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Figure3: OGD of esophagus and cardia</a:t>
            </a:r>
            <a:endParaRPr lang="ar-IQ" dirty="0"/>
          </a:p>
        </p:txBody>
      </p:sp>
      <p:pic>
        <p:nvPicPr>
          <p:cNvPr id="5" name="Picture Placeholder 4" descr="fig3a_3[1]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4501" r="14501"/>
          <a:stretch>
            <a:fillRect/>
          </a:stretch>
        </p:blipFill>
        <p:spPr>
          <a:xfrm>
            <a:off x="1828800" y="533400"/>
            <a:ext cx="5486400" cy="41148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1" y="990600"/>
            <a:ext cx="74676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3.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Endoscopic 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ultrasound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Are  </a:t>
            </a:r>
            <a:r>
              <a:rPr lang="en-US" sz="3200" dirty="0" smtClean="0"/>
              <a:t>transducers at the tip of the OGD and of 2 types: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Radial</a:t>
            </a:r>
            <a:r>
              <a:rPr lang="en-US" sz="3200" dirty="0" smtClean="0"/>
              <a:t>: are rotating transducers giving a circular image.</a:t>
            </a:r>
          </a:p>
          <a:p>
            <a:r>
              <a:rPr lang="en-US" sz="3200" dirty="0" smtClean="0">
                <a:solidFill>
                  <a:srgbClr val="FF0000"/>
                </a:solidFill>
              </a:rPr>
              <a:t>Linear</a:t>
            </a:r>
            <a:r>
              <a:rPr lang="en-US" sz="3200" dirty="0" smtClean="0"/>
              <a:t>: for biopsy taking. </a:t>
            </a:r>
          </a:p>
          <a:p>
            <a:endParaRPr lang="en-US" sz="3200" dirty="0" smtClean="0"/>
          </a:p>
          <a:p>
            <a:endParaRPr lang="ar-IQ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33528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4</a:t>
            </a:r>
            <a:r>
              <a:rPr lang="en-US" sz="32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.manometry</a:t>
            </a:r>
            <a:endParaRPr lang="ar-IQ" sz="32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Is the measurement of esophageal pressure by the passage of multilumen catheter with many openings at different levels, used to diagnose motility disorder.</a:t>
            </a:r>
          </a:p>
          <a:p>
            <a:pPr algn="l"/>
            <a:endParaRPr lang="en-US" dirty="0" smtClean="0"/>
          </a:p>
          <a:p>
            <a:pPr algn="l">
              <a:buNone/>
            </a:pPr>
            <a:r>
              <a:rPr lang="en-US" dirty="0" smtClean="0"/>
              <a:t>  </a:t>
            </a:r>
            <a:r>
              <a:rPr lang="en-US" dirty="0" smtClean="0"/>
              <a:t>5. </a:t>
            </a:r>
            <a:r>
              <a:rPr lang="en-US" dirty="0" smtClean="0">
                <a:solidFill>
                  <a:schemeClr val="bg1"/>
                </a:solidFill>
              </a:rPr>
              <a:t>24 </a:t>
            </a:r>
            <a:r>
              <a:rPr lang="en-US" dirty="0" smtClean="0">
                <a:solidFill>
                  <a:schemeClr val="bg1"/>
                </a:solidFill>
              </a:rPr>
              <a:t>hour pH monitoring</a:t>
            </a:r>
            <a:r>
              <a:rPr lang="en-US" dirty="0" smtClean="0"/>
              <a:t>:</a:t>
            </a:r>
          </a:p>
          <a:p>
            <a:pPr algn="l">
              <a:buNone/>
            </a:pPr>
            <a:r>
              <a:rPr lang="en-US" dirty="0" smtClean="0"/>
              <a:t>    Is the most useful way to diagnose GERD (pH less than 4 for more than 4% of study time.</a:t>
            </a:r>
            <a:endParaRPr lang="ar-IQ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096000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Foreign bodies in the esophagus</a:t>
            </a:r>
            <a:endParaRPr lang="ar-IQ" sz="3200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 most common is food bolus</a:t>
            </a:r>
          </a:p>
          <a:p>
            <a:pPr algn="l">
              <a:buNone/>
            </a:pPr>
            <a:r>
              <a:rPr lang="en-US" dirty="0" smtClean="0"/>
              <a:t>The most dangerous is button batteries in children.</a:t>
            </a:r>
          </a:p>
          <a:p>
            <a:pPr algn="l">
              <a:buNone/>
            </a:pPr>
            <a:r>
              <a:rPr lang="en-US" dirty="0" smtClean="0"/>
              <a:t>Usually diagnosed by plain radiograph.</a:t>
            </a:r>
          </a:p>
          <a:p>
            <a:pPr algn="l">
              <a:buNone/>
            </a:pPr>
            <a:r>
              <a:rPr lang="en-US" dirty="0" smtClean="0"/>
              <a:t>Either pass spontaneously or removed by OGD. </a:t>
            </a:r>
            <a:endParaRPr lang="ar-IQ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4: false teeth impacted in the esophagus.</a:t>
            </a:r>
            <a:endParaRPr lang="ar-IQ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7521" b="17521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r>
              <a:rPr lang="en-US" dirty="0" smtClean="0"/>
              <a:t>Perforation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>
                <a:solidFill>
                  <a:srgbClr val="FF0000"/>
                </a:solidFill>
              </a:rPr>
              <a:t>Spontaneous perforation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FF00"/>
                </a:solidFill>
              </a:rPr>
              <a:t>boerhaave):</a:t>
            </a:r>
          </a:p>
          <a:p>
            <a:pPr algn="l" rtl="0"/>
            <a:r>
              <a:rPr lang="en-US" dirty="0" smtClean="0"/>
              <a:t>Occur when a person vomit against closed glottis so the pressure increase rapidly and perforating the esophagus at its weakest point.</a:t>
            </a:r>
          </a:p>
          <a:p>
            <a:pPr algn="l" rtl="0"/>
            <a:r>
              <a:rPr lang="en-US" dirty="0" smtClean="0"/>
              <a:t>Clinical features: 1.chest pain</a:t>
            </a:r>
          </a:p>
          <a:p>
            <a:pPr algn="l" rtl="0">
              <a:buNone/>
            </a:pPr>
            <a:r>
              <a:rPr lang="en-US" dirty="0" smtClean="0"/>
              <a:t>                                   2. abdominal pain</a:t>
            </a:r>
          </a:p>
          <a:p>
            <a:pPr algn="l" rtl="0">
              <a:buNone/>
            </a:pPr>
            <a:r>
              <a:rPr lang="en-US" dirty="0" smtClean="0"/>
              <a:t>                                   3. dyspnea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0" y="609600"/>
            <a:ext cx="74676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Diagnosis: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Chest x-ray</a:t>
            </a:r>
          </a:p>
          <a:p>
            <a:pPr marL="514350" indent="-514350"/>
            <a:endParaRPr lang="en-US" sz="3200" dirty="0" smtClean="0"/>
          </a:p>
          <a:p>
            <a:pPr marL="514350" indent="-514350"/>
            <a:endParaRPr lang="ar-IQ" sz="3200" dirty="0"/>
          </a:p>
        </p:txBody>
      </p:sp>
      <p:pic>
        <p:nvPicPr>
          <p:cNvPr id="3" name="Picture 2" descr="161286_fig_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828800"/>
            <a:ext cx="6400800" cy="441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6248400"/>
            <a:ext cx="4265847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Figure5: CXR showing air in the </a:t>
            </a:r>
            <a:r>
              <a:rPr lang="en-US" dirty="0" err="1" smtClean="0"/>
              <a:t>medistinum</a:t>
            </a:r>
            <a:endParaRPr lang="ar-IQ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Surgical anatomy</a:t>
            </a:r>
            <a:endParaRPr lang="ar-IQ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 esophagus is muscular tube 25 cm long.</a:t>
            </a:r>
          </a:p>
          <a:p>
            <a:pPr algn="l">
              <a:buNone/>
            </a:pPr>
            <a:r>
              <a:rPr lang="en-US" dirty="0" smtClean="0"/>
              <a:t>Extend </a:t>
            </a:r>
            <a:r>
              <a:rPr lang="en-US" dirty="0" smtClean="0"/>
              <a:t>from cricopharengeus muscle to the cardia of stomach.</a:t>
            </a:r>
          </a:p>
          <a:p>
            <a:pPr algn="l">
              <a:buNone/>
            </a:pPr>
            <a:r>
              <a:rPr lang="en-US" dirty="0" smtClean="0"/>
              <a:t>The upper part has striated muscle.</a:t>
            </a:r>
          </a:p>
          <a:p>
            <a:pPr algn="l">
              <a:buNone/>
            </a:pPr>
            <a:r>
              <a:rPr lang="en-US" dirty="0" smtClean="0"/>
              <a:t>Followed by transitional zone.</a:t>
            </a:r>
          </a:p>
          <a:p>
            <a:pPr algn="l">
              <a:buNone/>
            </a:pPr>
            <a:r>
              <a:rPr lang="en-US" dirty="0" smtClean="0"/>
              <a:t>While the lower half has smooth muscle.</a:t>
            </a:r>
          </a:p>
          <a:p>
            <a:pPr algn="l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4883709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2. Water soluble contrast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3. CT scan</a:t>
            </a:r>
          </a:p>
          <a:p>
            <a:pPr>
              <a:buFont typeface="Arial" pitchFamily="34" charset="0"/>
              <a:buChar char="•"/>
            </a:pPr>
            <a:endParaRPr lang="ar-IQ" sz="3200" dirty="0"/>
          </a:p>
        </p:txBody>
      </p:sp>
      <p:pic>
        <p:nvPicPr>
          <p:cNvPr id="3" name="Picture 2" descr="boerhaavesbaswallo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752600"/>
            <a:ext cx="5829300" cy="3962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3000" y="6019800"/>
            <a:ext cx="4572534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Figure6: contrast material free in the abdomen</a:t>
            </a:r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362200"/>
            <a:ext cx="79248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Instrumental perforation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Is the most common cause of perforation.</a:t>
            </a:r>
          </a:p>
          <a:p>
            <a:r>
              <a:rPr lang="en-US" sz="3200" b="1" dirty="0" smtClean="0">
                <a:solidFill>
                  <a:srgbClr val="FFFF00"/>
                </a:solidFill>
              </a:rPr>
              <a:t>Treatment: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NG tube, antibiotics, hyperalimentation with  surgical intervention in deteriorated patients by direct closure or by intercostal muscle flap.</a:t>
            </a:r>
            <a:endParaRPr lang="ar-IQ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762000"/>
            <a:ext cx="8229600" cy="233910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14350" indent="-514350"/>
            <a:r>
              <a:rPr lang="en-US" sz="3200" dirty="0" smtClean="0"/>
              <a:t>      </a:t>
            </a:r>
            <a:r>
              <a:rPr lang="en-US" sz="3200" dirty="0" smtClean="0">
                <a:solidFill>
                  <a:srgbClr val="FF0000"/>
                </a:solidFill>
              </a:rPr>
              <a:t>Pathological perforation</a:t>
            </a:r>
            <a:r>
              <a:rPr lang="en-US" sz="3200" dirty="0" smtClean="0"/>
              <a:t>:</a:t>
            </a:r>
          </a:p>
          <a:p>
            <a:pPr marL="514350" indent="-514350"/>
            <a:r>
              <a:rPr lang="en-US" sz="3200" dirty="0" smtClean="0"/>
              <a:t>     A free perforation of ulcer or tumor and associated with fistula formation.</a:t>
            </a:r>
          </a:p>
          <a:p>
            <a:pPr marL="514350" indent="-514350"/>
            <a:endParaRPr lang="en-US" sz="3200" dirty="0" smtClean="0"/>
          </a:p>
          <a:p>
            <a:endParaRPr lang="ar-IQ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62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Mallory- wiess syndrome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 vertical mucosal tear of the cardia caused by forceful vomiting.</a:t>
            </a:r>
          </a:p>
          <a:p>
            <a:pPr algn="l" rtl="0"/>
            <a:r>
              <a:rPr lang="en-US" dirty="0" smtClean="0"/>
              <a:t>90% occur in the cardia</a:t>
            </a:r>
          </a:p>
          <a:p>
            <a:pPr algn="l" rtl="0"/>
            <a:r>
              <a:rPr lang="en-US" dirty="0" smtClean="0"/>
              <a:t>Only 10% occur in the esophagus.</a:t>
            </a:r>
          </a:p>
          <a:p>
            <a:pPr algn="l" rtl="0"/>
            <a:r>
              <a:rPr lang="en-US" dirty="0" smtClean="0"/>
              <a:t>Clinical features: hematemisis after large meal and alcoholism.</a:t>
            </a:r>
          </a:p>
          <a:p>
            <a:pPr algn="l" rtl="0"/>
            <a:r>
              <a:rPr lang="en-US" dirty="0" smtClean="0"/>
              <a:t>Treatment: nasogastric tube, antiemetic, OGD, and surgery if condition persist.</a:t>
            </a:r>
          </a:p>
          <a:p>
            <a:pPr algn="l" rtl="0">
              <a:buNone/>
            </a:pPr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_mx2e0fOYut1s3cqddo1_5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8017" y="381000"/>
            <a:ext cx="8498783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Corrosive injury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In attempted suicide or accidental ingestion these injuries may occur by eg: NaOH or sulphuric acid.</a:t>
            </a:r>
          </a:p>
          <a:p>
            <a:pPr algn="l" rtl="0"/>
            <a:r>
              <a:rPr lang="en-US" dirty="0" smtClean="0"/>
              <a:t>These agents either acid or alkali.</a:t>
            </a:r>
          </a:p>
          <a:p>
            <a:pPr algn="l" rtl="0"/>
            <a:r>
              <a:rPr lang="en-US" dirty="0" smtClean="0"/>
              <a:t>Alkali are tasteless and colorless so its ingestion is more common.</a:t>
            </a:r>
          </a:p>
          <a:p>
            <a:pPr algn="l" rtl="0"/>
            <a:r>
              <a:rPr lang="en-US" dirty="0" smtClean="0"/>
              <a:t>Alkali cause liquefaction and fibrous scarring.</a:t>
            </a:r>
          </a:p>
          <a:p>
            <a:pPr algn="l" rtl="0"/>
            <a:r>
              <a:rPr lang="en-US" dirty="0" smtClean="0"/>
              <a:t>While acids cause coagulative necrosis and eschar formation.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914400"/>
            <a:ext cx="7467600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Acids cause intense pylorospasm with pooling in the antrum so causing more gastric damage.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Treatment:</a:t>
            </a:r>
          </a:p>
          <a:p>
            <a:r>
              <a:rPr lang="en-US" sz="3200" dirty="0" smtClean="0"/>
              <a:t>The key is early endoscopy, to determine the extent of damage and subsequent treatment.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If mild so early feeding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If sever with ulceration so feeding jejunostomy.</a:t>
            </a:r>
          </a:p>
          <a:p>
            <a:pPr>
              <a:buFont typeface="Arial" pitchFamily="34" charset="0"/>
              <a:buChar char="•"/>
            </a:pPr>
            <a:endParaRPr lang="ar-IQ" sz="32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990600"/>
            <a:ext cx="7467600" cy="35394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If there is perforation do esophagectomy.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When stricture develop later so treatment is either: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Dilatation if small stricture or esophagectomy if large one.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/>
          </a:p>
          <a:p>
            <a:pPr>
              <a:buFont typeface="Arial" pitchFamily="34" charset="0"/>
              <a:buChar char="•"/>
            </a:pPr>
            <a:endParaRPr lang="ar-IQ" sz="32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 7: stricture following corrosive injury.</a:t>
            </a:r>
            <a:endParaRPr lang="ar-IQ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35847" b="35847"/>
          <a:stretch>
            <a:fillRect/>
          </a:stretch>
        </p:blipFill>
        <p:spPr bwMode="auto">
          <a:xfrm>
            <a:off x="1676400" y="1600200"/>
            <a:ext cx="5486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en-US" dirty="0" smtClean="0"/>
              <a:t>GERD</a:t>
            </a:r>
            <a:endParaRPr lang="ar-IQ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l">
              <a:buNone/>
            </a:pPr>
            <a:r>
              <a:rPr lang="en-US" dirty="0" smtClean="0"/>
              <a:t>Normal competence of the gastro- oesophageal junction is maintained</a:t>
            </a:r>
          </a:p>
          <a:p>
            <a:pPr algn="l">
              <a:buNone/>
            </a:pPr>
            <a:r>
              <a:rPr lang="en-US" dirty="0" smtClean="0"/>
              <a:t>by the LOS. This is influenced by both its physiological</a:t>
            </a:r>
          </a:p>
          <a:p>
            <a:pPr algn="l">
              <a:buNone/>
            </a:pPr>
            <a:r>
              <a:rPr lang="en-US" dirty="0" smtClean="0"/>
              <a:t>function and its anatomical location relative to the diaphragm</a:t>
            </a:r>
          </a:p>
          <a:p>
            <a:pPr algn="l">
              <a:buNone/>
            </a:pPr>
            <a:r>
              <a:rPr lang="en-US" dirty="0" smtClean="0"/>
              <a:t>and the oesophageal hiatus. In normal circumstances, the LOS</a:t>
            </a:r>
          </a:p>
          <a:p>
            <a:pPr algn="l">
              <a:buNone/>
            </a:pPr>
            <a:r>
              <a:rPr lang="en-US" dirty="0" smtClean="0"/>
              <a:t>transiently relaxes as a coordinated part of swallowing, as a</a:t>
            </a:r>
          </a:p>
          <a:p>
            <a:pPr algn="l">
              <a:buNone/>
            </a:pPr>
            <a:r>
              <a:rPr lang="en-US" dirty="0" smtClean="0"/>
              <a:t>means of allowing vomiting to occur and in response to stretching</a:t>
            </a:r>
          </a:p>
          <a:p>
            <a:pPr algn="l">
              <a:buNone/>
            </a:pPr>
            <a:r>
              <a:rPr lang="en-US" dirty="0" smtClean="0"/>
              <a:t>of the gastric fundus, particularly after a meal to allow swallowed</a:t>
            </a:r>
          </a:p>
          <a:p>
            <a:pPr algn="l">
              <a:buNone/>
            </a:pPr>
            <a:r>
              <a:rPr lang="en-US" dirty="0" smtClean="0"/>
              <a:t>air to be vented. Most episodes of physiological reflux</a:t>
            </a:r>
          </a:p>
          <a:p>
            <a:pPr algn="l">
              <a:buNone/>
            </a:pPr>
            <a:r>
              <a:rPr lang="en-US" dirty="0" smtClean="0"/>
              <a:t>occur during postprandial </a:t>
            </a:r>
            <a:r>
              <a:rPr lang="en-US" dirty="0" smtClean="0">
                <a:solidFill>
                  <a:srgbClr val="FFFF00"/>
                </a:solidFill>
              </a:rPr>
              <a:t>transient lower oesophageal sphincter</a:t>
            </a:r>
          </a:p>
          <a:p>
            <a:pPr algn="l">
              <a:buNone/>
            </a:pPr>
            <a:r>
              <a:rPr lang="en-US" dirty="0" smtClean="0">
                <a:solidFill>
                  <a:srgbClr val="FFFF00"/>
                </a:solidFill>
              </a:rPr>
              <a:t>relaxations (TLOSRs</a:t>
            </a:r>
            <a:r>
              <a:rPr lang="en-US" dirty="0" smtClean="0"/>
              <a:t>). In the early stages of GORD, most</a:t>
            </a:r>
          </a:p>
          <a:p>
            <a:pPr algn="l">
              <a:buNone/>
            </a:pPr>
            <a:r>
              <a:rPr lang="en-US" dirty="0" smtClean="0"/>
              <a:t>pathological reflux occurs as a result of an increased number of</a:t>
            </a:r>
            <a:endParaRPr lang="ar-IQ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66800" y="990601"/>
            <a:ext cx="670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TLOSRs rather than a persistent fall in overall sphincter pressure.</a:t>
            </a:r>
          </a:p>
          <a:p>
            <a:r>
              <a:rPr lang="en-US" sz="3200" dirty="0" smtClean="0"/>
              <a:t>In more severe GORD, LOS pressure tends to be generally</a:t>
            </a:r>
          </a:p>
          <a:p>
            <a:r>
              <a:rPr lang="en-US" sz="3200" dirty="0" smtClean="0"/>
              <a:t>low, and this loss of sphincter function seems to be made</a:t>
            </a:r>
          </a:p>
          <a:p>
            <a:r>
              <a:rPr lang="en-US" sz="3200" dirty="0" smtClean="0"/>
              <a:t>worse if there is loss of an adequate length of intra-abdominal</a:t>
            </a:r>
          </a:p>
          <a:p>
            <a:r>
              <a:rPr lang="en-GB" sz="3200" dirty="0" smtClean="0"/>
              <a:t>oesophagus.</a:t>
            </a:r>
            <a:endParaRPr lang="ar-IQ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Figure1: endoscopic landmarks from the incisor  teeth</a:t>
            </a:r>
            <a:endParaRPr lang="ar-IQ" dirty="0"/>
          </a:p>
        </p:txBody>
      </p:sp>
      <p:pic>
        <p:nvPicPr>
          <p:cNvPr id="8" name="Picture Placeholder 7" descr="Capture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8115" b="8115"/>
          <a:stretch>
            <a:fillRect/>
          </a:stretch>
        </p:blipFill>
        <p:spPr/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696200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The incidence of GERD is increasing in last 3 decades probably due to obesity.</a:t>
            </a:r>
          </a:p>
          <a:p>
            <a:endParaRPr lang="en-US" sz="3200" dirty="0" smtClean="0"/>
          </a:p>
          <a:p>
            <a:r>
              <a:rPr lang="en-US" sz="3200" dirty="0" smtClean="0"/>
              <a:t>Clinical features:</a:t>
            </a:r>
          </a:p>
          <a:p>
            <a:r>
              <a:rPr lang="en-US" sz="3200" dirty="0" smtClean="0"/>
              <a:t>A triad of retrosternal burning pain, epigastric pain and regurgitation.</a:t>
            </a:r>
          </a:p>
          <a:p>
            <a:r>
              <a:rPr lang="en-US" sz="3200" dirty="0" smtClean="0"/>
              <a:t>In sever cases there 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Reflux into the mouth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Nocturnal reflex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Odynophagia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dysphagia </a:t>
            </a:r>
            <a:endParaRPr lang="ar-IQ" sz="32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91000" cy="1143000"/>
          </a:xfrm>
        </p:spPr>
        <p:txBody>
          <a:bodyPr/>
          <a:lstStyle/>
          <a:p>
            <a:r>
              <a:rPr lang="en-US" dirty="0" smtClean="0"/>
              <a:t>diagnosis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In most cases the diagnosis is assumed rather than proven and treatment is empirical, investigation is required if: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Diagnosis in doubt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The patient does not respond to PPI.</a:t>
            </a:r>
          </a:p>
          <a:p>
            <a:pPr marL="514350" indent="-514350" algn="l" rtl="0">
              <a:buFont typeface="+mj-lt"/>
              <a:buAutoNum type="arabicPeriod"/>
            </a:pPr>
            <a:r>
              <a:rPr lang="en-US" dirty="0" smtClean="0"/>
              <a:t>If dysphagia develop.</a:t>
            </a:r>
            <a:endParaRPr lang="ar-IQ" dirty="0" smtClean="0"/>
          </a:p>
          <a:p>
            <a:pPr algn="l" rtl="0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762000"/>
            <a:ext cx="7315200" cy="60016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The diagnosis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OGD and biopsy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24 hour PH monitoring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Manometry</a:t>
            </a:r>
          </a:p>
          <a:p>
            <a:pPr marL="514350" indent="-514350"/>
            <a:endParaRPr lang="en-US" sz="3200" dirty="0" smtClean="0"/>
          </a:p>
          <a:p>
            <a:pPr marL="514350" indent="-514350"/>
            <a:r>
              <a:rPr lang="en-US" sz="3200" dirty="0" smtClean="0"/>
              <a:t>Treatment: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3200" dirty="0" smtClean="0"/>
              <a:t>Medical treatment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It include life style change by decreasing weight , smoking, alcohol, tea, coffee, and avoiding large heavy meal at night, and tilting up the head at bed.</a:t>
            </a:r>
            <a:endParaRPr lang="ar-IQ" sz="3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914400"/>
            <a:ext cx="7848601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2. Antisecretary agents</a:t>
            </a:r>
          </a:p>
          <a:p>
            <a:r>
              <a:rPr lang="en-US" sz="3200" dirty="0" smtClean="0"/>
              <a:t>The most important is PPI</a:t>
            </a:r>
          </a:p>
          <a:p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SURGERY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Endoscopic treatment: it aims to augment the failing LOS and accentuate the angle of His, it include:</a:t>
            </a:r>
          </a:p>
          <a:p>
            <a:pPr marL="514350" indent="-514350"/>
            <a:r>
              <a:rPr lang="en-US" sz="3200" dirty="0" smtClean="0"/>
              <a:t>      a. suturing</a:t>
            </a:r>
          </a:p>
          <a:p>
            <a:pPr marL="514350" indent="-514350"/>
            <a:r>
              <a:rPr lang="en-US" sz="3200" dirty="0" smtClean="0"/>
              <a:t>      b. radiofrequency </a:t>
            </a:r>
          </a:p>
          <a:p>
            <a:pPr marL="514350" indent="-514350"/>
            <a:r>
              <a:rPr lang="en-US" sz="3200" dirty="0" smtClean="0"/>
              <a:t>      c. injection of polymers.</a:t>
            </a:r>
          </a:p>
          <a:p>
            <a:endParaRPr lang="ar-IQ" sz="32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"/>
            <a:ext cx="73914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Surgical intervention:</a:t>
            </a:r>
          </a:p>
          <a:p>
            <a:r>
              <a:rPr lang="en-US" sz="3200" dirty="0" smtClean="0"/>
              <a:t>All surgical options depend on the creation of intrabdominal segment of esophagus, crural repair and some form of wrap of stomach( fundoplication). They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Total fundoplication( nissen) can control reflex effectively but may cause dysphagia.</a:t>
            </a:r>
            <a:endParaRPr lang="ar-IQ" sz="3200" dirty="0"/>
          </a:p>
        </p:txBody>
      </p:sp>
      <p:pic>
        <p:nvPicPr>
          <p:cNvPr id="40962" name="Picture 2" descr="C:\Users\المهندس للحاسبات 3\Desktop\Cap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953000"/>
            <a:ext cx="3505200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914400"/>
            <a:ext cx="76962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/>
            <a:r>
              <a:rPr lang="en-US" sz="3200" dirty="0" smtClean="0"/>
              <a:t>2. Posterior fundoplication( toupet)</a:t>
            </a:r>
          </a:p>
          <a:p>
            <a:pPr marL="342900" indent="-342900"/>
            <a:r>
              <a:rPr lang="en-US" sz="3200" dirty="0" smtClean="0"/>
              <a:t>3.Anterior fundoplication( Dor,watson)</a:t>
            </a:r>
          </a:p>
          <a:p>
            <a:pPr marL="342900" indent="-342900"/>
            <a:endParaRPr lang="en-US" sz="3200" dirty="0" smtClean="0"/>
          </a:p>
          <a:p>
            <a:pPr marL="342900" indent="-342900"/>
            <a:r>
              <a:rPr lang="en-US" sz="3200" dirty="0" smtClean="0"/>
              <a:t>Complication of surgery include shortening or stricture of the esophagus.</a:t>
            </a:r>
          </a:p>
          <a:p>
            <a:pPr marL="342900" indent="-342900"/>
            <a:endParaRPr lang="ar-IQ" sz="32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Barrett esophagus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Is a metaplastic change of the lower esophageal mucosa in response to chronic reflux of gastric content, it occur in 15-20% of patient with GERD.</a:t>
            </a:r>
          </a:p>
          <a:p>
            <a:pPr algn="l" rtl="0"/>
            <a:r>
              <a:rPr lang="en-US" dirty="0" smtClean="0"/>
              <a:t>It may occur in patient mild symptoms.</a:t>
            </a:r>
          </a:p>
          <a:p>
            <a:pPr algn="l" rtl="0"/>
            <a:r>
              <a:rPr lang="en-US" dirty="0" smtClean="0"/>
              <a:t>The hallmark of its epithelium is the presence of mucus secreting goblet cells.</a:t>
            </a:r>
          </a:p>
          <a:p>
            <a:pPr algn="l" rtl="0"/>
            <a:r>
              <a:rPr lang="en-US" dirty="0" smtClean="0"/>
              <a:t>The risk of adenocarcinoma increase 25 folds.</a:t>
            </a:r>
            <a:endParaRPr lang="ar-IQ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457200"/>
            <a:ext cx="7848600" cy="55092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Diagnosis:</a:t>
            </a:r>
          </a:p>
          <a:p>
            <a:r>
              <a:rPr lang="en-US" sz="3200" dirty="0" smtClean="0"/>
              <a:t>By OGD, finding the squamo-columnar junction more proximal, with biopsy taking.</a:t>
            </a:r>
          </a:p>
          <a:p>
            <a:endParaRPr lang="en-US" sz="3200" dirty="0" smtClean="0"/>
          </a:p>
          <a:p>
            <a:r>
              <a:rPr lang="en-US" sz="3200" dirty="0" smtClean="0"/>
              <a:t>Follow up by every 2 years OGD(no dysplasia)</a:t>
            </a:r>
          </a:p>
          <a:p>
            <a:endParaRPr lang="en-US" sz="3200" dirty="0" smtClean="0"/>
          </a:p>
          <a:p>
            <a:r>
              <a:rPr lang="en-US" sz="3200" dirty="0" smtClean="0"/>
              <a:t>Treatment: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Of the underlying cause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Ablation by laser, photodynamic therapy, argon beam and EMR, all used in conjugation with PPIs. </a:t>
            </a:r>
            <a:endParaRPr lang="ar-IQ" sz="32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514600"/>
            <a:ext cx="4057906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7200" dirty="0" smtClean="0"/>
              <a:t>Thank you</a:t>
            </a:r>
            <a:endParaRPr lang="ar-IQ" sz="7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001" y="1828800"/>
            <a:ext cx="7772400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Esophagus is innervated by the myenteric (auerbach) plexus, while the meissner plexus is sparse.</a:t>
            </a:r>
          </a:p>
          <a:p>
            <a:endParaRPr lang="ar-IQ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86200" cy="1143000"/>
          </a:xfrm>
        </p:spPr>
        <p:txBody>
          <a:bodyPr/>
          <a:lstStyle/>
          <a:p>
            <a:r>
              <a:rPr lang="en-US" dirty="0" smtClean="0"/>
              <a:t>physiology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None/>
            </a:pPr>
            <a:r>
              <a:rPr lang="en-US" dirty="0" smtClean="0"/>
              <a:t>The main function of esophagus is to transfer food from mouth to the stomach.</a:t>
            </a:r>
          </a:p>
          <a:p>
            <a:pPr algn="l">
              <a:buNone/>
            </a:pPr>
            <a:r>
              <a:rPr lang="en-US" dirty="0" smtClean="0"/>
              <a:t>The  1</a:t>
            </a:r>
            <a:r>
              <a:rPr lang="en-US" baseline="30000" dirty="0" smtClean="0"/>
              <a:t>st</a:t>
            </a:r>
            <a:r>
              <a:rPr lang="en-US" dirty="0" smtClean="0"/>
              <a:t> step in swallowing is the pharyngeal phase(voluntary)</a:t>
            </a:r>
          </a:p>
          <a:p>
            <a:pPr algn="l">
              <a:buNone/>
            </a:pPr>
            <a:r>
              <a:rPr lang="en-US" dirty="0" smtClean="0"/>
              <a:t>This voluntary swallow initiate the </a:t>
            </a:r>
            <a:r>
              <a:rPr lang="en-US" dirty="0" smtClean="0">
                <a:solidFill>
                  <a:srgbClr val="FFFF00"/>
                </a:solidFill>
              </a:rPr>
              <a:t>primary peristalsis </a:t>
            </a:r>
            <a:r>
              <a:rPr lang="en-US" dirty="0" smtClean="0"/>
              <a:t>which is a coordinated esophageal wave under vagal control. </a:t>
            </a:r>
            <a:endParaRPr lang="ar-IQ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1752600"/>
            <a:ext cx="7924800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/>
              <a:t>When the primary peristalsis reach the lower sphincter, it relax and opens.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The </a:t>
            </a:r>
            <a:r>
              <a:rPr lang="en-US" sz="3200" dirty="0" smtClean="0">
                <a:solidFill>
                  <a:srgbClr val="FFFF00"/>
                </a:solidFill>
              </a:rPr>
              <a:t>secondary peristalsis </a:t>
            </a:r>
            <a:r>
              <a:rPr lang="en-US" sz="3200" dirty="0" smtClean="0"/>
              <a:t>is initiated by the passage of food bolus.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While </a:t>
            </a:r>
            <a:r>
              <a:rPr lang="en-US" sz="3200" dirty="0" smtClean="0">
                <a:solidFill>
                  <a:srgbClr val="FFFF00"/>
                </a:solidFill>
              </a:rPr>
              <a:t>tertiary peristalsis </a:t>
            </a:r>
            <a:r>
              <a:rPr lang="en-US" sz="3200" dirty="0" smtClean="0"/>
              <a:t>are non peristaltic and infrequent. </a:t>
            </a:r>
            <a:endParaRPr lang="ar-IQ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0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Symptoms</a:t>
            </a:r>
            <a:endParaRPr lang="ar-IQ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0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Pharyngeal dysphagia</a:t>
            </a:r>
            <a:endParaRPr lang="ar-IQ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0" y="2286000"/>
            <a:ext cx="4041775" cy="63976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Esophageal dysphagia</a:t>
            </a:r>
            <a:endParaRPr lang="ar-IQ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2906712"/>
            <a:ext cx="4040188" cy="3951288"/>
          </a:xfrm>
        </p:spPr>
        <p:txBody>
          <a:bodyPr/>
          <a:lstStyle/>
          <a:p>
            <a:pPr algn="l">
              <a:buNone/>
            </a:pPr>
            <a:r>
              <a:rPr lang="en-US" dirty="0" smtClean="0"/>
              <a:t>Voluntary</a:t>
            </a:r>
          </a:p>
          <a:p>
            <a:pPr algn="l">
              <a:buNone/>
            </a:pPr>
            <a:r>
              <a:rPr lang="en-US" dirty="0" smtClean="0"/>
              <a:t>Inability to swallow</a:t>
            </a:r>
          </a:p>
          <a:p>
            <a:pPr algn="l">
              <a:buNone/>
            </a:pPr>
            <a:r>
              <a:rPr lang="en-US" dirty="0" smtClean="0"/>
              <a:t>Usually caused by neurological causes.</a:t>
            </a:r>
            <a:endParaRPr lang="ar-IQ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906712"/>
            <a:ext cx="4041775" cy="395128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Involuntary</a:t>
            </a:r>
          </a:p>
          <a:p>
            <a:pPr algn="ctr">
              <a:buNone/>
            </a:pPr>
            <a:r>
              <a:rPr lang="en-US" dirty="0" smtClean="0"/>
              <a:t>Food sticking</a:t>
            </a:r>
          </a:p>
          <a:p>
            <a:pPr algn="ctr">
              <a:buNone/>
            </a:pPr>
            <a:r>
              <a:rPr lang="en-US" dirty="0" smtClean="0"/>
              <a:t>Any cause.</a:t>
            </a:r>
            <a:endParaRPr lang="ar-IQ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600200"/>
            <a:ext cx="7210627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Dysphagia</a:t>
            </a:r>
            <a:r>
              <a:rPr lang="en-US" sz="3200" dirty="0" smtClean="0"/>
              <a:t>: is difficulty in swallowing.</a:t>
            </a:r>
            <a:endParaRPr lang="ar-IQ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914400" y="1447800"/>
            <a:ext cx="6051657" cy="304698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Odynophagia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Is painful swallowing caused by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GERD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Infective esophagitis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Chemical injury</a:t>
            </a:r>
          </a:p>
          <a:p>
            <a:endParaRPr lang="ar-IQ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990600"/>
            <a:ext cx="7620000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Regurgitation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Is the return of esophageal content from above a functional or mechanical obstruction.</a:t>
            </a:r>
          </a:p>
          <a:p>
            <a:endParaRPr lang="en-US" sz="3200" dirty="0" smtClean="0"/>
          </a:p>
          <a:p>
            <a:r>
              <a:rPr lang="en-US" sz="3200" dirty="0" smtClean="0">
                <a:solidFill>
                  <a:srgbClr val="FFFF00"/>
                </a:solidFill>
              </a:rPr>
              <a:t>Reflux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Is the passive return of gastro duodenal content to the mouth as part of GERD.</a:t>
            </a:r>
            <a:endParaRPr lang="ar-IQ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496</TotalTime>
  <Words>1259</Words>
  <Application>Microsoft Office PowerPoint</Application>
  <PresentationFormat>On-screen Show (4:3)</PresentationFormat>
  <Paragraphs>170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Apex</vt:lpstr>
      <vt:lpstr>esophagus</vt:lpstr>
      <vt:lpstr>Surgical anatomy</vt:lpstr>
      <vt:lpstr>Figure1: endoscopic landmarks from the incisor  teeth</vt:lpstr>
      <vt:lpstr>Slide 4</vt:lpstr>
      <vt:lpstr>physiology</vt:lpstr>
      <vt:lpstr>Slide 6</vt:lpstr>
      <vt:lpstr>Symptoms</vt:lpstr>
      <vt:lpstr>Slide 8</vt:lpstr>
      <vt:lpstr>Slide 9</vt:lpstr>
      <vt:lpstr>Slide 10</vt:lpstr>
      <vt:lpstr>investigations</vt:lpstr>
      <vt:lpstr>Figure 2: normal barium swallow of esophagus.</vt:lpstr>
      <vt:lpstr>Figure3: OGD of esophagus and cardia</vt:lpstr>
      <vt:lpstr>Slide 14</vt:lpstr>
      <vt:lpstr>4.manometry</vt:lpstr>
      <vt:lpstr>Foreign bodies in the esophagus</vt:lpstr>
      <vt:lpstr>Figure 4: false teeth impacted in the esophagus.</vt:lpstr>
      <vt:lpstr>Perforation</vt:lpstr>
      <vt:lpstr>Slide 19</vt:lpstr>
      <vt:lpstr>Slide 20</vt:lpstr>
      <vt:lpstr>Slide 21</vt:lpstr>
      <vt:lpstr>Mallory- wiess syndrome</vt:lpstr>
      <vt:lpstr>Slide 23</vt:lpstr>
      <vt:lpstr>Corrosive injury</vt:lpstr>
      <vt:lpstr>Slide 25</vt:lpstr>
      <vt:lpstr>Slide 26</vt:lpstr>
      <vt:lpstr>Figure 7: stricture following corrosive injury.</vt:lpstr>
      <vt:lpstr>GERD</vt:lpstr>
      <vt:lpstr>Slide 29</vt:lpstr>
      <vt:lpstr>Slide 30</vt:lpstr>
      <vt:lpstr>diagnosis</vt:lpstr>
      <vt:lpstr>Slide 32</vt:lpstr>
      <vt:lpstr>Slide 33</vt:lpstr>
      <vt:lpstr>Slide 34</vt:lpstr>
      <vt:lpstr>Slide 35</vt:lpstr>
      <vt:lpstr>Barrett esophagus</vt:lpstr>
      <vt:lpstr>Slide 37</vt:lpstr>
      <vt:lpstr>Slide 38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esophagus</dc:title>
  <dc:creator>المهندس للحاسبات 3</dc:creator>
  <cp:lastModifiedBy>المهندس للحاسبات 3</cp:lastModifiedBy>
  <cp:revision>118</cp:revision>
  <dcterms:created xsi:type="dcterms:W3CDTF">2006-08-16T00:00:00Z</dcterms:created>
  <dcterms:modified xsi:type="dcterms:W3CDTF">2015-09-30T22:00:52Z</dcterms:modified>
</cp:coreProperties>
</file>