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8" r:id="rId13"/>
    <p:sldId id="269"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DD09178-2884-4E69-B0F7-2A8FC86F457F}" type="datetimeFigureOut">
              <a:rPr lang="ar-IQ" smtClean="0"/>
              <a:t>26/03/1439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184951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D09178-2884-4E69-B0F7-2A8FC86F457F}" type="datetimeFigureOut">
              <a:rPr lang="ar-IQ" smtClean="0"/>
              <a:t>26/03/1439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171683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D09178-2884-4E69-B0F7-2A8FC86F457F}" type="datetimeFigureOut">
              <a:rPr lang="ar-IQ" smtClean="0"/>
              <a:t>26/03/1439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35580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D09178-2884-4E69-B0F7-2A8FC86F457F}" type="datetimeFigureOut">
              <a:rPr lang="ar-IQ" smtClean="0"/>
              <a:t>26/03/1439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231986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09178-2884-4E69-B0F7-2A8FC86F457F}" type="datetimeFigureOut">
              <a:rPr lang="ar-IQ" smtClean="0"/>
              <a:t>26/03/1439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10291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DD09178-2884-4E69-B0F7-2A8FC86F457F}" type="datetimeFigureOut">
              <a:rPr lang="ar-IQ" smtClean="0"/>
              <a:t>26/03/1439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249475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DD09178-2884-4E69-B0F7-2A8FC86F457F}" type="datetimeFigureOut">
              <a:rPr lang="ar-IQ" smtClean="0"/>
              <a:t>26/03/1439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420889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DD09178-2884-4E69-B0F7-2A8FC86F457F}" type="datetimeFigureOut">
              <a:rPr lang="ar-IQ" smtClean="0"/>
              <a:t>26/03/1439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382329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09178-2884-4E69-B0F7-2A8FC86F457F}" type="datetimeFigureOut">
              <a:rPr lang="ar-IQ" smtClean="0"/>
              <a:t>26/03/1439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273594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09178-2884-4E69-B0F7-2A8FC86F457F}" type="datetimeFigureOut">
              <a:rPr lang="ar-IQ" smtClean="0"/>
              <a:t>26/03/1439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6945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09178-2884-4E69-B0F7-2A8FC86F457F}" type="datetimeFigureOut">
              <a:rPr lang="ar-IQ" smtClean="0"/>
              <a:t>26/03/1439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D11923F-F163-4934-B0C8-3F340785E517}" type="slidenum">
              <a:rPr lang="ar-IQ" smtClean="0"/>
              <a:t>‹#›</a:t>
            </a:fld>
            <a:endParaRPr lang="ar-IQ"/>
          </a:p>
        </p:txBody>
      </p:sp>
    </p:spTree>
    <p:extLst>
      <p:ext uri="{BB962C8B-B14F-4D97-AF65-F5344CB8AC3E}">
        <p14:creationId xmlns:p14="http://schemas.microsoft.com/office/powerpoint/2010/main" val="312117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D09178-2884-4E69-B0F7-2A8FC86F457F}" type="datetimeFigureOut">
              <a:rPr lang="ar-IQ" smtClean="0"/>
              <a:t>26/03/1439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11923F-F163-4934-B0C8-3F340785E517}" type="slidenum">
              <a:rPr lang="ar-IQ" smtClean="0"/>
              <a:t>‹#›</a:t>
            </a:fld>
            <a:endParaRPr lang="ar-IQ"/>
          </a:p>
        </p:txBody>
      </p:sp>
    </p:spTree>
    <p:extLst>
      <p:ext uri="{BB962C8B-B14F-4D97-AF65-F5344CB8AC3E}">
        <p14:creationId xmlns:p14="http://schemas.microsoft.com/office/powerpoint/2010/main" val="255853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Cell_division" TargetMode="External"/><Relationship Id="rId13" Type="http://schemas.openxmlformats.org/officeDocument/2006/relationships/hyperlink" Target="http://en.wikipedia.org/wiki/Red_blood_cell" TargetMode="External"/><Relationship Id="rId3" Type="http://schemas.openxmlformats.org/officeDocument/2006/relationships/hyperlink" Target="http://en.wikipedia.org/wiki/B_vitamins" TargetMode="External"/><Relationship Id="rId7" Type="http://schemas.openxmlformats.org/officeDocument/2006/relationships/hyperlink" Target="http://en.wikipedia.org/wiki/Physiology" TargetMode="External"/><Relationship Id="rId12" Type="http://schemas.openxmlformats.org/officeDocument/2006/relationships/hyperlink" Target="http://en.wikipedia.org/wiki/Produce" TargetMode="External"/><Relationship Id="rId2" Type="http://schemas.openxmlformats.org/officeDocument/2006/relationships/hyperlink" Target="http://en.wikipedia.org/wiki/Water-soluble" TargetMode="External"/><Relationship Id="rId1" Type="http://schemas.openxmlformats.org/officeDocument/2006/relationships/slideLayout" Target="../slideLayouts/slideLayout1.xml"/><Relationship Id="rId6" Type="http://schemas.openxmlformats.org/officeDocument/2006/relationships/hyperlink" Target="http://en.wikipedia.org/wiki/Essential_nutrient" TargetMode="External"/><Relationship Id="rId11" Type="http://schemas.openxmlformats.org/officeDocument/2006/relationships/hyperlink" Target="http://en.wikipedia.org/wiki/Adult" TargetMode="External"/><Relationship Id="rId5" Type="http://schemas.openxmlformats.org/officeDocument/2006/relationships/hyperlink" Target="http://en.wikipedia.org/wiki/Dihydrofolic_acid" TargetMode="External"/><Relationship Id="rId15" Type="http://schemas.openxmlformats.org/officeDocument/2006/relationships/image" Target="../media/image1.png"/><Relationship Id="rId10" Type="http://schemas.openxmlformats.org/officeDocument/2006/relationships/hyperlink" Target="http://en.wikipedia.org/wiki/Child" TargetMode="External"/><Relationship Id="rId4" Type="http://schemas.openxmlformats.org/officeDocument/2006/relationships/hyperlink" Target="http://en.wikipedia.org/wiki/Tetrahydrofolate" TargetMode="External"/><Relationship Id="rId9" Type="http://schemas.openxmlformats.org/officeDocument/2006/relationships/hyperlink" Target="http://en.wikipedia.org/wiki/Cell_growth" TargetMode="External"/><Relationship Id="rId14" Type="http://schemas.openxmlformats.org/officeDocument/2006/relationships/hyperlink" Target="http://en.wikipedia.org/wiki/Anemi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rchofdimes.com/baby/birthdefect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Baker's_yeast" TargetMode="External"/><Relationship Id="rId3" Type="http://schemas.openxmlformats.org/officeDocument/2006/relationships/hyperlink" Target="http://en.wikipedia.org/wiki/Spinach" TargetMode="External"/><Relationship Id="rId7" Type="http://schemas.openxmlformats.org/officeDocument/2006/relationships/hyperlink" Target="http://en.wikipedia.org/wiki/Lentils" TargetMode="External"/><Relationship Id="rId2" Type="http://schemas.openxmlformats.org/officeDocument/2006/relationships/hyperlink" Target="http://en.wikipedia.org/wiki/Leafy_vegetable" TargetMode="External"/><Relationship Id="rId1" Type="http://schemas.openxmlformats.org/officeDocument/2006/relationships/slideLayout" Target="../slideLayouts/slideLayout2.xml"/><Relationship Id="rId6" Type="http://schemas.openxmlformats.org/officeDocument/2006/relationships/hyperlink" Target="http://en.wikipedia.org/wiki/Pea" TargetMode="External"/><Relationship Id="rId11" Type="http://schemas.openxmlformats.org/officeDocument/2006/relationships/image" Target="../media/image5.png"/><Relationship Id="rId5" Type="http://schemas.openxmlformats.org/officeDocument/2006/relationships/hyperlink" Target="http://en.wikipedia.org/wiki/Bean" TargetMode="External"/><Relationship Id="rId10" Type="http://schemas.openxmlformats.org/officeDocument/2006/relationships/hyperlink" Target="http://en.wikipedia.org/wiki/Liver_(food)" TargetMode="External"/><Relationship Id="rId4" Type="http://schemas.openxmlformats.org/officeDocument/2006/relationships/hyperlink" Target="http://en.wikipedia.org/wiki/Asparagus" TargetMode="External"/><Relationship Id="rId9" Type="http://schemas.openxmlformats.org/officeDocument/2006/relationships/hyperlink" Target="http://en.wikipedia.org/wiki/Sunflower_se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utri-facts.org/en_US/know-how/glossary/m.html#metabolism" TargetMode="External"/><Relationship Id="rId2" Type="http://schemas.openxmlformats.org/officeDocument/2006/relationships/hyperlink" Target="http://www.nutri-facts.org/en_US/know-how/glossary/c.html#coenzyme" TargetMode="External"/><Relationship Id="rId1" Type="http://schemas.openxmlformats.org/officeDocument/2006/relationships/slideLayout" Target="../slideLayouts/slideLayout2.xml"/><Relationship Id="rId5" Type="http://schemas.openxmlformats.org/officeDocument/2006/relationships/hyperlink" Target="http://www.nutri-facts.org/en_US/know-how/glossary/h.html#homocysteine" TargetMode="External"/><Relationship Id="rId4" Type="http://schemas.openxmlformats.org/officeDocument/2006/relationships/hyperlink" Target="http://www.nutri-facts.org/en_US/know-how/glossary/n.html#nucleic-aci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84976" cy="5040559"/>
          </a:xfrm>
        </p:spPr>
        <p:txBody>
          <a:bodyPr/>
          <a:lstStyle/>
          <a:p>
            <a:endParaRPr lang="ar-IQ" dirty="0"/>
          </a:p>
        </p:txBody>
      </p:sp>
      <p:sp>
        <p:nvSpPr>
          <p:cNvPr id="3" name="Subtitle 2"/>
          <p:cNvSpPr>
            <a:spLocks noGrp="1"/>
          </p:cNvSpPr>
          <p:nvPr>
            <p:ph type="subTitle" idx="1"/>
          </p:nvPr>
        </p:nvSpPr>
        <p:spPr>
          <a:xfrm>
            <a:off x="179512" y="1556793"/>
            <a:ext cx="8784976" cy="5112567"/>
          </a:xfrm>
        </p:spPr>
        <p:txBody>
          <a:bodyPr>
            <a:normAutofit fontScale="92500" lnSpcReduction="20000"/>
          </a:bodyPr>
          <a:lstStyle/>
          <a:p>
            <a:pPr algn="l"/>
            <a:r>
              <a:rPr lang="en-US" dirty="0">
                <a:solidFill>
                  <a:schemeClr val="tx1"/>
                </a:solidFill>
                <a:hlinkClick r:id="rId2" tooltip="Water-soluble"/>
              </a:rPr>
              <a:t>water-soluble</a:t>
            </a:r>
            <a:r>
              <a:rPr lang="en-US" dirty="0">
                <a:solidFill>
                  <a:schemeClr val="tx1"/>
                </a:solidFill>
              </a:rPr>
              <a:t> </a:t>
            </a:r>
            <a:r>
              <a:rPr lang="en-US" dirty="0">
                <a:solidFill>
                  <a:schemeClr val="tx1"/>
                </a:solidFill>
                <a:hlinkClick r:id="rId3" tooltip="B vitamins"/>
              </a:rPr>
              <a:t>vitamin B</a:t>
            </a:r>
            <a:r>
              <a:rPr lang="en-US" baseline="-25000" dirty="0">
                <a:solidFill>
                  <a:schemeClr val="tx1"/>
                </a:solidFill>
                <a:hlinkClick r:id="rId3" tooltip="B vitamins"/>
              </a:rPr>
              <a:t>9</a:t>
            </a:r>
            <a:r>
              <a:rPr lang="en-US" dirty="0">
                <a:solidFill>
                  <a:schemeClr val="tx1"/>
                </a:solidFill>
              </a:rPr>
              <a:t>. Folic acid is itself </a:t>
            </a:r>
            <a:r>
              <a:rPr lang="en-US" b="1" dirty="0">
                <a:solidFill>
                  <a:srgbClr val="FF0000"/>
                </a:solidFill>
              </a:rPr>
              <a:t>not biologically active, </a:t>
            </a:r>
            <a:r>
              <a:rPr lang="en-US" dirty="0">
                <a:solidFill>
                  <a:schemeClr val="tx1"/>
                </a:solidFill>
              </a:rPr>
              <a:t>but its biological importance is due to </a:t>
            </a:r>
            <a:r>
              <a:rPr lang="en-US" dirty="0" err="1">
                <a:solidFill>
                  <a:schemeClr val="tx1"/>
                </a:solidFill>
                <a:hlinkClick r:id="rId4" tooltip="Tetrahydrofolate"/>
              </a:rPr>
              <a:t>tetrahydrofolate</a:t>
            </a:r>
            <a:r>
              <a:rPr lang="en-US" dirty="0">
                <a:solidFill>
                  <a:schemeClr val="tx1"/>
                </a:solidFill>
              </a:rPr>
              <a:t> and other derivatives after its conversion to </a:t>
            </a:r>
            <a:r>
              <a:rPr lang="en-US" dirty="0" err="1">
                <a:solidFill>
                  <a:schemeClr val="tx1"/>
                </a:solidFill>
                <a:hlinkClick r:id="rId5" tooltip="Dihydrofolic acid"/>
              </a:rPr>
              <a:t>dihydrofolic</a:t>
            </a:r>
            <a:r>
              <a:rPr lang="en-US" dirty="0">
                <a:solidFill>
                  <a:schemeClr val="tx1"/>
                </a:solidFill>
                <a:hlinkClick r:id="rId5" tooltip="Dihydrofolic acid"/>
              </a:rPr>
              <a:t> acid</a:t>
            </a:r>
            <a:r>
              <a:rPr lang="en-US" dirty="0">
                <a:solidFill>
                  <a:schemeClr val="tx1"/>
                </a:solidFill>
              </a:rPr>
              <a:t> in the liver.</a:t>
            </a:r>
          </a:p>
          <a:p>
            <a:pPr algn="l"/>
            <a:r>
              <a:rPr lang="en-US" dirty="0">
                <a:solidFill>
                  <a:schemeClr val="tx1"/>
                </a:solidFill>
              </a:rPr>
              <a:t>Vitamin B</a:t>
            </a:r>
            <a:r>
              <a:rPr lang="en-US" baseline="-25000" dirty="0">
                <a:solidFill>
                  <a:schemeClr val="tx1"/>
                </a:solidFill>
              </a:rPr>
              <a:t>9</a:t>
            </a:r>
            <a:r>
              <a:rPr lang="en-US" dirty="0">
                <a:solidFill>
                  <a:schemeClr val="tx1"/>
                </a:solidFill>
              </a:rPr>
              <a:t> is </a:t>
            </a:r>
            <a:r>
              <a:rPr lang="en-US" dirty="0">
                <a:solidFill>
                  <a:schemeClr val="tx1"/>
                </a:solidFill>
                <a:hlinkClick r:id="rId6" tooltip="Essential nutrient"/>
              </a:rPr>
              <a:t>essential</a:t>
            </a:r>
            <a:r>
              <a:rPr lang="en-US" dirty="0">
                <a:solidFill>
                  <a:schemeClr val="tx1"/>
                </a:solidFill>
              </a:rPr>
              <a:t> to numerous </a:t>
            </a:r>
            <a:r>
              <a:rPr lang="en-US" dirty="0">
                <a:solidFill>
                  <a:schemeClr val="tx1"/>
                </a:solidFill>
                <a:hlinkClick r:id="rId7" tooltip="Physiology"/>
              </a:rPr>
              <a:t>bodily functions</a:t>
            </a:r>
            <a:r>
              <a:rPr lang="en-US" dirty="0">
                <a:solidFill>
                  <a:schemeClr val="tx1"/>
                </a:solidFill>
              </a:rPr>
              <a:t>. The human body needs </a:t>
            </a:r>
            <a:r>
              <a:rPr lang="en-US" dirty="0" err="1">
                <a:solidFill>
                  <a:schemeClr val="tx1"/>
                </a:solidFill>
              </a:rPr>
              <a:t>folate</a:t>
            </a:r>
            <a:r>
              <a:rPr lang="en-US" dirty="0">
                <a:solidFill>
                  <a:schemeClr val="tx1"/>
                </a:solidFill>
              </a:rPr>
              <a:t> to </a:t>
            </a:r>
            <a:r>
              <a:rPr lang="en-US" b="1" dirty="0">
                <a:solidFill>
                  <a:schemeClr val="tx1"/>
                </a:solidFill>
              </a:rPr>
              <a:t>synthesize</a:t>
            </a:r>
            <a:r>
              <a:rPr lang="en-US" dirty="0">
                <a:solidFill>
                  <a:schemeClr val="tx1"/>
                </a:solidFill>
              </a:rPr>
              <a:t> DNA, </a:t>
            </a:r>
            <a:r>
              <a:rPr lang="en-US" b="1" dirty="0">
                <a:solidFill>
                  <a:schemeClr val="tx1"/>
                </a:solidFill>
              </a:rPr>
              <a:t>repair</a:t>
            </a:r>
            <a:r>
              <a:rPr lang="en-US" dirty="0">
                <a:solidFill>
                  <a:schemeClr val="tx1"/>
                </a:solidFill>
              </a:rPr>
              <a:t> DNA, and </a:t>
            </a:r>
            <a:r>
              <a:rPr lang="en-US" b="1" dirty="0">
                <a:solidFill>
                  <a:schemeClr val="tx1"/>
                </a:solidFill>
              </a:rPr>
              <a:t>methylate </a:t>
            </a:r>
            <a:r>
              <a:rPr lang="en-US" dirty="0">
                <a:solidFill>
                  <a:schemeClr val="tx1"/>
                </a:solidFill>
              </a:rPr>
              <a:t>DNA as well as to act as a cofactor in biological reactions involving </a:t>
            </a:r>
            <a:r>
              <a:rPr lang="en-US" dirty="0" err="1">
                <a:solidFill>
                  <a:schemeClr val="tx1"/>
                </a:solidFill>
              </a:rPr>
              <a:t>folate</a:t>
            </a:r>
            <a:r>
              <a:rPr lang="en-US" dirty="0">
                <a:solidFill>
                  <a:schemeClr val="tx1"/>
                </a:solidFill>
              </a:rPr>
              <a:t>. It is especially important in aiding rapid </a:t>
            </a:r>
            <a:r>
              <a:rPr lang="en-US" dirty="0">
                <a:solidFill>
                  <a:schemeClr val="tx1"/>
                </a:solidFill>
                <a:hlinkClick r:id="rId8" tooltip="Cell division"/>
              </a:rPr>
              <a:t>cell division</a:t>
            </a:r>
            <a:r>
              <a:rPr lang="en-US" dirty="0">
                <a:solidFill>
                  <a:schemeClr val="tx1"/>
                </a:solidFill>
              </a:rPr>
              <a:t> and </a:t>
            </a:r>
            <a:r>
              <a:rPr lang="en-US" dirty="0">
                <a:solidFill>
                  <a:schemeClr val="tx1"/>
                </a:solidFill>
                <a:hlinkClick r:id="rId9" tooltip="Cell growth"/>
              </a:rPr>
              <a:t>growth</a:t>
            </a:r>
            <a:r>
              <a:rPr lang="en-US" dirty="0">
                <a:solidFill>
                  <a:schemeClr val="tx1"/>
                </a:solidFill>
              </a:rPr>
              <a:t>, such as in infancy and pregnancy. </a:t>
            </a:r>
            <a:r>
              <a:rPr lang="en-US" dirty="0">
                <a:solidFill>
                  <a:schemeClr val="tx1"/>
                </a:solidFill>
                <a:hlinkClick r:id="rId10" tooltip="Child"/>
              </a:rPr>
              <a:t>Children</a:t>
            </a:r>
            <a:r>
              <a:rPr lang="en-US" dirty="0">
                <a:solidFill>
                  <a:schemeClr val="tx1"/>
                </a:solidFill>
              </a:rPr>
              <a:t> and </a:t>
            </a:r>
            <a:r>
              <a:rPr lang="en-US" dirty="0">
                <a:solidFill>
                  <a:schemeClr val="tx1"/>
                </a:solidFill>
                <a:hlinkClick r:id="rId11" tooltip="Adult"/>
              </a:rPr>
              <a:t>adults</a:t>
            </a:r>
            <a:r>
              <a:rPr lang="en-US" dirty="0">
                <a:solidFill>
                  <a:schemeClr val="tx1"/>
                </a:solidFill>
              </a:rPr>
              <a:t> both require folic acid to </a:t>
            </a:r>
            <a:r>
              <a:rPr lang="en-US" dirty="0">
                <a:solidFill>
                  <a:schemeClr val="tx1"/>
                </a:solidFill>
                <a:hlinkClick r:id="rId12" tooltip="Produce"/>
              </a:rPr>
              <a:t>produce</a:t>
            </a:r>
            <a:r>
              <a:rPr lang="en-US" dirty="0">
                <a:solidFill>
                  <a:schemeClr val="tx1"/>
                </a:solidFill>
              </a:rPr>
              <a:t> healthy </a:t>
            </a:r>
            <a:r>
              <a:rPr lang="en-US" dirty="0">
                <a:solidFill>
                  <a:schemeClr val="tx1"/>
                </a:solidFill>
                <a:hlinkClick r:id="rId13" tooltip="Red blood cell"/>
              </a:rPr>
              <a:t>red blood cells</a:t>
            </a:r>
            <a:r>
              <a:rPr lang="en-US" dirty="0">
                <a:solidFill>
                  <a:schemeClr val="tx1"/>
                </a:solidFill>
              </a:rPr>
              <a:t> and prevent </a:t>
            </a:r>
            <a:r>
              <a:rPr lang="en-US" dirty="0">
                <a:solidFill>
                  <a:schemeClr val="tx1"/>
                </a:solidFill>
                <a:hlinkClick r:id="rId14" tooltip="Anemia"/>
              </a:rPr>
              <a:t>anemia</a:t>
            </a:r>
            <a:r>
              <a:rPr lang="en-US" dirty="0"/>
              <a:t>.</a:t>
            </a:r>
          </a:p>
          <a:p>
            <a:pPr algn="l"/>
            <a:endParaRPr lang="ar-IQ" dirty="0"/>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576" y="260649"/>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56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94722"/>
          </a:xfrm>
        </p:spPr>
        <p:txBody>
          <a:bodyPr/>
          <a:lstStyle/>
          <a:p>
            <a:endParaRPr lang="ar-IQ" dirty="0"/>
          </a:p>
        </p:txBody>
      </p:sp>
      <p:sp>
        <p:nvSpPr>
          <p:cNvPr id="3" name="Content Placeholder 2"/>
          <p:cNvSpPr>
            <a:spLocks noGrp="1"/>
          </p:cNvSpPr>
          <p:nvPr>
            <p:ph idx="1"/>
          </p:nvPr>
        </p:nvSpPr>
        <p:spPr>
          <a:xfrm>
            <a:off x="107504" y="116632"/>
            <a:ext cx="8928992" cy="6624736"/>
          </a:xfrm>
        </p:spPr>
        <p:txBody>
          <a:bodyPr/>
          <a:lstStyle/>
          <a:p>
            <a:r>
              <a:rPr lang="en-US" b="1" u="sng" dirty="0"/>
              <a:t>Folic acid for a healthy pregnancy and </a:t>
            </a:r>
            <a:r>
              <a:rPr lang="en-US" b="1" u="sng" dirty="0" smtClean="0"/>
              <a:t>baby</a:t>
            </a:r>
          </a:p>
          <a:p>
            <a:pPr algn="l"/>
            <a:r>
              <a:rPr lang="en-US" dirty="0"/>
              <a:t>Folic acid is a B vitamin that helps a baby’s neural tube to grow healthy during pregnancy. The neural tube will become a baby’s brain and spinal cord. But if the neural tube doesn’t close the way it should, it can cause a very serious </a:t>
            </a:r>
            <a:r>
              <a:rPr lang="en-US" dirty="0">
                <a:hlinkClick r:id="rId2"/>
              </a:rPr>
              <a:t>birth defect</a:t>
            </a:r>
            <a:r>
              <a:rPr lang="en-US" dirty="0"/>
              <a:t> </a:t>
            </a:r>
            <a:endParaRPr lang="ar-IQ" dirty="0" smtClean="0"/>
          </a:p>
          <a:p>
            <a:pPr algn="l"/>
            <a:r>
              <a:rPr lang="en-US" dirty="0" smtClean="0"/>
              <a:t>called </a:t>
            </a:r>
            <a:r>
              <a:rPr lang="en-US" dirty="0"/>
              <a:t>a neural tube defect (NTD).</a:t>
            </a:r>
          </a:p>
          <a:p>
            <a:pPr algn="l"/>
            <a:endParaRPr lang="en-US"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789040"/>
            <a:ext cx="496855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78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568951"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66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645024"/>
          </a:xfrm>
        </p:spPr>
        <p:txBody>
          <a:bodyPr>
            <a:normAutofit fontScale="90000"/>
          </a:bodyPr>
          <a:lstStyle/>
          <a:p>
            <a:pPr algn="l"/>
            <a:r>
              <a:rPr lang="en-US" b="1" u="sng" dirty="0">
                <a:solidFill>
                  <a:srgbClr val="FF0000"/>
                </a:solidFill>
              </a:rPr>
              <a:t>Results of deficiency:  </a:t>
            </a:r>
            <a:r>
              <a:rPr lang="en-US" b="1" dirty="0">
                <a:solidFill>
                  <a:srgbClr val="FF0000"/>
                </a:solidFill>
              </a:rPr>
              <a:t>                       </a:t>
            </a:r>
            <a:r>
              <a:rPr lang="en-US" b="1" u="sng" dirty="0">
                <a:solidFill>
                  <a:srgbClr val="FF0000"/>
                </a:solidFill>
              </a:rPr>
              <a:t>  </a:t>
            </a:r>
            <a:r>
              <a:rPr lang="en-US" dirty="0"/>
              <a:t/>
            </a:r>
            <a:br>
              <a:rPr lang="en-US" dirty="0"/>
            </a:br>
            <a:r>
              <a:rPr lang="en-US" sz="3600" dirty="0"/>
              <a:t>1-Megaloblastic anemia.                                           </a:t>
            </a:r>
            <a:br>
              <a:rPr lang="en-US" sz="3600" dirty="0"/>
            </a:br>
            <a:r>
              <a:rPr lang="en-US" sz="3600" dirty="0"/>
              <a:t>2-Low birth weight and neural tube defects.</a:t>
            </a:r>
            <a:br>
              <a:rPr lang="en-US" sz="3600" dirty="0"/>
            </a:br>
            <a:r>
              <a:rPr lang="en-US" sz="3600" dirty="0"/>
              <a:t>3-Smooth </a:t>
            </a:r>
            <a:r>
              <a:rPr lang="en-US" sz="3600" dirty="0" err="1"/>
              <a:t>tongue,frequent</a:t>
            </a:r>
            <a:r>
              <a:rPr lang="en-US" sz="3600" dirty="0"/>
              <a:t> infections.</a:t>
            </a:r>
            <a:br>
              <a:rPr lang="en-US" sz="3600" dirty="0"/>
            </a:br>
            <a:r>
              <a:rPr lang="en-US" sz="3600" dirty="0"/>
              <a:t>4-Elevated </a:t>
            </a:r>
            <a:r>
              <a:rPr lang="en-US" sz="3600" dirty="0" err="1"/>
              <a:t>homocysteine</a:t>
            </a:r>
            <a:r>
              <a:rPr lang="en-US" sz="3600" dirty="0"/>
              <a:t> level( increased risk of heart disease).</a:t>
            </a:r>
            <a:br>
              <a:rPr lang="en-US" sz="3600" dirty="0"/>
            </a:b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997200"/>
            <a:ext cx="6408712"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63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66730"/>
          </a:xfrm>
        </p:spPr>
        <p:txBody>
          <a:bodyPr/>
          <a:lstStyle/>
          <a:p>
            <a:endParaRPr lang="ar-IQ" dirty="0"/>
          </a:p>
        </p:txBody>
      </p:sp>
      <p:sp>
        <p:nvSpPr>
          <p:cNvPr id="3" name="Content Placeholder 2"/>
          <p:cNvSpPr>
            <a:spLocks noGrp="1"/>
          </p:cNvSpPr>
          <p:nvPr>
            <p:ph idx="1"/>
          </p:nvPr>
        </p:nvSpPr>
        <p:spPr>
          <a:xfrm>
            <a:off x="0" y="116632"/>
            <a:ext cx="9144000" cy="6741368"/>
          </a:xfrm>
        </p:spPr>
        <p:txBody>
          <a:bodyPr/>
          <a:lstStyle/>
          <a:p>
            <a:endParaRPr lang="ar-IQ" dirty="0"/>
          </a:p>
        </p:txBody>
      </p:sp>
      <p:pic>
        <p:nvPicPr>
          <p:cNvPr id="1026" name="Picture 2" descr="C:\Users\dell\Downloads\805306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07504" y="260648"/>
            <a:ext cx="9036496" cy="6408712"/>
          </a:xfrm>
        </p:spPr>
        <p:txBody>
          <a:bodyPr>
            <a:normAutofit lnSpcReduction="10000"/>
          </a:bodyPr>
          <a:lstStyle/>
          <a:p>
            <a:pPr algn="ctr"/>
            <a:r>
              <a:rPr lang="en-US" sz="3600" b="1" u="sng" dirty="0"/>
              <a:t>Chemistry</a:t>
            </a:r>
            <a:r>
              <a:rPr lang="en-US" b="1" u="sng" dirty="0"/>
              <a:t> </a:t>
            </a:r>
            <a:endParaRPr lang="en-US" dirty="0"/>
          </a:p>
          <a:p>
            <a:pPr algn="l"/>
            <a:r>
              <a:rPr lang="en-US" dirty="0"/>
              <a:t> Folic acid is applied to a number of compounds which contain the following groups: </a:t>
            </a:r>
          </a:p>
          <a:p>
            <a:pPr algn="l"/>
            <a:r>
              <a:rPr lang="en-US" dirty="0" err="1"/>
              <a:t>Pteridine</a:t>
            </a:r>
            <a:r>
              <a:rPr lang="en-US" dirty="0"/>
              <a:t> nucleus (Pyrimidine and </a:t>
            </a:r>
            <a:r>
              <a:rPr lang="en-US" dirty="0" err="1"/>
              <a:t>Pyrazine</a:t>
            </a:r>
            <a:r>
              <a:rPr lang="en-US" dirty="0"/>
              <a:t> rings).</a:t>
            </a:r>
            <a:r>
              <a:rPr lang="ar-IQ" dirty="0"/>
              <a:t>-</a:t>
            </a:r>
            <a:endParaRPr lang="en-US" dirty="0"/>
          </a:p>
          <a:p>
            <a:pPr algn="l"/>
            <a:r>
              <a:rPr lang="en-US" dirty="0"/>
              <a:t>Para-</a:t>
            </a:r>
            <a:r>
              <a:rPr lang="en-US" dirty="0" err="1"/>
              <a:t>aminobenzoic</a:t>
            </a:r>
            <a:r>
              <a:rPr lang="en-US" dirty="0"/>
              <a:t> acid (PABA) and</a:t>
            </a:r>
            <a:r>
              <a:rPr lang="ar-IQ" dirty="0"/>
              <a:t>-</a:t>
            </a:r>
            <a:endParaRPr lang="en-US" dirty="0"/>
          </a:p>
          <a:p>
            <a:pPr algn="l"/>
            <a:r>
              <a:rPr lang="en-US" dirty="0"/>
              <a:t>		Glutamic acid. -</a:t>
            </a:r>
          </a:p>
          <a:p>
            <a:pPr algn="l"/>
            <a:r>
              <a:rPr lang="en-US" dirty="0"/>
              <a:t> Chemically called </a:t>
            </a:r>
            <a:r>
              <a:rPr lang="en-US" dirty="0" err="1"/>
              <a:t>Pteroyl</a:t>
            </a:r>
            <a:r>
              <a:rPr lang="en-US" dirty="0"/>
              <a:t> Glutamic Acid(PGA).</a:t>
            </a:r>
          </a:p>
          <a:p>
            <a:pPr algn="l"/>
            <a:r>
              <a:rPr lang="en-US" dirty="0"/>
              <a:t>There are at least three chemically related compounds of nutritional importance which occur in natural </a:t>
            </a:r>
            <a:r>
              <a:rPr lang="en-US" dirty="0" err="1"/>
              <a:t>products,all</a:t>
            </a:r>
            <a:r>
              <a:rPr lang="en-US" dirty="0"/>
              <a:t> may be termed (</a:t>
            </a:r>
            <a:r>
              <a:rPr lang="en-US" dirty="0" err="1"/>
              <a:t>Pteroyl</a:t>
            </a:r>
            <a:r>
              <a:rPr lang="en-US" dirty="0"/>
              <a:t> Glutamates).</a:t>
            </a:r>
          </a:p>
          <a:p>
            <a:r>
              <a:rPr lang="ar-IQ" dirty="0"/>
              <a:t> </a:t>
            </a:r>
            <a:endParaRPr lang="en-US" dirty="0"/>
          </a:p>
          <a:p>
            <a:endParaRPr lang="ar-IQ" dirty="0"/>
          </a:p>
        </p:txBody>
      </p:sp>
    </p:spTree>
    <p:extLst>
      <p:ext uri="{BB962C8B-B14F-4D97-AF65-F5344CB8AC3E}">
        <p14:creationId xmlns:p14="http://schemas.microsoft.com/office/powerpoint/2010/main" val="21105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94722"/>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99288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56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79512" y="188640"/>
            <a:ext cx="8856984" cy="6480720"/>
          </a:xfrm>
        </p:spPr>
        <p:txBody>
          <a:bodyPr/>
          <a:lstStyle/>
          <a:p>
            <a:pPr algn="ctr">
              <a:tabLst>
                <a:tab pos="1997710" algn="l"/>
                <a:tab pos="2083435" algn="l"/>
                <a:tab pos="5274310" algn="r"/>
              </a:tabLst>
            </a:pPr>
            <a:r>
              <a:rPr lang="en-US" sz="4400" b="1" u="sng" dirty="0" smtClean="0">
                <a:effectLst/>
                <a:latin typeface="Times New Roman"/>
                <a:ea typeface="Times New Roman"/>
              </a:rPr>
              <a:t>Biological Active Forms</a:t>
            </a:r>
            <a:endParaRPr lang="en-US" sz="2800" dirty="0" smtClean="0">
              <a:effectLst/>
              <a:latin typeface="Times New Roman"/>
              <a:ea typeface="Times New Roman"/>
            </a:endParaRPr>
          </a:p>
          <a:p>
            <a:pPr algn="ctr">
              <a:tabLst>
                <a:tab pos="1997710" algn="l"/>
                <a:tab pos="2083435" algn="l"/>
                <a:tab pos="5274310" algn="r"/>
              </a:tabLst>
            </a:pPr>
            <a:r>
              <a:rPr lang="ar-IQ" sz="4400" b="1" i="1" dirty="0" smtClean="0">
                <a:effectLst/>
                <a:latin typeface="Times New Roman"/>
                <a:ea typeface="Times New Roman"/>
              </a:rPr>
              <a:t> </a:t>
            </a:r>
            <a:endParaRPr lang="en-US" sz="2800" dirty="0" smtClean="0">
              <a:effectLst/>
              <a:latin typeface="Times New Roman"/>
              <a:ea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81369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8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lstStyle/>
          <a:p>
            <a:pPr marL="0" indent="0" algn="l">
              <a:buNone/>
              <a:tabLst>
                <a:tab pos="1997710" algn="l"/>
                <a:tab pos="2083435" algn="l"/>
                <a:tab pos="5274310" algn="r"/>
              </a:tabLst>
            </a:pPr>
            <a:r>
              <a:rPr lang="ar-IQ" sz="4000" b="1" u="none" strike="noStrike" dirty="0" smtClean="0">
                <a:effectLst/>
                <a:latin typeface="Times New Roman"/>
                <a:ea typeface="Times New Roman"/>
              </a:rPr>
              <a:t> </a:t>
            </a:r>
            <a:r>
              <a:rPr lang="en-US" b="1" u="sng" dirty="0" smtClean="0"/>
              <a:t>Formation </a:t>
            </a:r>
            <a:r>
              <a:rPr lang="en-US" b="1" u="sng" dirty="0"/>
              <a:t>of </a:t>
            </a:r>
            <a:r>
              <a:rPr lang="en-US" b="1" u="sng" dirty="0" smtClean="0"/>
              <a:t>F.H4</a:t>
            </a:r>
            <a:endParaRPr lang="en-US" dirty="0"/>
          </a:p>
          <a:p>
            <a:pPr algn="l">
              <a:tabLst>
                <a:tab pos="1997710" algn="l"/>
                <a:tab pos="2083435" algn="l"/>
                <a:tab pos="5274310" algn="r"/>
              </a:tabLst>
            </a:pPr>
            <a:r>
              <a:rPr lang="en-US" dirty="0" smtClean="0">
                <a:effectLst/>
                <a:latin typeface="Times New Roman"/>
                <a:ea typeface="Times New Roman"/>
              </a:rPr>
              <a:t>Folic acid, before functioning as a </a:t>
            </a:r>
            <a:r>
              <a:rPr lang="en-US" b="1" dirty="0" smtClean="0">
                <a:solidFill>
                  <a:srgbClr val="FF0000"/>
                </a:solidFill>
                <a:effectLst/>
                <a:latin typeface="Times New Roman"/>
                <a:ea typeface="Times New Roman"/>
              </a:rPr>
              <a:t>coenzyme, must</a:t>
            </a:r>
            <a:r>
              <a:rPr lang="en-US" b="1" dirty="0" smtClean="0">
                <a:effectLst/>
                <a:latin typeface="Times New Roman"/>
                <a:ea typeface="Times New Roman"/>
              </a:rPr>
              <a:t> be reduced </a:t>
            </a:r>
            <a:r>
              <a:rPr lang="en-US" dirty="0" smtClean="0">
                <a:effectLst/>
                <a:latin typeface="Times New Roman"/>
                <a:ea typeface="Times New Roman"/>
              </a:rPr>
              <a:t>first to 7,8-dihydrofolic acid(F.H2) and then to 5,6,7,8 Tetrahydrofolate (F,H4) .</a:t>
            </a:r>
          </a:p>
          <a:p>
            <a:pPr algn="l">
              <a:tabLst>
                <a:tab pos="1997710" algn="l"/>
                <a:tab pos="2083435" algn="l"/>
                <a:tab pos="5274310" algn="r"/>
              </a:tabLst>
            </a:pPr>
            <a:r>
              <a:rPr lang="en-US" dirty="0" smtClean="0">
                <a:effectLst/>
                <a:latin typeface="Times New Roman"/>
                <a:ea typeface="Times New Roman"/>
              </a:rPr>
              <a:t> </a:t>
            </a:r>
            <a:endParaRPr lang="en-US" sz="2800" dirty="0" smtClean="0">
              <a:effectLst/>
              <a:latin typeface="Times New Roman"/>
              <a:ea typeface="Times New Roman"/>
            </a:endParaRPr>
          </a:p>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806489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92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466730"/>
          </a:xfrm>
        </p:spPr>
        <p:txBody>
          <a:bodyPr/>
          <a:lstStyle/>
          <a:p>
            <a:endParaRPr lang="ar-IQ" dirty="0"/>
          </a:p>
        </p:txBody>
      </p:sp>
      <p:sp>
        <p:nvSpPr>
          <p:cNvPr id="3" name="Content Placeholder 2"/>
          <p:cNvSpPr>
            <a:spLocks noGrp="1"/>
          </p:cNvSpPr>
          <p:nvPr>
            <p:ph idx="1"/>
          </p:nvPr>
        </p:nvSpPr>
        <p:spPr>
          <a:xfrm>
            <a:off x="179512" y="260648"/>
            <a:ext cx="8856984" cy="6480720"/>
          </a:xfrm>
        </p:spPr>
        <p:txBody>
          <a:bodyPr>
            <a:normAutofit fontScale="92500" lnSpcReduction="10000"/>
          </a:bodyPr>
          <a:lstStyle/>
          <a:p>
            <a:pPr algn="ctr"/>
            <a:r>
              <a:rPr lang="en-US" sz="4000" b="1" u="sng" dirty="0">
                <a:solidFill>
                  <a:srgbClr val="FF0000"/>
                </a:solidFill>
              </a:rPr>
              <a:t>Absorption</a:t>
            </a:r>
            <a:endParaRPr lang="en-US" sz="4000" dirty="0">
              <a:solidFill>
                <a:srgbClr val="FF0000"/>
              </a:solidFill>
            </a:endParaRPr>
          </a:p>
          <a:p>
            <a:pPr algn="l"/>
            <a:r>
              <a:rPr lang="en-US" b="1" dirty="0" err="1" smtClean="0"/>
              <a:t>Polyglutamates</a:t>
            </a:r>
            <a:r>
              <a:rPr lang="en-US" dirty="0" smtClean="0"/>
              <a:t> </a:t>
            </a:r>
            <a:r>
              <a:rPr lang="en-US" dirty="0"/>
              <a:t>ingested in diet are converted </a:t>
            </a:r>
            <a:r>
              <a:rPr lang="en-US" b="1" dirty="0" smtClean="0"/>
              <a:t>to </a:t>
            </a:r>
            <a:r>
              <a:rPr lang="en-US" b="1" dirty="0" err="1" smtClean="0">
                <a:solidFill>
                  <a:srgbClr val="FF0000"/>
                </a:solidFill>
              </a:rPr>
              <a:t>monoglutamates</a:t>
            </a:r>
            <a:r>
              <a:rPr lang="en-US" b="1" dirty="0" smtClean="0">
                <a:solidFill>
                  <a:srgbClr val="FF0000"/>
                </a:solidFill>
              </a:rPr>
              <a:t> </a:t>
            </a:r>
            <a:r>
              <a:rPr lang="en-US" b="1" dirty="0">
                <a:solidFill>
                  <a:srgbClr val="FF0000"/>
                </a:solidFill>
              </a:rPr>
              <a:t>and </a:t>
            </a:r>
            <a:r>
              <a:rPr lang="en-US" b="1" dirty="0" err="1">
                <a:solidFill>
                  <a:srgbClr val="FF0000"/>
                </a:solidFill>
              </a:rPr>
              <a:t>dihydrofolates</a:t>
            </a:r>
            <a:r>
              <a:rPr lang="en-US" dirty="0">
                <a:solidFill>
                  <a:srgbClr val="FF0000"/>
                </a:solidFill>
              </a:rPr>
              <a:t> </a:t>
            </a:r>
            <a:r>
              <a:rPr lang="en-US" dirty="0"/>
              <a:t>are reduced </a:t>
            </a:r>
            <a:r>
              <a:rPr lang="en-US" dirty="0" smtClean="0"/>
              <a:t>to </a:t>
            </a:r>
            <a:r>
              <a:rPr lang="en-US" b="1" dirty="0" err="1" smtClean="0"/>
              <a:t>tetrahydrofolates</a:t>
            </a:r>
            <a:r>
              <a:rPr lang="en-US" b="1" dirty="0" smtClean="0"/>
              <a:t> </a:t>
            </a:r>
            <a:r>
              <a:rPr lang="en-US" b="1" dirty="0"/>
              <a:t>by </a:t>
            </a:r>
            <a:r>
              <a:rPr lang="en-US" b="1" dirty="0" err="1">
                <a:solidFill>
                  <a:srgbClr val="FF0000"/>
                </a:solidFill>
              </a:rPr>
              <a:t>Folate</a:t>
            </a:r>
            <a:r>
              <a:rPr lang="en-US" b="1" dirty="0">
                <a:solidFill>
                  <a:srgbClr val="FF0000"/>
                </a:solidFill>
              </a:rPr>
              <a:t> </a:t>
            </a:r>
            <a:r>
              <a:rPr lang="en-US" b="1" dirty="0" err="1" smtClean="0">
                <a:solidFill>
                  <a:srgbClr val="FF0000"/>
                </a:solidFill>
              </a:rPr>
              <a:t>reductase</a:t>
            </a:r>
            <a:r>
              <a:rPr lang="en-US" b="1" dirty="0" err="1" smtClean="0"/>
              <a:t>.</a:t>
            </a:r>
            <a:r>
              <a:rPr lang="en-US" dirty="0" err="1" smtClean="0"/>
              <a:t>then</a:t>
            </a:r>
            <a:r>
              <a:rPr lang="en-US" dirty="0" smtClean="0"/>
              <a:t> </a:t>
            </a:r>
            <a:r>
              <a:rPr lang="en-US" dirty="0"/>
              <a:t>converted to </a:t>
            </a:r>
            <a:r>
              <a:rPr lang="en-US" b="1" dirty="0" err="1" smtClean="0">
                <a:solidFill>
                  <a:srgbClr val="FF0000"/>
                </a:solidFill>
              </a:rPr>
              <a:t>methyltetrahydrofolates</a:t>
            </a:r>
            <a:r>
              <a:rPr lang="en-US" b="1" dirty="0" smtClean="0">
                <a:solidFill>
                  <a:srgbClr val="FF0000"/>
                </a:solidFill>
              </a:rPr>
              <a:t> </a:t>
            </a:r>
            <a:r>
              <a:rPr lang="en-US" dirty="0"/>
              <a:t>,which enter the portal blood and then carried to liver.</a:t>
            </a:r>
          </a:p>
          <a:p>
            <a:pPr marL="0" indent="0" algn="l">
              <a:buNone/>
            </a:pPr>
            <a:r>
              <a:rPr lang="en-US" dirty="0"/>
              <a:t>  </a:t>
            </a:r>
          </a:p>
          <a:p>
            <a:pPr algn="l"/>
            <a:r>
              <a:rPr lang="en-US" b="1" u="sng" dirty="0"/>
              <a:t>Excretion </a:t>
            </a:r>
            <a:endParaRPr lang="en-US" dirty="0"/>
          </a:p>
          <a:p>
            <a:pPr algn="l"/>
            <a:r>
              <a:rPr lang="en-US" b="1" dirty="0">
                <a:solidFill>
                  <a:srgbClr val="FF0000"/>
                </a:solidFill>
              </a:rPr>
              <a:t>Urine</a:t>
            </a:r>
            <a:r>
              <a:rPr lang="en-US" dirty="0">
                <a:solidFill>
                  <a:srgbClr val="FF0000"/>
                </a:solidFill>
              </a:rPr>
              <a:t>:</a:t>
            </a:r>
            <a:r>
              <a:rPr lang="en-US" dirty="0"/>
              <a:t> 2 to 5 µg ̸ </a:t>
            </a:r>
            <a:r>
              <a:rPr lang="en-US" dirty="0" err="1"/>
              <a:t>day.This</a:t>
            </a:r>
            <a:r>
              <a:rPr lang="en-US" dirty="0"/>
              <a:t> is much increased after an oral dose of </a:t>
            </a:r>
            <a:r>
              <a:rPr lang="en-US" dirty="0" err="1"/>
              <a:t>folate</a:t>
            </a:r>
            <a:r>
              <a:rPr lang="en-US" dirty="0"/>
              <a:t> if the tissues are saturated.</a:t>
            </a:r>
          </a:p>
          <a:p>
            <a:pPr algn="l"/>
            <a:r>
              <a:rPr lang="en-US" b="1" dirty="0" smtClean="0">
                <a:solidFill>
                  <a:srgbClr val="FF0000"/>
                </a:solidFill>
              </a:rPr>
              <a:t>Feces</a:t>
            </a:r>
            <a:r>
              <a:rPr lang="en-US" dirty="0" smtClean="0"/>
              <a:t>: </a:t>
            </a:r>
            <a:r>
              <a:rPr lang="en-US" dirty="0"/>
              <a:t>20% of the ingested </a:t>
            </a:r>
            <a:r>
              <a:rPr lang="en-US" dirty="0" err="1"/>
              <a:t>folates</a:t>
            </a:r>
            <a:r>
              <a:rPr lang="en-US" dirty="0"/>
              <a:t> that remains unabsorbed + 60 to 90 µg in the bile that is not reabsorbed + some unabsorbed synthesis of </a:t>
            </a:r>
            <a:r>
              <a:rPr lang="en-US" dirty="0" err="1"/>
              <a:t>folate</a:t>
            </a:r>
            <a:r>
              <a:rPr lang="en-US" dirty="0"/>
              <a:t> by bacterial flora of intestine. </a:t>
            </a:r>
          </a:p>
          <a:p>
            <a:endParaRPr lang="ar-IQ" dirty="0"/>
          </a:p>
        </p:txBody>
      </p:sp>
    </p:spTree>
    <p:extLst>
      <p:ext uri="{BB962C8B-B14F-4D97-AF65-F5344CB8AC3E}">
        <p14:creationId xmlns:p14="http://schemas.microsoft.com/office/powerpoint/2010/main" val="297034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lstStyle/>
          <a:p>
            <a:pPr algn="l" rtl="0"/>
            <a:r>
              <a:rPr lang="en-US" b="1" u="sng" dirty="0"/>
              <a:t>Sources</a:t>
            </a:r>
            <a:endParaRPr lang="en-US" dirty="0"/>
          </a:p>
          <a:p>
            <a:pPr lvl="0" algn="l" rtl="0"/>
            <a:r>
              <a:rPr lang="en-US" dirty="0" smtClean="0">
                <a:hlinkClick r:id="rId2" tooltip="Leafy vegetable"/>
              </a:rPr>
              <a:t>Leafy </a:t>
            </a:r>
            <a:r>
              <a:rPr lang="en-US" dirty="0">
                <a:hlinkClick r:id="rId2" tooltip="Leafy vegetable"/>
              </a:rPr>
              <a:t>vegetables</a:t>
            </a:r>
            <a:r>
              <a:rPr lang="en-US" dirty="0"/>
              <a:t> such as </a:t>
            </a:r>
            <a:r>
              <a:rPr lang="en-US" dirty="0">
                <a:hlinkClick r:id="rId3" tooltip="Spinach"/>
              </a:rPr>
              <a:t>spinach</a:t>
            </a:r>
            <a:r>
              <a:rPr lang="en-US" dirty="0"/>
              <a:t>, </a:t>
            </a:r>
            <a:r>
              <a:rPr lang="en-US" dirty="0">
                <a:hlinkClick r:id="rId4" tooltip="Asparagus"/>
              </a:rPr>
              <a:t>asparagus</a:t>
            </a:r>
            <a:r>
              <a:rPr lang="en-US" dirty="0"/>
              <a:t>. </a:t>
            </a:r>
          </a:p>
          <a:p>
            <a:pPr lvl="0" algn="l" rtl="0"/>
            <a:r>
              <a:rPr lang="en-US" dirty="0"/>
              <a:t>Legumes such as dried or fresh </a:t>
            </a:r>
            <a:r>
              <a:rPr lang="en-US" dirty="0">
                <a:hlinkClick r:id="rId5" tooltip="Bean"/>
              </a:rPr>
              <a:t>beans</a:t>
            </a:r>
            <a:r>
              <a:rPr lang="en-US" dirty="0"/>
              <a:t>, </a:t>
            </a:r>
            <a:r>
              <a:rPr lang="en-US" dirty="0">
                <a:hlinkClick r:id="rId6" tooltip="Pea"/>
              </a:rPr>
              <a:t>peas</a:t>
            </a:r>
            <a:r>
              <a:rPr lang="en-US" dirty="0"/>
              <a:t> and </a:t>
            </a:r>
            <a:r>
              <a:rPr lang="en-US" dirty="0" err="1" smtClean="0">
                <a:hlinkClick r:id="rId7" tooltip="Lentils"/>
              </a:rPr>
              <a:t>lentils</a:t>
            </a:r>
            <a:r>
              <a:rPr lang="en-US" dirty="0" err="1" smtClean="0"/>
              <a:t>.Egg</a:t>
            </a:r>
            <a:r>
              <a:rPr lang="en-US" dirty="0" smtClean="0"/>
              <a:t> </a:t>
            </a:r>
            <a:r>
              <a:rPr lang="en-US" dirty="0"/>
              <a:t>yolks. </a:t>
            </a:r>
            <a:r>
              <a:rPr lang="en-US" dirty="0">
                <a:hlinkClick r:id="rId8" tooltip="Baker's yeast"/>
              </a:rPr>
              <a:t>Baker's </a:t>
            </a:r>
            <a:r>
              <a:rPr lang="en-US" dirty="0" err="1">
                <a:hlinkClick r:id="rId8" tooltip="Baker's yeast"/>
              </a:rPr>
              <a:t>yeast</a:t>
            </a:r>
            <a:r>
              <a:rPr lang="en-US" dirty="0" err="1"/>
              <a:t>.Fortified</a:t>
            </a:r>
            <a:r>
              <a:rPr lang="en-US" dirty="0"/>
              <a:t> grain products (pasta, cereal, bread).</a:t>
            </a:r>
          </a:p>
          <a:p>
            <a:pPr lvl="0" algn="l" rtl="0"/>
            <a:r>
              <a:rPr lang="en-US" dirty="0">
                <a:hlinkClick r:id="rId9" tooltip="Sunflower seed"/>
              </a:rPr>
              <a:t>Sunflower seeds</a:t>
            </a:r>
            <a:r>
              <a:rPr lang="en-US" dirty="0"/>
              <a:t>. </a:t>
            </a:r>
            <a:r>
              <a:rPr lang="en-US" dirty="0">
                <a:hlinkClick r:id="rId10" tooltip="Liver (food)"/>
              </a:rPr>
              <a:t>Liver</a:t>
            </a:r>
            <a:r>
              <a:rPr lang="en-US" dirty="0"/>
              <a:t> and liver products contain high amounts of </a:t>
            </a:r>
            <a:r>
              <a:rPr lang="en-US" dirty="0" err="1"/>
              <a:t>folate</a:t>
            </a:r>
            <a:r>
              <a:rPr lang="en-US" dirty="0"/>
              <a:t> and Kidney</a:t>
            </a:r>
            <a:r>
              <a:rPr lang="en-US" baseline="30000" dirty="0" smtClean="0"/>
              <a:t>.</a:t>
            </a:r>
          </a:p>
          <a:p>
            <a:pPr lvl="0" algn="l" rtl="0"/>
            <a:endParaRPr lang="en-US" dirty="0"/>
          </a:p>
          <a:p>
            <a:endParaRPr lang="ar-IQ" dirty="0"/>
          </a:p>
        </p:txBody>
      </p:sp>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3928" y="4149080"/>
            <a:ext cx="439248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98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88640"/>
            <a:ext cx="9144000" cy="6669360"/>
          </a:xfrm>
        </p:spPr>
        <p:txBody>
          <a:bodyPr>
            <a:normAutofit fontScale="70000" lnSpcReduction="20000"/>
          </a:bodyPr>
          <a:lstStyle/>
          <a:p>
            <a:pPr algn="ctr"/>
            <a:r>
              <a:rPr lang="en-US" sz="4600" b="1" u="sng" dirty="0">
                <a:solidFill>
                  <a:srgbClr val="FF0000"/>
                </a:solidFill>
              </a:rPr>
              <a:t>Function</a:t>
            </a:r>
            <a:r>
              <a:rPr lang="en-US" sz="4600" dirty="0">
                <a:solidFill>
                  <a:srgbClr val="FF0000"/>
                </a:solidFill>
              </a:rPr>
              <a:t> </a:t>
            </a:r>
          </a:p>
          <a:p>
            <a:pPr algn="l"/>
            <a:r>
              <a:rPr lang="en-US" sz="3400" b="1" u="sng" dirty="0">
                <a:solidFill>
                  <a:srgbClr val="FF0000"/>
                </a:solidFill>
              </a:rPr>
              <a:t>1-</a:t>
            </a:r>
            <a:r>
              <a:rPr lang="en-US" sz="3400" dirty="0"/>
              <a:t>The only function of vitamin B9 (folate)  </a:t>
            </a:r>
            <a:r>
              <a:rPr lang="en-US" sz="3400" b="1" dirty="0">
                <a:hlinkClick r:id="rId2"/>
              </a:rPr>
              <a:t>coenzymes</a:t>
            </a:r>
            <a:r>
              <a:rPr lang="en-US" sz="3400" dirty="0"/>
              <a:t> in the body appears to be acting </a:t>
            </a:r>
            <a:r>
              <a:rPr lang="en-US" sz="3400" b="1" dirty="0"/>
              <a:t>as acceptors and donors of one-carbon units</a:t>
            </a:r>
            <a:r>
              <a:rPr lang="en-US" sz="3400" dirty="0"/>
              <a:t> </a:t>
            </a:r>
            <a:r>
              <a:rPr lang="en-US" sz="3400" dirty="0" smtClean="0"/>
              <a:t>(in </a:t>
            </a:r>
            <a:r>
              <a:rPr lang="en-US" sz="3400" dirty="0"/>
              <a:t>a variety of reactions critical to the </a:t>
            </a:r>
            <a:r>
              <a:rPr lang="en-US" sz="3400" b="1" dirty="0">
                <a:hlinkClick r:id="rId3"/>
              </a:rPr>
              <a:t>metabolism</a:t>
            </a:r>
            <a:r>
              <a:rPr lang="en-US" sz="3400" dirty="0"/>
              <a:t> of </a:t>
            </a:r>
            <a:r>
              <a:rPr lang="en-US" sz="3400" b="1" dirty="0">
                <a:hlinkClick r:id="rId4"/>
              </a:rPr>
              <a:t>nucleic acids</a:t>
            </a:r>
            <a:r>
              <a:rPr lang="en-US" sz="3400" dirty="0"/>
              <a:t> and </a:t>
            </a:r>
            <a:r>
              <a:rPr lang="en-US" sz="3400" b="1" dirty="0"/>
              <a:t>amino acids</a:t>
            </a:r>
            <a:r>
              <a:rPr lang="en-US" sz="3400" dirty="0"/>
              <a:t> .</a:t>
            </a:r>
          </a:p>
          <a:p>
            <a:pPr algn="l"/>
            <a:r>
              <a:rPr lang="en-US" sz="3400" b="1" u="sng" dirty="0">
                <a:solidFill>
                  <a:srgbClr val="FF0000"/>
                </a:solidFill>
              </a:rPr>
              <a:t>2-</a:t>
            </a:r>
            <a:r>
              <a:rPr lang="en-US" sz="3400" dirty="0"/>
              <a:t>Vitamin B9 coenzyme play a vital role </a:t>
            </a:r>
            <a:r>
              <a:rPr lang="en-US" sz="3400" b="1" dirty="0"/>
              <a:t>in DNA metabolism</a:t>
            </a:r>
            <a:r>
              <a:rPr lang="en-US" sz="3400" dirty="0"/>
              <a:t> through the </a:t>
            </a:r>
            <a:r>
              <a:rPr lang="en-US" sz="3400" b="1" dirty="0"/>
              <a:t>synthesis of DNA</a:t>
            </a:r>
            <a:r>
              <a:rPr lang="en-US" sz="3400" dirty="0"/>
              <a:t> from its precursors (‘thymidine’ and ‘purines’.</a:t>
            </a:r>
          </a:p>
          <a:p>
            <a:pPr algn="l"/>
            <a:r>
              <a:rPr lang="en-US" sz="3400" b="1" u="sng" dirty="0">
                <a:solidFill>
                  <a:srgbClr val="FF0000"/>
                </a:solidFill>
              </a:rPr>
              <a:t>3-</a:t>
            </a:r>
            <a:r>
              <a:rPr lang="en-US" sz="3400" dirty="0"/>
              <a:t>Folate coenzymes are required for the </a:t>
            </a:r>
            <a:r>
              <a:rPr lang="en-US" sz="3400" b="1" dirty="0"/>
              <a:t>metabolism of</a:t>
            </a:r>
            <a:r>
              <a:rPr lang="en-US" sz="3400" dirty="0"/>
              <a:t> several important </a:t>
            </a:r>
            <a:r>
              <a:rPr lang="en-US" sz="3400" b="1" dirty="0"/>
              <a:t>amino acids</a:t>
            </a:r>
            <a:r>
              <a:rPr lang="en-US" sz="3400" dirty="0"/>
              <a:t>, such as the synthesis of methionine from </a:t>
            </a:r>
            <a:r>
              <a:rPr lang="en-US" sz="3400" dirty="0" err="1">
                <a:hlinkClick r:id="rId5"/>
              </a:rPr>
              <a:t>homocysteine</a:t>
            </a:r>
            <a:r>
              <a:rPr lang="en-US" sz="3400" dirty="0"/>
              <a:t>. </a:t>
            </a:r>
            <a:r>
              <a:rPr lang="en-US" sz="3400" dirty="0" smtClean="0"/>
              <a:t>.</a:t>
            </a:r>
            <a:endParaRPr lang="en-US" sz="3400" dirty="0"/>
          </a:p>
          <a:p>
            <a:pPr marL="0" indent="0" algn="l" rtl="0">
              <a:buNone/>
            </a:pPr>
            <a:r>
              <a:rPr lang="en-US" sz="3400" b="1" u="sng" dirty="0">
                <a:solidFill>
                  <a:srgbClr val="FF0000"/>
                </a:solidFill>
              </a:rPr>
              <a:t>4</a:t>
            </a:r>
            <a:r>
              <a:rPr lang="en-US" sz="3400" b="1" u="sng" dirty="0"/>
              <a:t>-</a:t>
            </a:r>
            <a:r>
              <a:rPr lang="en-US" sz="3400" dirty="0"/>
              <a:t>Prevents serious birth defects in the fetus and new-born such as neural </a:t>
            </a:r>
            <a:r>
              <a:rPr lang="en-US" sz="3400" dirty="0" smtClean="0"/>
              <a:t>tube.</a:t>
            </a:r>
            <a:endParaRPr lang="en-US" sz="3400" dirty="0"/>
          </a:p>
          <a:p>
            <a:pPr marL="0" indent="0" algn="l" rtl="0">
              <a:buNone/>
            </a:pPr>
            <a:r>
              <a:rPr lang="en-US" sz="3400" b="1" u="sng" dirty="0">
                <a:solidFill>
                  <a:srgbClr val="FF0000"/>
                </a:solidFill>
              </a:rPr>
              <a:t>5-</a:t>
            </a:r>
            <a:r>
              <a:rPr lang="en-US" sz="3400" dirty="0"/>
              <a:t> Vitamin B9 helps in </a:t>
            </a:r>
            <a:r>
              <a:rPr lang="en-US" sz="3400" b="1" dirty="0"/>
              <a:t>producing healthy red blood cells</a:t>
            </a:r>
            <a:r>
              <a:rPr lang="en-US" sz="3400" dirty="0"/>
              <a:t> and shields the fetus and pregnant woman from anemia; especially Megaloblastic Anemia.</a:t>
            </a:r>
          </a:p>
          <a:p>
            <a:pPr marL="0" indent="0" algn="l" rtl="0">
              <a:buNone/>
            </a:pPr>
            <a:r>
              <a:rPr lang="en-US" sz="3400" b="1" u="sng" dirty="0">
                <a:solidFill>
                  <a:srgbClr val="FF0000"/>
                </a:solidFill>
              </a:rPr>
              <a:t>6-</a:t>
            </a:r>
            <a:r>
              <a:rPr lang="en-US" sz="3400" dirty="0"/>
              <a:t> Folic acid helps in </a:t>
            </a:r>
            <a:r>
              <a:rPr lang="en-US" sz="3400" b="1" dirty="0"/>
              <a:t>digestion</a:t>
            </a:r>
            <a:r>
              <a:rPr lang="en-US" sz="3400" dirty="0"/>
              <a:t> and </a:t>
            </a:r>
            <a:r>
              <a:rPr lang="en-US" sz="3400" b="1" dirty="0"/>
              <a:t>strengthening the nervous system</a:t>
            </a:r>
            <a:r>
              <a:rPr lang="en-US" sz="3400" dirty="0"/>
              <a:t>, thus improving mental and emotional health. </a:t>
            </a:r>
          </a:p>
          <a:p>
            <a:pPr marL="0" indent="0" algn="l" rtl="0">
              <a:buNone/>
            </a:pPr>
            <a:r>
              <a:rPr lang="en-US" sz="3400" b="1" u="sng" dirty="0">
                <a:solidFill>
                  <a:srgbClr val="FF0000"/>
                </a:solidFill>
              </a:rPr>
              <a:t>7-</a:t>
            </a:r>
            <a:r>
              <a:rPr lang="en-US" sz="3400" dirty="0"/>
              <a:t>Vitamin B9 is also important because it is a natural provider of </a:t>
            </a:r>
            <a:r>
              <a:rPr lang="en-US" sz="3400" b="1" dirty="0"/>
              <a:t>strong immune power</a:t>
            </a:r>
            <a:r>
              <a:rPr lang="en-US" sz="3400" dirty="0"/>
              <a:t> and enhances the body’s energy reservoir. </a:t>
            </a:r>
          </a:p>
          <a:p>
            <a:endParaRPr lang="ar-IQ" sz="3400" dirty="0"/>
          </a:p>
        </p:txBody>
      </p:sp>
    </p:spTree>
    <p:extLst>
      <p:ext uri="{BB962C8B-B14F-4D97-AF65-F5344CB8AC3E}">
        <p14:creationId xmlns:p14="http://schemas.microsoft.com/office/powerpoint/2010/main" val="296926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a:p>
        </p:txBody>
      </p:sp>
      <p:sp>
        <p:nvSpPr>
          <p:cNvPr id="3" name="Content Placeholder 2"/>
          <p:cNvSpPr>
            <a:spLocks noGrp="1"/>
          </p:cNvSpPr>
          <p:nvPr>
            <p:ph idx="1"/>
          </p:nvPr>
        </p:nvSpPr>
        <p:spPr>
          <a:xfrm>
            <a:off x="107504" y="260648"/>
            <a:ext cx="8856984" cy="6597352"/>
          </a:xfrm>
        </p:spPr>
        <p:txBody>
          <a:bodyPr>
            <a:normAutofit/>
          </a:bodyPr>
          <a:lstStyle/>
          <a:p>
            <a:pPr algn="ctr"/>
            <a:r>
              <a:rPr lang="en-US" b="1" u="sng" dirty="0" smtClean="0">
                <a:solidFill>
                  <a:srgbClr val="FF0000"/>
                </a:solidFill>
              </a:rPr>
              <a:t>Deficiency</a:t>
            </a:r>
          </a:p>
          <a:p>
            <a:pPr algn="l"/>
            <a:r>
              <a:rPr lang="en-US" dirty="0" smtClean="0"/>
              <a:t>Folate deficiency is most often caused by a </a:t>
            </a:r>
            <a:r>
              <a:rPr lang="en-US" b="1" dirty="0" smtClean="0">
                <a:solidFill>
                  <a:srgbClr val="FF0000"/>
                </a:solidFill>
              </a:rPr>
              <a:t>dietary insufficiency; </a:t>
            </a:r>
            <a:r>
              <a:rPr lang="en-US" dirty="0" smtClean="0"/>
              <a:t>however, folate deficiency can occur in a number of other situations. For example, alcoholism is associated with low dietary intake and diminished absorption of folate, which can lead to folate deficiency. Additionally, certain conditions such as pregnancy or cancer result in increased rates of cell division and metabolism, causing an increase in the body's demand for folate .Several medications may also contribute to this deficiency. .</a:t>
            </a:r>
          </a:p>
          <a:p>
            <a:endParaRPr lang="ar-IQ" dirty="0"/>
          </a:p>
        </p:txBody>
      </p:sp>
    </p:spTree>
    <p:extLst>
      <p:ext uri="{BB962C8B-B14F-4D97-AF65-F5344CB8AC3E}">
        <p14:creationId xmlns:p14="http://schemas.microsoft.com/office/powerpoint/2010/main" val="4022473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391</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of deficiency:                            1-Megaloblastic anemia.                                            2-Low birth weight and neural tube defects. 3-Smooth tongue,frequent infections. 4-Elevated homocysteine level( increased risk of heart disease).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cp:revision>
  <dcterms:created xsi:type="dcterms:W3CDTF">2013-12-18T19:01:54Z</dcterms:created>
  <dcterms:modified xsi:type="dcterms:W3CDTF">2017-12-14T16:03:31Z</dcterms:modified>
</cp:coreProperties>
</file>