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5" r:id="rId3"/>
    <p:sldId id="257" r:id="rId4"/>
    <p:sldId id="286" r:id="rId5"/>
    <p:sldId id="283" r:id="rId6"/>
    <p:sldId id="295" r:id="rId7"/>
    <p:sldId id="288" r:id="rId8"/>
    <p:sldId id="259" r:id="rId9"/>
    <p:sldId id="260" r:id="rId10"/>
    <p:sldId id="296" r:id="rId11"/>
    <p:sldId id="292" r:id="rId12"/>
    <p:sldId id="261" r:id="rId13"/>
    <p:sldId id="262" r:id="rId14"/>
    <p:sldId id="263" r:id="rId15"/>
    <p:sldId id="293" r:id="rId16"/>
    <p:sldId id="265" r:id="rId17"/>
    <p:sldId id="266" r:id="rId18"/>
    <p:sldId id="267" r:id="rId19"/>
    <p:sldId id="269" r:id="rId20"/>
    <p:sldId id="270" r:id="rId21"/>
    <p:sldId id="271" r:id="rId22"/>
    <p:sldId id="272" r:id="rId23"/>
    <p:sldId id="275" r:id="rId24"/>
    <p:sldId id="297" r:id="rId25"/>
    <p:sldId id="276" r:id="rId26"/>
    <p:sldId id="277" r:id="rId27"/>
    <p:sldId id="278" r:id="rId28"/>
    <p:sldId id="279" r:id="rId29"/>
    <p:sldId id="280" r:id="rId30"/>
    <p:sldId id="281" r:id="rId31"/>
    <p:sldId id="282" r:id="rId32"/>
    <p:sldId id="294"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5F940E3-1CDE-49B1-83C6-664B7BB7A6BB}" type="datetimeFigureOut">
              <a:rPr lang="ar-IQ" smtClean="0"/>
              <a:t>29/05/1439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426196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5F940E3-1CDE-49B1-83C6-664B7BB7A6BB}" type="datetimeFigureOut">
              <a:rPr lang="ar-IQ" smtClean="0"/>
              <a:t>29/05/1439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36469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5F940E3-1CDE-49B1-83C6-664B7BB7A6BB}" type="datetimeFigureOut">
              <a:rPr lang="ar-IQ" smtClean="0"/>
              <a:t>29/05/1439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315484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5F940E3-1CDE-49B1-83C6-664B7BB7A6BB}" type="datetimeFigureOut">
              <a:rPr lang="ar-IQ" smtClean="0"/>
              <a:t>29/05/1439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303960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940E3-1CDE-49B1-83C6-664B7BB7A6BB}" type="datetimeFigureOut">
              <a:rPr lang="ar-IQ" smtClean="0"/>
              <a:t>29/05/1439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18903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5F940E3-1CDE-49B1-83C6-664B7BB7A6BB}" type="datetimeFigureOut">
              <a:rPr lang="ar-IQ" smtClean="0"/>
              <a:t>29/05/1439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387051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5F940E3-1CDE-49B1-83C6-664B7BB7A6BB}" type="datetimeFigureOut">
              <a:rPr lang="ar-IQ" smtClean="0"/>
              <a:t>29/05/1439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91778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5F940E3-1CDE-49B1-83C6-664B7BB7A6BB}" type="datetimeFigureOut">
              <a:rPr lang="ar-IQ" smtClean="0"/>
              <a:t>29/05/1439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269961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940E3-1CDE-49B1-83C6-664B7BB7A6BB}" type="datetimeFigureOut">
              <a:rPr lang="ar-IQ" smtClean="0"/>
              <a:t>29/05/1439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227324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940E3-1CDE-49B1-83C6-664B7BB7A6BB}" type="datetimeFigureOut">
              <a:rPr lang="ar-IQ" smtClean="0"/>
              <a:t>29/05/1439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53440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940E3-1CDE-49B1-83C6-664B7BB7A6BB}" type="datetimeFigureOut">
              <a:rPr lang="ar-IQ" smtClean="0"/>
              <a:t>29/05/1439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3E620C2-217B-42D0-B49F-4B6540BD9723}" type="slidenum">
              <a:rPr lang="ar-IQ" smtClean="0"/>
              <a:t>‹#›</a:t>
            </a:fld>
            <a:endParaRPr lang="ar-IQ"/>
          </a:p>
        </p:txBody>
      </p:sp>
    </p:spTree>
    <p:extLst>
      <p:ext uri="{BB962C8B-B14F-4D97-AF65-F5344CB8AC3E}">
        <p14:creationId xmlns:p14="http://schemas.microsoft.com/office/powerpoint/2010/main" val="174035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5F940E3-1CDE-49B1-83C6-664B7BB7A6BB}" type="datetimeFigureOut">
              <a:rPr lang="ar-IQ" smtClean="0"/>
              <a:t>29/05/1439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3E620C2-217B-42D0-B49F-4B6540BD9723}" type="slidenum">
              <a:rPr lang="ar-IQ" smtClean="0"/>
              <a:t>‹#›</a:t>
            </a:fld>
            <a:endParaRPr lang="ar-IQ"/>
          </a:p>
        </p:txBody>
      </p:sp>
    </p:spTree>
    <p:extLst>
      <p:ext uri="{BB962C8B-B14F-4D97-AF65-F5344CB8AC3E}">
        <p14:creationId xmlns:p14="http://schemas.microsoft.com/office/powerpoint/2010/main" val="1831303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Autoimmunity" TargetMode="External"/><Relationship Id="rId3" Type="http://schemas.openxmlformats.org/officeDocument/2006/relationships/hyperlink" Target="http://en.wikipedia.org/wiki/Communication" TargetMode="External"/><Relationship Id="rId7" Type="http://schemas.openxmlformats.org/officeDocument/2006/relationships/hyperlink" Target="http://en.wikipedia.org/wiki/Cancer" TargetMode="External"/><Relationship Id="rId2" Type="http://schemas.openxmlformats.org/officeDocument/2006/relationships/hyperlink" Target="http://en.wikipedia.org/wiki/Complex_system" TargetMode="External"/><Relationship Id="rId1" Type="http://schemas.openxmlformats.org/officeDocument/2006/relationships/slideLayout" Target="../slideLayouts/slideLayout1.xml"/><Relationship Id="rId6" Type="http://schemas.openxmlformats.org/officeDocument/2006/relationships/hyperlink" Target="http://en.wikipedia.org/wiki/Diseases" TargetMode="External"/><Relationship Id="rId5" Type="http://schemas.openxmlformats.org/officeDocument/2006/relationships/hyperlink" Target="http://en.wikipedia.org/wiki/Homeostasis" TargetMode="External"/><Relationship Id="rId10" Type="http://schemas.openxmlformats.org/officeDocument/2006/relationships/image" Target="../media/image1.png"/><Relationship Id="rId4" Type="http://schemas.openxmlformats.org/officeDocument/2006/relationships/hyperlink" Target="http://en.wikipedia.org/wiki/Immunity_(medical)" TargetMode="External"/><Relationship Id="rId9" Type="http://schemas.openxmlformats.org/officeDocument/2006/relationships/hyperlink" Target="http://en.wikipedia.org/wiki/Diabet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Cell_surface_recepto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books/n/stryer/A5607/def-item/A5645/" TargetMode="External"/><Relationship Id="rId2" Type="http://schemas.openxmlformats.org/officeDocument/2006/relationships/hyperlink" Target="http://www.ncbi.nlm.nih.gov/books/n/stryer/A5607/def-item/A5612/" TargetMode="External"/><Relationship Id="rId1" Type="http://schemas.openxmlformats.org/officeDocument/2006/relationships/slideLayout" Target="../slideLayouts/slideLayout2.xml"/><Relationship Id="rId4" Type="http://schemas.openxmlformats.org/officeDocument/2006/relationships/hyperlink" Target="http://www.ncbi.nlm.nih.gov/books/n/stryer/A5607/def-item/A565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cbi.nlm.nih.gov/books/n/stryer/A5607/def-item/A561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sers.rcn.com/jkimball.ma.ultranet/BiologyPages/A/Adrenals.html#adrenaline" TargetMode="External"/><Relationship Id="rId2" Type="http://schemas.openxmlformats.org/officeDocument/2006/relationships/hyperlink" Target="http://users.rcn.com/jkimball.ma.ultranet/BiologyPages/C/Carbohydrates.html#glycogen" TargetMode="External"/><Relationship Id="rId1" Type="http://schemas.openxmlformats.org/officeDocument/2006/relationships/slideLayout" Target="../slideLayouts/slideLayout2.xml"/><Relationship Id="rId5" Type="http://schemas.openxmlformats.org/officeDocument/2006/relationships/hyperlink" Target="http://users.rcn.com/jkimball.ma.ultranet/BiologyPages/T/Transcription.html" TargetMode="External"/><Relationship Id="rId4" Type="http://schemas.openxmlformats.org/officeDocument/2006/relationships/hyperlink" Target="http://users.rcn.com/jkimball.ma.ultranet/BiologyPages/E/ExcitableCells.html#actio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users.rcn.com/jkimball.ma.ultranet/BiologyPages/H/Hormone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Circulatory_system" TargetMode="External"/><Relationship Id="rId3" Type="http://schemas.openxmlformats.org/officeDocument/2006/relationships/hyperlink" Target="https://en.wikipedia.org/wiki/Autocrine_signalling" TargetMode="External"/><Relationship Id="rId7" Type="http://schemas.openxmlformats.org/officeDocument/2006/relationships/hyperlink" Target="https://en.wikipedia.org/wiki/Endocrine_system" TargetMode="External"/><Relationship Id="rId2" Type="http://schemas.openxmlformats.org/officeDocument/2006/relationships/hyperlink" Target="https://en.wikipedia.org/wiki/Intracrine" TargetMode="External"/><Relationship Id="rId1" Type="http://schemas.openxmlformats.org/officeDocument/2006/relationships/slideLayout" Target="../slideLayouts/slideLayout2.xml"/><Relationship Id="rId6" Type="http://schemas.openxmlformats.org/officeDocument/2006/relationships/hyperlink" Target="https://en.wikipedia.org/wiki/Neurotransmitter" TargetMode="External"/><Relationship Id="rId5" Type="http://schemas.openxmlformats.org/officeDocument/2006/relationships/hyperlink" Target="https://en.wikipedia.org/wiki/Paracrine_signalling" TargetMode="External"/><Relationship Id="rId4" Type="http://schemas.openxmlformats.org/officeDocument/2006/relationships/hyperlink" Target="https://en.wikipedia.org/wiki/Juxtacrine_signall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56792"/>
            <a:ext cx="8856984" cy="5184575"/>
          </a:xfrm>
        </p:spPr>
        <p:txBody>
          <a:bodyPr/>
          <a:lstStyle/>
          <a:p>
            <a:endParaRPr lang="ar-IQ" dirty="0"/>
          </a:p>
        </p:txBody>
      </p:sp>
      <p:sp>
        <p:nvSpPr>
          <p:cNvPr id="3" name="Subtitle 2"/>
          <p:cNvSpPr>
            <a:spLocks noGrp="1"/>
          </p:cNvSpPr>
          <p:nvPr>
            <p:ph type="subTitle" idx="1"/>
          </p:nvPr>
        </p:nvSpPr>
        <p:spPr>
          <a:xfrm>
            <a:off x="107504" y="1556792"/>
            <a:ext cx="8856984" cy="5184576"/>
          </a:xfrm>
        </p:spPr>
        <p:txBody>
          <a:bodyPr/>
          <a:lstStyle/>
          <a:p>
            <a:pPr algn="l">
              <a:spcBef>
                <a:spcPts val="830"/>
              </a:spcBef>
              <a:spcAft>
                <a:spcPts val="830"/>
              </a:spcAft>
            </a:pPr>
            <a:r>
              <a:rPr lang="en-US" b="1" dirty="0" smtClean="0">
                <a:solidFill>
                  <a:schemeClr val="tx1"/>
                </a:solidFill>
                <a:effectLst/>
                <a:latin typeface="Times New Roman"/>
                <a:ea typeface="Times New Roman"/>
              </a:rPr>
              <a:t>Cell signaling</a:t>
            </a:r>
            <a:r>
              <a:rPr lang="en-US" dirty="0" smtClean="0">
                <a:solidFill>
                  <a:schemeClr val="tx1"/>
                </a:solidFill>
                <a:effectLst/>
                <a:latin typeface="Times New Roman"/>
                <a:ea typeface="Times New Roman"/>
              </a:rPr>
              <a:t> is part of a </a:t>
            </a:r>
            <a:r>
              <a:rPr lang="en-US" u="sng" dirty="0" smtClean="0">
                <a:solidFill>
                  <a:schemeClr val="tx1"/>
                </a:solidFill>
                <a:effectLst/>
                <a:latin typeface="Times New Roman"/>
                <a:ea typeface="Times New Roman"/>
                <a:hlinkClick r:id="rId2" tooltip="Complex system"/>
              </a:rPr>
              <a:t>complex system</a:t>
            </a:r>
            <a:r>
              <a:rPr lang="en-US" dirty="0" smtClean="0">
                <a:solidFill>
                  <a:schemeClr val="tx1"/>
                </a:solidFill>
                <a:effectLst/>
                <a:latin typeface="Times New Roman"/>
                <a:ea typeface="Times New Roman"/>
              </a:rPr>
              <a:t> of </a:t>
            </a:r>
            <a:r>
              <a:rPr lang="en-US" u="sng" dirty="0" smtClean="0">
                <a:solidFill>
                  <a:schemeClr val="tx1"/>
                </a:solidFill>
                <a:effectLst/>
                <a:latin typeface="Times New Roman"/>
                <a:ea typeface="Times New Roman"/>
                <a:hlinkClick r:id="rId3" tooltip="Communication"/>
              </a:rPr>
              <a:t>communication</a:t>
            </a:r>
            <a:r>
              <a:rPr lang="en-US" dirty="0" smtClean="0">
                <a:solidFill>
                  <a:schemeClr val="tx1"/>
                </a:solidFill>
                <a:effectLst/>
                <a:latin typeface="Times New Roman"/>
                <a:ea typeface="Times New Roman"/>
              </a:rPr>
              <a:t> that governs basic cellular activities and coordinates cell actions. The ability of cells to perceive and correctly respond to their microenvironment is the basis of development, tissue repair, and </a:t>
            </a:r>
            <a:r>
              <a:rPr lang="en-US" u="sng" dirty="0" smtClean="0">
                <a:solidFill>
                  <a:schemeClr val="tx1"/>
                </a:solidFill>
                <a:effectLst/>
                <a:latin typeface="Times New Roman"/>
                <a:ea typeface="Times New Roman"/>
                <a:hlinkClick r:id="rId4" tooltip="Immunity (medical)"/>
              </a:rPr>
              <a:t>immunity</a:t>
            </a:r>
            <a:r>
              <a:rPr lang="en-US" dirty="0" smtClean="0">
                <a:solidFill>
                  <a:schemeClr val="tx1"/>
                </a:solidFill>
                <a:effectLst/>
                <a:latin typeface="Times New Roman"/>
                <a:ea typeface="Times New Roman"/>
              </a:rPr>
              <a:t> as well as normal tissue </a:t>
            </a:r>
            <a:r>
              <a:rPr lang="en-US" u="sng" dirty="0" smtClean="0">
                <a:solidFill>
                  <a:schemeClr val="tx1"/>
                </a:solidFill>
                <a:effectLst/>
                <a:latin typeface="Times New Roman"/>
                <a:ea typeface="Times New Roman"/>
                <a:hlinkClick r:id="rId5" tooltip="Homeostasis"/>
              </a:rPr>
              <a:t>homeostasis</a:t>
            </a:r>
            <a:r>
              <a:rPr lang="en-US" dirty="0" smtClean="0">
                <a:solidFill>
                  <a:schemeClr val="tx1"/>
                </a:solidFill>
                <a:effectLst/>
                <a:latin typeface="Times New Roman"/>
                <a:ea typeface="Times New Roman"/>
              </a:rPr>
              <a:t>. </a:t>
            </a:r>
          </a:p>
          <a:p>
            <a:pPr algn="l">
              <a:spcBef>
                <a:spcPts val="830"/>
              </a:spcBef>
              <a:spcAft>
                <a:spcPts val="830"/>
              </a:spcAft>
            </a:pPr>
            <a:r>
              <a:rPr lang="en-US" dirty="0" smtClean="0">
                <a:solidFill>
                  <a:schemeClr val="tx1"/>
                </a:solidFill>
                <a:effectLst/>
                <a:latin typeface="Times New Roman"/>
                <a:ea typeface="Times New Roman"/>
              </a:rPr>
              <a:t>Errors in cellular information processing are responsible for </a:t>
            </a:r>
            <a:r>
              <a:rPr lang="en-US" u="sng" dirty="0" smtClean="0">
                <a:solidFill>
                  <a:schemeClr val="tx1"/>
                </a:solidFill>
                <a:effectLst/>
                <a:latin typeface="Times New Roman"/>
                <a:ea typeface="Times New Roman"/>
                <a:hlinkClick r:id="rId6" tooltip="Diseases"/>
              </a:rPr>
              <a:t>diseases</a:t>
            </a:r>
            <a:r>
              <a:rPr lang="en-US" dirty="0" smtClean="0">
                <a:solidFill>
                  <a:schemeClr val="tx1"/>
                </a:solidFill>
                <a:effectLst/>
                <a:latin typeface="Times New Roman"/>
                <a:ea typeface="Times New Roman"/>
              </a:rPr>
              <a:t> such as </a:t>
            </a:r>
            <a:r>
              <a:rPr lang="en-US" u="sng" dirty="0" smtClean="0">
                <a:solidFill>
                  <a:schemeClr val="tx1"/>
                </a:solidFill>
                <a:effectLst/>
                <a:latin typeface="Times New Roman"/>
                <a:ea typeface="Times New Roman"/>
                <a:hlinkClick r:id="rId7" tooltip="Cancer"/>
              </a:rPr>
              <a:t>cancer</a:t>
            </a:r>
            <a:r>
              <a:rPr lang="en-US" dirty="0" smtClean="0">
                <a:solidFill>
                  <a:schemeClr val="tx1"/>
                </a:solidFill>
                <a:effectLst/>
                <a:latin typeface="Times New Roman"/>
                <a:ea typeface="Times New Roman"/>
              </a:rPr>
              <a:t>, </a:t>
            </a:r>
            <a:r>
              <a:rPr lang="en-US" u="sng" dirty="0" smtClean="0">
                <a:solidFill>
                  <a:schemeClr val="tx1"/>
                </a:solidFill>
                <a:effectLst/>
                <a:latin typeface="Times New Roman"/>
                <a:ea typeface="Times New Roman"/>
                <a:hlinkClick r:id="rId8" tooltip="Autoimmunity"/>
              </a:rPr>
              <a:t>autoimmunity</a:t>
            </a:r>
            <a:r>
              <a:rPr lang="en-US" dirty="0" smtClean="0">
                <a:solidFill>
                  <a:schemeClr val="tx1"/>
                </a:solidFill>
                <a:effectLst/>
                <a:latin typeface="Times New Roman"/>
                <a:ea typeface="Times New Roman"/>
              </a:rPr>
              <a:t>, and </a:t>
            </a:r>
            <a:r>
              <a:rPr lang="en-US" u="sng" dirty="0" smtClean="0">
                <a:solidFill>
                  <a:schemeClr val="tx1"/>
                </a:solidFill>
                <a:effectLst/>
                <a:latin typeface="Times New Roman"/>
                <a:ea typeface="Times New Roman"/>
                <a:hlinkClick r:id="rId9" tooltip="Diabetes"/>
              </a:rPr>
              <a:t>diabetes</a:t>
            </a:r>
            <a:r>
              <a:rPr lang="en-US" dirty="0" smtClean="0">
                <a:solidFill>
                  <a:schemeClr val="tx1"/>
                </a:solidFill>
                <a:effectLst/>
                <a:latin typeface="Times New Roman"/>
                <a:ea typeface="Times New Roman"/>
              </a:rPr>
              <a:t>.</a:t>
            </a:r>
            <a:r>
              <a:rPr lang="en-US" dirty="0" smtClean="0">
                <a:effectLst/>
                <a:latin typeface="Times New Roman"/>
                <a:ea typeface="Times New Roman"/>
              </a:rPr>
              <a:t> </a:t>
            </a:r>
            <a:endParaRPr lang="en-US" sz="2800" dirty="0">
              <a:effectLst/>
              <a:latin typeface="Times New Roman"/>
              <a:ea typeface="Times New Roman"/>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260648"/>
            <a:ext cx="604837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4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2736304"/>
          </a:xfrm>
        </p:spPr>
        <p:txBody>
          <a:bodyPr>
            <a:normAutofit fontScale="90000"/>
          </a:bodyPr>
          <a:lstStyle/>
          <a:p>
            <a:pPr algn="l"/>
            <a:r>
              <a:rPr lang="en-US" sz="4000" b="1" dirty="0"/>
              <a:t>Signal transduction</a:t>
            </a:r>
            <a:r>
              <a:rPr lang="en-US" sz="4000" dirty="0"/>
              <a:t> occurs when an extracellular signaling</a:t>
            </a:r>
            <a:r>
              <a:rPr lang="en-US" sz="4000" baseline="30000" dirty="0"/>
              <a:t> </a:t>
            </a:r>
            <a:r>
              <a:rPr lang="en-US" sz="4000" dirty="0"/>
              <a:t>molecule activates a </a:t>
            </a:r>
            <a:r>
              <a:rPr lang="en-US" sz="4000" dirty="0">
                <a:hlinkClick r:id="rId2" tooltip="Cell surface receptor"/>
              </a:rPr>
              <a:t>cell surface receptor</a:t>
            </a:r>
            <a:r>
              <a:rPr lang="en-US" sz="4000" dirty="0"/>
              <a:t>. In turn, this receptor alters intracellular molecules creating a response. There are two stages in this process</a:t>
            </a:r>
            <a:r>
              <a:rPr lang="en-US" dirty="0"/>
              <a:t>:</a:t>
            </a:r>
            <a:br>
              <a:rPr lang="en-US" dirty="0"/>
            </a:br>
            <a:endParaRPr lang="ar-IQ" dirty="0"/>
          </a:p>
        </p:txBody>
      </p:sp>
      <p:sp>
        <p:nvSpPr>
          <p:cNvPr id="3" name="Content Placeholder 2"/>
          <p:cNvSpPr>
            <a:spLocks noGrp="1"/>
          </p:cNvSpPr>
          <p:nvPr>
            <p:ph idx="1"/>
          </p:nvPr>
        </p:nvSpPr>
        <p:spPr>
          <a:xfrm>
            <a:off x="0" y="2708920"/>
            <a:ext cx="9144000" cy="4149080"/>
          </a:xfrm>
        </p:spPr>
        <p:txBody>
          <a:bodyPr>
            <a:normAutofit/>
          </a:bodyPr>
          <a:lstStyle/>
          <a:p>
            <a:pPr algn="l"/>
            <a:r>
              <a:rPr lang="en-US" b="1" u="sng" dirty="0">
                <a:solidFill>
                  <a:srgbClr val="FF0000"/>
                </a:solidFill>
              </a:rPr>
              <a:t>1-</a:t>
            </a:r>
            <a:r>
              <a:rPr lang="en-US" dirty="0"/>
              <a:t>A signaling molecule activates </a:t>
            </a:r>
            <a:endParaRPr lang="en-US" dirty="0" smtClean="0"/>
          </a:p>
          <a:p>
            <a:pPr algn="l"/>
            <a:r>
              <a:rPr lang="en-US" dirty="0" smtClean="0"/>
              <a:t>a </a:t>
            </a:r>
            <a:r>
              <a:rPr lang="en-US" dirty="0"/>
              <a:t>specific receptor protein on </a:t>
            </a:r>
            <a:endParaRPr lang="en-US" dirty="0" smtClean="0"/>
          </a:p>
          <a:p>
            <a:pPr algn="l"/>
            <a:r>
              <a:rPr lang="en-US" dirty="0" smtClean="0"/>
              <a:t>the </a:t>
            </a:r>
            <a:r>
              <a:rPr lang="en-US" dirty="0"/>
              <a:t>cell membrane.</a:t>
            </a:r>
            <a:br>
              <a:rPr lang="en-US" dirty="0"/>
            </a:br>
            <a:r>
              <a:rPr lang="en-US" b="1" u="sng" dirty="0">
                <a:solidFill>
                  <a:srgbClr val="FF0000"/>
                </a:solidFill>
              </a:rPr>
              <a:t>2-</a:t>
            </a:r>
            <a:r>
              <a:rPr lang="en-US" dirty="0"/>
              <a:t>A second messenger </a:t>
            </a:r>
            <a:r>
              <a:rPr lang="en-US" dirty="0" smtClean="0"/>
              <a:t>transmits</a:t>
            </a:r>
          </a:p>
          <a:p>
            <a:pPr algn="l"/>
            <a:r>
              <a:rPr lang="en-US" dirty="0" smtClean="0"/>
              <a:t> </a:t>
            </a:r>
            <a:r>
              <a:rPr lang="en-US" dirty="0"/>
              <a:t>the signal </a:t>
            </a:r>
            <a:r>
              <a:rPr lang="en-US" dirty="0" smtClean="0"/>
              <a:t>into the cell,</a:t>
            </a:r>
          </a:p>
          <a:p>
            <a:pPr algn="l"/>
            <a:r>
              <a:rPr lang="en-US" sz="2800" dirty="0" smtClean="0"/>
              <a:t>eliciting </a:t>
            </a:r>
            <a:r>
              <a:rPr lang="en-US" sz="2800" dirty="0"/>
              <a:t>a physiological </a:t>
            </a:r>
            <a:r>
              <a:rPr lang="en-US" sz="2800" dirty="0" smtClean="0"/>
              <a:t>response</a:t>
            </a:r>
            <a:endParaRPr lang="ar-IQ"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708921"/>
            <a:ext cx="338437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93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666530"/>
          </a:xfrm>
        </p:spPr>
        <p:txBody>
          <a:bodyPr/>
          <a:lstStyle/>
          <a:p>
            <a:endParaRPr lang="ar-IQ" dirty="0"/>
          </a:p>
        </p:txBody>
      </p:sp>
      <p:sp>
        <p:nvSpPr>
          <p:cNvPr id="3" name="Content Placeholder 2"/>
          <p:cNvSpPr>
            <a:spLocks noGrp="1"/>
          </p:cNvSpPr>
          <p:nvPr>
            <p:ph idx="1"/>
          </p:nvPr>
        </p:nvSpPr>
        <p:spPr>
          <a:xfrm>
            <a:off x="0" y="5085184"/>
            <a:ext cx="9144000" cy="1772816"/>
          </a:xfrm>
        </p:spPr>
        <p:txBody>
          <a:bodyPr/>
          <a:lstStyle/>
          <a:p>
            <a:r>
              <a:rPr lang="en-US" b="1" dirty="0"/>
              <a:t>A signal transduction functions much like a switch.</a:t>
            </a:r>
            <a:endParaRPr lang="en-US" dirty="0"/>
          </a:p>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7704856" cy="471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511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lstStyle/>
          <a:p>
            <a:pPr algn="l" rtl="0">
              <a:spcAft>
                <a:spcPts val="0"/>
              </a:spcAft>
            </a:pPr>
            <a:r>
              <a:rPr lang="en-US" dirty="0" smtClean="0">
                <a:effectLst/>
                <a:latin typeface="Times New Roman"/>
                <a:ea typeface="Times New Roman"/>
              </a:rPr>
              <a:t>The information flows from the </a:t>
            </a:r>
            <a:r>
              <a:rPr lang="en-US" b="1" dirty="0" smtClean="0">
                <a:solidFill>
                  <a:srgbClr val="FF0000"/>
                </a:solidFill>
                <a:effectLst/>
                <a:latin typeface="Times New Roman"/>
                <a:ea typeface="Times New Roman"/>
              </a:rPr>
              <a:t>gene </a:t>
            </a:r>
            <a:r>
              <a:rPr lang="en-US" dirty="0" smtClean="0">
                <a:effectLst/>
                <a:latin typeface="Times New Roman"/>
                <a:ea typeface="Times New Roman"/>
              </a:rPr>
              <a:t>to the </a:t>
            </a:r>
            <a:r>
              <a:rPr lang="en-US" b="1" dirty="0" smtClean="0">
                <a:solidFill>
                  <a:srgbClr val="FF0000"/>
                </a:solidFill>
                <a:effectLst/>
                <a:latin typeface="Times New Roman"/>
                <a:ea typeface="Times New Roman"/>
              </a:rPr>
              <a:t>primary transcript </a:t>
            </a:r>
            <a:r>
              <a:rPr lang="en-US" dirty="0" smtClean="0">
                <a:effectLst/>
                <a:latin typeface="Times New Roman"/>
                <a:ea typeface="Times New Roman"/>
              </a:rPr>
              <a:t>to </a:t>
            </a:r>
            <a:r>
              <a:rPr lang="en-US" b="1" dirty="0" smtClean="0">
                <a:solidFill>
                  <a:srgbClr val="FF0000"/>
                </a:solidFill>
                <a:effectLst/>
                <a:latin typeface="Times New Roman"/>
                <a:ea typeface="Times New Roman"/>
              </a:rPr>
              <a:t>mRNA</a:t>
            </a:r>
            <a:r>
              <a:rPr lang="en-US" dirty="0" smtClean="0">
                <a:effectLst/>
                <a:latin typeface="Times New Roman"/>
                <a:ea typeface="Times New Roman"/>
              </a:rPr>
              <a:t> to </a:t>
            </a:r>
            <a:r>
              <a:rPr lang="en-US" b="1" dirty="0" smtClean="0">
                <a:solidFill>
                  <a:srgbClr val="FF0000"/>
                </a:solidFill>
                <a:effectLst/>
                <a:latin typeface="Times New Roman"/>
                <a:ea typeface="Times New Roman"/>
              </a:rPr>
              <a:t>protein</a:t>
            </a:r>
            <a:r>
              <a:rPr lang="en-US" dirty="0" smtClean="0">
                <a:effectLst/>
                <a:latin typeface="Times New Roman"/>
                <a:ea typeface="Times New Roman"/>
              </a:rPr>
              <a:t>. However, can affect any of steps involved and can affect the rates of processing, degradation, or modification of the various products.</a:t>
            </a:r>
            <a:endParaRPr lang="en-US" sz="2800" dirty="0" smtClean="0">
              <a:effectLst/>
              <a:latin typeface="Times New Roman"/>
              <a:ea typeface="Times New Roman"/>
            </a:endParaRPr>
          </a:p>
          <a:p>
            <a:pPr algn="l"/>
            <a:r>
              <a:rPr lang="en-US" dirty="0" smtClean="0">
                <a:effectLst/>
                <a:latin typeface="Times New Roman"/>
                <a:ea typeface="Times New Roman"/>
              </a:rPr>
              <a:t>By selectively affecting gene transcription and the consequent production of appropriate target mRNA, the amount of specific proteins are changed and metabolic processes are influenced.</a:t>
            </a:r>
            <a:endParaRPr lang="ar-IQ" dirty="0"/>
          </a:p>
        </p:txBody>
      </p:sp>
    </p:spTree>
    <p:extLst>
      <p:ext uri="{BB962C8B-B14F-4D97-AF65-F5344CB8AC3E}">
        <p14:creationId xmlns:p14="http://schemas.microsoft.com/office/powerpoint/2010/main" val="108831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322714"/>
          </a:xfrm>
        </p:spPr>
        <p:txBody>
          <a:bodyPr/>
          <a:lstStyle/>
          <a:p>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35292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77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597352"/>
          </a:xfrm>
        </p:spPr>
        <p:txBody>
          <a:bodyPr/>
          <a:lstStyle/>
          <a:p>
            <a:pPr algn="justLow" rtl="0">
              <a:lnSpc>
                <a:spcPct val="150000"/>
              </a:lnSpc>
              <a:spcAft>
                <a:spcPts val="0"/>
              </a:spcAft>
            </a:pPr>
            <a:r>
              <a:rPr lang="en-US" sz="3600" b="1" u="sng" dirty="0" smtClean="0">
                <a:effectLst/>
                <a:latin typeface="Times New Roman"/>
                <a:ea typeface="Times New Roman"/>
              </a:rPr>
              <a:t>Regulation of gene expression:-</a:t>
            </a:r>
            <a:endParaRPr lang="en-US" sz="2800" dirty="0" smtClean="0">
              <a:effectLst/>
              <a:latin typeface="Times New Roman"/>
              <a:ea typeface="Times New Roman"/>
            </a:endParaRPr>
          </a:p>
          <a:p>
            <a:pPr algn="justLow" rtl="0">
              <a:spcAft>
                <a:spcPts val="0"/>
              </a:spcAft>
            </a:pPr>
            <a:r>
              <a:rPr lang="en-US" dirty="0" smtClean="0">
                <a:effectLst/>
                <a:latin typeface="Times New Roman"/>
                <a:ea typeface="Times New Roman"/>
              </a:rPr>
              <a:t>Control of transcription results from changes in the interaction of specific binding regulatory protein with various regions of DNA in the controlled gene. This can have a </a:t>
            </a:r>
            <a:r>
              <a:rPr lang="en-US" b="1" dirty="0" smtClean="0">
                <a:solidFill>
                  <a:srgbClr val="FF0000"/>
                </a:solidFill>
                <a:effectLst/>
                <a:latin typeface="Times New Roman"/>
                <a:ea typeface="Times New Roman"/>
              </a:rPr>
              <a:t>positive or negative </a:t>
            </a:r>
            <a:r>
              <a:rPr lang="en-US" dirty="0" smtClean="0">
                <a:effectLst/>
                <a:latin typeface="Times New Roman"/>
                <a:ea typeface="Times New Roman"/>
              </a:rPr>
              <a:t>effect on transcription.</a:t>
            </a:r>
            <a:endParaRPr lang="en-US" sz="2800" dirty="0" smtClean="0">
              <a:effectLst/>
              <a:latin typeface="Times New Roman"/>
              <a:ea typeface="Times New Roman"/>
            </a:endParaRPr>
          </a:p>
          <a:p>
            <a:pPr algn="justLow" rtl="0">
              <a:spcAft>
                <a:spcPts val="0"/>
              </a:spcAft>
            </a:pPr>
            <a:r>
              <a:rPr lang="en-US" dirty="0" smtClean="0">
                <a:effectLst/>
                <a:latin typeface="Times New Roman"/>
                <a:ea typeface="Times New Roman"/>
              </a:rPr>
              <a:t>Transcription control can result in tissue-specific gene expression and gene regulation is influenced by hormones, heavy metals, and chemicals.</a:t>
            </a:r>
            <a:endParaRPr lang="en-US" sz="2800" dirty="0" smtClean="0">
              <a:effectLst/>
              <a:latin typeface="Times New Roman"/>
              <a:ea typeface="Times New Roman"/>
            </a:endParaRPr>
          </a:p>
          <a:p>
            <a:pPr algn="justLow" rtl="0">
              <a:spcAft>
                <a:spcPts val="0"/>
              </a:spcAft>
            </a:pPr>
            <a:r>
              <a:rPr lang="en-US" dirty="0" smtClean="0">
                <a:effectLst/>
                <a:latin typeface="Times New Roman"/>
                <a:ea typeface="Times New Roman"/>
              </a:rPr>
              <a:t>Gene expression can also be modulated by gene amplification, and RNA stabilization.</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425119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98178"/>
          </a:xfrm>
        </p:spPr>
        <p:txBody>
          <a:bodyPr>
            <a:noAutofit/>
          </a:bodyPr>
          <a:lstStyle/>
          <a:p>
            <a:pPr algn="l" rtl="0"/>
            <a:r>
              <a:rPr lang="en-US" sz="3600" b="1" u="sng" dirty="0">
                <a:solidFill>
                  <a:srgbClr val="FF0000"/>
                </a:solidFill>
              </a:rPr>
              <a:t>General Features of Signal Transduction</a:t>
            </a:r>
            <a:r>
              <a:rPr lang="en-US" sz="2800" dirty="0"/>
              <a:t/>
            </a:r>
            <a:br>
              <a:rPr lang="en-US" sz="2800" dirty="0"/>
            </a:br>
            <a:r>
              <a:rPr lang="en-US" sz="2800" b="1" dirty="0"/>
              <a:t>Signal transductions are remarkably specific and exquisitely sensitive.</a:t>
            </a:r>
            <a:r>
              <a:rPr lang="en-US" sz="2800" dirty="0"/>
              <a:t> </a:t>
            </a:r>
            <a:r>
              <a:rPr lang="en-US" sz="2800" dirty="0" smtClean="0"/>
              <a:t/>
            </a:r>
            <a:br>
              <a:rPr lang="en-US" sz="2800" dirty="0" smtClean="0"/>
            </a:br>
            <a:endParaRPr lang="en-US" sz="2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2"/>
            <a:ext cx="8964488"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461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84976" cy="6466730"/>
          </a:xfrm>
        </p:spPr>
        <p:txBody>
          <a:bodyPr/>
          <a:lstStyle/>
          <a:p>
            <a:endParaRPr lang="ar-IQ" dirty="0"/>
          </a:p>
        </p:txBody>
      </p:sp>
      <p:sp>
        <p:nvSpPr>
          <p:cNvPr id="3" name="Content Placeholder 2"/>
          <p:cNvSpPr>
            <a:spLocks noGrp="1"/>
          </p:cNvSpPr>
          <p:nvPr>
            <p:ph idx="1"/>
          </p:nvPr>
        </p:nvSpPr>
        <p:spPr>
          <a:xfrm>
            <a:off x="251520" y="188640"/>
            <a:ext cx="8892480" cy="6480720"/>
          </a:xfrm>
        </p:spPr>
        <p:txBody>
          <a:bodyPr>
            <a:normAutofit fontScale="77500" lnSpcReduction="20000"/>
          </a:bodyPr>
          <a:lstStyle/>
          <a:p>
            <a:pPr algn="justLow" rtl="0">
              <a:lnSpc>
                <a:spcPct val="150000"/>
              </a:lnSpc>
              <a:spcAft>
                <a:spcPts val="0"/>
              </a:spcAft>
            </a:pPr>
            <a:r>
              <a:rPr lang="en-US" sz="4000" b="1" u="sng" dirty="0" smtClean="0">
                <a:effectLst/>
                <a:latin typeface="Times New Roman"/>
                <a:ea typeface="Times New Roman"/>
              </a:rPr>
              <a:t>Types of responses:-</a:t>
            </a:r>
            <a:endParaRPr lang="en-US" sz="2800" dirty="0" smtClean="0">
              <a:effectLst/>
              <a:latin typeface="Times New Roman"/>
              <a:ea typeface="Times New Roman"/>
            </a:endParaRPr>
          </a:p>
          <a:p>
            <a:pPr algn="justLow" rtl="0">
              <a:lnSpc>
                <a:spcPct val="150000"/>
              </a:lnSpc>
              <a:spcAft>
                <a:spcPts val="0"/>
              </a:spcAft>
            </a:pPr>
            <a:r>
              <a:rPr lang="en-US" dirty="0" smtClean="0">
                <a:effectLst/>
                <a:latin typeface="Times New Roman"/>
                <a:ea typeface="Times New Roman"/>
              </a:rPr>
              <a:t>The biologic system exhibit three types of temporal responses to a regulatory signal:-</a:t>
            </a:r>
            <a:endParaRPr lang="en-US" sz="2800" dirty="0" smtClean="0">
              <a:effectLst/>
              <a:latin typeface="Times New Roman"/>
              <a:ea typeface="Times New Roman"/>
            </a:endParaRPr>
          </a:p>
          <a:p>
            <a:pPr marL="0" lvl="0" indent="0" algn="justLow" rtl="0">
              <a:lnSpc>
                <a:spcPct val="150000"/>
              </a:lnSpc>
              <a:buNone/>
              <a:tabLst>
                <a:tab pos="457200" algn="l"/>
              </a:tabLst>
            </a:pPr>
            <a:r>
              <a:rPr lang="en-US" b="1" u="sng" dirty="0" smtClean="0">
                <a:effectLst/>
                <a:latin typeface="Times New Roman"/>
                <a:ea typeface="Times New Roman"/>
              </a:rPr>
              <a:t>    </a:t>
            </a:r>
            <a:r>
              <a:rPr lang="en-US" b="1" u="sng" dirty="0" smtClean="0">
                <a:solidFill>
                  <a:srgbClr val="FF0000"/>
                </a:solidFill>
                <a:effectLst/>
                <a:latin typeface="Times New Roman"/>
                <a:ea typeface="Times New Roman"/>
              </a:rPr>
              <a:t>1-Type A response:-</a:t>
            </a:r>
            <a:endParaRPr lang="en-US" sz="2800" dirty="0" smtClean="0">
              <a:solidFill>
                <a:srgbClr val="FF0000"/>
              </a:solidFill>
              <a:effectLst/>
              <a:latin typeface="Times New Roman"/>
              <a:ea typeface="Times New Roman"/>
            </a:endParaRPr>
          </a:p>
          <a:p>
            <a:pPr marL="0" indent="0" algn="justLow" rtl="0">
              <a:spcAft>
                <a:spcPts val="0"/>
              </a:spcAft>
              <a:buNone/>
            </a:pPr>
            <a:r>
              <a:rPr lang="en-US" dirty="0" smtClean="0">
                <a:effectLst/>
                <a:latin typeface="Times New Roman"/>
                <a:ea typeface="Times New Roman"/>
              </a:rPr>
              <a:t>It is characterized by an increased extent of gene expression that is dependent upon the continued presence of inducing signal. </a:t>
            </a:r>
          </a:p>
          <a:p>
            <a:pPr algn="justLow" rtl="0">
              <a:spcAft>
                <a:spcPts val="0"/>
              </a:spcAft>
            </a:pPr>
            <a:r>
              <a:rPr lang="en-US" b="1" u="sng" dirty="0" smtClean="0">
                <a:solidFill>
                  <a:srgbClr val="FF0000"/>
                </a:solidFill>
                <a:latin typeface="Times New Roman"/>
                <a:ea typeface="Times New Roman"/>
              </a:rPr>
              <a:t>2-T</a:t>
            </a:r>
            <a:r>
              <a:rPr lang="en-US" b="1" u="sng" dirty="0" smtClean="0">
                <a:solidFill>
                  <a:srgbClr val="FF0000"/>
                </a:solidFill>
                <a:effectLst/>
                <a:latin typeface="Times New Roman"/>
                <a:ea typeface="Times New Roman"/>
              </a:rPr>
              <a:t>ype B response:-</a:t>
            </a:r>
            <a:endParaRPr lang="en-US" sz="2800" dirty="0" smtClean="0">
              <a:solidFill>
                <a:srgbClr val="FF0000"/>
              </a:solidFill>
              <a:effectLst/>
              <a:latin typeface="Times New Roman"/>
              <a:ea typeface="Times New Roman"/>
            </a:endParaRPr>
          </a:p>
          <a:p>
            <a:pPr marL="0" indent="0" algn="justLow" rtl="0">
              <a:spcAft>
                <a:spcPts val="0"/>
              </a:spcAft>
              <a:buNone/>
            </a:pPr>
            <a:r>
              <a:rPr lang="en-US" dirty="0" err="1" smtClean="0">
                <a:effectLst/>
                <a:latin typeface="Times New Roman"/>
                <a:ea typeface="Times New Roman"/>
              </a:rPr>
              <a:t>Exhibite</a:t>
            </a:r>
            <a:r>
              <a:rPr lang="en-US" dirty="0" smtClean="0">
                <a:effectLst/>
                <a:latin typeface="Times New Roman"/>
                <a:ea typeface="Times New Roman"/>
              </a:rPr>
              <a:t> an increased amount of gene expression that is transient even in the continued presence of the regulatory signal. </a:t>
            </a:r>
          </a:p>
          <a:p>
            <a:pPr algn="justLow" rtl="0">
              <a:spcAft>
                <a:spcPts val="0"/>
              </a:spcAft>
            </a:pPr>
            <a:r>
              <a:rPr lang="en-US" b="1" u="sng" dirty="0" smtClean="0">
                <a:solidFill>
                  <a:srgbClr val="FF0000"/>
                </a:solidFill>
                <a:effectLst/>
                <a:latin typeface="Times New Roman"/>
                <a:ea typeface="Times New Roman"/>
              </a:rPr>
              <a:t>3-Type C response:-</a:t>
            </a:r>
            <a:endParaRPr lang="en-US" sz="2800" dirty="0" smtClean="0">
              <a:solidFill>
                <a:srgbClr val="FF0000"/>
              </a:solidFill>
              <a:effectLst/>
              <a:latin typeface="Times New Roman"/>
              <a:ea typeface="Times New Roman"/>
            </a:endParaRPr>
          </a:p>
          <a:p>
            <a:pPr marL="0" indent="0" algn="justLow" rtl="0">
              <a:spcAft>
                <a:spcPts val="0"/>
              </a:spcAft>
              <a:buNone/>
            </a:pPr>
            <a:r>
              <a:rPr lang="en-US" dirty="0" err="1" smtClean="0">
                <a:effectLst/>
                <a:latin typeface="Times New Roman"/>
                <a:ea typeface="Times New Roman"/>
              </a:rPr>
              <a:t>Exhibites</a:t>
            </a:r>
            <a:r>
              <a:rPr lang="en-US" dirty="0" smtClean="0">
                <a:effectLst/>
                <a:latin typeface="Times New Roman"/>
                <a:ea typeface="Times New Roman"/>
              </a:rPr>
              <a:t>, in response to the regulatory signal, an increased extent of gene expression that persists indefinitely even after termination of the signal. </a:t>
            </a:r>
            <a:endParaRPr lang="en-US" sz="2800" dirty="0" smtClean="0">
              <a:effectLst/>
              <a:latin typeface="Times New Roman"/>
              <a:ea typeface="Times New Roman"/>
            </a:endParaRPr>
          </a:p>
        </p:txBody>
      </p:sp>
    </p:spTree>
    <p:extLst>
      <p:ext uri="{BB962C8B-B14F-4D97-AF65-F5344CB8AC3E}">
        <p14:creationId xmlns:p14="http://schemas.microsoft.com/office/powerpoint/2010/main" val="695906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66730"/>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354413"/>
            <a:ext cx="7344816" cy="595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060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250706"/>
          </a:xfrm>
        </p:spPr>
        <p:txBody>
          <a:bodyPr/>
          <a:lstStyle/>
          <a:p>
            <a:endParaRPr lang="ar-IQ" dirty="0"/>
          </a:p>
        </p:txBody>
      </p:sp>
      <p:sp>
        <p:nvSpPr>
          <p:cNvPr id="3" name="Content Placeholder 2"/>
          <p:cNvSpPr>
            <a:spLocks noGrp="1"/>
          </p:cNvSpPr>
          <p:nvPr>
            <p:ph idx="1"/>
          </p:nvPr>
        </p:nvSpPr>
        <p:spPr>
          <a:xfrm>
            <a:off x="179512" y="332656"/>
            <a:ext cx="8856984" cy="6264696"/>
          </a:xfrm>
        </p:spPr>
        <p:txBody>
          <a:bodyPr>
            <a:normAutofit/>
          </a:bodyPr>
          <a:lstStyle/>
          <a:p>
            <a:pPr algn="l">
              <a:spcBef>
                <a:spcPts val="1540"/>
              </a:spcBef>
              <a:spcAft>
                <a:spcPts val="770"/>
              </a:spcAft>
            </a:pPr>
            <a:r>
              <a:rPr lang="en-US" sz="2400" b="1" u="sng" dirty="0" smtClean="0">
                <a:effectLst/>
                <a:latin typeface="Times New Roman"/>
              </a:rPr>
              <a:t>Principles of Signal Transduction</a:t>
            </a:r>
            <a:endParaRPr lang="en-US" sz="2400" b="1" dirty="0" smtClean="0">
              <a:effectLst/>
              <a:latin typeface="Times New Roman"/>
            </a:endParaRPr>
          </a:p>
          <a:p>
            <a:pPr algn="l">
              <a:spcBef>
                <a:spcPts val="830"/>
              </a:spcBef>
              <a:spcAft>
                <a:spcPts val="830"/>
              </a:spcAft>
            </a:pPr>
            <a:r>
              <a:rPr lang="en-US" sz="2400" dirty="0" smtClean="0">
                <a:solidFill>
                  <a:srgbClr val="000000"/>
                </a:solidFill>
                <a:effectLst/>
                <a:latin typeface="Times New Roman"/>
                <a:ea typeface="Times New Roman"/>
              </a:rPr>
              <a:t>The </a:t>
            </a:r>
            <a:r>
              <a:rPr lang="en-US" sz="2400" b="1" dirty="0" smtClean="0">
                <a:solidFill>
                  <a:srgbClr val="000000"/>
                </a:solidFill>
                <a:effectLst/>
                <a:latin typeface="Times New Roman"/>
                <a:ea typeface="Times New Roman"/>
              </a:rPr>
              <a:t>information</a:t>
            </a:r>
            <a:r>
              <a:rPr lang="en-US" sz="2400" dirty="0" smtClean="0">
                <a:solidFill>
                  <a:srgbClr val="000000"/>
                </a:solidFill>
                <a:effectLst/>
                <a:latin typeface="Times New Roman"/>
                <a:ea typeface="Times New Roman"/>
              </a:rPr>
              <a:t> that the </a:t>
            </a:r>
            <a:r>
              <a:rPr lang="en-US" sz="2400" b="1" dirty="0" smtClean="0">
                <a:solidFill>
                  <a:srgbClr val="000000"/>
                </a:solidFill>
                <a:effectLst/>
                <a:latin typeface="Times New Roman"/>
                <a:ea typeface="Times New Roman"/>
              </a:rPr>
              <a:t>signal has arrived</a:t>
            </a:r>
            <a:r>
              <a:rPr lang="en-US" sz="2400" dirty="0" smtClean="0">
                <a:solidFill>
                  <a:srgbClr val="000000"/>
                </a:solidFill>
                <a:effectLst/>
                <a:latin typeface="Times New Roman"/>
                <a:ea typeface="Times New Roman"/>
              </a:rPr>
              <a:t> is </a:t>
            </a:r>
            <a:r>
              <a:rPr lang="en-US" sz="2400" b="1" dirty="0" smtClean="0">
                <a:solidFill>
                  <a:srgbClr val="000000"/>
                </a:solidFill>
                <a:effectLst/>
                <a:latin typeface="Times New Roman"/>
                <a:ea typeface="Times New Roman"/>
              </a:rPr>
              <a:t>then converted</a:t>
            </a:r>
            <a:r>
              <a:rPr lang="en-US" sz="2400" dirty="0" smtClean="0">
                <a:solidFill>
                  <a:srgbClr val="000000"/>
                </a:solidFill>
                <a:effectLst/>
                <a:latin typeface="Times New Roman"/>
                <a:ea typeface="Times New Roman"/>
              </a:rPr>
              <a:t> into other </a:t>
            </a:r>
            <a:r>
              <a:rPr lang="en-US" sz="2400" b="1" dirty="0" smtClean="0">
                <a:solidFill>
                  <a:srgbClr val="000000"/>
                </a:solidFill>
                <a:effectLst/>
                <a:latin typeface="Times New Roman"/>
                <a:ea typeface="Times New Roman"/>
              </a:rPr>
              <a:t>chemical forms</a:t>
            </a:r>
            <a:r>
              <a:rPr lang="en-US" sz="2400" dirty="0" smtClean="0">
                <a:solidFill>
                  <a:srgbClr val="000000"/>
                </a:solidFill>
                <a:effectLst/>
                <a:latin typeface="Times New Roman"/>
                <a:ea typeface="Times New Roman"/>
              </a:rPr>
              <a:t>, or </a:t>
            </a:r>
            <a:r>
              <a:rPr lang="en-US" sz="2400" b="1" dirty="0" smtClean="0">
                <a:solidFill>
                  <a:srgbClr val="000000"/>
                </a:solidFill>
                <a:effectLst/>
                <a:latin typeface="Times New Roman"/>
                <a:ea typeface="Times New Roman"/>
              </a:rPr>
              <a:t>transduced</a:t>
            </a:r>
            <a:r>
              <a:rPr lang="en-US" sz="2400" dirty="0" smtClean="0">
                <a:solidFill>
                  <a:srgbClr val="000000"/>
                </a:solidFill>
                <a:effectLst/>
                <a:latin typeface="Times New Roman"/>
                <a:ea typeface="Times New Roman"/>
              </a:rPr>
              <a:t>. The signal is often </a:t>
            </a:r>
            <a:r>
              <a:rPr lang="en-US" sz="2400" b="1" dirty="0" smtClean="0">
                <a:solidFill>
                  <a:srgbClr val="000000"/>
                </a:solidFill>
                <a:effectLst/>
                <a:latin typeface="Times New Roman"/>
                <a:ea typeface="Times New Roman"/>
              </a:rPr>
              <a:t>amplified </a:t>
            </a:r>
            <a:r>
              <a:rPr lang="en-US" sz="2400" dirty="0" smtClean="0">
                <a:solidFill>
                  <a:srgbClr val="000000"/>
                </a:solidFill>
                <a:effectLst/>
                <a:latin typeface="Times New Roman"/>
                <a:ea typeface="Times New Roman"/>
              </a:rPr>
              <a:t>before evoking a response. Feedback pathways regulate the entire signaling process.</a:t>
            </a:r>
            <a:endParaRPr lang="en-US" sz="2400" dirty="0" smtClean="0">
              <a:effectLst/>
              <a:latin typeface="Times New Roman"/>
              <a:ea typeface="Times New Roman"/>
            </a:endParaRPr>
          </a:p>
          <a:p>
            <a:pPr algn="l"/>
            <a:endParaRPr lang="ar-IQ"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4903"/>
            <a:ext cx="8352928"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20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332656"/>
            <a:ext cx="9036496" cy="6408712"/>
          </a:xfrm>
        </p:spPr>
        <p:txBody>
          <a:bodyPr>
            <a:normAutofit/>
          </a:bodyPr>
          <a:lstStyle/>
          <a:p>
            <a:pPr algn="l" rtl="0">
              <a:lnSpc>
                <a:spcPct val="150000"/>
              </a:lnSpc>
              <a:spcAft>
                <a:spcPts val="0"/>
              </a:spcAft>
            </a:pPr>
            <a:r>
              <a:rPr lang="en-US" sz="2400" b="1" u="sng" dirty="0" smtClean="0">
                <a:solidFill>
                  <a:srgbClr val="FF0000"/>
                </a:solidFill>
                <a:effectLst/>
                <a:latin typeface="Times New Roman"/>
                <a:ea typeface="Times New Roman"/>
              </a:rPr>
              <a:t>Types of Receptor:-</a:t>
            </a:r>
            <a:endParaRPr lang="en-US" sz="2400" b="1" dirty="0" smtClean="0">
              <a:solidFill>
                <a:srgbClr val="FF0000"/>
              </a:solidFill>
              <a:effectLst/>
              <a:latin typeface="Times New Roman"/>
              <a:ea typeface="Times New Roman"/>
            </a:endParaRPr>
          </a:p>
          <a:p>
            <a:pPr algn="l" rtl="0">
              <a:spcAft>
                <a:spcPts val="0"/>
              </a:spcAft>
            </a:pPr>
            <a:r>
              <a:rPr lang="en-US" sz="2400" dirty="0" smtClean="0">
                <a:effectLst/>
                <a:latin typeface="Times New Roman"/>
                <a:ea typeface="Times New Roman"/>
              </a:rPr>
              <a:t>Receptors can be divided into:-</a:t>
            </a:r>
          </a:p>
          <a:p>
            <a:pPr lvl="0" algn="l" rtl="0">
              <a:buFont typeface="+mj-lt"/>
              <a:buAutoNum type="arabicPeriod"/>
              <a:tabLst>
                <a:tab pos="685800" algn="l"/>
              </a:tabLst>
            </a:pPr>
            <a:r>
              <a:rPr lang="en-US" sz="2400" dirty="0" smtClean="0">
                <a:effectLst/>
                <a:latin typeface="Times New Roman"/>
                <a:ea typeface="Times New Roman"/>
              </a:rPr>
              <a:t>Intracellular receptors.</a:t>
            </a:r>
          </a:p>
          <a:p>
            <a:pPr lvl="0" algn="l" rtl="0">
              <a:buFont typeface="+mj-lt"/>
              <a:buAutoNum type="arabicPeriod"/>
              <a:tabLst>
                <a:tab pos="685800" algn="l"/>
              </a:tabLst>
            </a:pPr>
            <a:r>
              <a:rPr lang="en-US" sz="2400" dirty="0" smtClean="0">
                <a:effectLst/>
                <a:latin typeface="Times New Roman"/>
                <a:ea typeface="Times New Roman"/>
              </a:rPr>
              <a:t> Cell-surface receptors.</a:t>
            </a:r>
          </a:p>
          <a:p>
            <a:pPr marL="457200" algn="l" rtl="0">
              <a:spcAft>
                <a:spcPts val="0"/>
              </a:spcAft>
            </a:pPr>
            <a:r>
              <a:rPr lang="en-US" sz="2400" dirty="0" smtClean="0">
                <a:effectLst/>
                <a:latin typeface="Times New Roman"/>
                <a:ea typeface="Times New Roman"/>
              </a:rPr>
              <a:t>Ligand – gated ion channel receptors are a class of receptor that may occur both at the cell-surface or intracellular.</a:t>
            </a:r>
          </a:p>
          <a:p>
            <a:pPr algn="justLow" rtl="0">
              <a:lnSpc>
                <a:spcPct val="150000"/>
              </a:lnSpc>
              <a:spcAft>
                <a:spcPts val="0"/>
              </a:spcAft>
            </a:pPr>
            <a:r>
              <a:rPr lang="en-US" sz="2800" b="1" u="sng" dirty="0" smtClean="0">
                <a:solidFill>
                  <a:srgbClr val="FF0000"/>
                </a:solidFill>
                <a:effectLst/>
                <a:latin typeface="Times New Roman"/>
                <a:ea typeface="Times New Roman"/>
              </a:rPr>
              <a:t>Cell-surface receptors:-</a:t>
            </a:r>
            <a:endParaRPr lang="en-US" sz="2800" dirty="0" smtClean="0">
              <a:solidFill>
                <a:srgbClr val="FF0000"/>
              </a:solidFill>
              <a:effectLst/>
              <a:latin typeface="Times New Roman"/>
              <a:ea typeface="Times New Roman"/>
            </a:endParaRPr>
          </a:p>
          <a:p>
            <a:pPr marL="457200" algn="justLow" rtl="0">
              <a:spcAft>
                <a:spcPts val="0"/>
              </a:spcAft>
            </a:pPr>
            <a:r>
              <a:rPr lang="en-US" sz="2400" dirty="0" smtClean="0">
                <a:effectLst/>
                <a:latin typeface="Times New Roman"/>
                <a:ea typeface="Times New Roman"/>
              </a:rPr>
              <a:t>There are many different class of transmembrane receptor that recognizes different </a:t>
            </a:r>
            <a:r>
              <a:rPr lang="en-US" sz="2400" dirty="0" err="1" smtClean="0">
                <a:effectLst/>
                <a:latin typeface="Times New Roman"/>
                <a:ea typeface="Times New Roman"/>
              </a:rPr>
              <a:t>exctracellular</a:t>
            </a:r>
            <a:r>
              <a:rPr lang="en-US" sz="2400" dirty="0" smtClean="0">
                <a:effectLst/>
                <a:latin typeface="Times New Roman"/>
                <a:ea typeface="Times New Roman"/>
              </a:rPr>
              <a:t> signaling molecules:-</a:t>
            </a:r>
          </a:p>
          <a:p>
            <a:pPr lvl="0" algn="justLow" rtl="0">
              <a:buFont typeface="+mj-lt"/>
              <a:buAutoNum type="arabicPeriod"/>
              <a:tabLst>
                <a:tab pos="685800" algn="l"/>
              </a:tabLst>
            </a:pPr>
            <a:r>
              <a:rPr lang="en-US" sz="2400" dirty="0" smtClean="0">
                <a:effectLst/>
                <a:latin typeface="Times New Roman"/>
                <a:ea typeface="Times New Roman"/>
              </a:rPr>
              <a:t>G- protein – coupled receptors. e.g., chemokine receptors.</a:t>
            </a:r>
          </a:p>
          <a:p>
            <a:pPr lvl="0" algn="justLow" rtl="0">
              <a:buFont typeface="+mj-lt"/>
              <a:buAutoNum type="arabicPeriod"/>
              <a:tabLst>
                <a:tab pos="685800" algn="l"/>
              </a:tabLst>
            </a:pPr>
            <a:r>
              <a:rPr lang="en-US" sz="2400" dirty="0" smtClean="0">
                <a:effectLst/>
                <a:latin typeface="Times New Roman"/>
                <a:ea typeface="Times New Roman"/>
              </a:rPr>
              <a:t>Receptor tyrosine Kinases. e.g., growth factor receptors.</a:t>
            </a:r>
          </a:p>
          <a:p>
            <a:pPr lvl="0" algn="justLow" rtl="0">
              <a:buFont typeface="+mj-lt"/>
              <a:buAutoNum type="arabicPeriod"/>
              <a:tabLst>
                <a:tab pos="685800" algn="l"/>
              </a:tabLst>
            </a:pPr>
            <a:r>
              <a:rPr lang="en-US" sz="2400" dirty="0" err="1" smtClean="0">
                <a:effectLst/>
                <a:latin typeface="Times New Roman"/>
                <a:ea typeface="Times New Roman"/>
              </a:rPr>
              <a:t>Integrins</a:t>
            </a:r>
            <a:r>
              <a:rPr lang="en-US" sz="2400" dirty="0" smtClean="0">
                <a:effectLst/>
                <a:latin typeface="Times New Roman"/>
                <a:ea typeface="Times New Roman"/>
              </a:rPr>
              <a:t>.</a:t>
            </a:r>
          </a:p>
          <a:p>
            <a:pPr lvl="0" algn="justLow" rtl="0">
              <a:buFont typeface="+mj-lt"/>
              <a:buAutoNum type="arabicPeriod"/>
              <a:tabLst>
                <a:tab pos="685800" algn="l"/>
              </a:tabLst>
            </a:pPr>
            <a:r>
              <a:rPr lang="en-US" sz="2400" dirty="0" smtClean="0">
                <a:effectLst/>
                <a:latin typeface="Times New Roman"/>
                <a:ea typeface="Times New Roman"/>
              </a:rPr>
              <a:t>Toll-like receptors.</a:t>
            </a:r>
          </a:p>
          <a:p>
            <a:endParaRPr lang="ar-IQ" dirty="0"/>
          </a:p>
        </p:txBody>
      </p:sp>
    </p:spTree>
    <p:extLst>
      <p:ext uri="{BB962C8B-B14F-4D97-AF65-F5344CB8AC3E}">
        <p14:creationId xmlns:p14="http://schemas.microsoft.com/office/powerpoint/2010/main" val="2401597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88640"/>
            <a:ext cx="9144000" cy="6669360"/>
          </a:xfrm>
        </p:spPr>
        <p:txBody>
          <a:bodyPr/>
          <a:lstStyle/>
          <a:p>
            <a:pPr algn="l" rtl="0"/>
            <a:r>
              <a:rPr lang="en-US" dirty="0"/>
              <a:t>Cell signaling can be classified to be </a:t>
            </a:r>
            <a:r>
              <a:rPr lang="en-US" b="1" dirty="0">
                <a:solidFill>
                  <a:srgbClr val="FF0000"/>
                </a:solidFill>
              </a:rPr>
              <a:t>mechanical and biochemical</a:t>
            </a:r>
            <a:r>
              <a:rPr lang="en-US" dirty="0"/>
              <a:t> based on the type of the signal. </a:t>
            </a:r>
          </a:p>
          <a:p>
            <a:pPr algn="l" rtl="0"/>
            <a:r>
              <a:rPr lang="en-US" b="1" u="sng" dirty="0"/>
              <a:t>Mechanical signals </a:t>
            </a:r>
            <a:r>
              <a:rPr lang="en-US" dirty="0"/>
              <a:t>are the forces exerted on the cell and the forces produced by the cell. These forces can both be sensed and responded by the cells.</a:t>
            </a:r>
          </a:p>
          <a:p>
            <a:pPr algn="l"/>
            <a:r>
              <a:rPr lang="en-US" dirty="0"/>
              <a:t> </a:t>
            </a:r>
            <a:r>
              <a:rPr lang="en-US" b="1" u="sng" dirty="0"/>
              <a:t>Biochemical signals</a:t>
            </a:r>
            <a:r>
              <a:rPr lang="en-US" dirty="0"/>
              <a:t> are the biochemical molecules such as proteins, lipids, ions and gases. These signals can be categorized based on the distance between signaling and responder cells.</a:t>
            </a:r>
            <a:endParaRPr lang="ar-IQ" dirty="0"/>
          </a:p>
        </p:txBody>
      </p:sp>
    </p:spTree>
    <p:extLst>
      <p:ext uri="{BB962C8B-B14F-4D97-AF65-F5344CB8AC3E}">
        <p14:creationId xmlns:p14="http://schemas.microsoft.com/office/powerpoint/2010/main" val="424115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dirty="0"/>
          </a:p>
        </p:txBody>
      </p:sp>
      <p:sp>
        <p:nvSpPr>
          <p:cNvPr id="3" name="Content Placeholder 2"/>
          <p:cNvSpPr>
            <a:spLocks noGrp="1"/>
          </p:cNvSpPr>
          <p:nvPr>
            <p:ph idx="1"/>
          </p:nvPr>
        </p:nvSpPr>
        <p:spPr>
          <a:xfrm>
            <a:off x="179512" y="260648"/>
            <a:ext cx="8784976" cy="6480720"/>
          </a:xfrm>
        </p:spPr>
        <p:txBody>
          <a:bodyPr>
            <a:normAutofit fontScale="92500" lnSpcReduction="20000"/>
          </a:bodyPr>
          <a:lstStyle/>
          <a:p>
            <a:pPr algn="ctr" rtl="0" fontAlgn="t">
              <a:spcBef>
                <a:spcPts val="830"/>
              </a:spcBef>
              <a:spcAft>
                <a:spcPts val="830"/>
              </a:spcAft>
            </a:pPr>
            <a:r>
              <a:rPr lang="en-US" sz="3000" b="1" dirty="0" smtClean="0">
                <a:effectLst/>
                <a:latin typeface="Times New Roman"/>
                <a:ea typeface="Times New Roman"/>
              </a:rPr>
              <a:t>The use of second messengers has several consequences. </a:t>
            </a:r>
          </a:p>
          <a:p>
            <a:pPr algn="ctr" rtl="0" fontAlgn="t">
              <a:spcBef>
                <a:spcPts val="830"/>
              </a:spcBef>
              <a:spcAft>
                <a:spcPts val="830"/>
              </a:spcAft>
            </a:pPr>
            <a:r>
              <a:rPr lang="en-US" sz="2800" b="1" dirty="0" smtClean="0">
                <a:solidFill>
                  <a:srgbClr val="FF0000"/>
                </a:solidFill>
                <a:effectLst/>
                <a:latin typeface="Times New Roman"/>
                <a:ea typeface="Times New Roman"/>
              </a:rPr>
              <a:t>First</a:t>
            </a:r>
            <a:r>
              <a:rPr lang="en-US" sz="2800" dirty="0" smtClean="0">
                <a:solidFill>
                  <a:srgbClr val="FF0000"/>
                </a:solidFill>
                <a:effectLst/>
                <a:latin typeface="Times New Roman"/>
                <a:ea typeface="Times New Roman"/>
              </a:rPr>
              <a:t>, </a:t>
            </a:r>
            <a:r>
              <a:rPr lang="en-US" sz="2800" dirty="0" smtClean="0">
                <a:effectLst/>
                <a:latin typeface="Times New Roman"/>
                <a:ea typeface="Times New Roman"/>
              </a:rPr>
              <a:t>second messengers are often free to diffuse to other compartments of the cell, such as the nucleus, where they can influence gene expression and other processes. </a:t>
            </a:r>
          </a:p>
          <a:p>
            <a:pPr algn="l" rtl="0" fontAlgn="t">
              <a:spcBef>
                <a:spcPts val="830"/>
              </a:spcBef>
              <a:spcAft>
                <a:spcPts val="830"/>
              </a:spcAft>
            </a:pPr>
            <a:r>
              <a:rPr lang="en-US" sz="2800" b="1" dirty="0" smtClean="0">
                <a:solidFill>
                  <a:srgbClr val="FF0000"/>
                </a:solidFill>
                <a:effectLst/>
                <a:latin typeface="Times New Roman"/>
                <a:ea typeface="Times New Roman"/>
              </a:rPr>
              <a:t>Second</a:t>
            </a:r>
            <a:r>
              <a:rPr lang="en-US" sz="2800" dirty="0" smtClean="0">
                <a:effectLst/>
                <a:latin typeface="Times New Roman"/>
                <a:ea typeface="Times New Roman"/>
              </a:rPr>
              <a:t>, the signal may be amplified significantly in the generation of second messengers. </a:t>
            </a:r>
          </a:p>
          <a:p>
            <a:pPr algn="l" rtl="0" fontAlgn="t">
              <a:spcBef>
                <a:spcPts val="830"/>
              </a:spcBef>
              <a:spcAft>
                <a:spcPts val="830"/>
              </a:spcAft>
            </a:pPr>
            <a:r>
              <a:rPr lang="en-US" sz="2800" b="1" dirty="0" smtClean="0">
                <a:solidFill>
                  <a:srgbClr val="FF0000"/>
                </a:solidFill>
                <a:effectLst/>
                <a:latin typeface="Times New Roman"/>
                <a:ea typeface="Times New Roman"/>
              </a:rPr>
              <a:t>Third,</a:t>
            </a:r>
            <a:r>
              <a:rPr lang="en-US" sz="2800" dirty="0" smtClean="0">
                <a:effectLst/>
                <a:latin typeface="Times New Roman"/>
                <a:ea typeface="Times New Roman"/>
              </a:rPr>
              <a:t> the use of common second messengers in multiple signaling pathways creates both opportunities and potential problems. </a:t>
            </a:r>
          </a:p>
          <a:p>
            <a:pPr algn="l" rtl="0" fontAlgn="t">
              <a:spcBef>
                <a:spcPts val="830"/>
              </a:spcBef>
              <a:spcAft>
                <a:spcPts val="830"/>
              </a:spcAft>
            </a:pPr>
            <a:r>
              <a:rPr lang="en-US" sz="2800" b="1" u="sng" dirty="0" smtClean="0">
                <a:effectLst/>
                <a:latin typeface="Times New Roman"/>
                <a:ea typeface="Times New Roman"/>
              </a:rPr>
              <a:t>Second messengers</a:t>
            </a:r>
            <a:r>
              <a:rPr lang="en-US" sz="2800" dirty="0" smtClean="0">
                <a:effectLst/>
                <a:latin typeface="Times New Roman"/>
                <a:ea typeface="Times New Roman"/>
              </a:rPr>
              <a:t> relay information from the receptor-ligand complex. Changes in the concentration of small molecules (second messengers), constitute the next step in the molecular information circuit. Particularly important second messengers include cyclic </a:t>
            </a:r>
            <a:r>
              <a:rPr lang="en-US" sz="2800" u="none" strike="noStrike" dirty="0" smtClean="0">
                <a:solidFill>
                  <a:srgbClr val="0000FF"/>
                </a:solidFill>
                <a:effectLst/>
                <a:latin typeface="Times New Roman"/>
                <a:ea typeface="Times New Roman"/>
                <a:hlinkClick r:id="rId2"/>
              </a:rPr>
              <a:t>AMP</a:t>
            </a:r>
            <a:r>
              <a:rPr lang="en-US" sz="2800" dirty="0" smtClean="0">
                <a:effectLst/>
                <a:latin typeface="Times New Roman"/>
                <a:ea typeface="Times New Roman"/>
              </a:rPr>
              <a:t> and cyclic </a:t>
            </a:r>
            <a:r>
              <a:rPr lang="en-US" sz="2800" u="none" strike="noStrike" dirty="0" smtClean="0">
                <a:solidFill>
                  <a:srgbClr val="0000FF"/>
                </a:solidFill>
                <a:effectLst/>
                <a:latin typeface="Times New Roman"/>
                <a:ea typeface="Times New Roman"/>
                <a:hlinkClick r:id="rId3"/>
              </a:rPr>
              <a:t>GMP</a:t>
            </a:r>
            <a:r>
              <a:rPr lang="en-US" sz="2800" dirty="0" smtClean="0">
                <a:effectLst/>
                <a:latin typeface="Times New Roman"/>
                <a:ea typeface="Times New Roman"/>
              </a:rPr>
              <a:t>, calcium ion, inositol 1,4,5-trisphosphate, (</a:t>
            </a:r>
            <a:r>
              <a:rPr lang="en-US" sz="2800" u="none" strike="noStrike" dirty="0" smtClean="0">
                <a:solidFill>
                  <a:srgbClr val="0000FF"/>
                </a:solidFill>
                <a:effectLst/>
                <a:latin typeface="Times New Roman"/>
                <a:ea typeface="Times New Roman"/>
                <a:hlinkClick r:id="rId4"/>
              </a:rPr>
              <a:t>IP</a:t>
            </a:r>
            <a:r>
              <a:rPr lang="en-US" sz="2800" u="none" strike="noStrike" baseline="-25000" dirty="0" smtClean="0">
                <a:solidFill>
                  <a:srgbClr val="0000FF"/>
                </a:solidFill>
                <a:effectLst/>
                <a:latin typeface="Times New Roman"/>
                <a:ea typeface="Times New Roman"/>
                <a:hlinkClick r:id="rId4"/>
              </a:rPr>
              <a:t>3</a:t>
            </a:r>
            <a:r>
              <a:rPr lang="en-US" sz="2800" dirty="0" smtClean="0">
                <a:effectLst/>
                <a:latin typeface="Times New Roman"/>
                <a:ea typeface="Times New Roman"/>
              </a:rPr>
              <a:t>), and </a:t>
            </a:r>
            <a:r>
              <a:rPr lang="en-US" sz="2800" dirty="0" err="1" smtClean="0">
                <a:effectLst/>
                <a:latin typeface="Times New Roman"/>
                <a:ea typeface="Times New Roman"/>
              </a:rPr>
              <a:t>diacylglycerol</a:t>
            </a:r>
            <a:r>
              <a:rPr lang="en-US" sz="2800" dirty="0" smtClean="0">
                <a:effectLst/>
                <a:latin typeface="Times New Roman"/>
                <a:ea typeface="Times New Roman"/>
              </a:rPr>
              <a:t> </a:t>
            </a:r>
          </a:p>
          <a:p>
            <a:endParaRPr lang="ar-IQ" dirty="0"/>
          </a:p>
        </p:txBody>
      </p:sp>
    </p:spTree>
    <p:extLst>
      <p:ext uri="{BB962C8B-B14F-4D97-AF65-F5344CB8AC3E}">
        <p14:creationId xmlns:p14="http://schemas.microsoft.com/office/powerpoint/2010/main" val="3641977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394722"/>
          </a:xfrm>
        </p:spPr>
        <p:txBody>
          <a:bodyPr/>
          <a:lstStyle/>
          <a:p>
            <a:endParaRPr lang="ar-IQ" dirty="0"/>
          </a:p>
        </p:txBody>
      </p:sp>
      <p:sp>
        <p:nvSpPr>
          <p:cNvPr id="3" name="Content Placeholder 2"/>
          <p:cNvSpPr>
            <a:spLocks noGrp="1"/>
          </p:cNvSpPr>
          <p:nvPr>
            <p:ph idx="1"/>
          </p:nvPr>
        </p:nvSpPr>
        <p:spPr>
          <a:xfrm>
            <a:off x="0" y="260648"/>
            <a:ext cx="8964488" cy="6480720"/>
          </a:xfrm>
        </p:spPr>
        <p:txBody>
          <a:bodyPr>
            <a:normAutofit fontScale="85000" lnSpcReduction="10000"/>
          </a:bodyPr>
          <a:lstStyle/>
          <a:p>
            <a:pPr marL="457200" algn="justLow" rtl="0">
              <a:lnSpc>
                <a:spcPct val="150000"/>
              </a:lnSpc>
              <a:spcAft>
                <a:spcPts val="0"/>
              </a:spcAft>
            </a:pPr>
            <a:r>
              <a:rPr lang="en-US" sz="3600" b="1" dirty="0" smtClean="0">
                <a:effectLst/>
                <a:latin typeface="Times New Roman"/>
                <a:ea typeface="Times New Roman"/>
              </a:rPr>
              <a:t>1- </a:t>
            </a:r>
            <a:r>
              <a:rPr lang="en-US" sz="3600" b="1" u="sng" dirty="0" smtClean="0">
                <a:effectLst/>
                <a:latin typeface="Times New Roman"/>
                <a:ea typeface="Times New Roman"/>
              </a:rPr>
              <a:t>G-Protein – coupled Receptors.</a:t>
            </a:r>
            <a:endParaRPr lang="en-US" sz="2800" dirty="0" smtClean="0">
              <a:effectLst/>
              <a:latin typeface="Times New Roman"/>
              <a:ea typeface="Times New Roman"/>
            </a:endParaRPr>
          </a:p>
          <a:p>
            <a:pPr algn="justLow" rtl="0">
              <a:spcAft>
                <a:spcPts val="0"/>
              </a:spcAft>
            </a:pPr>
            <a:r>
              <a:rPr lang="en-US" dirty="0" smtClean="0">
                <a:effectLst/>
                <a:latin typeface="Times New Roman"/>
                <a:ea typeface="Times New Roman"/>
              </a:rPr>
              <a:t>G-protein – Coupled receptors (GPCR) are a family of integral membrane proteins that posses seven membrane-spanning domains, and are linked to a guanine nucleotide- binding protein (or </a:t>
            </a:r>
            <a:r>
              <a:rPr lang="en-US" dirty="0" err="1" smtClean="0">
                <a:effectLst/>
                <a:latin typeface="Times New Roman"/>
                <a:ea typeface="Times New Roman"/>
              </a:rPr>
              <a:t>heterotrimeric</a:t>
            </a:r>
            <a:r>
              <a:rPr lang="en-US" dirty="0" smtClean="0">
                <a:effectLst/>
                <a:latin typeface="Times New Roman"/>
                <a:ea typeface="Times New Roman"/>
              </a:rPr>
              <a:t> G protein).</a:t>
            </a:r>
            <a:endParaRPr lang="en-US" sz="2800" dirty="0" smtClean="0">
              <a:effectLst/>
              <a:latin typeface="Times New Roman"/>
              <a:ea typeface="Times New Roman"/>
            </a:endParaRPr>
          </a:p>
          <a:p>
            <a:pPr algn="ctr" rtl="0">
              <a:spcAft>
                <a:spcPts val="0"/>
              </a:spcAft>
            </a:pPr>
            <a:r>
              <a:rPr lang="en-US" dirty="0" smtClean="0">
                <a:effectLst/>
                <a:latin typeface="Times New Roman"/>
                <a:ea typeface="Times New Roman"/>
              </a:rPr>
              <a:t>     </a:t>
            </a:r>
            <a:r>
              <a:rPr lang="en-US" b="1" dirty="0" smtClean="0">
                <a:solidFill>
                  <a:srgbClr val="FF0000"/>
                </a:solidFill>
                <a:effectLst/>
                <a:latin typeface="Times New Roman"/>
                <a:ea typeface="Times New Roman"/>
              </a:rPr>
              <a:t>The total strength of signal amplification by a G-protein – coupled receptor                        (GPCR) is    determined by:-</a:t>
            </a:r>
            <a:endParaRPr lang="en-US" sz="2800" b="1" dirty="0" smtClean="0">
              <a:solidFill>
                <a:srgbClr val="FF0000"/>
              </a:solidFill>
              <a:effectLst/>
              <a:latin typeface="Times New Roman"/>
              <a:ea typeface="Times New Roman"/>
            </a:endParaRPr>
          </a:p>
          <a:p>
            <a:pPr lvl="0" algn="justLow" rtl="0">
              <a:buFont typeface="+mj-lt"/>
              <a:buAutoNum type="arabicPeriod"/>
              <a:tabLst>
                <a:tab pos="457200" algn="l"/>
              </a:tabLst>
            </a:pPr>
            <a:r>
              <a:rPr lang="en-US" dirty="0" smtClean="0">
                <a:effectLst/>
                <a:latin typeface="Times New Roman"/>
                <a:ea typeface="Times New Roman"/>
              </a:rPr>
              <a:t>The lifetime of the ligand – receptor-complex ..</a:t>
            </a:r>
            <a:endParaRPr lang="en-US" sz="2800" dirty="0" smtClean="0">
              <a:effectLst/>
              <a:latin typeface="Times New Roman"/>
              <a:ea typeface="Times New Roman"/>
            </a:endParaRPr>
          </a:p>
          <a:p>
            <a:pPr lvl="0" algn="justLow" rtl="0">
              <a:buFont typeface="+mj-lt"/>
              <a:buAutoNum type="arabicPeriod"/>
              <a:tabLst>
                <a:tab pos="457200" algn="l"/>
              </a:tabLst>
            </a:pPr>
            <a:r>
              <a:rPr lang="en-US" dirty="0" smtClean="0">
                <a:effectLst/>
                <a:latin typeface="Times New Roman"/>
                <a:ea typeface="Times New Roman"/>
              </a:rPr>
              <a:t>The amount and lifetime of the receptor-effector protein – complex.                                                                                                                                                                  </a:t>
            </a:r>
            <a:endParaRPr lang="en-US" sz="2800" dirty="0" smtClean="0">
              <a:effectLst/>
              <a:latin typeface="Times New Roman"/>
              <a:ea typeface="Times New Roman"/>
            </a:endParaRPr>
          </a:p>
          <a:p>
            <a:pPr marL="0" indent="0" algn="justLow" rtl="0">
              <a:spcAft>
                <a:spcPts val="0"/>
              </a:spcAft>
              <a:buNone/>
            </a:pPr>
            <a:r>
              <a:rPr lang="en-US" dirty="0" smtClean="0">
                <a:effectLst/>
                <a:latin typeface="Times New Roman"/>
                <a:ea typeface="Times New Roman"/>
              </a:rPr>
              <a:t>3- Deactivation of the activated receptor.</a:t>
            </a:r>
            <a:endParaRPr lang="en-US" sz="2800" dirty="0" smtClean="0">
              <a:effectLst/>
              <a:latin typeface="Times New Roman"/>
              <a:ea typeface="Times New Roman"/>
            </a:endParaRPr>
          </a:p>
          <a:p>
            <a:pPr marL="0" indent="0" algn="justLow" rtl="0">
              <a:spcAft>
                <a:spcPts val="0"/>
              </a:spcAft>
              <a:buNone/>
            </a:pPr>
            <a:endParaRPr lang="en-US" sz="2800" dirty="0" smtClean="0">
              <a:effectLst/>
              <a:latin typeface="Times New Roman"/>
              <a:ea typeface="Times New Roman"/>
            </a:endParaRPr>
          </a:p>
          <a:p>
            <a:pPr marL="0" indent="0" algn="justLow" rtl="0">
              <a:spcAft>
                <a:spcPts val="0"/>
              </a:spcAft>
              <a:buNone/>
            </a:pPr>
            <a:r>
              <a:rPr lang="en-US" dirty="0" smtClean="0">
                <a:effectLst/>
                <a:latin typeface="Times New Roman"/>
                <a:ea typeface="Times New Roman"/>
              </a:rPr>
              <a:t>4- Deactivation of effectors through intrinsic enzymatic activity. </a:t>
            </a:r>
            <a:endParaRPr lang="ar-IQ" dirty="0"/>
          </a:p>
        </p:txBody>
      </p:sp>
    </p:spTree>
    <p:extLst>
      <p:ext uri="{BB962C8B-B14F-4D97-AF65-F5344CB8AC3E}">
        <p14:creationId xmlns:p14="http://schemas.microsoft.com/office/powerpoint/2010/main" val="2190074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normAutofit fontScale="92500" lnSpcReduction="20000"/>
          </a:bodyPr>
          <a:lstStyle/>
          <a:p>
            <a:pPr algn="l" rtl="0" fontAlgn="t">
              <a:spcAft>
                <a:spcPts val="830"/>
              </a:spcAft>
            </a:pPr>
            <a:r>
              <a:rPr lang="en-US" sz="3600" b="1" u="sng" dirty="0" smtClean="0">
                <a:effectLst/>
                <a:latin typeface="Times New Roman"/>
                <a:ea typeface="Times New Roman"/>
              </a:rPr>
              <a:t>Protein phosphorylation</a:t>
            </a:r>
            <a:r>
              <a:rPr lang="en-US" dirty="0" smtClean="0">
                <a:effectLst/>
                <a:latin typeface="Times New Roman"/>
                <a:ea typeface="Times New Roman"/>
              </a:rPr>
              <a:t> is a common means of information transfer. Many second messengers elicit responses by activating protein kinases. These enzymes transfer </a:t>
            </a:r>
            <a:r>
              <a:rPr lang="en-US" dirty="0" err="1" smtClean="0">
                <a:effectLst/>
                <a:latin typeface="Times New Roman"/>
                <a:ea typeface="Times New Roman"/>
              </a:rPr>
              <a:t>phosphoryl</a:t>
            </a:r>
            <a:r>
              <a:rPr lang="en-US" dirty="0" smtClean="0">
                <a:effectLst/>
                <a:latin typeface="Times New Roman"/>
                <a:ea typeface="Times New Roman"/>
              </a:rPr>
              <a:t>  groups from </a:t>
            </a:r>
            <a:r>
              <a:rPr lang="en-US" u="none" strike="noStrike" dirty="0" smtClean="0">
                <a:solidFill>
                  <a:srgbClr val="0000FF"/>
                </a:solidFill>
                <a:effectLst/>
                <a:latin typeface="Times New Roman"/>
                <a:ea typeface="Times New Roman"/>
                <a:hlinkClick r:id="rId2"/>
              </a:rPr>
              <a:t>ATP</a:t>
            </a:r>
            <a:r>
              <a:rPr lang="en-US" dirty="0" smtClean="0">
                <a:effectLst/>
                <a:latin typeface="Times New Roman"/>
                <a:ea typeface="Times New Roman"/>
              </a:rPr>
              <a:t> to specific serine, threonine, and tyrosine residues in proteins.</a:t>
            </a:r>
            <a:endParaRPr lang="en-US" sz="2800" dirty="0" smtClean="0">
              <a:effectLst/>
              <a:latin typeface="Times New Roman"/>
              <a:ea typeface="Times New Roman"/>
            </a:endParaRPr>
          </a:p>
          <a:p>
            <a:pPr algn="l" rtl="0" fontAlgn="t">
              <a:spcBef>
                <a:spcPts val="830"/>
              </a:spcBef>
              <a:spcAft>
                <a:spcPts val="830"/>
              </a:spcAft>
            </a:pPr>
            <a:r>
              <a:rPr lang="en-US" dirty="0" smtClean="0">
                <a:effectLst/>
                <a:latin typeface="Times New Roman"/>
                <a:ea typeface="Times New Roman"/>
              </a:rPr>
              <a:t>This protein kinase and others are the link that transduces changes in the concentrations of free second messengers into changes in the covalent structures of proteins. Although these changes are less transient than the changes in secondary-messenger concentrations, protein phosphorylation is not irreversible. Indeed, protein phosphatases are enzymes that hydrolytically remove specific </a:t>
            </a:r>
            <a:r>
              <a:rPr lang="en-US" dirty="0" err="1" smtClean="0">
                <a:effectLst/>
                <a:latin typeface="Times New Roman"/>
                <a:ea typeface="Times New Roman"/>
              </a:rPr>
              <a:t>phosphoryl</a:t>
            </a:r>
            <a:r>
              <a:rPr lang="en-US" dirty="0" smtClean="0">
                <a:effectLst/>
                <a:latin typeface="Times New Roman"/>
                <a:ea typeface="Times New Roman"/>
              </a:rPr>
              <a:t> groups from modified proteins.</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3688037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394722"/>
          </a:xfrm>
        </p:spPr>
        <p:txBody>
          <a:bodyPr/>
          <a:lstStyle/>
          <a:p>
            <a:endParaRPr lang="ar-IQ" dirty="0"/>
          </a:p>
        </p:txBody>
      </p:sp>
      <p:sp>
        <p:nvSpPr>
          <p:cNvPr id="3" name="Content Placeholder 2"/>
          <p:cNvSpPr>
            <a:spLocks noGrp="1"/>
          </p:cNvSpPr>
          <p:nvPr>
            <p:ph idx="1"/>
          </p:nvPr>
        </p:nvSpPr>
        <p:spPr>
          <a:xfrm>
            <a:off x="179512" y="260648"/>
            <a:ext cx="8784976" cy="6408712"/>
          </a:xfrm>
        </p:spPr>
        <p:txBody>
          <a:bodyPr>
            <a:normAutofit lnSpcReduction="10000"/>
          </a:bodyPr>
          <a:lstStyle/>
          <a:p>
            <a:pPr algn="l" rtl="0"/>
            <a:r>
              <a:rPr lang="en-US" sz="3600" b="1" u="sng" dirty="0">
                <a:solidFill>
                  <a:srgbClr val="FF0000"/>
                </a:solidFill>
              </a:rPr>
              <a:t>2- Receptor Tyrosine </a:t>
            </a:r>
            <a:r>
              <a:rPr lang="en-US" sz="3600" b="1" u="sng" dirty="0" smtClean="0">
                <a:solidFill>
                  <a:srgbClr val="FF0000"/>
                </a:solidFill>
              </a:rPr>
              <a:t>Kinases </a:t>
            </a:r>
            <a:r>
              <a:rPr lang="en-US" sz="3600" b="1" u="sng" dirty="0">
                <a:solidFill>
                  <a:srgbClr val="FF0000"/>
                </a:solidFill>
              </a:rPr>
              <a:t>(RTKs) </a:t>
            </a:r>
            <a:r>
              <a:rPr lang="en-US" sz="3600" b="1" u="sng" dirty="0" smtClean="0">
                <a:solidFill>
                  <a:srgbClr val="FF0000"/>
                </a:solidFill>
              </a:rPr>
              <a:t>:-</a:t>
            </a:r>
            <a:endParaRPr lang="en-US" sz="3600" b="1" u="sng" dirty="0">
              <a:solidFill>
                <a:srgbClr val="FF0000"/>
              </a:solidFill>
            </a:endParaRPr>
          </a:p>
          <a:p>
            <a:pPr algn="l" rtl="0"/>
            <a:r>
              <a:rPr lang="en-US" sz="3600" dirty="0"/>
              <a:t>A</a:t>
            </a:r>
            <a:r>
              <a:rPr lang="en-US" sz="3600" dirty="0" smtClean="0"/>
              <a:t>re </a:t>
            </a:r>
            <a:r>
              <a:rPr lang="en-US" sz="3600" dirty="0"/>
              <a:t>transmembrane proteins ,they are enzymes </a:t>
            </a:r>
            <a:r>
              <a:rPr lang="en-US" sz="3600" dirty="0" smtClean="0"/>
              <a:t>that </a:t>
            </a:r>
            <a:r>
              <a:rPr lang="en-US" sz="3600" dirty="0"/>
              <a:t>transfer phosphate groups from ATP to the amino acid Tyrosine on a protein.</a:t>
            </a:r>
          </a:p>
          <a:p>
            <a:pPr algn="l" rtl="0"/>
            <a:r>
              <a:rPr lang="en-US" sz="3600" dirty="0"/>
              <a:t>They are effective when cell needs to regulate and coordinate a variety of activities and trigger several signal pathways at once, so they regulate cell proliferation, differentiation, cell survival and cellular metabolism.</a:t>
            </a:r>
          </a:p>
          <a:p>
            <a:pPr marL="0" indent="0" algn="l">
              <a:buNone/>
            </a:pPr>
            <a:r>
              <a:rPr lang="en-US" dirty="0" smtClean="0"/>
              <a:t> </a:t>
            </a:r>
            <a:endParaRPr lang="en-US" dirty="0"/>
          </a:p>
          <a:p>
            <a:pPr algn="l"/>
            <a:endParaRPr lang="ar-IQ" dirty="0"/>
          </a:p>
        </p:txBody>
      </p:sp>
    </p:spTree>
    <p:extLst>
      <p:ext uri="{BB962C8B-B14F-4D97-AF65-F5344CB8AC3E}">
        <p14:creationId xmlns:p14="http://schemas.microsoft.com/office/powerpoint/2010/main" val="2299531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16632"/>
            <a:ext cx="9144000" cy="6741368"/>
          </a:xfrm>
        </p:spPr>
        <p:txBody>
          <a:bodyPr/>
          <a:lstStyle/>
          <a:p>
            <a:pPr algn="l" rtl="0"/>
            <a:r>
              <a:rPr lang="en-US" dirty="0"/>
              <a:t>The signaling molecules that activate RTK are soluble or membrane bound peptide or protein hormones. Examples:</a:t>
            </a:r>
          </a:p>
          <a:p>
            <a:pPr algn="l" rtl="0"/>
            <a:r>
              <a:rPr lang="en-US" dirty="0"/>
              <a:t> </a:t>
            </a:r>
            <a:r>
              <a:rPr lang="en-US" b="1" u="sng" dirty="0">
                <a:solidFill>
                  <a:srgbClr val="FF0000"/>
                </a:solidFill>
              </a:rPr>
              <a:t>1-</a:t>
            </a:r>
            <a:r>
              <a:rPr lang="en-US" dirty="0"/>
              <a:t>Nerve growth factor (NGF)                  </a:t>
            </a:r>
            <a:endParaRPr lang="en-US" dirty="0" smtClean="0"/>
          </a:p>
          <a:p>
            <a:pPr algn="l" rtl="0"/>
            <a:r>
              <a:rPr lang="en-US" dirty="0" smtClean="0"/>
              <a:t> </a:t>
            </a:r>
            <a:r>
              <a:rPr lang="en-US" b="1" u="sng" dirty="0">
                <a:solidFill>
                  <a:srgbClr val="FF0000"/>
                </a:solidFill>
              </a:rPr>
              <a:t>2-</a:t>
            </a:r>
            <a:r>
              <a:rPr lang="en-US" dirty="0"/>
              <a:t> Platelets-derived factor(PDGF)</a:t>
            </a:r>
          </a:p>
          <a:p>
            <a:pPr lvl="0" algn="l" rtl="0"/>
            <a:r>
              <a:rPr lang="en-US" dirty="0" smtClean="0"/>
              <a:t> </a:t>
            </a:r>
            <a:r>
              <a:rPr lang="en-US" b="1" u="sng" dirty="0" smtClean="0">
                <a:solidFill>
                  <a:srgbClr val="FF0000"/>
                </a:solidFill>
              </a:rPr>
              <a:t>3-</a:t>
            </a:r>
            <a:r>
              <a:rPr lang="en-US" dirty="0" smtClean="0"/>
              <a:t> Fibroblast </a:t>
            </a:r>
            <a:r>
              <a:rPr lang="en-US" dirty="0"/>
              <a:t>growth factor(FGF)         </a:t>
            </a:r>
            <a:endParaRPr lang="en-US" dirty="0" smtClean="0"/>
          </a:p>
          <a:p>
            <a:pPr lvl="0" algn="l" rtl="0"/>
            <a:r>
              <a:rPr lang="en-US" dirty="0" smtClean="0"/>
              <a:t> </a:t>
            </a:r>
            <a:r>
              <a:rPr lang="en-US" b="1" u="sng" dirty="0" smtClean="0">
                <a:solidFill>
                  <a:srgbClr val="FF0000"/>
                </a:solidFill>
              </a:rPr>
              <a:t>4-</a:t>
            </a:r>
            <a:r>
              <a:rPr lang="en-US" dirty="0" smtClean="0"/>
              <a:t> </a:t>
            </a:r>
            <a:r>
              <a:rPr lang="en-US" dirty="0"/>
              <a:t>Epidermal growth factor(EGF</a:t>
            </a:r>
            <a:r>
              <a:rPr lang="en-US" u="sng" dirty="0" smtClean="0"/>
              <a:t>)</a:t>
            </a:r>
          </a:p>
          <a:p>
            <a:pPr lvl="0" algn="l" rtl="0"/>
            <a:endParaRPr lang="en-US" u="sng" dirty="0"/>
          </a:p>
          <a:p>
            <a:pPr algn="l" rtl="0"/>
            <a:r>
              <a:rPr lang="en-US" dirty="0"/>
              <a:t>(RTK) proteins are classified depending on the:-</a:t>
            </a:r>
          </a:p>
          <a:p>
            <a:pPr lvl="0" algn="l" rtl="0"/>
            <a:r>
              <a:rPr lang="en-US" b="1" u="sng" dirty="0" smtClean="0">
                <a:solidFill>
                  <a:srgbClr val="FF0000"/>
                </a:solidFill>
              </a:rPr>
              <a:t>1-</a:t>
            </a:r>
            <a:r>
              <a:rPr lang="en-US" dirty="0" smtClean="0"/>
              <a:t> Structural </a:t>
            </a:r>
            <a:r>
              <a:rPr lang="en-US" dirty="0"/>
              <a:t>properties.</a:t>
            </a:r>
          </a:p>
          <a:p>
            <a:pPr lvl="0" algn="l" rtl="0"/>
            <a:r>
              <a:rPr lang="en-US" b="1" u="sng" dirty="0" smtClean="0">
                <a:solidFill>
                  <a:srgbClr val="FF0000"/>
                </a:solidFill>
              </a:rPr>
              <a:t>2-</a:t>
            </a:r>
            <a:r>
              <a:rPr lang="en-US" dirty="0" smtClean="0"/>
              <a:t> Ligand </a:t>
            </a:r>
            <a:r>
              <a:rPr lang="en-US" dirty="0"/>
              <a:t>specificity.</a:t>
            </a:r>
          </a:p>
          <a:p>
            <a:pPr algn="l"/>
            <a:endParaRPr lang="ar-IQ" dirty="0"/>
          </a:p>
        </p:txBody>
      </p:sp>
    </p:spTree>
    <p:extLst>
      <p:ext uri="{BB962C8B-B14F-4D97-AF65-F5344CB8AC3E}">
        <p14:creationId xmlns:p14="http://schemas.microsoft.com/office/powerpoint/2010/main" val="253379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466730"/>
          </a:xfrm>
        </p:spPr>
        <p:txBody>
          <a:bodyPr/>
          <a:lstStyle/>
          <a:p>
            <a:endParaRPr lang="ar-IQ" dirty="0"/>
          </a:p>
        </p:txBody>
      </p:sp>
      <p:sp>
        <p:nvSpPr>
          <p:cNvPr id="3" name="Content Placeholder 2"/>
          <p:cNvSpPr>
            <a:spLocks noGrp="1"/>
          </p:cNvSpPr>
          <p:nvPr>
            <p:ph idx="1"/>
          </p:nvPr>
        </p:nvSpPr>
        <p:spPr>
          <a:xfrm>
            <a:off x="179512" y="260648"/>
            <a:ext cx="8784976" cy="6480720"/>
          </a:xfrm>
        </p:spPr>
        <p:txBody>
          <a:bodyPr>
            <a:normAutofit fontScale="85000" lnSpcReduction="10000"/>
          </a:bodyPr>
          <a:lstStyle/>
          <a:p>
            <a:pPr algn="justLow" rtl="0">
              <a:lnSpc>
                <a:spcPct val="150000"/>
              </a:lnSpc>
              <a:spcAft>
                <a:spcPts val="0"/>
              </a:spcAft>
            </a:pPr>
            <a:r>
              <a:rPr lang="en-US" sz="3800" b="1" u="sng" dirty="0" smtClean="0">
                <a:solidFill>
                  <a:srgbClr val="FF0000"/>
                </a:solidFill>
                <a:effectLst/>
                <a:latin typeface="Times New Roman"/>
                <a:ea typeface="Times New Roman"/>
              </a:rPr>
              <a:t>3-</a:t>
            </a:r>
            <a:r>
              <a:rPr lang="en-US" sz="3800" u="sng" dirty="0" smtClean="0">
                <a:solidFill>
                  <a:srgbClr val="FF0000"/>
                </a:solidFill>
                <a:effectLst/>
                <a:latin typeface="Times New Roman"/>
                <a:ea typeface="Times New Roman"/>
              </a:rPr>
              <a:t> </a:t>
            </a:r>
            <a:r>
              <a:rPr lang="en-US" sz="3800" b="1" u="sng" dirty="0" err="1" smtClean="0">
                <a:solidFill>
                  <a:srgbClr val="FF0000"/>
                </a:solidFill>
                <a:effectLst/>
                <a:latin typeface="Times New Roman"/>
                <a:ea typeface="Times New Roman"/>
              </a:rPr>
              <a:t>Integrins</a:t>
            </a:r>
            <a:r>
              <a:rPr lang="en-US" sz="3800" b="1" u="sng" dirty="0" smtClean="0">
                <a:solidFill>
                  <a:srgbClr val="FF0000"/>
                </a:solidFill>
                <a:effectLst/>
                <a:latin typeface="Times New Roman"/>
                <a:ea typeface="Times New Roman"/>
              </a:rPr>
              <a:t>:-</a:t>
            </a:r>
            <a:endParaRPr lang="en-US" sz="3800" dirty="0" smtClean="0">
              <a:solidFill>
                <a:srgbClr val="FF0000"/>
              </a:solidFill>
              <a:effectLst/>
              <a:latin typeface="Times New Roman"/>
              <a:ea typeface="Times New Roman"/>
            </a:endParaRPr>
          </a:p>
          <a:p>
            <a:pPr algn="justLow" rtl="0">
              <a:spcAft>
                <a:spcPts val="0"/>
              </a:spcAft>
            </a:pPr>
            <a:r>
              <a:rPr lang="en-US" dirty="0" smtClean="0">
                <a:effectLst/>
                <a:latin typeface="Times New Roman"/>
                <a:ea typeface="Times New Roman"/>
              </a:rPr>
              <a:t> </a:t>
            </a:r>
            <a:r>
              <a:rPr lang="en-US" dirty="0">
                <a:latin typeface="Times New Roman"/>
                <a:ea typeface="Times New Roman"/>
              </a:rPr>
              <a:t>A</a:t>
            </a:r>
            <a:r>
              <a:rPr lang="en-US" dirty="0" smtClean="0">
                <a:effectLst/>
                <a:latin typeface="Times New Roman"/>
                <a:ea typeface="Times New Roman"/>
              </a:rPr>
              <a:t>re </a:t>
            </a:r>
            <a:r>
              <a:rPr lang="en-US" dirty="0" smtClean="0">
                <a:effectLst/>
                <a:latin typeface="Times New Roman"/>
                <a:ea typeface="Times New Roman"/>
              </a:rPr>
              <a:t>produced by a wide variety of cell types, and play a role in the </a:t>
            </a:r>
            <a:r>
              <a:rPr lang="en-US" b="1" dirty="0" smtClean="0">
                <a:solidFill>
                  <a:srgbClr val="FF0000"/>
                </a:solidFill>
                <a:effectLst/>
                <a:latin typeface="Times New Roman"/>
                <a:ea typeface="Times New Roman"/>
              </a:rPr>
              <a:t>attachment of a cell to the </a:t>
            </a:r>
            <a:r>
              <a:rPr lang="en-US" b="1" dirty="0" err="1" smtClean="0">
                <a:solidFill>
                  <a:srgbClr val="FF0000"/>
                </a:solidFill>
                <a:effectLst/>
                <a:latin typeface="Times New Roman"/>
                <a:ea typeface="Times New Roman"/>
              </a:rPr>
              <a:t>extracllular</a:t>
            </a:r>
            <a:r>
              <a:rPr lang="en-US" b="1" dirty="0" smtClean="0">
                <a:solidFill>
                  <a:srgbClr val="FF0000"/>
                </a:solidFill>
                <a:effectLst/>
                <a:latin typeface="Times New Roman"/>
                <a:ea typeface="Times New Roman"/>
              </a:rPr>
              <a:t> matrix (ECM) and to other cells</a:t>
            </a:r>
            <a:r>
              <a:rPr lang="en-US" dirty="0" smtClean="0">
                <a:effectLst/>
                <a:latin typeface="Times New Roman"/>
                <a:ea typeface="Times New Roman"/>
              </a:rPr>
              <a:t>, and in the signal transduction of signals received from extracellular matrix components such as </a:t>
            </a:r>
            <a:r>
              <a:rPr lang="en-US" dirty="0" err="1" smtClean="0">
                <a:effectLst/>
                <a:latin typeface="Times New Roman"/>
                <a:ea typeface="Times New Roman"/>
              </a:rPr>
              <a:t>fibronectin</a:t>
            </a:r>
            <a:r>
              <a:rPr lang="en-US" dirty="0" smtClean="0">
                <a:effectLst/>
                <a:latin typeface="Times New Roman"/>
                <a:ea typeface="Times New Roman"/>
              </a:rPr>
              <a:t>, </a:t>
            </a:r>
            <a:r>
              <a:rPr lang="en-US" dirty="0" smtClean="0">
                <a:effectLst/>
                <a:latin typeface="Times New Roman"/>
                <a:ea typeface="Times New Roman"/>
              </a:rPr>
              <a:t>collagen</a:t>
            </a:r>
            <a:r>
              <a:rPr lang="en-US" dirty="0">
                <a:latin typeface="Times New Roman"/>
                <a:ea typeface="Times New Roman"/>
              </a:rPr>
              <a:t>.</a:t>
            </a:r>
            <a:endParaRPr lang="en-US" sz="2800" dirty="0" smtClean="0">
              <a:effectLst/>
              <a:latin typeface="Times New Roman"/>
              <a:ea typeface="Times New Roman"/>
            </a:endParaRPr>
          </a:p>
          <a:p>
            <a:pPr algn="justLow" rtl="0">
              <a:spcAft>
                <a:spcPts val="0"/>
              </a:spcAft>
            </a:pPr>
            <a:r>
              <a:rPr lang="en-US" dirty="0" smtClean="0">
                <a:effectLst/>
                <a:latin typeface="Times New Roman"/>
                <a:ea typeface="Times New Roman"/>
              </a:rPr>
              <a:t>Important differences between integrin – signaling in </a:t>
            </a:r>
            <a:r>
              <a:rPr lang="en-US" b="1" dirty="0" smtClean="0">
                <a:solidFill>
                  <a:srgbClr val="FF0000"/>
                </a:solidFill>
                <a:effectLst/>
                <a:latin typeface="Times New Roman"/>
                <a:ea typeface="Times New Roman"/>
              </a:rPr>
              <a:t>circulating blood cells</a:t>
            </a:r>
            <a:r>
              <a:rPr lang="en-US" dirty="0" smtClean="0">
                <a:solidFill>
                  <a:srgbClr val="FF0000"/>
                </a:solidFill>
                <a:effectLst/>
                <a:latin typeface="Times New Roman"/>
                <a:ea typeface="Times New Roman"/>
              </a:rPr>
              <a:t> </a:t>
            </a:r>
            <a:r>
              <a:rPr lang="en-US" dirty="0" smtClean="0">
                <a:effectLst/>
                <a:latin typeface="Times New Roman"/>
                <a:ea typeface="Times New Roman"/>
              </a:rPr>
              <a:t>and that in </a:t>
            </a:r>
            <a:r>
              <a:rPr lang="en-US" b="1" dirty="0" smtClean="0">
                <a:solidFill>
                  <a:srgbClr val="FF0000"/>
                </a:solidFill>
                <a:effectLst/>
                <a:latin typeface="Times New Roman"/>
                <a:ea typeface="Times New Roman"/>
              </a:rPr>
              <a:t>non-circulating</a:t>
            </a:r>
            <a:r>
              <a:rPr lang="en-US" b="1" dirty="0" smtClean="0">
                <a:effectLst/>
                <a:latin typeface="Times New Roman"/>
                <a:ea typeface="Times New Roman"/>
              </a:rPr>
              <a:t> cells</a:t>
            </a:r>
            <a:r>
              <a:rPr lang="en-US" dirty="0" smtClean="0">
                <a:effectLst/>
                <a:latin typeface="Times New Roman"/>
                <a:ea typeface="Times New Roman"/>
              </a:rPr>
              <a:t>. </a:t>
            </a:r>
          </a:p>
          <a:p>
            <a:pPr algn="justLow" rtl="0">
              <a:spcAft>
                <a:spcPts val="0"/>
              </a:spcAft>
            </a:pPr>
            <a:r>
              <a:rPr lang="en-US" dirty="0" err="1" smtClean="0">
                <a:effectLst/>
                <a:latin typeface="Times New Roman"/>
                <a:ea typeface="Times New Roman"/>
              </a:rPr>
              <a:t>Integrins</a:t>
            </a:r>
            <a:r>
              <a:rPr lang="en-US" dirty="0" smtClean="0">
                <a:effectLst/>
                <a:latin typeface="Times New Roman"/>
                <a:ea typeface="Times New Roman"/>
              </a:rPr>
              <a:t> at the cell-surface </a:t>
            </a:r>
            <a:r>
              <a:rPr lang="en-US" b="1" dirty="0" smtClean="0">
                <a:effectLst/>
                <a:latin typeface="Times New Roman"/>
                <a:ea typeface="Times New Roman"/>
              </a:rPr>
              <a:t>of circulating </a:t>
            </a:r>
            <a:r>
              <a:rPr lang="en-US" dirty="0" smtClean="0">
                <a:effectLst/>
                <a:latin typeface="Times New Roman"/>
                <a:ea typeface="Times New Roman"/>
              </a:rPr>
              <a:t>cells are </a:t>
            </a:r>
            <a:r>
              <a:rPr lang="en-US" b="1" u="sng" dirty="0" smtClean="0">
                <a:solidFill>
                  <a:srgbClr val="FF0000"/>
                </a:solidFill>
                <a:effectLst/>
                <a:latin typeface="Times New Roman"/>
                <a:ea typeface="Times New Roman"/>
              </a:rPr>
              <a:t>inactive under normal physiological conditions</a:t>
            </a:r>
            <a:r>
              <a:rPr lang="en-US" u="sng" dirty="0" smtClean="0">
                <a:solidFill>
                  <a:srgbClr val="FF0000"/>
                </a:solidFill>
                <a:effectLst/>
                <a:latin typeface="Times New Roman"/>
                <a:ea typeface="Times New Roman"/>
              </a:rPr>
              <a:t>.</a:t>
            </a:r>
            <a:r>
              <a:rPr lang="en-US" dirty="0" smtClean="0">
                <a:effectLst/>
                <a:latin typeface="Times New Roman"/>
                <a:ea typeface="Times New Roman"/>
              </a:rPr>
              <a:t> </a:t>
            </a:r>
            <a:endParaRPr lang="en-US" dirty="0" smtClean="0">
              <a:effectLst/>
              <a:latin typeface="Times New Roman"/>
              <a:ea typeface="Times New Roman"/>
            </a:endParaRPr>
          </a:p>
          <a:p>
            <a:pPr algn="justLow" rtl="0">
              <a:spcAft>
                <a:spcPts val="0"/>
              </a:spcAft>
            </a:pPr>
            <a:r>
              <a:rPr lang="en-US" b="1" u="sng" dirty="0" smtClean="0">
                <a:effectLst/>
                <a:latin typeface="Times New Roman"/>
                <a:ea typeface="Times New Roman"/>
              </a:rPr>
              <a:t>Epithelial </a:t>
            </a:r>
            <a:r>
              <a:rPr lang="en-US" b="1" u="sng" dirty="0" smtClean="0">
                <a:effectLst/>
                <a:latin typeface="Times New Roman"/>
                <a:ea typeface="Times New Roman"/>
              </a:rPr>
              <a:t>cells </a:t>
            </a:r>
            <a:r>
              <a:rPr lang="en-US" dirty="0" smtClean="0">
                <a:effectLst/>
                <a:latin typeface="Times New Roman"/>
                <a:ea typeface="Times New Roman"/>
              </a:rPr>
              <a:t>, in contrast , have </a:t>
            </a:r>
            <a:r>
              <a:rPr lang="en-US" b="1" dirty="0" smtClean="0">
                <a:solidFill>
                  <a:srgbClr val="FF0000"/>
                </a:solidFill>
                <a:effectLst/>
                <a:latin typeface="Times New Roman"/>
                <a:ea typeface="Times New Roman"/>
              </a:rPr>
              <a:t>active </a:t>
            </a:r>
            <a:r>
              <a:rPr lang="en-US" b="1" dirty="0" err="1" smtClean="0">
                <a:solidFill>
                  <a:srgbClr val="FF0000"/>
                </a:solidFill>
                <a:effectLst/>
                <a:latin typeface="Times New Roman"/>
                <a:ea typeface="Times New Roman"/>
              </a:rPr>
              <a:t>integrins</a:t>
            </a:r>
            <a:r>
              <a:rPr lang="en-US" b="1" dirty="0" smtClean="0">
                <a:solidFill>
                  <a:srgbClr val="FF0000"/>
                </a:solidFill>
                <a:effectLst/>
                <a:latin typeface="Times New Roman"/>
                <a:ea typeface="Times New Roman"/>
              </a:rPr>
              <a:t> </a:t>
            </a:r>
            <a:r>
              <a:rPr lang="en-US" dirty="0" smtClean="0">
                <a:effectLst/>
                <a:latin typeface="Times New Roman"/>
                <a:ea typeface="Times New Roman"/>
              </a:rPr>
              <a:t>at their cell surface under normal condition , which help to maintain their stable adhesion to underlying stromal cells, which provide appropriate signal in order to </a:t>
            </a:r>
            <a:r>
              <a:rPr lang="en-US" dirty="0" smtClean="0">
                <a:effectLst/>
                <a:latin typeface="Times New Roman"/>
                <a:ea typeface="Times New Roman"/>
              </a:rPr>
              <a:t>maintain </a:t>
            </a:r>
            <a:r>
              <a:rPr lang="en-US" dirty="0" smtClean="0">
                <a:effectLst/>
                <a:latin typeface="Times New Roman"/>
                <a:ea typeface="Times New Roman"/>
              </a:rPr>
              <a:t>their survival and differentiation.</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1778720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466730"/>
          </a:xfrm>
        </p:spPr>
        <p:txBody>
          <a:bodyPr/>
          <a:lstStyle/>
          <a:p>
            <a:endParaRPr lang="ar-IQ" dirty="0"/>
          </a:p>
        </p:txBody>
      </p:sp>
      <p:sp>
        <p:nvSpPr>
          <p:cNvPr id="3" name="Content Placeholder 2"/>
          <p:cNvSpPr>
            <a:spLocks noGrp="1"/>
          </p:cNvSpPr>
          <p:nvPr>
            <p:ph idx="1"/>
          </p:nvPr>
        </p:nvSpPr>
        <p:spPr>
          <a:xfrm>
            <a:off x="179512" y="260648"/>
            <a:ext cx="8856984" cy="6597352"/>
          </a:xfrm>
        </p:spPr>
        <p:txBody>
          <a:bodyPr>
            <a:normAutofit fontScale="85000" lnSpcReduction="10000"/>
          </a:bodyPr>
          <a:lstStyle/>
          <a:p>
            <a:pPr algn="justLow" rtl="0">
              <a:lnSpc>
                <a:spcPct val="150000"/>
              </a:lnSpc>
              <a:spcAft>
                <a:spcPts val="0"/>
              </a:spcAft>
            </a:pPr>
            <a:r>
              <a:rPr lang="en-US" sz="3300" b="1" u="sng" dirty="0" smtClean="0">
                <a:solidFill>
                  <a:srgbClr val="FF0000"/>
                </a:solidFill>
                <a:effectLst/>
                <a:latin typeface="Times New Roman"/>
                <a:ea typeface="Times New Roman"/>
              </a:rPr>
              <a:t>4- Toll like receptors (TLRs):-</a:t>
            </a:r>
            <a:endParaRPr lang="en-US" sz="3300" dirty="0" smtClean="0">
              <a:solidFill>
                <a:srgbClr val="FF0000"/>
              </a:solidFill>
              <a:effectLst/>
              <a:latin typeface="Times New Roman"/>
              <a:ea typeface="Times New Roman"/>
            </a:endParaRPr>
          </a:p>
          <a:p>
            <a:pPr algn="justLow" rtl="0">
              <a:spcAft>
                <a:spcPts val="0"/>
              </a:spcAft>
            </a:pPr>
            <a:r>
              <a:rPr lang="en-US" dirty="0" smtClean="0">
                <a:effectLst/>
                <a:latin typeface="Times New Roman"/>
                <a:ea typeface="Times New Roman"/>
              </a:rPr>
              <a:t> They are a type of pattern recognition receptor and recognize molecules that are shared by pathogens but distinguishable from host molecules , once they have breached physical barriers such as the skin or intestinal tract </a:t>
            </a:r>
            <a:r>
              <a:rPr lang="en-US" dirty="0" err="1" smtClean="0">
                <a:effectLst/>
                <a:latin typeface="Times New Roman"/>
                <a:ea typeface="Times New Roman"/>
              </a:rPr>
              <a:t>mucose</a:t>
            </a:r>
            <a:r>
              <a:rPr lang="en-US" dirty="0" smtClean="0">
                <a:effectLst/>
                <a:latin typeface="Times New Roman"/>
                <a:ea typeface="Times New Roman"/>
              </a:rPr>
              <a:t> and activate immune cell responses , they are play a key role in the </a:t>
            </a:r>
            <a:r>
              <a:rPr lang="en-US" b="1" dirty="0" smtClean="0">
                <a:solidFill>
                  <a:srgbClr val="FF0000"/>
                </a:solidFill>
                <a:effectLst/>
                <a:latin typeface="Times New Roman"/>
                <a:ea typeface="Times New Roman"/>
              </a:rPr>
              <a:t>innate immune system</a:t>
            </a:r>
            <a:r>
              <a:rPr lang="en-US" dirty="0" smtClean="0">
                <a:solidFill>
                  <a:srgbClr val="FF0000"/>
                </a:solidFill>
                <a:effectLst/>
                <a:latin typeface="Times New Roman"/>
                <a:ea typeface="Times New Roman"/>
              </a:rPr>
              <a:t>.</a:t>
            </a:r>
            <a:endParaRPr lang="en-US" sz="2800" dirty="0" smtClean="0">
              <a:solidFill>
                <a:srgbClr val="FF0000"/>
              </a:solidFill>
              <a:effectLst/>
              <a:latin typeface="Times New Roman"/>
              <a:ea typeface="Times New Roman"/>
            </a:endParaRPr>
          </a:p>
          <a:p>
            <a:pPr algn="justLow" rtl="0">
              <a:spcAft>
                <a:spcPts val="0"/>
              </a:spcAft>
            </a:pPr>
            <a:r>
              <a:rPr lang="en-US" dirty="0" smtClean="0">
                <a:effectLst/>
                <a:latin typeface="Times New Roman"/>
                <a:ea typeface="Times New Roman"/>
              </a:rPr>
              <a:t>Following activation by ligands of microbial origin, several reactions are possible. Immune cells can produce signaling factors called </a:t>
            </a:r>
            <a:r>
              <a:rPr lang="en-US" b="1" dirty="0" smtClean="0">
                <a:solidFill>
                  <a:srgbClr val="FF0000"/>
                </a:solidFill>
                <a:effectLst/>
                <a:latin typeface="Times New Roman"/>
                <a:ea typeface="Times New Roman"/>
              </a:rPr>
              <a:t>cytokines</a:t>
            </a:r>
            <a:r>
              <a:rPr lang="en-US" dirty="0" smtClean="0">
                <a:effectLst/>
                <a:latin typeface="Times New Roman"/>
                <a:ea typeface="Times New Roman"/>
              </a:rPr>
              <a:t> with trigger inflammation. In the case of bacterial factor, the pathogen might be </a:t>
            </a:r>
            <a:r>
              <a:rPr lang="en-US" dirty="0" err="1" smtClean="0">
                <a:effectLst/>
                <a:latin typeface="Times New Roman"/>
                <a:ea typeface="Times New Roman"/>
              </a:rPr>
              <a:t>phagocytosed</a:t>
            </a:r>
            <a:r>
              <a:rPr lang="en-US" dirty="0" smtClean="0">
                <a:effectLst/>
                <a:latin typeface="Times New Roman"/>
                <a:ea typeface="Times New Roman"/>
              </a:rPr>
              <a:t> and digested, and its antigens presented to CD4. T cells. In the case of a viral factor, the infected cell may shut off its protein synthesis and may undergo programmed cell death (apoptosis). Immune cells that have detected a virus may also release anti-viral factors such as </a:t>
            </a:r>
            <a:r>
              <a:rPr lang="en-US" dirty="0" err="1" smtClean="0">
                <a:effectLst/>
                <a:latin typeface="Times New Roman"/>
                <a:ea typeface="Times New Roman"/>
              </a:rPr>
              <a:t>interferones</a:t>
            </a:r>
            <a:r>
              <a:rPr lang="en-US" dirty="0" smtClean="0">
                <a:effectLst/>
                <a:latin typeface="Times New Roman"/>
                <a:ea typeface="Times New Roman"/>
              </a:rPr>
              <a:t>.</a:t>
            </a:r>
            <a:endParaRPr lang="en-US" sz="2800" dirty="0" smtClean="0">
              <a:effectLst/>
              <a:latin typeface="Times New Roman"/>
              <a:ea typeface="Times New Roman"/>
            </a:endParaRPr>
          </a:p>
        </p:txBody>
      </p:sp>
    </p:spTree>
    <p:extLst>
      <p:ext uri="{BB962C8B-B14F-4D97-AF65-F5344CB8AC3E}">
        <p14:creationId xmlns:p14="http://schemas.microsoft.com/office/powerpoint/2010/main" val="1451429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normAutofit fontScale="92500"/>
          </a:bodyPr>
          <a:lstStyle/>
          <a:p>
            <a:pPr algn="l" rtl="0" fontAlgn="t">
              <a:spcAft>
                <a:spcPts val="830"/>
              </a:spcAft>
            </a:pPr>
            <a:r>
              <a:rPr lang="en-US" sz="4000" b="1" u="sng" dirty="0" smtClean="0">
                <a:solidFill>
                  <a:srgbClr val="000000"/>
                </a:solidFill>
                <a:effectLst/>
                <a:latin typeface="Times New Roman"/>
                <a:ea typeface="Times New Roman"/>
              </a:rPr>
              <a:t>The signal is terminated</a:t>
            </a:r>
            <a:endParaRPr lang="en-US" sz="2800" dirty="0" smtClean="0">
              <a:effectLst/>
              <a:latin typeface="Times New Roman"/>
              <a:ea typeface="Times New Roman"/>
            </a:endParaRPr>
          </a:p>
          <a:p>
            <a:pPr algn="l" rtl="0" fontAlgn="t">
              <a:spcAft>
                <a:spcPts val="830"/>
              </a:spcAft>
            </a:pPr>
            <a:r>
              <a:rPr lang="en-US" dirty="0" smtClean="0">
                <a:solidFill>
                  <a:srgbClr val="000000"/>
                </a:solidFill>
                <a:effectLst/>
                <a:latin typeface="Times New Roman"/>
                <a:ea typeface="Times New Roman"/>
              </a:rPr>
              <a:t>Protein phosphatases are one mechanism for the termination of a signaling process. After a signaling process has been initiated and the information has been transduced to affect other cellular processes, the signaling processes must be terminated. </a:t>
            </a:r>
          </a:p>
          <a:p>
            <a:pPr algn="l" rtl="0" fontAlgn="t">
              <a:spcAft>
                <a:spcPts val="830"/>
              </a:spcAft>
            </a:pPr>
            <a:r>
              <a:rPr lang="en-US" dirty="0" smtClean="0">
                <a:solidFill>
                  <a:srgbClr val="000000"/>
                </a:solidFill>
                <a:effectLst/>
                <a:latin typeface="Times New Roman"/>
                <a:ea typeface="Times New Roman"/>
              </a:rPr>
              <a:t>Without such termination, cells lose their responsiveness to new signals. Moreover, signaling processes that fail to be terminated properly may lead to uncontrolled cell growth and the possibility of cancer.</a:t>
            </a:r>
            <a:endParaRPr lang="en-US" sz="2800" dirty="0" smtClean="0">
              <a:effectLst/>
              <a:latin typeface="Times New Roman"/>
              <a:ea typeface="Times New Roman"/>
            </a:endParaRPr>
          </a:p>
          <a:p>
            <a:pPr algn="l" rtl="0" fontAlgn="t">
              <a:spcAft>
                <a:spcPts val="830"/>
              </a:spcAft>
            </a:pPr>
            <a:r>
              <a:rPr lang="en-US" sz="3600" b="1" u="none" strike="noStrike" dirty="0" smtClean="0">
                <a:effectLst/>
                <a:latin typeface="Times New Roman"/>
                <a:ea typeface="Times New Roman"/>
              </a:rPr>
              <a:t> </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1802135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394722"/>
          </a:xfrm>
        </p:spPr>
        <p:txBody>
          <a:bodyPr/>
          <a:lstStyle/>
          <a:p>
            <a:endParaRPr lang="ar-IQ"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13690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492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394722"/>
          </a:xfrm>
        </p:spPr>
        <p:txBody>
          <a:bodyPr/>
          <a:lstStyle/>
          <a:p>
            <a:endParaRPr lang="ar-IQ" dirty="0"/>
          </a:p>
        </p:txBody>
      </p:sp>
      <p:sp>
        <p:nvSpPr>
          <p:cNvPr id="3" name="Content Placeholder 2"/>
          <p:cNvSpPr>
            <a:spLocks noGrp="1"/>
          </p:cNvSpPr>
          <p:nvPr>
            <p:ph idx="1"/>
          </p:nvPr>
        </p:nvSpPr>
        <p:spPr>
          <a:xfrm>
            <a:off x="107504" y="260648"/>
            <a:ext cx="8856984" cy="6408712"/>
          </a:xfrm>
        </p:spPr>
        <p:txBody>
          <a:bodyPr>
            <a:normAutofit fontScale="92500" lnSpcReduction="20000"/>
          </a:bodyPr>
          <a:lstStyle/>
          <a:p>
            <a:pPr algn="justLow" rtl="0">
              <a:lnSpc>
                <a:spcPct val="150000"/>
              </a:lnSpc>
              <a:spcAft>
                <a:spcPts val="0"/>
              </a:spcAft>
            </a:pPr>
            <a:r>
              <a:rPr lang="en-US" sz="3600" b="1" u="sng" dirty="0" smtClean="0">
                <a:effectLst/>
                <a:latin typeface="Times New Roman"/>
                <a:ea typeface="Times New Roman"/>
              </a:rPr>
              <a:t>Calcium is Mediator of Hormone Action:-</a:t>
            </a:r>
            <a:endParaRPr lang="en-US" sz="2800" dirty="0" smtClean="0">
              <a:effectLst/>
              <a:latin typeface="Times New Roman"/>
              <a:ea typeface="Times New Roman"/>
            </a:endParaRPr>
          </a:p>
          <a:p>
            <a:pPr marL="228600" algn="justLow" rtl="0">
              <a:spcAft>
                <a:spcPts val="0"/>
              </a:spcAft>
            </a:pPr>
            <a:r>
              <a:rPr lang="en-US" dirty="0" smtClean="0">
                <a:effectLst/>
                <a:latin typeface="Times New Roman"/>
                <a:ea typeface="Times New Roman"/>
              </a:rPr>
              <a:t>Certain hormone- receptor interactions result in the activation of </a:t>
            </a:r>
            <a:r>
              <a:rPr lang="en-US" b="1" dirty="0" smtClean="0">
                <a:solidFill>
                  <a:srgbClr val="FF0000"/>
                </a:solidFill>
                <a:effectLst/>
                <a:latin typeface="Times New Roman"/>
                <a:ea typeface="Times New Roman"/>
              </a:rPr>
              <a:t>phospholipase C</a:t>
            </a:r>
            <a:r>
              <a:rPr lang="en-US" dirty="0" smtClean="0">
                <a:effectLst/>
                <a:latin typeface="Times New Roman"/>
                <a:ea typeface="Times New Roman"/>
              </a:rPr>
              <a:t>. This appears to involve a specific </a:t>
            </a:r>
            <a:r>
              <a:rPr lang="en-US" b="1" dirty="0" smtClean="0">
                <a:solidFill>
                  <a:srgbClr val="FF0000"/>
                </a:solidFill>
                <a:effectLst/>
                <a:latin typeface="Times New Roman"/>
                <a:ea typeface="Times New Roman"/>
              </a:rPr>
              <a:t>G protein</a:t>
            </a:r>
            <a:r>
              <a:rPr lang="en-US" dirty="0" smtClean="0">
                <a:effectLst/>
                <a:latin typeface="Times New Roman"/>
                <a:ea typeface="Times New Roman"/>
              </a:rPr>
              <a:t>, which also may </a:t>
            </a:r>
            <a:r>
              <a:rPr lang="en-US" b="1" dirty="0" smtClean="0">
                <a:solidFill>
                  <a:srgbClr val="FF0000"/>
                </a:solidFill>
                <a:effectLst/>
                <a:latin typeface="Times New Roman"/>
                <a:ea typeface="Times New Roman"/>
              </a:rPr>
              <a:t>activate a calcium channel</a:t>
            </a:r>
            <a:r>
              <a:rPr lang="en-US" dirty="0" smtClean="0">
                <a:effectLst/>
                <a:latin typeface="Times New Roman"/>
                <a:ea typeface="Times New Roman"/>
              </a:rPr>
              <a:t>.</a:t>
            </a:r>
          </a:p>
          <a:p>
            <a:pPr marL="228600" algn="justLow" rtl="0">
              <a:spcAft>
                <a:spcPts val="0"/>
              </a:spcAft>
            </a:pPr>
            <a:r>
              <a:rPr lang="en-US" dirty="0" smtClean="0">
                <a:effectLst/>
                <a:latin typeface="Times New Roman"/>
                <a:ea typeface="Times New Roman"/>
              </a:rPr>
              <a:t> Phospholipase C results in </a:t>
            </a:r>
            <a:r>
              <a:rPr lang="en-US" b="1" dirty="0" smtClean="0">
                <a:effectLst/>
                <a:latin typeface="Times New Roman"/>
                <a:ea typeface="Times New Roman"/>
              </a:rPr>
              <a:t>generation</a:t>
            </a:r>
            <a:r>
              <a:rPr lang="en-US" dirty="0" smtClean="0">
                <a:effectLst/>
                <a:latin typeface="Times New Roman"/>
                <a:ea typeface="Times New Roman"/>
              </a:rPr>
              <a:t> of </a:t>
            </a:r>
            <a:r>
              <a:rPr lang="en-US" b="1" dirty="0" smtClean="0">
                <a:solidFill>
                  <a:srgbClr val="FF0000"/>
                </a:solidFill>
                <a:effectLst/>
                <a:latin typeface="Times New Roman"/>
                <a:ea typeface="Times New Roman"/>
              </a:rPr>
              <a:t>inositol triphosphate (IP3),</a:t>
            </a:r>
            <a:r>
              <a:rPr lang="en-US" dirty="0" smtClean="0">
                <a:effectLst/>
                <a:latin typeface="Times New Roman"/>
                <a:ea typeface="Times New Roman"/>
              </a:rPr>
              <a:t> which </a:t>
            </a:r>
            <a:r>
              <a:rPr lang="en-US" b="1" dirty="0" smtClean="0">
                <a:solidFill>
                  <a:srgbClr val="FF0000"/>
                </a:solidFill>
                <a:effectLst/>
                <a:latin typeface="Times New Roman"/>
                <a:ea typeface="Times New Roman"/>
              </a:rPr>
              <a:t>liberates stored intracellular Ca</a:t>
            </a:r>
            <a:r>
              <a:rPr lang="en-US" b="1" baseline="30000" dirty="0" smtClean="0">
                <a:solidFill>
                  <a:srgbClr val="FF0000"/>
                </a:solidFill>
                <a:effectLst/>
                <a:latin typeface="Times New Roman"/>
                <a:ea typeface="Times New Roman"/>
              </a:rPr>
              <a:t>+2</a:t>
            </a:r>
            <a:r>
              <a:rPr lang="en-US" dirty="0" smtClean="0">
                <a:effectLst/>
                <a:latin typeface="Times New Roman"/>
                <a:ea typeface="Times New Roman"/>
              </a:rPr>
              <a:t>, and </a:t>
            </a:r>
            <a:r>
              <a:rPr lang="en-US" dirty="0" err="1" smtClean="0">
                <a:effectLst/>
                <a:latin typeface="Times New Roman"/>
                <a:ea typeface="Times New Roman"/>
              </a:rPr>
              <a:t>diacylglycerol</a:t>
            </a:r>
            <a:r>
              <a:rPr lang="en-US" dirty="0" smtClean="0">
                <a:effectLst/>
                <a:latin typeface="Times New Roman"/>
                <a:ea typeface="Times New Roman"/>
              </a:rPr>
              <a:t> </a:t>
            </a:r>
            <a:r>
              <a:rPr lang="en-US" b="1" dirty="0" smtClean="0">
                <a:effectLst/>
                <a:latin typeface="Times New Roman"/>
                <a:ea typeface="Times New Roman"/>
              </a:rPr>
              <a:t>(DAG), </a:t>
            </a:r>
            <a:r>
              <a:rPr lang="en-US" dirty="0" smtClean="0">
                <a:effectLst/>
                <a:latin typeface="Times New Roman"/>
                <a:ea typeface="Times New Roman"/>
              </a:rPr>
              <a:t>a potent </a:t>
            </a:r>
            <a:r>
              <a:rPr lang="en-US" b="1" dirty="0" smtClean="0">
                <a:effectLst/>
                <a:latin typeface="Times New Roman"/>
                <a:ea typeface="Times New Roman"/>
              </a:rPr>
              <a:t>activator of protein kinase C (CPK).</a:t>
            </a:r>
            <a:endParaRPr lang="en-US" sz="2800" b="1" dirty="0" smtClean="0">
              <a:effectLst/>
              <a:latin typeface="Times New Roman"/>
              <a:ea typeface="Times New Roman"/>
            </a:endParaRPr>
          </a:p>
          <a:p>
            <a:pPr marL="228600" algn="justLow" rtl="0">
              <a:spcAft>
                <a:spcPts val="0"/>
              </a:spcAft>
            </a:pPr>
            <a:r>
              <a:rPr lang="en-US" dirty="0" smtClean="0">
                <a:effectLst/>
                <a:latin typeface="Times New Roman"/>
                <a:ea typeface="Times New Roman"/>
              </a:rPr>
              <a:t>In the scheme below , the activated (PKC) phosphorylates specific substrates , which then alter physiologic processes , the </a:t>
            </a:r>
            <a:r>
              <a:rPr lang="en-US" b="1" dirty="0" smtClean="0">
                <a:solidFill>
                  <a:srgbClr val="FF0000"/>
                </a:solidFill>
                <a:effectLst/>
                <a:latin typeface="Times New Roman"/>
                <a:ea typeface="Times New Roman"/>
              </a:rPr>
              <a:t>Ca</a:t>
            </a:r>
            <a:r>
              <a:rPr lang="en-US" b="1" baseline="30000" dirty="0" smtClean="0">
                <a:solidFill>
                  <a:srgbClr val="FF0000"/>
                </a:solidFill>
                <a:effectLst/>
                <a:latin typeface="Times New Roman"/>
                <a:ea typeface="Times New Roman"/>
              </a:rPr>
              <a:t>+2</a:t>
            </a:r>
            <a:r>
              <a:rPr lang="en-US" b="1" dirty="0" smtClean="0">
                <a:solidFill>
                  <a:srgbClr val="FF0000"/>
                </a:solidFill>
                <a:effectLst/>
                <a:latin typeface="Times New Roman"/>
                <a:ea typeface="Times New Roman"/>
              </a:rPr>
              <a:t> calmodulin </a:t>
            </a:r>
            <a:r>
              <a:rPr lang="en-US" dirty="0" smtClean="0">
                <a:effectLst/>
                <a:latin typeface="Times New Roman"/>
                <a:ea typeface="Times New Roman"/>
              </a:rPr>
              <a:t>complex can activate specific kinases these actions result in phosphorylation of substrates , and this leads to altered physiologic responses . </a:t>
            </a:r>
            <a:endParaRPr lang="ar-IQ" dirty="0"/>
          </a:p>
        </p:txBody>
      </p:sp>
    </p:spTree>
    <p:extLst>
      <p:ext uri="{BB962C8B-B14F-4D97-AF65-F5344CB8AC3E}">
        <p14:creationId xmlns:p14="http://schemas.microsoft.com/office/powerpoint/2010/main" val="4198860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lstStyle/>
          <a:p>
            <a:pPr algn="l" rtl="0">
              <a:spcAft>
                <a:spcPts val="0"/>
              </a:spcAft>
            </a:pPr>
            <a:r>
              <a:rPr lang="en-US" b="1" u="sng" dirty="0" smtClean="0">
                <a:effectLst/>
                <a:latin typeface="Times New Roman"/>
                <a:ea typeface="Times New Roman"/>
              </a:rPr>
              <a:t>Signaling molecules may trigger: </a:t>
            </a:r>
            <a:endParaRPr lang="en-US" sz="2800" dirty="0" smtClean="0">
              <a:effectLst/>
              <a:latin typeface="Times New Roman"/>
              <a:ea typeface="Times New Roman"/>
            </a:endParaRPr>
          </a:p>
          <a:p>
            <a:pPr lvl="0" algn="l" rtl="0">
              <a:buFont typeface="+mj-lt"/>
              <a:buAutoNum type="arabicPeriod"/>
              <a:tabLst>
                <a:tab pos="457200" algn="l"/>
              </a:tabLst>
            </a:pPr>
            <a:r>
              <a:rPr lang="en-US" dirty="0" smtClean="0">
                <a:effectLst/>
                <a:latin typeface="Times New Roman"/>
                <a:ea typeface="Times New Roman"/>
              </a:rPr>
              <a:t>An immediate change in the metabolism of the cell (e.g., increased </a:t>
            </a:r>
            <a:r>
              <a:rPr lang="en-US" u="none" strike="noStrike" dirty="0" smtClean="0">
                <a:solidFill>
                  <a:srgbClr val="0000FF"/>
                </a:solidFill>
                <a:effectLst/>
                <a:latin typeface="Times New Roman"/>
                <a:ea typeface="Times New Roman"/>
                <a:hlinkClick r:id="rId2"/>
              </a:rPr>
              <a:t>glycogenolysis</a:t>
            </a:r>
            <a:r>
              <a:rPr lang="en-US" dirty="0" smtClean="0">
                <a:effectLst/>
                <a:latin typeface="Times New Roman"/>
                <a:ea typeface="Times New Roman"/>
              </a:rPr>
              <a:t> when a liver cell detects </a:t>
            </a:r>
            <a:r>
              <a:rPr lang="en-US" u="none" strike="noStrike" dirty="0" smtClean="0">
                <a:solidFill>
                  <a:srgbClr val="0000FF"/>
                </a:solidFill>
                <a:effectLst/>
                <a:latin typeface="Times New Roman"/>
                <a:ea typeface="Times New Roman"/>
                <a:hlinkClick r:id="rId3"/>
              </a:rPr>
              <a:t>adrenaline</a:t>
            </a:r>
            <a:r>
              <a:rPr lang="en-US" dirty="0" smtClean="0">
                <a:effectLst/>
                <a:latin typeface="Times New Roman"/>
                <a:ea typeface="Times New Roman"/>
              </a:rPr>
              <a:t>); </a:t>
            </a:r>
            <a:endParaRPr lang="en-US" sz="2800" dirty="0" smtClean="0">
              <a:effectLst/>
              <a:latin typeface="Times New Roman"/>
              <a:ea typeface="Times New Roman"/>
            </a:endParaRPr>
          </a:p>
          <a:p>
            <a:pPr lvl="0" algn="l" rtl="0">
              <a:buFont typeface="+mj-lt"/>
              <a:buAutoNum type="arabicPeriod"/>
              <a:tabLst>
                <a:tab pos="457200" algn="l"/>
              </a:tabLst>
            </a:pPr>
            <a:r>
              <a:rPr lang="en-US" dirty="0" smtClean="0">
                <a:effectLst/>
                <a:latin typeface="Times New Roman"/>
                <a:ea typeface="Times New Roman"/>
              </a:rPr>
              <a:t>An immediate change in the electrical charge across the plasma membrane (e.g., the source of </a:t>
            </a:r>
            <a:r>
              <a:rPr lang="en-US" u="none" strike="noStrike" dirty="0" smtClean="0">
                <a:solidFill>
                  <a:srgbClr val="0000FF"/>
                </a:solidFill>
                <a:effectLst/>
                <a:latin typeface="Times New Roman"/>
                <a:ea typeface="Times New Roman"/>
                <a:hlinkClick r:id="rId4"/>
              </a:rPr>
              <a:t>action potentials</a:t>
            </a:r>
            <a:r>
              <a:rPr lang="en-US" dirty="0" smtClean="0">
                <a:effectLst/>
                <a:latin typeface="Times New Roman"/>
                <a:ea typeface="Times New Roman"/>
              </a:rPr>
              <a:t>); </a:t>
            </a:r>
            <a:endParaRPr lang="en-US" sz="2800" dirty="0" smtClean="0">
              <a:effectLst/>
              <a:latin typeface="Times New Roman"/>
              <a:ea typeface="Times New Roman"/>
            </a:endParaRPr>
          </a:p>
          <a:p>
            <a:pPr lvl="0" algn="l" rtl="0">
              <a:buFont typeface="+mj-lt"/>
              <a:buAutoNum type="arabicPeriod"/>
              <a:tabLst>
                <a:tab pos="457200" algn="l"/>
              </a:tabLst>
            </a:pPr>
            <a:r>
              <a:rPr lang="en-US" dirty="0" smtClean="0">
                <a:effectLst/>
                <a:latin typeface="Times New Roman"/>
                <a:ea typeface="Times New Roman"/>
              </a:rPr>
              <a:t>A change in the gene expression — </a:t>
            </a:r>
            <a:r>
              <a:rPr lang="en-US" u="none" strike="noStrike" dirty="0" smtClean="0">
                <a:solidFill>
                  <a:srgbClr val="0000FF"/>
                </a:solidFill>
                <a:effectLst/>
                <a:latin typeface="Times New Roman"/>
                <a:ea typeface="Times New Roman"/>
                <a:hlinkClick r:id="rId5"/>
              </a:rPr>
              <a:t>transcription</a:t>
            </a:r>
            <a:r>
              <a:rPr lang="en-US" dirty="0" smtClean="0">
                <a:effectLst/>
                <a:latin typeface="Times New Roman"/>
                <a:ea typeface="Times New Roman"/>
              </a:rPr>
              <a:t> — within the nucleus. (These responses take more time.)</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1278260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0"/>
            <a:ext cx="79208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130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466730"/>
          </a:xfrm>
        </p:spPr>
        <p:txBody>
          <a:bodyPr/>
          <a:lstStyle/>
          <a:p>
            <a:endParaRPr lang="ar-IQ" dirty="0"/>
          </a:p>
        </p:txBody>
      </p:sp>
      <p:sp>
        <p:nvSpPr>
          <p:cNvPr id="3" name="Content Placeholder 2"/>
          <p:cNvSpPr>
            <a:spLocks noGrp="1"/>
          </p:cNvSpPr>
          <p:nvPr>
            <p:ph idx="1"/>
          </p:nvPr>
        </p:nvSpPr>
        <p:spPr>
          <a:xfrm>
            <a:off x="179512" y="260648"/>
            <a:ext cx="8964488" cy="6597352"/>
          </a:xfrm>
        </p:spPr>
        <p:txBody>
          <a:bodyPr>
            <a:normAutofit fontScale="77500" lnSpcReduction="20000"/>
          </a:bodyPr>
          <a:lstStyle/>
          <a:p>
            <a:pPr marL="228600" algn="justLow" rtl="0">
              <a:lnSpc>
                <a:spcPct val="150000"/>
              </a:lnSpc>
              <a:spcAft>
                <a:spcPts val="0"/>
              </a:spcAft>
            </a:pPr>
            <a:r>
              <a:rPr lang="en-US" sz="3600" b="1" u="sng" dirty="0" smtClean="0">
                <a:effectLst/>
                <a:latin typeface="Times New Roman"/>
                <a:ea typeface="Times New Roman"/>
              </a:rPr>
              <a:t>Nitric Oxide (No) as a second Messenger:-</a:t>
            </a:r>
            <a:endParaRPr lang="en-US" sz="2800" dirty="0" smtClean="0">
              <a:effectLst/>
              <a:latin typeface="Times New Roman"/>
              <a:ea typeface="Times New Roman"/>
            </a:endParaRPr>
          </a:p>
          <a:p>
            <a:pPr marL="228600" algn="justLow" rtl="0">
              <a:spcAft>
                <a:spcPts val="0"/>
              </a:spcAft>
            </a:pPr>
            <a:r>
              <a:rPr lang="en-US" dirty="0" smtClean="0">
                <a:effectLst/>
                <a:latin typeface="Times New Roman"/>
                <a:ea typeface="Times New Roman"/>
              </a:rPr>
              <a:t>The gas nitric oxide (No) is free radicals that diffuse through the plasma membrane and effects </a:t>
            </a:r>
            <a:r>
              <a:rPr lang="en-US" dirty="0" err="1" smtClean="0">
                <a:effectLst/>
                <a:latin typeface="Times New Roman"/>
                <a:ea typeface="Times New Roman"/>
              </a:rPr>
              <a:t>nerby</a:t>
            </a:r>
            <a:r>
              <a:rPr lang="en-US" dirty="0" smtClean="0">
                <a:effectLst/>
                <a:latin typeface="Times New Roman"/>
                <a:ea typeface="Times New Roman"/>
              </a:rPr>
              <a:t> cells. In high Conc., (No) is toxic, and is responsible for some damage after a </a:t>
            </a:r>
            <a:r>
              <a:rPr lang="en-US" dirty="0" err="1" smtClean="0">
                <a:effectLst/>
                <a:latin typeface="Times New Roman"/>
                <a:ea typeface="Times New Roman"/>
              </a:rPr>
              <a:t>strocke</a:t>
            </a:r>
            <a:r>
              <a:rPr lang="en-US" dirty="0" smtClean="0">
                <a:effectLst/>
                <a:latin typeface="Times New Roman"/>
                <a:ea typeface="Times New Roman"/>
              </a:rPr>
              <a:t>.</a:t>
            </a:r>
            <a:endParaRPr lang="en-US" sz="2800" dirty="0" smtClean="0">
              <a:effectLst/>
              <a:latin typeface="Times New Roman"/>
              <a:ea typeface="Times New Roman"/>
            </a:endParaRPr>
          </a:p>
          <a:p>
            <a:pPr lvl="0" algn="l" rtl="0">
              <a:buSzPts val="1000"/>
              <a:buFont typeface="Symbol"/>
              <a:buChar char=""/>
              <a:tabLst>
                <a:tab pos="457200" algn="l"/>
              </a:tabLst>
            </a:pPr>
            <a:r>
              <a:rPr lang="en-US" dirty="0" smtClean="0">
                <a:effectLst/>
                <a:latin typeface="Times New Roman"/>
                <a:ea typeface="Times New Roman"/>
              </a:rPr>
              <a:t>NO diffuses freely across cell membranes. </a:t>
            </a:r>
            <a:endParaRPr lang="en-US" sz="2800" dirty="0" smtClean="0">
              <a:effectLst/>
              <a:latin typeface="Times New Roman"/>
              <a:ea typeface="Times New Roman"/>
            </a:endParaRPr>
          </a:p>
          <a:p>
            <a:pPr lvl="0" algn="l" rtl="0">
              <a:buSzPts val="1000"/>
              <a:buFont typeface="Symbol"/>
              <a:buChar char=""/>
              <a:tabLst>
                <a:tab pos="457200" algn="l"/>
              </a:tabLst>
            </a:pPr>
            <a:r>
              <a:rPr lang="en-US" dirty="0" smtClean="0">
                <a:effectLst/>
                <a:latin typeface="Times New Roman"/>
                <a:ea typeface="Times New Roman"/>
              </a:rPr>
              <a:t>There are so many other molecules with which it can interact, that it is quickly consumed close to where it is synthesized. </a:t>
            </a:r>
            <a:endParaRPr lang="en-US" sz="2800" dirty="0" smtClean="0">
              <a:effectLst/>
              <a:latin typeface="Times New Roman"/>
              <a:ea typeface="Times New Roman"/>
            </a:endParaRPr>
          </a:p>
          <a:p>
            <a:pPr lvl="0" algn="l" rtl="0">
              <a:buSzPts val="1000"/>
              <a:buFont typeface="Symbol"/>
              <a:buChar char=""/>
              <a:tabLst>
                <a:tab pos="457200" algn="l"/>
              </a:tabLst>
            </a:pPr>
            <a:r>
              <a:rPr lang="en-US" dirty="0" smtClean="0">
                <a:effectLst/>
                <a:latin typeface="Times New Roman"/>
                <a:ea typeface="Times New Roman"/>
              </a:rPr>
              <a:t>Thus NO acts in a </a:t>
            </a:r>
            <a:r>
              <a:rPr lang="en-US" u="sng" dirty="0" smtClean="0">
                <a:solidFill>
                  <a:srgbClr val="0000FF"/>
                </a:solidFill>
                <a:effectLst/>
                <a:latin typeface="Times New Roman"/>
                <a:ea typeface="Times New Roman"/>
                <a:hlinkClick r:id="rId2"/>
              </a:rPr>
              <a:t>paracrine</a:t>
            </a:r>
            <a:r>
              <a:rPr lang="en-US" dirty="0" smtClean="0">
                <a:effectLst/>
                <a:latin typeface="Times New Roman"/>
                <a:ea typeface="Times New Roman"/>
              </a:rPr>
              <a:t> or even </a:t>
            </a:r>
            <a:r>
              <a:rPr lang="en-US" u="sng" dirty="0" smtClean="0">
                <a:solidFill>
                  <a:srgbClr val="0000FF"/>
                </a:solidFill>
                <a:effectLst/>
                <a:latin typeface="Times New Roman"/>
                <a:ea typeface="Times New Roman"/>
                <a:hlinkClick r:id="rId2"/>
              </a:rPr>
              <a:t>autocrine</a:t>
            </a:r>
            <a:r>
              <a:rPr lang="en-US" dirty="0" smtClean="0">
                <a:effectLst/>
                <a:latin typeface="Times New Roman"/>
                <a:ea typeface="Times New Roman"/>
              </a:rPr>
              <a:t> fashion — affecting only cells near its point of synthesis. </a:t>
            </a:r>
            <a:endParaRPr lang="en-US" sz="2800" dirty="0" smtClean="0">
              <a:effectLst/>
              <a:latin typeface="Times New Roman"/>
              <a:ea typeface="Times New Roman"/>
            </a:endParaRPr>
          </a:p>
          <a:p>
            <a:pPr marL="228600" algn="justLow" rtl="0">
              <a:spcAft>
                <a:spcPts val="0"/>
              </a:spcAft>
            </a:pPr>
            <a:r>
              <a:rPr lang="en-US" b="1" dirty="0" smtClean="0">
                <a:solidFill>
                  <a:srgbClr val="FF0000"/>
                </a:solidFill>
                <a:effectLst/>
                <a:latin typeface="Times New Roman"/>
                <a:ea typeface="Times New Roman"/>
              </a:rPr>
              <a:t>(No) </a:t>
            </a:r>
            <a:r>
              <a:rPr lang="en-US" dirty="0" smtClean="0">
                <a:effectLst/>
                <a:latin typeface="Times New Roman"/>
                <a:ea typeface="Times New Roman"/>
              </a:rPr>
              <a:t>serves </a:t>
            </a:r>
            <a:r>
              <a:rPr lang="en-US" b="1" dirty="0" smtClean="0">
                <a:solidFill>
                  <a:srgbClr val="FF0000"/>
                </a:solidFill>
                <a:effectLst/>
                <a:latin typeface="Times New Roman"/>
                <a:ea typeface="Times New Roman"/>
              </a:rPr>
              <a:t>multiple functions</a:t>
            </a:r>
            <a:r>
              <a:rPr lang="en-US" dirty="0" smtClean="0">
                <a:effectLst/>
                <a:latin typeface="Times New Roman"/>
                <a:ea typeface="Times New Roman"/>
              </a:rPr>
              <a:t>, some of them are:-</a:t>
            </a:r>
            <a:endParaRPr lang="en-US" sz="2800" dirty="0" smtClean="0">
              <a:effectLst/>
              <a:latin typeface="Times New Roman"/>
              <a:ea typeface="Times New Roman"/>
            </a:endParaRPr>
          </a:p>
          <a:p>
            <a:pPr marL="0" lvl="0" indent="0" algn="justLow" rtl="0">
              <a:buNone/>
              <a:tabLst>
                <a:tab pos="457200" algn="l"/>
              </a:tabLst>
            </a:pPr>
            <a:r>
              <a:rPr lang="en-US" b="1" dirty="0" smtClean="0">
                <a:solidFill>
                  <a:srgbClr val="FF0000"/>
                </a:solidFill>
                <a:effectLst/>
                <a:latin typeface="Times New Roman"/>
                <a:ea typeface="Times New Roman"/>
              </a:rPr>
              <a:t>1-</a:t>
            </a:r>
            <a:r>
              <a:rPr lang="en-US" dirty="0" smtClean="0">
                <a:effectLst/>
                <a:latin typeface="Times New Roman"/>
                <a:ea typeface="Times New Roman"/>
              </a:rPr>
              <a:t>Relaxation of blood vessels.</a:t>
            </a:r>
            <a:endParaRPr lang="en-US" sz="2800" dirty="0" smtClean="0">
              <a:effectLst/>
              <a:latin typeface="Times New Roman"/>
              <a:ea typeface="Times New Roman"/>
            </a:endParaRPr>
          </a:p>
          <a:p>
            <a:pPr marL="0" lvl="0" indent="0" algn="justLow" rtl="0">
              <a:buNone/>
              <a:tabLst>
                <a:tab pos="457200" algn="l"/>
              </a:tabLst>
            </a:pPr>
            <a:r>
              <a:rPr lang="en-US" b="1" dirty="0" smtClean="0">
                <a:solidFill>
                  <a:srgbClr val="FF0000"/>
                </a:solidFill>
                <a:effectLst/>
                <a:latin typeface="Times New Roman"/>
                <a:ea typeface="Times New Roman"/>
              </a:rPr>
              <a:t>2-</a:t>
            </a:r>
            <a:r>
              <a:rPr lang="en-US" dirty="0" smtClean="0">
                <a:effectLst/>
                <a:latin typeface="Times New Roman"/>
                <a:ea typeface="Times New Roman"/>
              </a:rPr>
              <a:t>Regulation of exocytosis of neurotransmitters.</a:t>
            </a:r>
            <a:endParaRPr lang="en-US" sz="2800" dirty="0" smtClean="0">
              <a:effectLst/>
              <a:latin typeface="Times New Roman"/>
              <a:ea typeface="Times New Roman"/>
            </a:endParaRPr>
          </a:p>
          <a:p>
            <a:pPr marL="0" lvl="0" indent="0" algn="justLow" rtl="0">
              <a:buNone/>
              <a:tabLst>
                <a:tab pos="457200" algn="l"/>
              </a:tabLst>
            </a:pPr>
            <a:r>
              <a:rPr lang="en-US" b="1" dirty="0" smtClean="0">
                <a:solidFill>
                  <a:srgbClr val="FF0000"/>
                </a:solidFill>
                <a:effectLst/>
                <a:latin typeface="Times New Roman"/>
                <a:ea typeface="Times New Roman"/>
              </a:rPr>
              <a:t>3-</a:t>
            </a:r>
            <a:r>
              <a:rPr lang="en-US" dirty="0" smtClean="0">
                <a:effectLst/>
                <a:latin typeface="Times New Roman"/>
                <a:ea typeface="Times New Roman"/>
              </a:rPr>
              <a:t>Cellular immune response.</a:t>
            </a:r>
          </a:p>
          <a:p>
            <a:pPr marL="0" lvl="0" indent="0" algn="justLow" rtl="0">
              <a:buNone/>
              <a:tabLst>
                <a:tab pos="457200" algn="l"/>
              </a:tabLst>
            </a:pPr>
            <a:r>
              <a:rPr lang="en-US" sz="3100" b="1" dirty="0" smtClean="0">
                <a:solidFill>
                  <a:srgbClr val="FF0000"/>
                </a:solidFill>
                <a:latin typeface="Times New Roman"/>
                <a:ea typeface="Times New Roman"/>
              </a:rPr>
              <a:t>4-</a:t>
            </a:r>
            <a:r>
              <a:rPr lang="en-US" sz="3100" dirty="0" smtClean="0">
                <a:latin typeface="Times New Roman"/>
                <a:ea typeface="Times New Roman"/>
              </a:rPr>
              <a:t>Activation of apoptosis.</a:t>
            </a:r>
            <a:endParaRPr lang="en-US" sz="3100" dirty="0" smtClean="0">
              <a:effectLst/>
              <a:latin typeface="Times New Roman"/>
              <a:ea typeface="Times New Roman"/>
            </a:endParaRPr>
          </a:p>
          <a:p>
            <a:pPr marL="0" indent="0">
              <a:buNone/>
            </a:pPr>
            <a:r>
              <a:rPr lang="en-US" dirty="0" smtClean="0">
                <a:effectLst/>
                <a:latin typeface="Times New Roman"/>
                <a:ea typeface="Times New Roman"/>
              </a:rPr>
              <a:t>      </a:t>
            </a:r>
            <a:endParaRPr lang="ar-IQ" dirty="0"/>
          </a:p>
        </p:txBody>
      </p:sp>
    </p:spTree>
    <p:extLst>
      <p:ext uri="{BB962C8B-B14F-4D97-AF65-F5344CB8AC3E}">
        <p14:creationId xmlns:p14="http://schemas.microsoft.com/office/powerpoint/2010/main" val="2326384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037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8" y="16453"/>
            <a:ext cx="9155427" cy="6583362"/>
          </a:xfrm>
        </p:spPr>
        <p:txBody>
          <a:bodyPr/>
          <a:lstStyle/>
          <a:p>
            <a:endParaRPr lang="ar-IQ" dirty="0"/>
          </a:p>
        </p:txBody>
      </p:sp>
      <p:sp>
        <p:nvSpPr>
          <p:cNvPr id="3" name="Content Placeholder 2"/>
          <p:cNvSpPr>
            <a:spLocks noGrp="1"/>
          </p:cNvSpPr>
          <p:nvPr>
            <p:ph idx="1"/>
          </p:nvPr>
        </p:nvSpPr>
        <p:spPr>
          <a:xfrm>
            <a:off x="0" y="0"/>
            <a:ext cx="9144000" cy="6858000"/>
          </a:xfrm>
        </p:spPr>
        <p:txBody>
          <a:bodyPr>
            <a:normAutofit lnSpcReduction="10000"/>
          </a:bodyPr>
          <a:lstStyle/>
          <a:p>
            <a:pPr algn="ctr" rtl="0"/>
            <a:r>
              <a:rPr lang="en-US" b="1" dirty="0"/>
              <a:t>Signaling within, between, and amongst cells is subdivided into the following classifications:</a:t>
            </a:r>
          </a:p>
          <a:p>
            <a:pPr lvl="0" algn="l" rtl="0"/>
            <a:r>
              <a:rPr lang="en-US" dirty="0">
                <a:solidFill>
                  <a:srgbClr val="FF0000"/>
                </a:solidFill>
                <a:hlinkClick r:id="rId2" tooltip="Intracrine"/>
              </a:rPr>
              <a:t>Intracrine</a:t>
            </a:r>
            <a:r>
              <a:rPr lang="en-US" dirty="0">
                <a:solidFill>
                  <a:srgbClr val="FF0000"/>
                </a:solidFill>
              </a:rPr>
              <a:t> </a:t>
            </a:r>
            <a:r>
              <a:rPr lang="en-US" dirty="0"/>
              <a:t>signals are produced by the target cell that stay within the target cell.</a:t>
            </a:r>
          </a:p>
          <a:p>
            <a:pPr lvl="0" algn="l" rtl="0"/>
            <a:r>
              <a:rPr lang="en-US" dirty="0">
                <a:solidFill>
                  <a:srgbClr val="FF0000"/>
                </a:solidFill>
                <a:hlinkClick r:id="rId3" tooltip="Autocrine signalling"/>
              </a:rPr>
              <a:t>Autocrine</a:t>
            </a:r>
            <a:r>
              <a:rPr lang="en-US" dirty="0">
                <a:solidFill>
                  <a:srgbClr val="FF0000"/>
                </a:solidFill>
              </a:rPr>
              <a:t> </a:t>
            </a:r>
            <a:r>
              <a:rPr lang="en-US" dirty="0"/>
              <a:t>signals are produced by the target cell, are secreted, and affect the target cell itself via receptors. </a:t>
            </a:r>
            <a:endParaRPr lang="en-US" dirty="0" smtClean="0"/>
          </a:p>
          <a:p>
            <a:pPr lvl="0" algn="l" rtl="0"/>
            <a:r>
              <a:rPr lang="en-US" dirty="0" smtClean="0">
                <a:solidFill>
                  <a:srgbClr val="FF0000"/>
                </a:solidFill>
                <a:hlinkClick r:id="rId4" tooltip="Juxtacrine signalling"/>
              </a:rPr>
              <a:t>Juxtacrine</a:t>
            </a:r>
            <a:r>
              <a:rPr lang="en-US" dirty="0">
                <a:solidFill>
                  <a:srgbClr val="FF0000"/>
                </a:solidFill>
              </a:rPr>
              <a:t> </a:t>
            </a:r>
            <a:r>
              <a:rPr lang="en-US" dirty="0"/>
              <a:t>signals target adjacent (touching) cells. </a:t>
            </a:r>
            <a:endParaRPr lang="en-US" dirty="0" smtClean="0"/>
          </a:p>
          <a:p>
            <a:pPr lvl="0" algn="l" rtl="0"/>
            <a:r>
              <a:rPr lang="en-US" dirty="0" smtClean="0">
                <a:solidFill>
                  <a:srgbClr val="FF0000"/>
                </a:solidFill>
                <a:hlinkClick r:id="rId5" tooltip="Paracrine signalling"/>
              </a:rPr>
              <a:t>Paracrine</a:t>
            </a:r>
            <a:r>
              <a:rPr lang="en-US" dirty="0">
                <a:solidFill>
                  <a:srgbClr val="FF0000"/>
                </a:solidFill>
              </a:rPr>
              <a:t> </a:t>
            </a:r>
            <a:r>
              <a:rPr lang="en-US" dirty="0"/>
              <a:t>signals target cells in the vicinity of the emitting cell. </a:t>
            </a:r>
            <a:r>
              <a:rPr lang="en-US" dirty="0">
                <a:hlinkClick r:id="rId6" tooltip="Neurotransmitter"/>
              </a:rPr>
              <a:t>Neurotransmitters</a:t>
            </a:r>
            <a:r>
              <a:rPr lang="en-US" dirty="0"/>
              <a:t> represent an example.</a:t>
            </a:r>
          </a:p>
          <a:p>
            <a:pPr lvl="0" algn="l" rtl="0"/>
            <a:r>
              <a:rPr lang="en-US" dirty="0">
                <a:solidFill>
                  <a:srgbClr val="FF0000"/>
                </a:solidFill>
                <a:hlinkClick r:id="rId7" tooltip="Endocrine system"/>
              </a:rPr>
              <a:t>Endocrine</a:t>
            </a:r>
            <a:r>
              <a:rPr lang="en-US" dirty="0"/>
              <a:t> signals target distant cells. Endocrine cells produce hormones that travel through the </a:t>
            </a:r>
            <a:r>
              <a:rPr lang="en-US" dirty="0">
                <a:hlinkClick r:id="rId8" tooltip="Circulatory system"/>
              </a:rPr>
              <a:t>blood</a:t>
            </a:r>
            <a:r>
              <a:rPr lang="en-US" dirty="0"/>
              <a:t> to reach all parts of the body.</a:t>
            </a:r>
          </a:p>
        </p:txBody>
      </p:sp>
    </p:spTree>
    <p:extLst>
      <p:ext uri="{BB962C8B-B14F-4D97-AF65-F5344CB8AC3E}">
        <p14:creationId xmlns:p14="http://schemas.microsoft.com/office/powerpoint/2010/main" val="331554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10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80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1413572"/>
              </p:ext>
            </p:extLst>
          </p:nvPr>
        </p:nvGraphicFramePr>
        <p:xfrm>
          <a:off x="0" y="404663"/>
          <a:ext cx="9036496" cy="6264696"/>
        </p:xfrm>
        <a:graphic>
          <a:graphicData uri="http://schemas.openxmlformats.org/drawingml/2006/table">
            <a:tbl>
              <a:tblPr rtl="1" firstRow="1" firstCol="1" bandRow="1"/>
              <a:tblGrid>
                <a:gridCol w="4518248"/>
                <a:gridCol w="4518248"/>
              </a:tblGrid>
              <a:tr h="879255">
                <a:tc>
                  <a:txBody>
                    <a:bodyPr/>
                    <a:lstStyle/>
                    <a:p>
                      <a:pPr algn="ctr" rtl="1">
                        <a:spcAft>
                          <a:spcPts val="0"/>
                        </a:spcAft>
                      </a:pPr>
                      <a:r>
                        <a:rPr lang="en-US" sz="2800" b="1" dirty="0">
                          <a:solidFill>
                            <a:srgbClr val="FF0000"/>
                          </a:solidFill>
                          <a:effectLst/>
                          <a:latin typeface="Times New Roman"/>
                          <a:ea typeface="Times New Roman"/>
                          <a:cs typeface="+mj-cs"/>
                        </a:rPr>
                        <a:t>Signal Transduction</a:t>
                      </a:r>
                      <a:endParaRPr lang="en-US" sz="2000" b="1" dirty="0">
                        <a:solidFill>
                          <a:srgbClr val="FF0000"/>
                        </a:solidFill>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2800" b="1" dirty="0">
                          <a:solidFill>
                            <a:srgbClr val="FF0000"/>
                          </a:solidFill>
                          <a:effectLst/>
                          <a:latin typeface="Times New Roman"/>
                          <a:ea typeface="Times New Roman"/>
                          <a:cs typeface="+mj-cs"/>
                        </a:rPr>
                        <a:t>Metabolism</a:t>
                      </a:r>
                      <a:endParaRPr lang="en-US" sz="2000" b="1" dirty="0">
                        <a:solidFill>
                          <a:srgbClr val="FF0000"/>
                        </a:solidFill>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349">
                <a:tc>
                  <a:txBody>
                    <a:bodyPr/>
                    <a:lstStyle/>
                    <a:p>
                      <a:pPr algn="ctr" rtl="1">
                        <a:spcAft>
                          <a:spcPts val="0"/>
                        </a:spcAft>
                      </a:pPr>
                      <a:r>
                        <a:rPr lang="en-US" sz="2400" b="1">
                          <a:effectLst/>
                          <a:latin typeface="Times New Roman"/>
                          <a:ea typeface="Times New Roman"/>
                          <a:cs typeface="+mj-cs"/>
                        </a:rPr>
                        <a:t>Provides information transfer</a:t>
                      </a:r>
                      <a:endParaRPr lang="en-US" sz="2000" b="1">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2400" b="1" dirty="0">
                          <a:effectLst/>
                          <a:latin typeface="Times New Roman"/>
                          <a:ea typeface="Times New Roman"/>
                          <a:cs typeface="+mj-cs"/>
                        </a:rPr>
                        <a:t>Provides mass transfer</a:t>
                      </a:r>
                      <a:endParaRPr lang="en-US" sz="2000" b="1" dirty="0">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349">
                <a:tc>
                  <a:txBody>
                    <a:bodyPr/>
                    <a:lstStyle/>
                    <a:p>
                      <a:pPr algn="l" rtl="1">
                        <a:spcAft>
                          <a:spcPts val="0"/>
                        </a:spcAft>
                      </a:pPr>
                      <a:r>
                        <a:rPr lang="en-US" sz="2400" b="1">
                          <a:effectLst/>
                          <a:latin typeface="Times New Roman"/>
                          <a:ea typeface="Times New Roman"/>
                          <a:cs typeface="+mj-cs"/>
                        </a:rPr>
                        <a:t>Quantities: 10 to 10</a:t>
                      </a:r>
                      <a:r>
                        <a:rPr lang="en-US" sz="2400" b="1" baseline="30000">
                          <a:effectLst/>
                          <a:latin typeface="Times New Roman"/>
                          <a:ea typeface="Times New Roman"/>
                          <a:cs typeface="+mj-cs"/>
                        </a:rPr>
                        <a:t>4 </a:t>
                      </a:r>
                      <a:r>
                        <a:rPr lang="en-US" sz="2400" b="1">
                          <a:effectLst/>
                          <a:latin typeface="Times New Roman"/>
                          <a:ea typeface="Times New Roman"/>
                          <a:cs typeface="+mj-cs"/>
                        </a:rPr>
                        <a:t>molecules per cell</a:t>
                      </a:r>
                      <a:endParaRPr lang="en-US" sz="2000" b="1">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spcAft>
                          <a:spcPts val="0"/>
                        </a:spcAft>
                      </a:pPr>
                      <a:r>
                        <a:rPr lang="en-US" sz="2400" b="1" dirty="0">
                          <a:effectLst/>
                          <a:latin typeface="Times New Roman"/>
                          <a:ea typeface="Times New Roman"/>
                          <a:cs typeface="+mj-cs"/>
                        </a:rPr>
                        <a:t>Quantity of converted material: </a:t>
                      </a:r>
                      <a:r>
                        <a:rPr lang="en-US" sz="2400" b="1" dirty="0" err="1">
                          <a:effectLst/>
                          <a:latin typeface="Times New Roman"/>
                          <a:ea typeface="Times New Roman"/>
                          <a:cs typeface="+mj-cs"/>
                        </a:rPr>
                        <a:t>μM</a:t>
                      </a:r>
                      <a:r>
                        <a:rPr lang="en-US" sz="2400" b="1" dirty="0">
                          <a:effectLst/>
                          <a:latin typeface="Times New Roman"/>
                          <a:ea typeface="Times New Roman"/>
                          <a:cs typeface="+mj-cs"/>
                        </a:rPr>
                        <a:t> or  Mm</a:t>
                      </a:r>
                      <a:endParaRPr lang="en-US" sz="2000" b="1" dirty="0">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697">
                <a:tc>
                  <a:txBody>
                    <a:bodyPr/>
                    <a:lstStyle/>
                    <a:p>
                      <a:pPr algn="l" rtl="1">
                        <a:spcAft>
                          <a:spcPts val="0"/>
                        </a:spcAft>
                      </a:pPr>
                      <a:r>
                        <a:rPr lang="en-US" sz="2400" b="1">
                          <a:effectLst/>
                          <a:latin typeface="Times New Roman"/>
                          <a:ea typeface="Times New Roman"/>
                          <a:cs typeface="+mj-cs"/>
                        </a:rPr>
                        <a:t>A signal pathway may</a:t>
                      </a:r>
                      <a:endParaRPr lang="en-US" sz="2000" b="1">
                        <a:effectLst/>
                        <a:latin typeface="Times New Roman"/>
                        <a:ea typeface="Times New Roman"/>
                        <a:cs typeface="+mj-cs"/>
                      </a:endParaRPr>
                    </a:p>
                    <a:p>
                      <a:pPr algn="l" rtl="1">
                        <a:spcAft>
                          <a:spcPts val="0"/>
                        </a:spcAft>
                      </a:pPr>
                      <a:r>
                        <a:rPr lang="en-US" sz="2400" b="1">
                          <a:effectLst/>
                          <a:latin typeface="Times New Roman"/>
                          <a:ea typeface="Times New Roman"/>
                          <a:cs typeface="+mj-cs"/>
                        </a:rPr>
                        <a:t>assemble dynamically</a:t>
                      </a:r>
                      <a:endParaRPr lang="en-US" sz="2000" b="1">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spcAft>
                          <a:spcPts val="0"/>
                        </a:spcAft>
                      </a:pPr>
                      <a:r>
                        <a:rPr lang="en-US" sz="2400" b="1" dirty="0">
                          <a:effectLst/>
                          <a:latin typeface="Times New Roman"/>
                          <a:ea typeface="Times New Roman"/>
                          <a:cs typeface="+mj-cs"/>
                        </a:rPr>
                        <a:t>A metabolic network is determined by the present set of enzymes</a:t>
                      </a:r>
                      <a:endParaRPr lang="en-US" sz="2000" b="1" dirty="0">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8046">
                <a:tc>
                  <a:txBody>
                    <a:bodyPr/>
                    <a:lstStyle/>
                    <a:p>
                      <a:pPr algn="l" rtl="1">
                        <a:spcAft>
                          <a:spcPts val="0"/>
                        </a:spcAft>
                      </a:pPr>
                      <a:r>
                        <a:rPr lang="en-US" sz="2400" b="1">
                          <a:effectLst/>
                          <a:latin typeface="Times New Roman"/>
                          <a:ea typeface="Times New Roman"/>
                          <a:cs typeface="+mj-cs"/>
                        </a:rPr>
                        <a:t>Amount of catalyst and substrate in the same order of magnitude</a:t>
                      </a:r>
                      <a:endParaRPr lang="en-US" sz="2000" b="1">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spcAft>
                          <a:spcPts val="0"/>
                        </a:spcAft>
                      </a:pPr>
                      <a:r>
                        <a:rPr lang="en-US" sz="2400" b="1" dirty="0">
                          <a:effectLst/>
                          <a:latin typeface="Times New Roman"/>
                          <a:ea typeface="Times New Roman"/>
                          <a:cs typeface="+mj-cs"/>
                        </a:rPr>
                        <a:t>The catalyst to substrate ratio is low </a:t>
                      </a:r>
                      <a:r>
                        <a:rPr lang="en-US" sz="2400" b="1" dirty="0" smtClean="0">
                          <a:effectLst/>
                          <a:latin typeface="Times New Roman"/>
                          <a:ea typeface="Times New Roman"/>
                          <a:cs typeface="+mj-cs"/>
                        </a:rPr>
                        <a:t>(</a:t>
                      </a:r>
                      <a:r>
                        <a:rPr lang="en-US" sz="2400" b="1" dirty="0" err="1" smtClean="0">
                          <a:effectLst/>
                          <a:latin typeface="Times New Roman"/>
                          <a:ea typeface="Times New Roman"/>
                          <a:cs typeface="+mj-cs"/>
                        </a:rPr>
                        <a:t>Michaelis-Menten</a:t>
                      </a:r>
                      <a:r>
                        <a:rPr lang="en-US" sz="2400" b="1" dirty="0" smtClean="0">
                          <a:effectLst/>
                          <a:latin typeface="Times New Roman"/>
                          <a:ea typeface="Times New Roman"/>
                          <a:cs typeface="+mj-cs"/>
                        </a:rPr>
                        <a:t> kinetics)</a:t>
                      </a:r>
                      <a:endParaRPr lang="en-US" sz="2000" b="1" dirty="0">
                        <a:effectLst/>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49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394722"/>
          </a:xfrm>
        </p:spPr>
        <p:txBody>
          <a:bodyPr/>
          <a:lstStyle/>
          <a:p>
            <a:endParaRPr lang="ar-IQ" dirty="0"/>
          </a:p>
        </p:txBody>
      </p:sp>
      <p:sp>
        <p:nvSpPr>
          <p:cNvPr id="3" name="Content Placeholder 2"/>
          <p:cNvSpPr>
            <a:spLocks noGrp="1"/>
          </p:cNvSpPr>
          <p:nvPr>
            <p:ph idx="1"/>
          </p:nvPr>
        </p:nvSpPr>
        <p:spPr>
          <a:xfrm>
            <a:off x="179512" y="260648"/>
            <a:ext cx="8784976" cy="6408712"/>
          </a:xfrm>
        </p:spPr>
        <p:txBody>
          <a:bodyPr>
            <a:normAutofit fontScale="92500" lnSpcReduction="10000"/>
          </a:bodyPr>
          <a:lstStyle/>
          <a:p>
            <a:pPr algn="l"/>
            <a:r>
              <a:rPr lang="en-US" dirty="0" smtClean="0"/>
              <a:t>Signal transduction occurs when an </a:t>
            </a:r>
            <a:r>
              <a:rPr lang="en-US" b="1" dirty="0" smtClean="0"/>
              <a:t>extracellular signaling </a:t>
            </a:r>
            <a:r>
              <a:rPr lang="en-US" dirty="0" smtClean="0"/>
              <a:t>molecule activates a cell surface </a:t>
            </a:r>
            <a:r>
              <a:rPr lang="en-US" b="1" dirty="0" smtClean="0"/>
              <a:t>receptor</a:t>
            </a:r>
            <a:r>
              <a:rPr lang="en-US" dirty="0" smtClean="0"/>
              <a:t>. In turn, this receptor alters intracellular molecules creating a response.</a:t>
            </a:r>
          </a:p>
          <a:p>
            <a:pPr algn="l"/>
            <a:r>
              <a:rPr lang="en-US" dirty="0" smtClean="0"/>
              <a:t> </a:t>
            </a:r>
            <a:r>
              <a:rPr lang="en-US" b="1" u="sng" dirty="0" smtClean="0">
                <a:solidFill>
                  <a:srgbClr val="FF0000"/>
                </a:solidFill>
              </a:rPr>
              <a:t>There are two stages in this process:</a:t>
            </a:r>
          </a:p>
          <a:p>
            <a:pPr algn="l"/>
            <a:r>
              <a:rPr lang="en-US" dirty="0" smtClean="0"/>
              <a:t>	</a:t>
            </a:r>
            <a:r>
              <a:rPr lang="en-US" b="1" u="sng" dirty="0" smtClean="0"/>
              <a:t>1-</a:t>
            </a:r>
            <a:r>
              <a:rPr lang="en-US" dirty="0" smtClean="0"/>
              <a:t>A signaling molecule activates a specific receptor protein on the cell membrane.</a:t>
            </a:r>
          </a:p>
          <a:p>
            <a:pPr algn="l"/>
            <a:r>
              <a:rPr lang="en-US" dirty="0" smtClean="0"/>
              <a:t>	</a:t>
            </a:r>
            <a:r>
              <a:rPr lang="en-US" b="1" u="sng" dirty="0" smtClean="0"/>
              <a:t>2-</a:t>
            </a:r>
            <a:r>
              <a:rPr lang="en-US" dirty="0" smtClean="0"/>
              <a:t>A second messenger transmits the signal into the cell, eliciting a physiological response.</a:t>
            </a:r>
          </a:p>
          <a:p>
            <a:pPr algn="l"/>
            <a:r>
              <a:rPr lang="en-US" dirty="0" smtClean="0"/>
              <a:t>In either step, the signal can be </a:t>
            </a:r>
            <a:r>
              <a:rPr lang="en-US" b="1" u="sng" dirty="0" smtClean="0">
                <a:solidFill>
                  <a:srgbClr val="FF0000"/>
                </a:solidFill>
              </a:rPr>
              <a:t>amplified</a:t>
            </a:r>
            <a:r>
              <a:rPr lang="en-US" dirty="0" smtClean="0"/>
              <a:t>. These molecular circuits detect, amplify, and integrate diverse external signals to generate responses such as changes in enzyme activity, gene expression, or ion-channel activity. </a:t>
            </a:r>
          </a:p>
          <a:p>
            <a:endParaRPr lang="ar-IQ" dirty="0"/>
          </a:p>
        </p:txBody>
      </p:sp>
    </p:spTree>
    <p:extLst>
      <p:ext uri="{BB962C8B-B14F-4D97-AF65-F5344CB8AC3E}">
        <p14:creationId xmlns:p14="http://schemas.microsoft.com/office/powerpoint/2010/main" val="231565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466730"/>
          </a:xfrm>
        </p:spPr>
        <p:txBody>
          <a:bodyPr/>
          <a:lstStyle/>
          <a:p>
            <a:endParaRPr lang="ar-IQ"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6895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446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1587</Words>
  <Application>Microsoft Office PowerPoint</Application>
  <PresentationFormat>On-screen Show (4:3)</PresentationFormat>
  <Paragraphs>121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Signal transduction occurs when an extracellular signaling molecule activates a cell surface receptor. In turn, this receptor alters intracellular molecules creating a response. There are two stages in this process: </vt:lpstr>
      <vt:lpstr>PowerPoint Presentation</vt:lpstr>
      <vt:lpstr>PowerPoint Presentation</vt:lpstr>
      <vt:lpstr>PowerPoint Presentation</vt:lpstr>
      <vt:lpstr>PowerPoint Presentation</vt:lpstr>
      <vt:lpstr>General Features of Signal Transduction Signal transductions are remarkably specific and exquisitely sensitive.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64</cp:revision>
  <dcterms:created xsi:type="dcterms:W3CDTF">2014-04-01T10:57:50Z</dcterms:created>
  <dcterms:modified xsi:type="dcterms:W3CDTF">2018-02-14T17:19:59Z</dcterms:modified>
</cp:coreProperties>
</file>