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317" r:id="rId3"/>
    <p:sldId id="257" r:id="rId4"/>
    <p:sldId id="302" r:id="rId5"/>
    <p:sldId id="303" r:id="rId6"/>
    <p:sldId id="312" r:id="rId7"/>
    <p:sldId id="304" r:id="rId8"/>
    <p:sldId id="313" r:id="rId9"/>
    <p:sldId id="305" r:id="rId10"/>
    <p:sldId id="311" r:id="rId11"/>
    <p:sldId id="261" r:id="rId12"/>
    <p:sldId id="262" r:id="rId13"/>
    <p:sldId id="306" r:id="rId14"/>
    <p:sldId id="310" r:id="rId15"/>
    <p:sldId id="263" r:id="rId16"/>
    <p:sldId id="307" r:id="rId17"/>
    <p:sldId id="299" r:id="rId18"/>
    <p:sldId id="265" r:id="rId19"/>
    <p:sldId id="266" r:id="rId20"/>
    <p:sldId id="267" r:id="rId21"/>
    <p:sldId id="300" r:id="rId22"/>
    <p:sldId id="301" r:id="rId23"/>
    <p:sldId id="308" r:id="rId24"/>
    <p:sldId id="268" r:id="rId25"/>
    <p:sldId id="270" r:id="rId26"/>
    <p:sldId id="271" r:id="rId27"/>
    <p:sldId id="272" r:id="rId28"/>
    <p:sldId id="273" r:id="rId29"/>
    <p:sldId id="274" r:id="rId30"/>
    <p:sldId id="276" r:id="rId31"/>
    <p:sldId id="309" r:id="rId32"/>
    <p:sldId id="275" r:id="rId33"/>
    <p:sldId id="277" r:id="rId34"/>
    <p:sldId id="278" r:id="rId35"/>
    <p:sldId id="279" r:id="rId36"/>
    <p:sldId id="280" r:id="rId37"/>
    <p:sldId id="314" r:id="rId38"/>
    <p:sldId id="281" r:id="rId39"/>
    <p:sldId id="283" r:id="rId40"/>
    <p:sldId id="282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316" r:id="rId56"/>
    <p:sldId id="315" r:id="rId57"/>
    <p:sldId id="298" r:id="rId5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C07F-AA42-4F27-8052-F24AF26F490A}" type="datetimeFigureOut">
              <a:rPr lang="ar-IQ" smtClean="0"/>
              <a:pPr/>
              <a:t>28/03/1440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0812-AEDC-4133-856F-483495D04563}" type="slidenum">
              <a:rPr lang="ar-IQ" smtClean="0"/>
              <a:pPr/>
              <a:t>‹#›</a:t>
            </a:fld>
            <a:endParaRPr lang="ar-IQ"/>
          </a:p>
        </p:txBody>
      </p:sp>
      <p:pic>
        <p:nvPicPr>
          <p:cNvPr id="2050" name="Picture 2" descr="C:\Users\hp\ورشة العرض التقديمي\College and university logo\College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498216" y="0"/>
            <a:ext cx="1645784" cy="164305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C07F-AA42-4F27-8052-F24AF26F490A}" type="datetimeFigureOut">
              <a:rPr lang="ar-IQ" smtClean="0"/>
              <a:pPr/>
              <a:t>28/03/1440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0812-AEDC-4133-856F-483495D0456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C07F-AA42-4F27-8052-F24AF26F490A}" type="datetimeFigureOut">
              <a:rPr lang="ar-IQ" smtClean="0"/>
              <a:pPr/>
              <a:t>28/03/1440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0812-AEDC-4133-856F-483495D0456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C07F-AA42-4F27-8052-F24AF26F490A}" type="datetimeFigureOut">
              <a:rPr lang="ar-IQ" smtClean="0"/>
              <a:pPr/>
              <a:t>28/03/1440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0812-AEDC-4133-856F-483495D04563}" type="slidenum">
              <a:rPr lang="ar-IQ" smtClean="0"/>
              <a:pPr/>
              <a:t>‹#›</a:t>
            </a:fld>
            <a:endParaRPr lang="ar-IQ"/>
          </a:p>
        </p:txBody>
      </p:sp>
      <p:pic>
        <p:nvPicPr>
          <p:cNvPr id="3074" name="Picture 2" descr="C:\Users\hp\ورشة العرض التقديمي\College and university logo\College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8875" y="0"/>
            <a:ext cx="2075125" cy="20716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C07F-AA42-4F27-8052-F24AF26F490A}" type="datetimeFigureOut">
              <a:rPr lang="ar-IQ" smtClean="0"/>
              <a:pPr/>
              <a:t>28/03/1440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0812-AEDC-4133-856F-483495D0456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C07F-AA42-4F27-8052-F24AF26F490A}" type="datetimeFigureOut">
              <a:rPr lang="ar-IQ" smtClean="0"/>
              <a:pPr/>
              <a:t>28/03/1440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0812-AEDC-4133-856F-483495D0456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C07F-AA42-4F27-8052-F24AF26F490A}" type="datetimeFigureOut">
              <a:rPr lang="ar-IQ" smtClean="0"/>
              <a:pPr/>
              <a:t>28/03/1440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0812-AEDC-4133-856F-483495D0456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C07F-AA42-4F27-8052-F24AF26F490A}" type="datetimeFigureOut">
              <a:rPr lang="ar-IQ" smtClean="0"/>
              <a:pPr/>
              <a:t>28/03/1440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0812-AEDC-4133-856F-483495D0456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C07F-AA42-4F27-8052-F24AF26F490A}" type="datetimeFigureOut">
              <a:rPr lang="ar-IQ" smtClean="0"/>
              <a:pPr/>
              <a:t>28/03/1440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0812-AEDC-4133-856F-483495D0456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C07F-AA42-4F27-8052-F24AF26F490A}" type="datetimeFigureOut">
              <a:rPr lang="ar-IQ" smtClean="0"/>
              <a:pPr/>
              <a:t>28/03/1440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0812-AEDC-4133-856F-483495D0456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C07F-AA42-4F27-8052-F24AF26F490A}" type="datetimeFigureOut">
              <a:rPr lang="ar-IQ" smtClean="0"/>
              <a:pPr/>
              <a:t>28/03/1440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FF0812-AEDC-4133-856F-483495D0456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17C07F-AA42-4F27-8052-F24AF26F490A}" type="datetimeFigureOut">
              <a:rPr lang="ar-IQ" smtClean="0"/>
              <a:pPr/>
              <a:t>28/03/1440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FF0812-AEDC-4133-856F-483495D04563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851648" cy="1828800"/>
          </a:xfrm>
        </p:spPr>
        <p:txBody>
          <a:bodyPr/>
          <a:lstStyle/>
          <a:p>
            <a:pPr algn="ctr"/>
            <a:r>
              <a:rPr lang="en-US" b="1" i="1" dirty="0"/>
              <a:t>Pelvic organ </a:t>
            </a:r>
            <a:r>
              <a:rPr lang="en-US" b="1" i="1" dirty="0" err="1" smtClean="0"/>
              <a:t>prolapse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429132"/>
            <a:ext cx="7854696" cy="1752600"/>
          </a:xfrm>
        </p:spPr>
        <p:txBody>
          <a:bodyPr/>
          <a:lstStyle/>
          <a:p>
            <a:pPr algn="ctr"/>
            <a:r>
              <a:rPr lang="en-US" b="1" i="1" dirty="0" smtClean="0"/>
              <a:t>Dr </a:t>
            </a:r>
            <a:r>
              <a:rPr lang="en-US" b="1" i="1" dirty="0"/>
              <a:t>Ban </a:t>
            </a:r>
            <a:r>
              <a:rPr lang="en-US" b="1" i="1" dirty="0" err="1" smtClean="0"/>
              <a:t>Hadi</a:t>
            </a:r>
            <a:r>
              <a:rPr lang="en-US" b="1" i="1" dirty="0" smtClean="0"/>
              <a:t> 2018</a:t>
            </a:r>
            <a:endParaRPr lang="ar-IQ" dirty="0"/>
          </a:p>
        </p:txBody>
      </p:sp>
      <p:pic>
        <p:nvPicPr>
          <p:cNvPr id="1026" name="Picture 2" descr="C:\Users\hp\ورشة العرض التقديمي\College and university logo\Colleg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2714612" cy="2710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38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Grading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Three </a:t>
            </a:r>
            <a:r>
              <a:rPr lang="en-US" dirty="0"/>
              <a:t>degrees of </a:t>
            </a:r>
            <a:r>
              <a:rPr lang="en-US" dirty="0" err="1"/>
              <a:t>prolapse</a:t>
            </a:r>
            <a:r>
              <a:rPr lang="en-US" dirty="0"/>
              <a:t> are described and the lowest or most dependent portion of the </a:t>
            </a:r>
            <a:r>
              <a:rPr lang="en-US" dirty="0" err="1"/>
              <a:t>prolapse</a:t>
            </a:r>
            <a:r>
              <a:rPr lang="en-US" dirty="0"/>
              <a:t> is assessed while the patient is straining:</a:t>
            </a:r>
          </a:p>
          <a:p>
            <a:pPr algn="l" rtl="0">
              <a:buNone/>
            </a:pPr>
            <a:r>
              <a:rPr lang="en-US" dirty="0"/>
              <a:t>• 1st: descent within the vagina</a:t>
            </a:r>
          </a:p>
          <a:p>
            <a:pPr algn="l" rtl="0">
              <a:buNone/>
            </a:pPr>
            <a:r>
              <a:rPr lang="en-US" dirty="0"/>
              <a:t>• 2nd: descent to the </a:t>
            </a:r>
            <a:r>
              <a:rPr lang="en-US" dirty="0" err="1"/>
              <a:t>introitus</a:t>
            </a:r>
            <a:endParaRPr lang="en-US" dirty="0"/>
          </a:p>
          <a:p>
            <a:pPr algn="l">
              <a:buNone/>
            </a:pPr>
            <a:r>
              <a:rPr lang="en-US" dirty="0"/>
              <a:t>• 3rd: descent outside the </a:t>
            </a:r>
            <a:r>
              <a:rPr lang="en-US" dirty="0" err="1"/>
              <a:t>introitus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2000" dirty="0"/>
              <a:t>In the case of </a:t>
            </a:r>
            <a:r>
              <a:rPr lang="en-US" sz="2000" dirty="0" err="1"/>
              <a:t>uterovaginal</a:t>
            </a:r>
            <a:r>
              <a:rPr lang="en-US" sz="2000" dirty="0"/>
              <a:t> </a:t>
            </a:r>
            <a:r>
              <a:rPr lang="en-US" sz="2000" dirty="0" err="1"/>
              <a:t>prolapse</a:t>
            </a:r>
            <a:r>
              <a:rPr lang="en-US" sz="2000" dirty="0"/>
              <a:t>, the most dependent portion of the </a:t>
            </a:r>
            <a:r>
              <a:rPr lang="en-US" sz="2000" dirty="0" err="1"/>
              <a:t>prolapse</a:t>
            </a:r>
            <a:r>
              <a:rPr lang="en-US" sz="2000" dirty="0"/>
              <a:t> is the cervix. Third-degree uterine </a:t>
            </a:r>
            <a:r>
              <a:rPr lang="en-US" sz="2000" dirty="0" err="1"/>
              <a:t>prolapse</a:t>
            </a:r>
            <a:r>
              <a:rPr lang="en-US" sz="2000" dirty="0"/>
              <a:t> is termed ‘</a:t>
            </a:r>
            <a:r>
              <a:rPr lang="en-US" sz="2700" b="1" u="sng" dirty="0" err="1">
                <a:solidFill>
                  <a:srgbClr val="FF0000"/>
                </a:solidFill>
              </a:rPr>
              <a:t>procidentia</a:t>
            </a:r>
            <a:r>
              <a:rPr lang="en-US" sz="2700" b="1" u="sng" dirty="0">
                <a:solidFill>
                  <a:srgbClr val="FF0000"/>
                </a:solidFill>
              </a:rPr>
              <a:t>’</a:t>
            </a:r>
            <a:r>
              <a:rPr lang="en-US" sz="2000" dirty="0"/>
              <a:t> and is usually</a:t>
            </a:r>
            <a:br>
              <a:rPr lang="en-US" sz="2000" dirty="0"/>
            </a:br>
            <a:r>
              <a:rPr lang="en-US" sz="2000" dirty="0"/>
              <a:t>accompanied by </a:t>
            </a:r>
            <a:r>
              <a:rPr lang="en-US" sz="2000" dirty="0" err="1"/>
              <a:t>cystourethrocele</a:t>
            </a:r>
            <a:r>
              <a:rPr lang="en-US" sz="2000" dirty="0"/>
              <a:t> and </a:t>
            </a:r>
            <a:r>
              <a:rPr lang="en-US" sz="2000" dirty="0" err="1"/>
              <a:t>rectocele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4" name="Content Placeholder 3" descr="606017-04X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214422"/>
            <a:ext cx="7215238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1054" y="1643050"/>
            <a:ext cx="9451018" cy="440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45932"/>
            <a:ext cx="9144000" cy="663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Pathophysiology</a:t>
            </a:r>
            <a:r>
              <a:rPr lang="en-US" b="1" i="1" dirty="0"/>
              <a:t>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There are three components that are responsible for supporting the position of the uterus and vagina:</a:t>
            </a:r>
          </a:p>
          <a:p>
            <a:pPr algn="l" rtl="0">
              <a:buNone/>
            </a:pPr>
            <a:r>
              <a:rPr lang="en-US" b="1" dirty="0"/>
              <a:t>• </a:t>
            </a:r>
            <a:r>
              <a:rPr lang="en-US" dirty="0"/>
              <a:t>ligaments and fascia, by suspension from the pelvic side walls;</a:t>
            </a:r>
          </a:p>
          <a:p>
            <a:pPr algn="l" rtl="0">
              <a:buNone/>
            </a:pPr>
            <a:r>
              <a:rPr lang="en-US" b="1" dirty="0"/>
              <a:t>• </a:t>
            </a:r>
            <a:r>
              <a:rPr lang="en-US" dirty="0" err="1"/>
              <a:t>levator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muscles, by constricting and thereby maintaining organ position;</a:t>
            </a:r>
          </a:p>
          <a:p>
            <a:pPr algn="l" rtl="0">
              <a:buNone/>
            </a:pPr>
            <a:r>
              <a:rPr lang="en-US" b="1" dirty="0"/>
              <a:t>• </a:t>
            </a:r>
            <a:r>
              <a:rPr lang="en-US" dirty="0"/>
              <a:t>posterior </a:t>
            </a:r>
            <a:r>
              <a:rPr lang="en-US" dirty="0" err="1"/>
              <a:t>angulation</a:t>
            </a:r>
            <a:r>
              <a:rPr lang="en-US" dirty="0"/>
              <a:t> of the vagina, which is enhanced by rises in abdominal pressure causing closure of the ‘flap valve’.</a:t>
            </a:r>
          </a:p>
          <a:p>
            <a:pPr rtl="0"/>
            <a:r>
              <a:rPr lang="en-US" dirty="0"/>
              <a:t> 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1517" y="1785926"/>
            <a:ext cx="905747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581772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/>
              <a:t>Aetiology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110178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i="1" dirty="0"/>
              <a:t>1.Congenital</a:t>
            </a:r>
            <a:endParaRPr lang="en-US" dirty="0"/>
          </a:p>
          <a:p>
            <a:pPr algn="l" rtl="0">
              <a:buNone/>
            </a:pPr>
            <a:r>
              <a:rPr lang="en-US" dirty="0"/>
              <a:t>2% of symptomatic </a:t>
            </a:r>
            <a:r>
              <a:rPr lang="en-US" dirty="0" err="1"/>
              <a:t>prolapse</a:t>
            </a:r>
            <a:r>
              <a:rPr lang="en-US" dirty="0"/>
              <a:t> occurs in </a:t>
            </a:r>
            <a:r>
              <a:rPr lang="en-US" dirty="0" err="1"/>
              <a:t>nulliparous</a:t>
            </a:r>
            <a:r>
              <a:rPr lang="en-US" dirty="0"/>
              <a:t> women, implying that there may be a congenital weakness of connective tissue. </a:t>
            </a:r>
          </a:p>
          <a:p>
            <a:pPr algn="l" rtl="0">
              <a:buNone/>
            </a:pPr>
            <a:r>
              <a:rPr lang="en-US" b="1" i="1" dirty="0"/>
              <a:t>2.Childbirth and raised intra-abdominal pressure</a:t>
            </a:r>
            <a:endParaRPr lang="en-US" dirty="0"/>
          </a:p>
          <a:p>
            <a:pPr algn="l" rtl="0">
              <a:buNone/>
            </a:pPr>
            <a:r>
              <a:rPr lang="en-US" dirty="0"/>
              <a:t>The single major factor leading to the development of genital </a:t>
            </a:r>
            <a:r>
              <a:rPr lang="en-US" dirty="0" err="1"/>
              <a:t>prolapse</a:t>
            </a:r>
            <a:r>
              <a:rPr lang="en-US" dirty="0"/>
              <a:t> appears to be vaginal delivery. </a:t>
            </a:r>
          </a:p>
          <a:p>
            <a:pPr algn="l" rtl="0">
              <a:buNone/>
            </a:pPr>
            <a:r>
              <a:rPr lang="en-US" dirty="0"/>
              <a:t> chronic cough or constipation is also a risk factor.</a:t>
            </a:r>
          </a:p>
          <a:p>
            <a:pPr algn="l" rtl="0">
              <a:buNone/>
            </a:pPr>
            <a:r>
              <a:rPr lang="en-US" b="1" i="1" dirty="0"/>
              <a:t>3.Ageing and menopause</a:t>
            </a:r>
            <a:endParaRPr lang="en-US" dirty="0"/>
          </a:p>
          <a:p>
            <a:pPr algn="l" rtl="0">
              <a:buNone/>
            </a:pPr>
            <a:r>
              <a:rPr lang="en-US" dirty="0"/>
              <a:t>The process of ageing can result in loss of collagen and weakness of fascia and connective tissue. These effects are noted particularly during the post-menopause </a:t>
            </a:r>
            <a:r>
              <a:rPr lang="en-US" dirty="0" smtClean="0"/>
              <a:t>as a </a:t>
            </a:r>
            <a:r>
              <a:rPr lang="en-US" dirty="0"/>
              <a:t>consequence of </a:t>
            </a:r>
            <a:r>
              <a:rPr lang="en-US" dirty="0" err="1"/>
              <a:t>oestrogen</a:t>
            </a:r>
            <a:r>
              <a:rPr lang="en-US" dirty="0"/>
              <a:t> deficiency.</a:t>
            </a:r>
          </a:p>
          <a:p>
            <a:pPr algn="l" rtl="0">
              <a:buNone/>
            </a:pPr>
            <a:r>
              <a:rPr lang="en-US" b="1" i="1" dirty="0"/>
              <a:t>4.Postoperative</a:t>
            </a:r>
            <a:endParaRPr lang="en-US" dirty="0"/>
          </a:p>
          <a:p>
            <a:pPr algn="l" rtl="0">
              <a:buNone/>
            </a:pPr>
            <a:r>
              <a:rPr lang="en-US" dirty="0"/>
              <a:t>Poor attention to vaginal vault support at the time of hysterectomy leads to vault </a:t>
            </a:r>
            <a:r>
              <a:rPr lang="en-US" dirty="0" err="1"/>
              <a:t>prolapse</a:t>
            </a:r>
            <a:r>
              <a:rPr lang="en-US" dirty="0"/>
              <a:t> </a:t>
            </a:r>
          </a:p>
          <a:p>
            <a:pPr algn="l" rtl="0">
              <a:buNone/>
            </a:pPr>
            <a:r>
              <a:rPr lang="en-US" b="1" i="1" dirty="0"/>
              <a:t>5.Obesity and smoking</a:t>
            </a:r>
            <a:endParaRPr lang="en-US" dirty="0"/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51115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Diagnosis: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14356"/>
            <a:ext cx="8501122" cy="5786478"/>
          </a:xfrm>
        </p:spPr>
        <p:txBody>
          <a:bodyPr>
            <a:normAutofit fontScale="62500" lnSpcReduction="20000"/>
          </a:bodyPr>
          <a:lstStyle/>
          <a:p>
            <a:pPr algn="l" rtl="0">
              <a:buNone/>
            </a:pPr>
            <a:r>
              <a:rPr lang="en-US" sz="3400" b="1" i="1" dirty="0" smtClean="0"/>
              <a:t>History</a:t>
            </a:r>
            <a:endParaRPr lang="en-US" sz="3400" dirty="0"/>
          </a:p>
          <a:p>
            <a:pPr algn="l" rtl="0">
              <a:buNone/>
            </a:pPr>
            <a:r>
              <a:rPr lang="en-US" sz="3400" dirty="0"/>
              <a:t>Women usually present with non-specific symptoms. Evaluation of risk factors such as vaginal deliveries, chronic cough and constipation</a:t>
            </a:r>
            <a:r>
              <a:rPr lang="en-US" sz="3400" dirty="0" smtClean="0"/>
              <a:t>.</a:t>
            </a:r>
          </a:p>
          <a:p>
            <a:pPr algn="l" rtl="0">
              <a:buNone/>
            </a:pPr>
            <a:r>
              <a:rPr lang="en-US" sz="3400" dirty="0" smtClean="0"/>
              <a:t> </a:t>
            </a:r>
            <a:endParaRPr lang="en-US" sz="3400" dirty="0"/>
          </a:p>
          <a:p>
            <a:pPr algn="l" rtl="0">
              <a:buNone/>
            </a:pPr>
            <a:r>
              <a:rPr lang="en-US" sz="3400" b="1" dirty="0"/>
              <a:t>• Non-specific</a:t>
            </a:r>
            <a:r>
              <a:rPr lang="en-US" sz="3400" dirty="0"/>
              <a:t>: lump in the </a:t>
            </a:r>
            <a:r>
              <a:rPr lang="en-US" sz="3400" dirty="0" err="1"/>
              <a:t>introitus</a:t>
            </a:r>
            <a:r>
              <a:rPr lang="en-US" sz="3400" dirty="0"/>
              <a:t>, local discomfort, backache, bleeding/infection if ulcerated, </a:t>
            </a:r>
            <a:r>
              <a:rPr lang="en-US" sz="3400" dirty="0" err="1"/>
              <a:t>dyspareunia</a:t>
            </a:r>
            <a:r>
              <a:rPr lang="en-US" sz="3400" dirty="0"/>
              <a:t> or </a:t>
            </a:r>
            <a:r>
              <a:rPr lang="en-US" sz="3400" dirty="0" err="1"/>
              <a:t>apareunia</a:t>
            </a:r>
            <a:r>
              <a:rPr lang="en-US" sz="3400" dirty="0"/>
              <a:t>. </a:t>
            </a:r>
          </a:p>
          <a:p>
            <a:pPr algn="l" rtl="0">
              <a:buNone/>
            </a:pPr>
            <a:r>
              <a:rPr lang="en-US" sz="3400" dirty="0"/>
              <a:t>Rarely, in extremely severe </a:t>
            </a:r>
            <a:r>
              <a:rPr lang="en-US" sz="3400" dirty="0" err="1"/>
              <a:t>cystourethrocele</a:t>
            </a:r>
            <a:r>
              <a:rPr lang="en-US" sz="3400" dirty="0"/>
              <a:t>, </a:t>
            </a:r>
            <a:r>
              <a:rPr lang="en-US" sz="3400" dirty="0" err="1"/>
              <a:t>uterovaginal</a:t>
            </a:r>
            <a:r>
              <a:rPr lang="en-US" sz="3400" dirty="0"/>
              <a:t> or vault </a:t>
            </a:r>
            <a:r>
              <a:rPr lang="en-US" sz="3400" dirty="0" err="1"/>
              <a:t>prolapse</a:t>
            </a:r>
            <a:r>
              <a:rPr lang="en-US" sz="3400" dirty="0"/>
              <a:t>, renal failure may occur as a result of </a:t>
            </a:r>
            <a:r>
              <a:rPr lang="en-US" sz="3400" dirty="0" err="1"/>
              <a:t>ureteric</a:t>
            </a:r>
            <a:r>
              <a:rPr lang="en-US" sz="3400" dirty="0"/>
              <a:t> kinking.</a:t>
            </a:r>
          </a:p>
          <a:p>
            <a:pPr algn="l" rtl="0">
              <a:buNone/>
            </a:pPr>
            <a:r>
              <a:rPr lang="en-US" sz="3400" dirty="0"/>
              <a:t> </a:t>
            </a:r>
          </a:p>
          <a:p>
            <a:pPr algn="l" rtl="0">
              <a:buNone/>
            </a:pPr>
            <a:r>
              <a:rPr lang="en-US" sz="3400" b="1" dirty="0"/>
              <a:t>• Specific:</a:t>
            </a:r>
            <a:endParaRPr lang="en-US" sz="3400" dirty="0"/>
          </a:p>
          <a:p>
            <a:pPr algn="l" rtl="0">
              <a:buNone/>
            </a:pPr>
            <a:r>
              <a:rPr lang="en-US" sz="3400" b="1" dirty="0"/>
              <a:t>• </a:t>
            </a:r>
            <a:r>
              <a:rPr lang="en-US" sz="3400" dirty="0" err="1"/>
              <a:t>cystourethrocele</a:t>
            </a:r>
            <a:r>
              <a:rPr lang="en-US" sz="3400" dirty="0"/>
              <a:t> – urinary frequency and urgency, voiding difficulty, urinary tract infection, stress incontinence;</a:t>
            </a:r>
          </a:p>
          <a:p>
            <a:pPr algn="l" rtl="0">
              <a:buNone/>
            </a:pPr>
            <a:r>
              <a:rPr lang="en-US" sz="3400" b="1" dirty="0"/>
              <a:t>• </a:t>
            </a:r>
            <a:r>
              <a:rPr lang="en-US" sz="3400" dirty="0" err="1"/>
              <a:t>rectocele</a:t>
            </a:r>
            <a:r>
              <a:rPr lang="en-US" sz="3400" dirty="0"/>
              <a:t>: incomplete bowel emptying, digitations and splinting (digital support for the perineum to defecate), passive anal incontinence</a:t>
            </a:r>
          </a:p>
          <a:p>
            <a:pPr rtl="0"/>
            <a:r>
              <a:rPr lang="en-US" b="1" i="1" dirty="0"/>
              <a:t> </a:t>
            </a:r>
            <a:endParaRPr lang="en-US" dirty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Objectives: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/>
              <a:t>by the end of this lecture, the 5</a:t>
            </a:r>
            <a:r>
              <a:rPr lang="en-US" baseline="30000" dirty="0" smtClean="0"/>
              <a:t>th</a:t>
            </a:r>
            <a:r>
              <a:rPr lang="en-US" dirty="0" smtClean="0"/>
              <a:t> year student should be able to:</a:t>
            </a:r>
          </a:p>
          <a:p>
            <a:pPr algn="l" rtl="0">
              <a:buNone/>
            </a:pPr>
            <a:endParaRPr lang="en-US" dirty="0" smtClean="0"/>
          </a:p>
          <a:p>
            <a:pPr lvl="0" algn="l" rtl="0">
              <a:buNone/>
            </a:pPr>
            <a:r>
              <a:rPr lang="en-US" dirty="0" smtClean="0"/>
              <a:t>Define genital </a:t>
            </a:r>
            <a:r>
              <a:rPr lang="en-US" dirty="0" err="1" smtClean="0"/>
              <a:t>prolapse</a:t>
            </a:r>
            <a:endParaRPr lang="en-US" dirty="0" smtClean="0"/>
          </a:p>
          <a:p>
            <a:pPr lvl="0" algn="l" rtl="0">
              <a:buNone/>
            </a:pPr>
            <a:r>
              <a:rPr lang="en-US" dirty="0" smtClean="0"/>
              <a:t>Summarize the types and grades of </a:t>
            </a:r>
            <a:r>
              <a:rPr lang="en-US" dirty="0" err="1" smtClean="0"/>
              <a:t>prolapse</a:t>
            </a:r>
            <a:endParaRPr lang="en-US" dirty="0" smtClean="0"/>
          </a:p>
          <a:p>
            <a:pPr lvl="0" algn="l" rtl="0">
              <a:buNone/>
            </a:pPr>
            <a:r>
              <a:rPr lang="en-US" dirty="0" smtClean="0"/>
              <a:t>Differentiate  between its types by history taking</a:t>
            </a:r>
          </a:p>
          <a:p>
            <a:pPr lvl="0" algn="l" rtl="0">
              <a:buNone/>
            </a:pPr>
            <a:r>
              <a:rPr lang="en-US" dirty="0" smtClean="0"/>
              <a:t>Demonstrate on </a:t>
            </a:r>
            <a:r>
              <a:rPr lang="en-US" dirty="0" err="1" smtClean="0"/>
              <a:t>menniquene</a:t>
            </a:r>
            <a:r>
              <a:rPr lang="en-US" dirty="0" smtClean="0"/>
              <a:t> </a:t>
            </a:r>
            <a:r>
              <a:rPr lang="en-US" dirty="0" smtClean="0"/>
              <a:t>the examination of </a:t>
            </a:r>
            <a:r>
              <a:rPr lang="en-US" dirty="0" smtClean="0"/>
              <a:t>a </a:t>
            </a:r>
            <a:r>
              <a:rPr lang="en-US" dirty="0" smtClean="0"/>
              <a:t>case with genital </a:t>
            </a:r>
            <a:r>
              <a:rPr lang="en-US" dirty="0" err="1" smtClean="0"/>
              <a:t>prolapse</a:t>
            </a:r>
            <a:endParaRPr lang="en-US" dirty="0" smtClean="0"/>
          </a:p>
          <a:p>
            <a:pPr lvl="0" algn="l" rtl="0">
              <a:buNone/>
            </a:pPr>
            <a:r>
              <a:rPr lang="en-US" dirty="0" smtClean="0"/>
              <a:t>Predict the management option for different case presentations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65403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Examination: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64360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i="1" dirty="0" smtClean="0"/>
              <a:t>Abdominal </a:t>
            </a:r>
            <a:r>
              <a:rPr lang="en-US" b="1" i="1" dirty="0"/>
              <a:t>examination</a:t>
            </a:r>
            <a:r>
              <a:rPr lang="en-US" dirty="0"/>
              <a:t>: masses, hernia and scars.</a:t>
            </a:r>
          </a:p>
          <a:p>
            <a:pPr algn="l" rtl="0">
              <a:buNone/>
            </a:pPr>
            <a:r>
              <a:rPr lang="en-US" b="1" i="1" dirty="0"/>
              <a:t>Vaginal examination</a:t>
            </a:r>
            <a:r>
              <a:rPr lang="en-US" dirty="0"/>
              <a:t>:</a:t>
            </a:r>
          </a:p>
          <a:p>
            <a:pPr lvl="0" algn="l" rtl="0">
              <a:buNone/>
            </a:pPr>
            <a:r>
              <a:rPr lang="en-US" dirty="0"/>
              <a:t> </a:t>
            </a:r>
            <a:r>
              <a:rPr lang="en-US" dirty="0" err="1"/>
              <a:t>Prolapse</a:t>
            </a:r>
            <a:r>
              <a:rPr lang="en-US" dirty="0"/>
              <a:t> may be obvious when examining the patient in the dorsal position if it protrudes beyond the </a:t>
            </a:r>
            <a:r>
              <a:rPr lang="en-US" dirty="0" err="1"/>
              <a:t>introitus</a:t>
            </a:r>
            <a:r>
              <a:rPr lang="en-US" dirty="0"/>
              <a:t>; ulceration and/or atrophy may be </a:t>
            </a:r>
            <a:r>
              <a:rPr lang="en-US" dirty="0" smtClean="0"/>
              <a:t>apparent ( the ulcer called </a:t>
            </a:r>
            <a:r>
              <a:rPr lang="en-US" dirty="0" err="1" smtClean="0"/>
              <a:t>decubitus</a:t>
            </a:r>
            <a:r>
              <a:rPr lang="en-US" dirty="0" smtClean="0"/>
              <a:t> ulcer)</a:t>
            </a:r>
            <a:r>
              <a:rPr lang="en-US" b="1" i="1" dirty="0" smtClean="0"/>
              <a:t>,</a:t>
            </a:r>
            <a:endParaRPr lang="en-US" dirty="0"/>
          </a:p>
          <a:p>
            <a:pPr algn="l" rtl="0">
              <a:buNone/>
            </a:pPr>
            <a:r>
              <a:rPr lang="en-US" dirty="0"/>
              <a:t> </a:t>
            </a:r>
          </a:p>
          <a:p>
            <a:pPr lvl="0" algn="l" rtl="0">
              <a:buNone/>
            </a:pPr>
            <a:r>
              <a:rPr lang="en-US" dirty="0"/>
              <a:t>The anterior and posterior vaginal walls and cervical descent should be assessed with the patient straining in the left lateral position, using a Sims speculum. </a:t>
            </a:r>
          </a:p>
          <a:p>
            <a:pPr algn="l" rtl="0">
              <a:buNone/>
            </a:pPr>
            <a:r>
              <a:rPr lang="en-US" b="1" i="1" dirty="0"/>
              <a:t> </a:t>
            </a:r>
            <a:endParaRPr lang="en-US" dirty="0"/>
          </a:p>
          <a:p>
            <a:pPr lvl="0" algn="l" rtl="0">
              <a:buNone/>
            </a:pPr>
            <a:r>
              <a:rPr lang="en-US" b="1" i="1" dirty="0"/>
              <a:t>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274" y="2143116"/>
            <a:ext cx="8428130" cy="390837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None/>
            </a:pPr>
            <a:r>
              <a:rPr lang="en-US" dirty="0" smtClean="0"/>
              <a:t>assess the uterus and cervix for masses</a:t>
            </a:r>
            <a:r>
              <a:rPr lang="en-US" b="1" i="1" dirty="0" smtClean="0"/>
              <a:t>, </a:t>
            </a:r>
            <a:r>
              <a:rPr lang="en-US" dirty="0" smtClean="0"/>
              <a:t>Pelvic floor tone</a:t>
            </a:r>
            <a:r>
              <a:rPr lang="en-US" b="1" i="1" dirty="0" smtClean="0"/>
              <a:t> </a:t>
            </a:r>
            <a:r>
              <a:rPr lang="en-US" dirty="0" smtClean="0"/>
              <a:t>assessment</a:t>
            </a:r>
          </a:p>
          <a:p>
            <a:pPr algn="l" rtl="0">
              <a:buNone/>
            </a:pPr>
            <a:r>
              <a:rPr lang="en-US" dirty="0" smtClean="0"/>
              <a:t> </a:t>
            </a:r>
          </a:p>
          <a:p>
            <a:pPr lvl="0" algn="l" rtl="0">
              <a:buNone/>
            </a:pPr>
            <a:r>
              <a:rPr lang="en-US" dirty="0" smtClean="0"/>
              <a:t>cough test for stress incontinence</a:t>
            </a:r>
          </a:p>
          <a:p>
            <a:pPr algn="l" rtl="0">
              <a:buNone/>
            </a:pPr>
            <a:r>
              <a:rPr lang="en-US" dirty="0" smtClean="0"/>
              <a:t> </a:t>
            </a:r>
          </a:p>
          <a:p>
            <a:pPr algn="l" rtl="0">
              <a:buNone/>
            </a:pPr>
            <a:r>
              <a:rPr lang="en-US" dirty="0" smtClean="0"/>
              <a:t> 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124" y="1500174"/>
            <a:ext cx="9018876" cy="401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Investigations: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dirty="0"/>
              <a:t>condition is diagnosed </a:t>
            </a:r>
            <a:r>
              <a:rPr lang="en-US" dirty="0" smtClean="0"/>
              <a:t>clinically</a:t>
            </a:r>
          </a:p>
          <a:p>
            <a:pPr algn="l" rtl="0">
              <a:buNone/>
            </a:pPr>
            <a:r>
              <a:rPr lang="en-US" dirty="0" smtClean="0"/>
              <a:t> 1. If urinary symptoms are present, Urinalysis, Flow study and measurement of residuals are essentials. </a:t>
            </a:r>
            <a:r>
              <a:rPr lang="en-US" dirty="0" err="1" smtClean="0"/>
              <a:t>Urodynamics</a:t>
            </a:r>
            <a:r>
              <a:rPr lang="en-US" dirty="0" smtClean="0"/>
              <a:t> can be done.</a:t>
            </a:r>
          </a:p>
          <a:p>
            <a:pPr algn="l" rtl="0">
              <a:buNone/>
            </a:pPr>
            <a:r>
              <a:rPr lang="en-US" dirty="0" smtClean="0"/>
              <a:t>2. If renal failure suspected, serum urea, </a:t>
            </a:r>
            <a:r>
              <a:rPr lang="en-US" dirty="0" err="1" smtClean="0"/>
              <a:t>creatinine</a:t>
            </a:r>
            <a:r>
              <a:rPr lang="en-US" dirty="0" smtClean="0"/>
              <a:t> and renal ultrasound are performed. </a:t>
            </a:r>
          </a:p>
          <a:p>
            <a:pPr algn="l" rtl="0">
              <a:buNone/>
            </a:pPr>
            <a:r>
              <a:rPr lang="en-US" dirty="0" smtClean="0"/>
              <a:t>3. There is little place for radiological investigations such as dynamic MRI and </a:t>
            </a:r>
            <a:r>
              <a:rPr lang="en-US" dirty="0" err="1" smtClean="0"/>
              <a:t>transperitoneal</a:t>
            </a:r>
            <a:r>
              <a:rPr lang="en-US" dirty="0" smtClean="0"/>
              <a:t> ultrasound (TPUS)</a:t>
            </a:r>
          </a:p>
          <a:p>
            <a:pPr algn="l" rtl="0">
              <a:buNone/>
            </a:pPr>
            <a:r>
              <a:rPr lang="en-US" dirty="0" smtClean="0"/>
              <a:t> 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Prevention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8686800" cy="5038740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b="1" i="1" dirty="0" smtClean="0"/>
              <a:t>Prevent </a:t>
            </a:r>
            <a:r>
              <a:rPr lang="en-US" b="1" i="1" dirty="0"/>
              <a:t>and limit injury to pelvic support during childbirth  by</a:t>
            </a:r>
            <a:r>
              <a:rPr lang="en-US" i="1" dirty="0"/>
              <a:t> :</a:t>
            </a:r>
            <a:endParaRPr lang="en-US" dirty="0"/>
          </a:p>
          <a:p>
            <a:pPr algn="l" rtl="0">
              <a:buNone/>
            </a:pPr>
            <a:r>
              <a:rPr lang="en-US" dirty="0"/>
              <a:t>Avoid: prolonged </a:t>
            </a:r>
            <a:r>
              <a:rPr lang="en-US" dirty="0" err="1"/>
              <a:t>labour</a:t>
            </a:r>
            <a:r>
              <a:rPr lang="en-US" dirty="0"/>
              <a:t>, bearing down before full cervical dilatation  and difficult instrumental delivery </a:t>
            </a:r>
          </a:p>
          <a:p>
            <a:pPr algn="l" rtl="0">
              <a:buNone/>
            </a:pPr>
            <a:r>
              <a:rPr lang="en-US" dirty="0" err="1"/>
              <a:t>Encouragment</a:t>
            </a:r>
            <a:r>
              <a:rPr lang="en-US" dirty="0"/>
              <a:t> of postnatal pelvic floor exercises.</a:t>
            </a:r>
          </a:p>
          <a:p>
            <a:pPr algn="l" rtl="0">
              <a:buNone/>
            </a:pPr>
            <a:r>
              <a:rPr lang="en-US" dirty="0"/>
              <a:t>Family planning and smaller family size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 </a:t>
            </a:r>
            <a:r>
              <a:rPr lang="en-US" b="1" i="1" dirty="0"/>
              <a:t>Avoid and treat factors which increase the intra-abdominal pressure</a:t>
            </a:r>
            <a:r>
              <a:rPr lang="en-US" i="1" dirty="0"/>
              <a:t> </a:t>
            </a:r>
            <a:r>
              <a:rPr lang="en-US" dirty="0"/>
              <a:t>such as obesity , smoking, chronic cough and chronic </a:t>
            </a:r>
            <a:r>
              <a:rPr lang="en-US" dirty="0" smtClean="0"/>
              <a:t>constipation</a:t>
            </a:r>
          </a:p>
          <a:p>
            <a:pPr algn="l" rtl="0">
              <a:buNone/>
            </a:pPr>
            <a:endParaRPr lang="en-US" dirty="0"/>
          </a:p>
          <a:p>
            <a:pPr algn="l">
              <a:buNone/>
            </a:pPr>
            <a:r>
              <a:rPr lang="en-US" b="1" i="1" dirty="0"/>
              <a:t>Prevention of postmenopausal atrophy of pelvic support</a:t>
            </a:r>
            <a:r>
              <a:rPr lang="en-US" dirty="0"/>
              <a:t> by balanced diet, exercise, calcium &amp; by the use of HRT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Treatment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i="1" dirty="0" err="1" smtClean="0"/>
              <a:t>A.General</a:t>
            </a:r>
            <a:r>
              <a:rPr lang="en-US" b="1" i="1" dirty="0" smtClean="0"/>
              <a:t> </a:t>
            </a:r>
            <a:r>
              <a:rPr lang="en-US" b="1" i="1" dirty="0"/>
              <a:t>measures</a:t>
            </a:r>
            <a:r>
              <a:rPr lang="en-US" dirty="0"/>
              <a:t>:</a:t>
            </a:r>
          </a:p>
          <a:p>
            <a:pPr algn="l">
              <a:buNone/>
            </a:pPr>
            <a:r>
              <a:rPr lang="en-US" dirty="0"/>
              <a:t>Correct obesity, treat chronic cough or constipation. If the </a:t>
            </a:r>
            <a:r>
              <a:rPr lang="en-US" dirty="0" err="1"/>
              <a:t>prolapse</a:t>
            </a:r>
            <a:r>
              <a:rPr lang="en-US" dirty="0"/>
              <a:t> is ulcerated, a 7 days course of topical </a:t>
            </a:r>
            <a:r>
              <a:rPr lang="en-US" dirty="0" err="1"/>
              <a:t>oestrogen</a:t>
            </a:r>
            <a:r>
              <a:rPr lang="en-US" dirty="0"/>
              <a:t> should be administered.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B.Conservative</a:t>
            </a:r>
            <a:r>
              <a:rPr lang="en-US" dirty="0" smtClean="0"/>
              <a:t>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1.pelvic </a:t>
            </a:r>
            <a:r>
              <a:rPr lang="en-US" dirty="0"/>
              <a:t>floor physiotherapy (</a:t>
            </a:r>
            <a:r>
              <a:rPr lang="en-US" dirty="0" err="1"/>
              <a:t>Kegel</a:t>
            </a:r>
            <a:r>
              <a:rPr lang="en-US" dirty="0"/>
              <a:t> exercise) in cases with mild </a:t>
            </a:r>
            <a:r>
              <a:rPr lang="en-US" dirty="0" err="1"/>
              <a:t>prolapse</a:t>
            </a:r>
            <a:r>
              <a:rPr lang="en-US" dirty="0"/>
              <a:t> by contracting the pelvic floor muscles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79608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Kegel</a:t>
            </a:r>
            <a:r>
              <a:rPr lang="en-US" dirty="0" smtClean="0"/>
              <a:t> </a:t>
            </a:r>
            <a:r>
              <a:rPr lang="en-US" dirty="0" err="1" smtClean="0"/>
              <a:t>exersize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1357298"/>
            <a:ext cx="614366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2.Vaginal rings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: </a:t>
            </a:r>
            <a:r>
              <a:rPr lang="en-US" dirty="0"/>
              <a:t>Silicon rubber-based ring </a:t>
            </a:r>
            <a:r>
              <a:rPr lang="en-US" dirty="0" err="1"/>
              <a:t>pessaries</a:t>
            </a:r>
            <a:r>
              <a:rPr lang="en-US" dirty="0"/>
              <a:t> are the most popular form of conservative therapy. They are inserted into the vagina in much the same way as a contraceptive diaphragm and need replacement at annual intervals</a:t>
            </a:r>
          </a:p>
          <a:p>
            <a:pPr algn="l">
              <a:buNone/>
            </a:pPr>
            <a:r>
              <a:rPr lang="en-US" dirty="0"/>
              <a:t>Shelf </a:t>
            </a:r>
            <a:r>
              <a:rPr lang="en-US" dirty="0" err="1"/>
              <a:t>pessaries</a:t>
            </a:r>
            <a:r>
              <a:rPr lang="en-US" dirty="0"/>
              <a:t> are rarely used but may be useful in</a:t>
            </a:r>
            <a:r>
              <a:rPr lang="en-US" b="1" i="1" dirty="0"/>
              <a:t> </a:t>
            </a:r>
            <a:r>
              <a:rPr lang="en-US" dirty="0"/>
              <a:t>women who cannot retain a ring </a:t>
            </a:r>
            <a:r>
              <a:rPr lang="en-US" dirty="0" err="1"/>
              <a:t>pessary</a:t>
            </a:r>
            <a:r>
              <a:rPr lang="en-US" dirty="0"/>
              <a:t>.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Definition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Pelvic organ </a:t>
            </a:r>
            <a:r>
              <a:rPr lang="en-US" dirty="0" err="1" smtClean="0"/>
              <a:t>prolapse</a:t>
            </a:r>
            <a:r>
              <a:rPr lang="en-US" dirty="0" smtClean="0"/>
              <a:t> (POP) is defined as the downward</a:t>
            </a:r>
          </a:p>
          <a:p>
            <a:pPr algn="l">
              <a:buNone/>
            </a:pPr>
            <a:r>
              <a:rPr lang="en-US" dirty="0" smtClean="0"/>
              <a:t>displacement of pelvic organs from their original position into or beyond the vagina </a:t>
            </a:r>
            <a:r>
              <a:rPr lang="en-US" dirty="0"/>
              <a:t> 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0626" y="2300631"/>
            <a:ext cx="7062748" cy="365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60309"/>
            <a:ext cx="8229600" cy="440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Indications for </a:t>
            </a:r>
            <a:r>
              <a:rPr lang="en-US" b="1" i="1" dirty="0" err="1" smtClean="0"/>
              <a:t>pessary</a:t>
            </a:r>
            <a:r>
              <a:rPr lang="en-US" b="1" i="1" dirty="0" smtClean="0"/>
              <a:t> treatment are</a:t>
            </a:r>
            <a:r>
              <a:rPr lang="en-US" dirty="0" smtClean="0"/>
              <a:t>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dirty="0"/>
              <a:t>patient’s wish;</a:t>
            </a:r>
          </a:p>
          <a:p>
            <a:pPr algn="l" rtl="0">
              <a:buNone/>
            </a:pPr>
            <a:r>
              <a:rPr lang="en-US" dirty="0"/>
              <a:t>• as a therapeutic test;</a:t>
            </a:r>
          </a:p>
          <a:p>
            <a:pPr algn="l" rtl="0">
              <a:buNone/>
            </a:pPr>
            <a:r>
              <a:rPr lang="en-US" dirty="0"/>
              <a:t>• childbearing not complete;</a:t>
            </a:r>
          </a:p>
          <a:p>
            <a:pPr algn="l" rtl="0">
              <a:buNone/>
            </a:pPr>
            <a:r>
              <a:rPr lang="en-US" dirty="0"/>
              <a:t>• medically unfit;</a:t>
            </a:r>
          </a:p>
          <a:p>
            <a:pPr algn="l" rtl="0">
              <a:buNone/>
            </a:pPr>
            <a:r>
              <a:rPr lang="en-US" dirty="0"/>
              <a:t>• during and after pregnancy (awaiting involution);</a:t>
            </a:r>
          </a:p>
          <a:p>
            <a:pPr algn="l">
              <a:buNone/>
            </a:pPr>
            <a:r>
              <a:rPr lang="en-US" dirty="0"/>
              <a:t>• while awaiting surgery.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Complications with </a:t>
            </a:r>
            <a:r>
              <a:rPr lang="en-US" b="1" dirty="0" err="1" smtClean="0"/>
              <a:t>Pessary</a:t>
            </a:r>
            <a:r>
              <a:rPr lang="en-US" b="1" dirty="0" smtClean="0"/>
              <a:t> Use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8686800" cy="5429288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sz="4500" b="1" i="1" dirty="0" err="1" smtClean="0"/>
              <a:t>Pessary</a:t>
            </a:r>
            <a:r>
              <a:rPr lang="en-US" sz="4500" b="1" i="1" dirty="0" smtClean="0"/>
              <a:t> </a:t>
            </a:r>
            <a:r>
              <a:rPr lang="en-US" sz="4500" b="1" i="1" dirty="0"/>
              <a:t>ulcers</a:t>
            </a:r>
            <a:r>
              <a:rPr lang="en-US" sz="4500" dirty="0"/>
              <a:t> or abrasions are treated by changing the </a:t>
            </a:r>
            <a:r>
              <a:rPr lang="en-US" sz="4500" dirty="0" err="1"/>
              <a:t>pessary</a:t>
            </a:r>
            <a:r>
              <a:rPr lang="en-US" sz="4500" dirty="0"/>
              <a:t> type or size to alleviate pressure points or by removing the </a:t>
            </a:r>
            <a:r>
              <a:rPr lang="en-US" sz="4500" dirty="0" err="1"/>
              <a:t>pessary</a:t>
            </a:r>
            <a:r>
              <a:rPr lang="en-US" sz="4500" dirty="0"/>
              <a:t> completely until healing occurs. water-based lubricants applied to the </a:t>
            </a:r>
            <a:r>
              <a:rPr lang="en-US" sz="4500" dirty="0" err="1"/>
              <a:t>pessary</a:t>
            </a:r>
            <a:r>
              <a:rPr lang="en-US" sz="4500" dirty="0"/>
              <a:t> may help prevent these complications</a:t>
            </a:r>
          </a:p>
          <a:p>
            <a:pPr algn="l" rtl="0">
              <a:buNone/>
            </a:pPr>
            <a:r>
              <a:rPr lang="en-US" sz="4500" dirty="0"/>
              <a:t> 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C.Surgery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 </a:t>
            </a:r>
          </a:p>
          <a:p>
            <a:pPr algn="l" rtl="0">
              <a:buNone/>
            </a:pPr>
            <a:r>
              <a:rPr lang="en-US" dirty="0" smtClean="0"/>
              <a:t>Choice </a:t>
            </a:r>
            <a:r>
              <a:rPr lang="en-US" dirty="0"/>
              <a:t>of operation depends on : </a:t>
            </a:r>
          </a:p>
          <a:p>
            <a:pPr algn="l" rtl="0">
              <a:buNone/>
            </a:pPr>
            <a:r>
              <a:rPr lang="en-US" dirty="0"/>
              <a:t>	      1. Type of </a:t>
            </a:r>
            <a:r>
              <a:rPr lang="en-US" dirty="0" err="1"/>
              <a:t>prolapse</a:t>
            </a:r>
            <a:r>
              <a:rPr lang="en-US" dirty="0"/>
              <a:t> </a:t>
            </a:r>
          </a:p>
          <a:p>
            <a:pPr algn="l" rtl="0">
              <a:buNone/>
            </a:pPr>
            <a:r>
              <a:rPr lang="en-US" dirty="0"/>
              <a:t>	      2. Age and parity of the patient</a:t>
            </a:r>
          </a:p>
          <a:p>
            <a:pPr algn="l" rtl="0">
              <a:buNone/>
            </a:pPr>
            <a:r>
              <a:rPr lang="en-US" dirty="0"/>
              <a:t>         </a:t>
            </a:r>
            <a:r>
              <a:rPr lang="en-US" dirty="0" smtClean="0"/>
              <a:t> </a:t>
            </a:r>
            <a:r>
              <a:rPr lang="en-US" dirty="0"/>
              <a:t>3. Coital function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Cystourethrocele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/>
              <a:t>Anterior </a:t>
            </a:r>
            <a:r>
              <a:rPr lang="en-US" b="1" dirty="0"/>
              <a:t>repair (</a:t>
            </a:r>
            <a:r>
              <a:rPr lang="en-US" b="1" dirty="0" err="1"/>
              <a:t>colporrhaphy</a:t>
            </a:r>
            <a:r>
              <a:rPr lang="en-US" b="1" dirty="0"/>
              <a:t>) </a:t>
            </a:r>
            <a:r>
              <a:rPr lang="en-US" dirty="0"/>
              <a:t>is the most commonly performed surgical procedure but should be avoided if there is concurrent stress incontinence. An anterior</a:t>
            </a:r>
          </a:p>
          <a:p>
            <a:pPr algn="l">
              <a:buNone/>
            </a:pPr>
            <a:r>
              <a:rPr lang="en-US" dirty="0"/>
              <a:t>vaginal wall incision is made and the </a:t>
            </a:r>
            <a:r>
              <a:rPr lang="en-US" dirty="0" err="1"/>
              <a:t>fascial</a:t>
            </a:r>
            <a:r>
              <a:rPr lang="en-US" dirty="0"/>
              <a:t> defect allowing the bladder to </a:t>
            </a:r>
            <a:r>
              <a:rPr lang="en-US" dirty="0" err="1"/>
              <a:t>herniate</a:t>
            </a:r>
            <a:r>
              <a:rPr lang="en-US" dirty="0"/>
              <a:t> through is identified and closed. With the bladder position restored, any redundant vaginal epithelium is excised and the incision closed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642942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72" y="1071546"/>
            <a:ext cx="87240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Rectocele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Posterior </a:t>
            </a:r>
            <a:r>
              <a:rPr lang="en-US" dirty="0"/>
              <a:t>repair (</a:t>
            </a:r>
            <a:r>
              <a:rPr lang="en-US" dirty="0" err="1"/>
              <a:t>colporrhaphy</a:t>
            </a:r>
            <a:r>
              <a:rPr lang="en-US" dirty="0"/>
              <a:t>) is the most commonly performed procedure. A posterior vaginal wall incision is made and the </a:t>
            </a:r>
            <a:r>
              <a:rPr lang="en-US" dirty="0" err="1"/>
              <a:t>fascial</a:t>
            </a:r>
            <a:r>
              <a:rPr lang="en-US" dirty="0"/>
              <a:t> defect allowing the</a:t>
            </a:r>
          </a:p>
          <a:p>
            <a:pPr algn="l" rtl="0">
              <a:buNone/>
            </a:pPr>
            <a:r>
              <a:rPr lang="en-US" dirty="0"/>
              <a:t>rectum to </a:t>
            </a:r>
            <a:r>
              <a:rPr lang="en-US" dirty="0" err="1"/>
              <a:t>herniate</a:t>
            </a:r>
            <a:r>
              <a:rPr lang="en-US" dirty="0"/>
              <a:t> through is identified and closed.</a:t>
            </a:r>
          </a:p>
          <a:p>
            <a:pPr algn="l" rtl="0">
              <a:buNone/>
            </a:pPr>
            <a:r>
              <a:rPr lang="en-US" dirty="0"/>
              <a:t>With the rectal position restored, any redundant vaginal epithelium is excised and the incision closed.</a:t>
            </a:r>
          </a:p>
          <a:p>
            <a:pPr rtl="0"/>
            <a:r>
              <a:rPr lang="en-US" dirty="0"/>
              <a:t> 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Rectocele</a:t>
            </a:r>
            <a:endParaRPr lang="ar-IQ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20954" y="1920875"/>
            <a:ext cx="3511091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767262" y="1920875"/>
            <a:ext cx="380047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8660" y="1500174"/>
            <a:ext cx="982541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Enterocele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dirty="0"/>
              <a:t>surgical principles are similar to those of anterior and posterior repair, but the peritoneal sac containing the small bowel should be excised. In addition, the</a:t>
            </a:r>
          </a:p>
          <a:p>
            <a:pPr algn="l" rtl="0">
              <a:buNone/>
            </a:pPr>
            <a:r>
              <a:rPr lang="en-US" dirty="0"/>
              <a:t>pouch of Douglas is closed by approximating the peritoneum and/or the </a:t>
            </a:r>
            <a:r>
              <a:rPr lang="en-US" dirty="0" err="1"/>
              <a:t>uterosacral</a:t>
            </a:r>
            <a:r>
              <a:rPr lang="en-US" dirty="0"/>
              <a:t> ligaments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Surgery for </a:t>
            </a:r>
            <a:r>
              <a:rPr lang="en-US" b="1" i="1" dirty="0" err="1" smtClean="0"/>
              <a:t>uterovaginal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err="1" smtClean="0"/>
              <a:t>prolapse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b="1" i="1" dirty="0"/>
              <a:t> </a:t>
            </a:r>
            <a:endParaRPr lang="en-US" dirty="0"/>
          </a:p>
          <a:p>
            <a:pPr algn="l" rtl="0">
              <a:buNone/>
            </a:pPr>
            <a:r>
              <a:rPr lang="en-US" b="1" i="1" u="sng" dirty="0" err="1" smtClean="0"/>
              <a:t>a.Uterine</a:t>
            </a:r>
            <a:r>
              <a:rPr lang="en-US" b="1" i="1" u="sng" dirty="0" smtClean="0"/>
              <a:t> </a:t>
            </a:r>
            <a:r>
              <a:rPr lang="en-US" b="1" i="1" u="sng" dirty="0"/>
              <a:t>preserving surgery</a:t>
            </a:r>
            <a:endParaRPr lang="en-US" dirty="0"/>
          </a:p>
          <a:p>
            <a:pPr algn="l">
              <a:buNone/>
            </a:pPr>
            <a:r>
              <a:rPr lang="en-US" dirty="0"/>
              <a:t>Uterine preserving surgery is used largely when a woman still wants to have further children and therefore the uterus has to be preserved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Hysterosacropexy</a:t>
            </a:r>
            <a:r>
              <a:rPr lang="en-US" b="1" dirty="0" smtClean="0"/>
              <a:t>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/>
              <a:t>• </a:t>
            </a:r>
            <a:r>
              <a:rPr lang="en-US" dirty="0" smtClean="0"/>
              <a:t>This </a:t>
            </a:r>
            <a:r>
              <a:rPr lang="en-US" dirty="0"/>
              <a:t>may be performed by an open route or a laparoscopic route and a mesh is attached to the isthmus of the cervix and the uterus is suspended by attaching the other part of the mesh to the anterior longitudinal ligament </a:t>
            </a:r>
            <a:r>
              <a:rPr lang="en-US" dirty="0" smtClean="0"/>
              <a:t>on the </a:t>
            </a:r>
            <a:r>
              <a:rPr lang="en-US" dirty="0"/>
              <a:t>sacrum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en-US" dirty="0"/>
              <a:t>• </a:t>
            </a:r>
            <a:r>
              <a:rPr lang="en-US" b="1" dirty="0" err="1"/>
              <a:t>Hysterosacropexy</a:t>
            </a:r>
            <a:endParaRPr lang="ar-IQ" dirty="0"/>
          </a:p>
        </p:txBody>
      </p:sp>
      <p:pic>
        <p:nvPicPr>
          <p:cNvPr id="4" name="Content Placeholder 3" descr="hysteropexy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142984"/>
            <a:ext cx="5643602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2• </a:t>
            </a:r>
            <a:r>
              <a:rPr lang="en-US" b="1" dirty="0" smtClean="0"/>
              <a:t>The Manchester repair: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This </a:t>
            </a:r>
            <a:r>
              <a:rPr lang="en-US" dirty="0"/>
              <a:t>involves accessing the uterus vaginally amputating the cervix and using the </a:t>
            </a:r>
            <a:r>
              <a:rPr lang="en-US" dirty="0" err="1"/>
              <a:t>uterosacral</a:t>
            </a:r>
            <a:r>
              <a:rPr lang="en-US" dirty="0"/>
              <a:t> cardinal ligament complex to support the uterus. The operation is rarely used now because of problems with complications to the cervix resulting in either cervical </a:t>
            </a:r>
            <a:r>
              <a:rPr lang="en-US" dirty="0" err="1"/>
              <a:t>stenosis</a:t>
            </a:r>
            <a:r>
              <a:rPr lang="en-US" dirty="0"/>
              <a:t> or cervical incompetence and a risk of miscarriage.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3• </a:t>
            </a:r>
            <a:r>
              <a:rPr lang="en-US" b="1" dirty="0" smtClean="0"/>
              <a:t>Le Fort </a:t>
            </a:r>
            <a:r>
              <a:rPr lang="en-US" b="1" dirty="0" err="1" smtClean="0"/>
              <a:t>colpocleisis</a:t>
            </a:r>
            <a:r>
              <a:rPr lang="en-US" b="1" dirty="0" smtClean="0"/>
              <a:t>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This </a:t>
            </a:r>
            <a:r>
              <a:rPr lang="en-US" dirty="0"/>
              <a:t>operation is used in very frail patients who are unfit for major surgery and are not sexually active. It involves partial closure of the vagina while preserving the uterus.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92948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err="1" smtClean="0"/>
              <a:t>b.Procedures</a:t>
            </a:r>
            <a:r>
              <a:rPr lang="en-US" b="1" i="1" u="sng" dirty="0" smtClean="0"/>
              <a:t> involving hysterectomy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These </a:t>
            </a:r>
            <a:r>
              <a:rPr lang="en-US" dirty="0"/>
              <a:t>procedures involve removal of the uterus:</a:t>
            </a:r>
          </a:p>
          <a:p>
            <a:pPr algn="l" rtl="0">
              <a:buNone/>
            </a:pPr>
            <a:r>
              <a:rPr lang="en-US" dirty="0"/>
              <a:t>• </a:t>
            </a:r>
            <a:r>
              <a:rPr lang="en-US" b="1" dirty="0"/>
              <a:t>Vaginal hysterectomy:</a:t>
            </a:r>
            <a:r>
              <a:rPr lang="en-US" dirty="0"/>
              <a:t> The operation involves making an incision around the</a:t>
            </a:r>
          </a:p>
          <a:p>
            <a:pPr algn="l" rtl="0">
              <a:buNone/>
            </a:pPr>
            <a:r>
              <a:rPr lang="en-US" dirty="0"/>
              <a:t>cervix and entering the peritoneal cavity from the vaginal side </a:t>
            </a:r>
            <a:r>
              <a:rPr lang="en-US" dirty="0" err="1"/>
              <a:t>ligating</a:t>
            </a:r>
            <a:r>
              <a:rPr lang="en-US" dirty="0"/>
              <a:t> all the major blood vessels and delivering the uterus through the vagina and suturing the vault of the vagina. If there is concomitant anterior </a:t>
            </a:r>
            <a:r>
              <a:rPr lang="en-US" dirty="0" err="1"/>
              <a:t>prolapse</a:t>
            </a:r>
            <a:r>
              <a:rPr lang="en-US" dirty="0"/>
              <a:t> at the time of vaginal hysterectomy an anterior repair may be performed</a:t>
            </a:r>
          </a:p>
          <a:p>
            <a:pPr rtl="0"/>
            <a:r>
              <a:rPr lang="en-US" dirty="0"/>
              <a:t>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Total abdominal hysterectomy and </a:t>
            </a:r>
            <a:r>
              <a:rPr lang="en-US" b="1" dirty="0" err="1" smtClean="0"/>
              <a:t>sacrocolpopexy</a:t>
            </a:r>
            <a:r>
              <a:rPr lang="en-US" b="1" dirty="0" smtClean="0"/>
              <a:t>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• </a:t>
            </a:r>
            <a:r>
              <a:rPr lang="en-US" dirty="0" smtClean="0"/>
              <a:t>This </a:t>
            </a:r>
            <a:r>
              <a:rPr lang="en-US" dirty="0"/>
              <a:t>involves complete removal of the uterus through an abdominal incision, followed by repair of the vault of the vagina and then attaching a mesh to the vault of the vagina and suspending it to the anterior longitudinal ligament on the sacrum.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Subtotal abdominal hysterectomy and </a:t>
            </a:r>
            <a:r>
              <a:rPr lang="en-US" b="1" dirty="0" err="1" smtClean="0"/>
              <a:t>sacrocervicopexy</a:t>
            </a:r>
            <a:r>
              <a:rPr lang="en-US" b="1" dirty="0" smtClean="0"/>
              <a:t>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/>
              <a:t>• </a:t>
            </a:r>
            <a:r>
              <a:rPr lang="en-US" dirty="0" smtClean="0"/>
              <a:t>This </a:t>
            </a:r>
            <a:r>
              <a:rPr lang="en-US" dirty="0"/>
              <a:t>operation involves either an abdominal or laparoscopic approach. A subtotal hysterectomy is performed leaving the cervix intact.  The cervix is then used as an attachment point for the mesh</a:t>
            </a:r>
          </a:p>
          <a:p>
            <a:pPr rtl="0"/>
            <a:r>
              <a:rPr lang="en-US" dirty="0"/>
              <a:t>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657" y="2428868"/>
            <a:ext cx="930614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Vault </a:t>
            </a:r>
            <a:r>
              <a:rPr lang="en-US" b="1" i="1" dirty="0" err="1" smtClean="0"/>
              <a:t>prolapse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b="1" i="1" dirty="0"/>
              <a:t> </a:t>
            </a:r>
            <a:endParaRPr lang="en-US" dirty="0"/>
          </a:p>
          <a:p>
            <a:pPr algn="l" rtl="0">
              <a:buNone/>
            </a:pPr>
            <a:r>
              <a:rPr lang="en-US" b="1" i="1" dirty="0" smtClean="0"/>
              <a:t>1.Sacrocolpopexy</a:t>
            </a:r>
            <a:r>
              <a:rPr lang="en-US" dirty="0" smtClean="0"/>
              <a:t> </a:t>
            </a:r>
            <a:r>
              <a:rPr lang="en-US" dirty="0"/>
              <a:t>is similar to </a:t>
            </a:r>
            <a:r>
              <a:rPr lang="en-US" dirty="0" err="1"/>
              <a:t>sacrohysteropexy</a:t>
            </a:r>
            <a:r>
              <a:rPr lang="en-US" dirty="0"/>
              <a:t> but the inverted vaginal vault is</a:t>
            </a:r>
          </a:p>
          <a:p>
            <a:pPr algn="l" rtl="0">
              <a:buNone/>
            </a:pPr>
            <a:r>
              <a:rPr lang="en-US" dirty="0"/>
              <a:t>attached to the sacrum using a mesh and the pouch of Douglas is closed.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Sacrocolpopexy</a:t>
            </a: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1639" y="1935163"/>
            <a:ext cx="614072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2.Sacrospinous ligament fixation</a:t>
            </a: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is </a:t>
            </a:r>
            <a:r>
              <a:rPr lang="en-US" dirty="0"/>
              <a:t>a vaginal procedure in which the vault is sutured to one or other </a:t>
            </a:r>
            <a:r>
              <a:rPr lang="en-US" dirty="0" err="1"/>
              <a:t>sacrospinous</a:t>
            </a:r>
            <a:r>
              <a:rPr lang="en-US" dirty="0"/>
              <a:t> ligament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2.Sacrospinous ligament fixation</a:t>
            </a:r>
            <a:endParaRPr lang="ar-IQ" dirty="0"/>
          </a:p>
        </p:txBody>
      </p:sp>
      <p:pic>
        <p:nvPicPr>
          <p:cNvPr id="4" name="Content Placeholder 3" descr="untitled.pngfixat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6500858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1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each case below select the most suitable surgery: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5072098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sz="2800" dirty="0" smtClean="0"/>
              <a:t>A. A 34 years old female with </a:t>
            </a:r>
            <a:r>
              <a:rPr lang="en-US" sz="2800" dirty="0" err="1" smtClean="0"/>
              <a:t>rectocele</a:t>
            </a:r>
            <a:r>
              <a:rPr lang="en-US" sz="2800" dirty="0" smtClean="0"/>
              <a:t> that necessitate </a:t>
            </a:r>
            <a:r>
              <a:rPr lang="en-US" sz="2800" dirty="0" err="1" smtClean="0"/>
              <a:t>digitation</a:t>
            </a:r>
            <a:r>
              <a:rPr lang="en-US" sz="2800" dirty="0" smtClean="0"/>
              <a:t> with defecation.</a:t>
            </a:r>
          </a:p>
          <a:p>
            <a:pPr algn="l">
              <a:buNone/>
            </a:pPr>
            <a:r>
              <a:rPr lang="en-US" sz="2800" dirty="0" smtClean="0"/>
              <a:t>B. A 44 years old female with recurrent UTI, O\E big </a:t>
            </a:r>
            <a:r>
              <a:rPr lang="en-US" sz="2800" dirty="0" err="1" smtClean="0"/>
              <a:t>cystocele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C. A 60 years old female with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degree uterine </a:t>
            </a:r>
            <a:r>
              <a:rPr lang="en-US" sz="2800" dirty="0" err="1" smtClean="0"/>
              <a:t>prolapse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D. A 55 years old female with vault </a:t>
            </a:r>
            <a:r>
              <a:rPr lang="en-US" sz="2800" dirty="0" err="1" smtClean="0"/>
              <a:t>prolapse</a:t>
            </a:r>
            <a:r>
              <a:rPr lang="en-US" sz="2800" dirty="0" smtClean="0"/>
              <a:t> after hysterectomy</a:t>
            </a:r>
          </a:p>
          <a:p>
            <a:pPr algn="l">
              <a:buNone/>
            </a:pPr>
            <a:r>
              <a:rPr lang="en-US" sz="2800" dirty="0" smtClean="0"/>
              <a:t>E. A 38 years old </a:t>
            </a:r>
            <a:r>
              <a:rPr lang="en-US" sz="2800" dirty="0" err="1" smtClean="0"/>
              <a:t>para</a:t>
            </a:r>
            <a:r>
              <a:rPr lang="en-US" sz="2800" dirty="0" smtClean="0"/>
              <a:t> 2 vaginal deliveries female with </a:t>
            </a:r>
            <a:r>
              <a:rPr lang="en-US" sz="2800" dirty="0" err="1" smtClean="0"/>
              <a:t>procedentia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F. A 68-year-old female, she is widow with vault </a:t>
            </a:r>
            <a:r>
              <a:rPr lang="en-US" sz="2800" dirty="0" err="1" smtClean="0"/>
              <a:t>prolapse</a:t>
            </a:r>
            <a:r>
              <a:rPr lang="en-US" sz="2800" dirty="0" smtClean="0"/>
              <a:t> after hysterectomy</a:t>
            </a:r>
            <a:endParaRPr lang="ar-IQ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en-US" dirty="0" smtClean="0"/>
              <a:t>Choose the SBA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8686800" cy="5214974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sz="2900" dirty="0" smtClean="0"/>
              <a:t>A 63-year-old woman attends clinic with a large </a:t>
            </a:r>
            <a:r>
              <a:rPr lang="en-US" sz="2900" dirty="0" err="1" smtClean="0"/>
              <a:t>prolapse</a:t>
            </a:r>
            <a:r>
              <a:rPr lang="en-US" sz="2900" dirty="0" smtClean="0"/>
              <a:t>. She underwent abdominal hysterectomy at the age of 42 for heavy periods, and later required a second </a:t>
            </a:r>
            <a:r>
              <a:rPr lang="en-US" sz="2900" dirty="0" err="1" smtClean="0"/>
              <a:t>laparotomy</a:t>
            </a:r>
            <a:r>
              <a:rPr lang="en-US" sz="2900" dirty="0" smtClean="0"/>
              <a:t> for a large left-sided ovarian cyst, which was complicated by dense abdominal adhesions. She has no other significant history. On examination she has a vaginal vault </a:t>
            </a:r>
            <a:r>
              <a:rPr lang="en-US" sz="2900" dirty="0" err="1" smtClean="0"/>
              <a:t>prolapse</a:t>
            </a:r>
            <a:r>
              <a:rPr lang="en-US" sz="2900" dirty="0" smtClean="0"/>
              <a:t> that extends beyond the </a:t>
            </a:r>
            <a:r>
              <a:rPr lang="en-US" sz="2900" dirty="0" err="1" smtClean="0"/>
              <a:t>introitus</a:t>
            </a:r>
            <a:r>
              <a:rPr lang="en-US" sz="2900" dirty="0" smtClean="0"/>
              <a:t> and also has a very deficient perineum.</a:t>
            </a:r>
          </a:p>
          <a:p>
            <a:pPr algn="l">
              <a:buNone/>
            </a:pPr>
            <a:endParaRPr lang="en-US" sz="2900" dirty="0" smtClean="0"/>
          </a:p>
          <a:p>
            <a:pPr algn="l">
              <a:buNone/>
            </a:pPr>
            <a:r>
              <a:rPr lang="en-US" sz="2900" dirty="0" smtClean="0"/>
              <a:t>What is the best option for treatment for this patient? </a:t>
            </a:r>
          </a:p>
          <a:p>
            <a:pPr algn="l">
              <a:buNone/>
            </a:pPr>
            <a:r>
              <a:rPr lang="en-US" sz="2900" dirty="0" smtClean="0"/>
              <a:t>A Insertion of a vaginal </a:t>
            </a:r>
            <a:r>
              <a:rPr lang="en-US" sz="2900" dirty="0" err="1" smtClean="0"/>
              <a:t>pessary</a:t>
            </a:r>
            <a:r>
              <a:rPr lang="en-US" sz="2900" dirty="0" smtClean="0"/>
              <a:t>.</a:t>
            </a:r>
          </a:p>
          <a:p>
            <a:pPr algn="l">
              <a:buNone/>
            </a:pPr>
            <a:r>
              <a:rPr lang="en-US" sz="2900" dirty="0" smtClean="0"/>
              <a:t>B </a:t>
            </a:r>
            <a:r>
              <a:rPr lang="en-US" sz="2900" dirty="0" err="1" smtClean="0"/>
              <a:t>Colpocleisis</a:t>
            </a:r>
            <a:r>
              <a:rPr lang="en-US" sz="2900" dirty="0" smtClean="0"/>
              <a:t>.</a:t>
            </a:r>
          </a:p>
          <a:p>
            <a:pPr algn="l">
              <a:buNone/>
            </a:pPr>
            <a:r>
              <a:rPr lang="en-US" sz="2900" dirty="0" smtClean="0"/>
              <a:t>C Abdominal </a:t>
            </a:r>
            <a:r>
              <a:rPr lang="en-US" sz="2900" dirty="0" err="1" smtClean="0"/>
              <a:t>sacrocolpopexy</a:t>
            </a:r>
            <a:r>
              <a:rPr lang="en-US" sz="2900" dirty="0" smtClean="0"/>
              <a:t>.</a:t>
            </a:r>
          </a:p>
          <a:p>
            <a:pPr algn="l">
              <a:buNone/>
            </a:pPr>
            <a:r>
              <a:rPr lang="en-US" sz="2900" dirty="0" smtClean="0"/>
              <a:t>D Vaginal repair with </a:t>
            </a:r>
            <a:r>
              <a:rPr lang="en-US" sz="2900" dirty="0" err="1" smtClean="0"/>
              <a:t>sacrospinous</a:t>
            </a:r>
            <a:r>
              <a:rPr lang="en-US" sz="2900" dirty="0" smtClean="0"/>
              <a:t> fixation.</a:t>
            </a:r>
          </a:p>
          <a:p>
            <a:pPr algn="l">
              <a:buNone/>
            </a:pPr>
            <a:r>
              <a:rPr lang="en-US" sz="2900" dirty="0" smtClean="0"/>
              <a:t>E Antero-posterior repair.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660" y="0"/>
            <a:ext cx="10449453" cy="7072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8437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179" y="2714620"/>
            <a:ext cx="916826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67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33" y="1785926"/>
            <a:ext cx="9068567" cy="472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472</TotalTime>
  <Words>1464</Words>
  <Application>Microsoft Office PowerPoint</Application>
  <PresentationFormat>On-screen Show (4:3)</PresentationFormat>
  <Paragraphs>159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Flow</vt:lpstr>
      <vt:lpstr>Pelvic organ prolapse</vt:lpstr>
      <vt:lpstr>Objectives:</vt:lpstr>
      <vt:lpstr>Definition </vt:lpstr>
      <vt:lpstr>Slide 4</vt:lpstr>
      <vt:lpstr>Slide 5</vt:lpstr>
      <vt:lpstr>Slide 6</vt:lpstr>
      <vt:lpstr>Slide 7</vt:lpstr>
      <vt:lpstr>Slide 8</vt:lpstr>
      <vt:lpstr>Slide 9</vt:lpstr>
      <vt:lpstr>Slide 10</vt:lpstr>
      <vt:lpstr>Grading </vt:lpstr>
      <vt:lpstr>In the case of uterovaginal prolapse, the most dependent portion of the prolapse is the cervix. Third-degree uterine prolapse is termed ‘procidentia’ and is usually accompanied by cystourethrocele and rectocele </vt:lpstr>
      <vt:lpstr>Slide 13</vt:lpstr>
      <vt:lpstr>Slide 14</vt:lpstr>
      <vt:lpstr>Pathophysiology:</vt:lpstr>
      <vt:lpstr>Slide 16</vt:lpstr>
      <vt:lpstr>Slide 17</vt:lpstr>
      <vt:lpstr>Aetiology</vt:lpstr>
      <vt:lpstr>Diagnosis:</vt:lpstr>
      <vt:lpstr>Examination:</vt:lpstr>
      <vt:lpstr>Slide 21</vt:lpstr>
      <vt:lpstr>Examination:</vt:lpstr>
      <vt:lpstr>Slide 23</vt:lpstr>
      <vt:lpstr>Investigations: </vt:lpstr>
      <vt:lpstr>Prevention </vt:lpstr>
      <vt:lpstr>Treatment </vt:lpstr>
      <vt:lpstr>B.Conservative: </vt:lpstr>
      <vt:lpstr>Kegel exersize</vt:lpstr>
      <vt:lpstr>2.Vaginal rings</vt:lpstr>
      <vt:lpstr>Slide 30</vt:lpstr>
      <vt:lpstr>Slide 31</vt:lpstr>
      <vt:lpstr>Indications for pessary treatment are:</vt:lpstr>
      <vt:lpstr>Complications with Pessary Use  </vt:lpstr>
      <vt:lpstr>C.Surgery </vt:lpstr>
      <vt:lpstr>Cystourethrocele </vt:lpstr>
      <vt:lpstr>Slide 36</vt:lpstr>
      <vt:lpstr>Slide 37</vt:lpstr>
      <vt:lpstr>Rectocele </vt:lpstr>
      <vt:lpstr>Rectocele</vt:lpstr>
      <vt:lpstr>Enterocele </vt:lpstr>
      <vt:lpstr>Surgery for uterovaginal  prolapse </vt:lpstr>
      <vt:lpstr>Hysterosacropexy:</vt:lpstr>
      <vt:lpstr>• Hysterosacropexy</vt:lpstr>
      <vt:lpstr>2• The Manchester repair:</vt:lpstr>
      <vt:lpstr>3• Le Fort colpocleisis:</vt:lpstr>
      <vt:lpstr>Slide 46</vt:lpstr>
      <vt:lpstr>b.Procedures involving hysterectomy </vt:lpstr>
      <vt:lpstr>Total abdominal hysterectomy and sacrocolpopexy:</vt:lpstr>
      <vt:lpstr>Subtotal abdominal hysterectomy and sacrocervicopexy:</vt:lpstr>
      <vt:lpstr>Vault prolapse </vt:lpstr>
      <vt:lpstr>Sacrocolpopexy </vt:lpstr>
      <vt:lpstr>2.Sacrospinous ligament fixation  </vt:lpstr>
      <vt:lpstr>2.Sacrospinous ligament fixation</vt:lpstr>
      <vt:lpstr>Slide 54</vt:lpstr>
      <vt:lpstr>For each case below select the most suitable surgery:</vt:lpstr>
      <vt:lpstr>Choose the SBA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organ prolapse</dc:title>
  <dc:creator>hp</dc:creator>
  <cp:lastModifiedBy>hp</cp:lastModifiedBy>
  <cp:revision>24</cp:revision>
  <dcterms:created xsi:type="dcterms:W3CDTF">2016-09-14T10:25:25Z</dcterms:created>
  <dcterms:modified xsi:type="dcterms:W3CDTF">2018-12-06T06:05:24Z</dcterms:modified>
</cp:coreProperties>
</file>