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2292"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0"/>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8"/>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8"/>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12/10/2018</a:t>
            </a:fld>
            <a:endParaRPr lang="en-US"/>
          </a:p>
        </p:txBody>
      </p:sp>
      <p:sp>
        <p:nvSpPr>
          <p:cNvPr id="5" name="Footer Placeholder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rainyresort.com/en/group-1-cations-flow-char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228600" y="1474887"/>
            <a:ext cx="6477000" cy="4801314"/>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Arial" pitchFamily="34" charset="0"/>
                <a:ea typeface="Calibri" pitchFamily="34" charset="0"/>
                <a:cs typeface="Arial" pitchFamily="34" charset="0"/>
              </a:rPr>
              <a:t>Aim of the Medical Chemistry Laboratory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1-To give you the chance to observe some of the substances, its reactions discussed in the lectures and textbooks.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2- To gain some skills, and techniques used, such as quantitative, and categorical analytical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3- To offer you training by careful and complete observation of certain phenomena, then recording your data about them. Data followed by analysis, to determine the significant value of your work, and then write your decision of what can you conclude from your data. This is shown in the report written at the end of each experiment.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nip Diagonal Corner Rectangle 2"/>
          <p:cNvSpPr/>
          <p:nvPr/>
        </p:nvSpPr>
        <p:spPr>
          <a:xfrm>
            <a:off x="1676400" y="838200"/>
            <a:ext cx="3657600" cy="762000"/>
          </a:xfrm>
          <a:prstGeom prst="snip2DiagRect">
            <a:avLst/>
          </a:prstGeom>
          <a:ln/>
        </p:spPr>
        <p:style>
          <a:lnRef idx="0">
            <a:schemeClr val="accent1"/>
          </a:lnRef>
          <a:fillRef idx="3">
            <a:schemeClr val="accent1"/>
          </a:fillRef>
          <a:effectRef idx="3">
            <a:schemeClr val="accent1"/>
          </a:effectRef>
          <a:fontRef idx="minor">
            <a:schemeClr val="lt1"/>
          </a:fontRef>
        </p:style>
        <p:txBody>
          <a:bodyPr rtlCol="0" anchor="ctr"/>
          <a:lstStyle/>
          <a:p>
            <a:pPr lvl="0" algn="ctr" rtl="1" fontAlgn="base">
              <a:spcBef>
                <a:spcPct val="0"/>
              </a:spcBef>
              <a:spcAft>
                <a:spcPct val="0"/>
              </a:spcAft>
            </a:pPr>
            <a:r>
              <a:rPr lang="ar-IQ" b="1" dirty="0" smtClean="0">
                <a:solidFill>
                  <a:schemeClr val="bg1"/>
                </a:solidFill>
                <a:ea typeface="Calibri" pitchFamily="34" charset="0"/>
                <a:cs typeface="Arial" pitchFamily="34" charset="0"/>
              </a:rPr>
              <a:t>المحاضرة الأولى عملي / السنة الاولى</a:t>
            </a:r>
            <a:endParaRPr lang="en-US" dirty="0" smtClean="0">
              <a:solidFill>
                <a:schemeClr val="bg1"/>
              </a:solidFill>
              <a:cs typeface="Arial" pitchFamily="34" charset="0"/>
            </a:endParaRPr>
          </a:p>
          <a:p>
            <a:pPr lvl="0" algn="ctr" rtl="1" eaLnBrk="0" fontAlgn="base" hangingPunct="0">
              <a:spcBef>
                <a:spcPct val="0"/>
              </a:spcBef>
              <a:spcAft>
                <a:spcPct val="0"/>
              </a:spcAft>
            </a:pPr>
            <a:r>
              <a:rPr lang="en-US" b="1" dirty="0" smtClean="0">
                <a:solidFill>
                  <a:schemeClr val="bg1"/>
                </a:solidFill>
                <a:ea typeface="Calibri" pitchFamily="34" charset="0"/>
                <a:cs typeface="Arial" pitchFamily="34" charset="0"/>
              </a:rPr>
              <a:t>Medical Chemistry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50" y="76201"/>
            <a:ext cx="6629400" cy="8156079"/>
          </a:xfrm>
          <a:prstGeom prst="rect">
            <a:avLst/>
          </a:prstGeom>
        </p:spPr>
        <p:txBody>
          <a:bodyPr wrap="square">
            <a:spAutoFit/>
          </a:bodyPr>
          <a:lstStyle/>
          <a:p>
            <a:pPr algn="ctr"/>
            <a:r>
              <a:rPr lang="en-US" b="1" dirty="0" smtClean="0">
                <a:solidFill>
                  <a:schemeClr val="tx1">
                    <a:lumMod val="95000"/>
                    <a:lumOff val="5000"/>
                  </a:schemeClr>
                </a:solidFill>
              </a:rPr>
              <a:t> </a:t>
            </a:r>
            <a:r>
              <a:rPr lang="ar-IQ" b="1" dirty="0" smtClean="0">
                <a:solidFill>
                  <a:schemeClr val="tx1">
                    <a:lumMod val="95000"/>
                    <a:lumOff val="5000"/>
                  </a:schemeClr>
                </a:solidFill>
              </a:rPr>
              <a:t>المختبر الرابع</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rPr>
              <a:t>Determination of Solution  Strength  For Acetic Acid </a:t>
            </a:r>
          </a:p>
          <a:p>
            <a:pPr algn="ctr"/>
            <a:r>
              <a:rPr lang="en-US" b="1" dirty="0" smtClean="0">
                <a:solidFill>
                  <a:schemeClr val="tx1">
                    <a:lumMod val="95000"/>
                    <a:lumOff val="5000"/>
                  </a:schemeClr>
                </a:solidFill>
              </a:rPr>
              <a:t>Content In Vinegar By Titration.</a:t>
            </a:r>
          </a:p>
          <a:p>
            <a:pPr algn="ctr"/>
            <a:endParaRPr lang="en-US" b="1" dirty="0" smtClean="0">
              <a:solidFill>
                <a:schemeClr val="tx1">
                  <a:lumMod val="95000"/>
                  <a:lumOff val="5000"/>
                </a:schemeClr>
              </a:solidFill>
            </a:endParaRPr>
          </a:p>
          <a:p>
            <a:r>
              <a:rPr lang="en-US" b="1" dirty="0" smtClean="0">
                <a:solidFill>
                  <a:schemeClr val="tx1">
                    <a:lumMod val="95000"/>
                    <a:lumOff val="5000"/>
                  </a:schemeClr>
                </a:solidFill>
              </a:rPr>
              <a:t>The aim is to </a:t>
            </a:r>
            <a:r>
              <a:rPr lang="en-US" b="1" dirty="0" smtClean="0">
                <a:solidFill>
                  <a:schemeClr val="tx1">
                    <a:lumMod val="95000"/>
                    <a:lumOff val="5000"/>
                  </a:schemeClr>
                </a:solidFill>
                <a:cs typeface="Andalus" pitchFamily="18" charset="-78"/>
              </a:rPr>
              <a:t>calculate the concentration of solute by comparing the weight of solute with the total volume of solution percent. Its similar to express the level of any blood or urine component, in milligram of component per 100 milliliter of blood or urine samples. </a:t>
            </a:r>
          </a:p>
          <a:p>
            <a:r>
              <a:rPr lang="en-US" b="1" dirty="0" smtClean="0">
                <a:solidFill>
                  <a:schemeClr val="tx1">
                    <a:lumMod val="95000"/>
                    <a:lumOff val="5000"/>
                  </a:schemeClr>
                </a:solidFill>
                <a:cs typeface="Andalus" pitchFamily="18" charset="-78"/>
              </a:rPr>
              <a:t>         </a:t>
            </a:r>
            <a:r>
              <a:rPr lang="en-US" b="1" dirty="0" smtClean="0">
                <a:solidFill>
                  <a:schemeClr val="tx1">
                    <a:lumMod val="95000"/>
                    <a:lumOff val="5000"/>
                  </a:schemeClr>
                </a:solidFill>
              </a:rPr>
              <a:t>Vinegar solution consists of (4-5%) acetic acid concentration, flavoring, and coloring agent. This means the vinegar solution prepared by dissolving a measured weight, of solute, or acetic acid (gm.) dissolved, in a solvent , or water to give (100ml.), of the final solution.</a:t>
            </a:r>
          </a:p>
          <a:p>
            <a:r>
              <a:rPr lang="en-US" b="1" dirty="0" smtClean="0">
                <a:solidFill>
                  <a:schemeClr val="tx1">
                    <a:lumMod val="95000"/>
                    <a:lumOff val="5000"/>
                  </a:schemeClr>
                </a:solidFill>
              </a:rPr>
              <a:t>So the Weight/ Volume percentage (W/V%) indicates the Solution Strength  of solution were:</a:t>
            </a:r>
          </a:p>
          <a:p>
            <a:pPr algn="ctr"/>
            <a:r>
              <a:rPr lang="en-US" b="1" dirty="0" smtClean="0">
                <a:solidFill>
                  <a:schemeClr val="tx1">
                    <a:lumMod val="95000"/>
                    <a:lumOff val="5000"/>
                  </a:schemeClr>
                </a:solidFill>
                <a:latin typeface="Andalus" pitchFamily="18" charset="-78"/>
                <a:cs typeface="Andalus" pitchFamily="18" charset="-78"/>
              </a:rPr>
              <a:t>                              Weight of Solute</a:t>
            </a:r>
          </a:p>
          <a:p>
            <a:r>
              <a:rPr lang="en-US" b="1" dirty="0" smtClean="0">
                <a:solidFill>
                  <a:schemeClr val="tx1">
                    <a:lumMod val="95000"/>
                    <a:lumOff val="5000"/>
                  </a:schemeClr>
                </a:solidFill>
                <a:latin typeface="Andalus" pitchFamily="18" charset="-78"/>
                <a:cs typeface="Andalus" pitchFamily="18" charset="-78"/>
              </a:rPr>
              <a:t>     Weight/ Volume percentage =     …………………  X 100%.</a:t>
            </a:r>
          </a:p>
          <a:p>
            <a:pPr algn="ctr"/>
            <a:r>
              <a:rPr lang="en-US" b="1" dirty="0" smtClean="0">
                <a:solidFill>
                  <a:schemeClr val="tx1">
                    <a:lumMod val="95000"/>
                    <a:lumOff val="5000"/>
                  </a:schemeClr>
                </a:solidFill>
                <a:latin typeface="Andalus" pitchFamily="18" charset="-78"/>
                <a:cs typeface="Andalus" pitchFamily="18" charset="-78"/>
              </a:rPr>
              <a:t>                                  Volume of Solvent</a:t>
            </a:r>
          </a:p>
          <a:p>
            <a:endParaRPr lang="en-US" b="1" dirty="0" smtClean="0">
              <a:solidFill>
                <a:schemeClr val="tx1">
                  <a:lumMod val="95000"/>
                  <a:lumOff val="5000"/>
                </a:schemeClr>
              </a:solidFill>
            </a:endParaRPr>
          </a:p>
          <a:p>
            <a:pPr lvl="0" fontAlgn="base">
              <a:spcBef>
                <a:spcPct val="0"/>
              </a:spcBef>
              <a:spcAft>
                <a:spcPct val="0"/>
              </a:spcAft>
            </a:pPr>
            <a:r>
              <a:rPr lang="en-US" sz="2000" u="sng" dirty="0" smtClean="0">
                <a:solidFill>
                  <a:srgbClr val="231F20"/>
                </a:solidFill>
                <a:cs typeface="Arial" pitchFamily="34" charset="0"/>
              </a:rPr>
              <a:t>Some of the possible health benefits of vinegar include:</a:t>
            </a:r>
            <a:endParaRPr lang="en-US" sz="2000" u="sng" dirty="0" smtClean="0">
              <a:cs typeface="Arial" pitchFamily="34" charset="0"/>
            </a:endParaRPr>
          </a:p>
          <a:p>
            <a:pPr lvl="0" eaLnBrk="0" fontAlgn="base" hangingPunct="0">
              <a:spcBef>
                <a:spcPct val="0"/>
              </a:spcBef>
              <a:spcAft>
                <a:spcPct val="0"/>
              </a:spcAft>
              <a:buFontTx/>
              <a:buChar char="•"/>
            </a:pPr>
            <a:r>
              <a:rPr lang="en-US" b="1" dirty="0" smtClean="0">
                <a:solidFill>
                  <a:srgbClr val="231F20"/>
                </a:solidFill>
                <a:cs typeface="Arial" pitchFamily="34" charset="0"/>
              </a:rPr>
              <a:t>Blood sugar control: </a:t>
            </a:r>
            <a:r>
              <a:rPr lang="en-US" dirty="0" smtClean="0">
                <a:solidFill>
                  <a:srgbClr val="231F20"/>
                </a:solidFill>
                <a:cs typeface="Arial" pitchFamily="34" charset="0"/>
              </a:rPr>
              <a:t>ingesting vinegar may reduce both blood sugar after a meal, and Insulin.</a:t>
            </a:r>
          </a:p>
          <a:p>
            <a:pPr lvl="0" eaLnBrk="0" fontAlgn="base" hangingPunct="0">
              <a:spcBef>
                <a:spcPct val="0"/>
              </a:spcBef>
              <a:spcAft>
                <a:spcPct val="0"/>
              </a:spcAft>
              <a:buFontTx/>
              <a:buChar char="•"/>
            </a:pPr>
            <a:r>
              <a:rPr lang="en-US" b="1" dirty="0" smtClean="0">
                <a:solidFill>
                  <a:srgbClr val="231F20"/>
                </a:solidFill>
                <a:cs typeface="Arial" pitchFamily="34" charset="0"/>
              </a:rPr>
              <a:t>Weight management:</a:t>
            </a:r>
            <a:r>
              <a:rPr lang="en-US" dirty="0" smtClean="0">
                <a:solidFill>
                  <a:srgbClr val="231F20"/>
                </a:solidFill>
                <a:cs typeface="Arial" pitchFamily="34" charset="0"/>
              </a:rPr>
              <a:t>  consuming vinegar may leads to reduced calorie intake.</a:t>
            </a:r>
          </a:p>
          <a:p>
            <a:pPr lvl="0" eaLnBrk="0" fontAlgn="base" hangingPunct="0">
              <a:spcBef>
                <a:spcPct val="0"/>
              </a:spcBef>
              <a:spcAft>
                <a:spcPct val="0"/>
              </a:spcAft>
              <a:buFontTx/>
              <a:buChar char="•"/>
            </a:pPr>
            <a:r>
              <a:rPr lang="en-US" b="1" dirty="0" smtClean="0">
                <a:solidFill>
                  <a:srgbClr val="231F20"/>
                </a:solidFill>
                <a:cs typeface="Arial" pitchFamily="34" charset="0"/>
              </a:rPr>
              <a:t>Reduced cholesterol: </a:t>
            </a:r>
            <a:r>
              <a:rPr lang="en-US" dirty="0" smtClean="0">
                <a:solidFill>
                  <a:srgbClr val="231F20"/>
                </a:solidFill>
                <a:cs typeface="Arial" pitchFamily="34" charset="0"/>
              </a:rPr>
              <a:t>Animal studies have shown reduced cholesterol in mice given vinegar. </a:t>
            </a:r>
          </a:p>
          <a:p>
            <a:pPr lvl="0" eaLnBrk="0" fontAlgn="base" hangingPunct="0">
              <a:spcBef>
                <a:spcPct val="0"/>
              </a:spcBef>
              <a:spcAft>
                <a:spcPct val="0"/>
              </a:spcAft>
              <a:buFontTx/>
              <a:buChar char="•"/>
            </a:pPr>
            <a:r>
              <a:rPr lang="en-US" b="1" dirty="0" smtClean="0">
                <a:solidFill>
                  <a:srgbClr val="231F20"/>
                </a:solidFill>
                <a:cs typeface="Arial" pitchFamily="34" charset="0"/>
              </a:rPr>
              <a:t>Antimicrobial: </a:t>
            </a:r>
            <a:r>
              <a:rPr lang="en-US" dirty="0" smtClean="0">
                <a:solidFill>
                  <a:srgbClr val="231F20"/>
                </a:solidFill>
                <a:cs typeface="Arial" pitchFamily="34" charset="0"/>
              </a:rPr>
              <a:t>Because of its antimicrobial properties, vinegar is useful and effective for treatment skin infections and burns.</a:t>
            </a:r>
          </a:p>
          <a:p>
            <a:endParaRPr lang="en-US" b="1" dirty="0" smtClean="0">
              <a:solidFill>
                <a:schemeClr val="tx1">
                  <a:lumMod val="95000"/>
                  <a:lumOff val="5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105"/>
            <a:ext cx="6629400" cy="9387185"/>
          </a:xfrm>
          <a:prstGeom prst="rect">
            <a:avLst/>
          </a:prstGeom>
        </p:spPr>
        <p:txBody>
          <a:bodyPr wrap="square">
            <a:spAutoFit/>
          </a:bodyPr>
          <a:lstStyle/>
          <a:p>
            <a:r>
              <a:rPr lang="en-US" sz="2000" b="1" u="sng" dirty="0" smtClean="0">
                <a:solidFill>
                  <a:schemeClr val="tx1">
                    <a:lumMod val="95000"/>
                    <a:lumOff val="5000"/>
                  </a:schemeClr>
                </a:solidFill>
              </a:rPr>
              <a:t>Titrations:</a:t>
            </a:r>
          </a:p>
          <a:p>
            <a:r>
              <a:rPr lang="en-US" sz="2000" b="1" dirty="0" smtClean="0">
                <a:solidFill>
                  <a:schemeClr val="tx1">
                    <a:lumMod val="95000"/>
                    <a:lumOff val="5000"/>
                  </a:schemeClr>
                </a:solidFill>
              </a:rPr>
              <a:t>    </a:t>
            </a:r>
            <a:r>
              <a:rPr lang="en-US" b="1" dirty="0" smtClean="0">
                <a:solidFill>
                  <a:schemeClr val="tx1">
                    <a:lumMod val="95000"/>
                    <a:lumOff val="5000"/>
                  </a:schemeClr>
                </a:solidFill>
              </a:rPr>
              <a:t>A titration is needed to determine the amount of acid present in vinegar, by the reaction of  acetic acid, with sodium </a:t>
            </a:r>
            <a:r>
              <a:rPr lang="en-US" b="1" dirty="0" err="1" smtClean="0">
                <a:solidFill>
                  <a:schemeClr val="tx1">
                    <a:lumMod val="95000"/>
                    <a:lumOff val="5000"/>
                  </a:schemeClr>
                </a:solidFill>
              </a:rPr>
              <a:t>hydroxide,and</a:t>
            </a:r>
            <a:r>
              <a:rPr lang="en-US" b="1" dirty="0" smtClean="0">
                <a:solidFill>
                  <a:schemeClr val="tx1">
                    <a:lumMod val="95000"/>
                    <a:lumOff val="5000"/>
                  </a:schemeClr>
                </a:solidFill>
              </a:rPr>
              <a:t>  the reaction is:</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sz="2000" b="1" dirty="0" smtClean="0">
                <a:solidFill>
                  <a:schemeClr val="tx1">
                    <a:lumMod val="95000"/>
                    <a:lumOff val="5000"/>
                  </a:schemeClr>
                </a:solidFill>
                <a:latin typeface="Andalus" pitchFamily="18" charset="-78"/>
                <a:cs typeface="Andalus" pitchFamily="18" charset="-78"/>
              </a:rPr>
              <a:t>CH</a:t>
            </a:r>
            <a:r>
              <a:rPr lang="en-US" sz="2000" b="1" baseline="-25000" dirty="0" smtClean="0">
                <a:solidFill>
                  <a:schemeClr val="tx1">
                    <a:lumMod val="95000"/>
                    <a:lumOff val="5000"/>
                  </a:schemeClr>
                </a:solidFill>
                <a:latin typeface="Andalus" pitchFamily="18" charset="-78"/>
                <a:cs typeface="Andalus" pitchFamily="18" charset="-78"/>
              </a:rPr>
              <a:t>3</a:t>
            </a:r>
            <a:r>
              <a:rPr lang="en-US" sz="2000" b="1" dirty="0" smtClean="0">
                <a:solidFill>
                  <a:schemeClr val="tx1">
                    <a:lumMod val="95000"/>
                    <a:lumOff val="5000"/>
                  </a:schemeClr>
                </a:solidFill>
                <a:latin typeface="Andalus" pitchFamily="18" charset="-78"/>
                <a:cs typeface="Andalus" pitchFamily="18" charset="-78"/>
              </a:rPr>
              <a:t>COOH + NaOH → CH</a:t>
            </a:r>
            <a:r>
              <a:rPr lang="en-US" sz="2000" b="1" baseline="-25000" dirty="0" smtClean="0">
                <a:solidFill>
                  <a:schemeClr val="tx1">
                    <a:lumMod val="95000"/>
                    <a:lumOff val="5000"/>
                  </a:schemeClr>
                </a:solidFill>
                <a:latin typeface="Andalus" pitchFamily="18" charset="-78"/>
                <a:cs typeface="Andalus" pitchFamily="18" charset="-78"/>
              </a:rPr>
              <a:t>3</a:t>
            </a:r>
            <a:r>
              <a:rPr lang="en-US" sz="2000" b="1" dirty="0" smtClean="0">
                <a:solidFill>
                  <a:schemeClr val="tx1">
                    <a:lumMod val="95000"/>
                    <a:lumOff val="5000"/>
                  </a:schemeClr>
                </a:solidFill>
                <a:latin typeface="Andalus" pitchFamily="18" charset="-78"/>
                <a:cs typeface="Andalus" pitchFamily="18" charset="-78"/>
              </a:rPr>
              <a:t>COO</a:t>
            </a:r>
            <a:r>
              <a:rPr lang="en-US" sz="2000" b="1" baseline="30000" dirty="0" smtClean="0">
                <a:solidFill>
                  <a:schemeClr val="tx1">
                    <a:lumMod val="95000"/>
                    <a:lumOff val="5000"/>
                  </a:schemeClr>
                </a:solidFill>
                <a:latin typeface="Andalus" pitchFamily="18" charset="-78"/>
                <a:cs typeface="Andalus" pitchFamily="18" charset="-78"/>
              </a:rPr>
              <a:t>-</a:t>
            </a:r>
            <a:r>
              <a:rPr lang="en-US" sz="2000" b="1" dirty="0" smtClean="0">
                <a:solidFill>
                  <a:schemeClr val="tx1">
                    <a:lumMod val="95000"/>
                    <a:lumOff val="5000"/>
                  </a:schemeClr>
                </a:solidFill>
                <a:latin typeface="Andalus" pitchFamily="18" charset="-78"/>
                <a:cs typeface="Andalus" pitchFamily="18" charset="-78"/>
              </a:rPr>
              <a:t> Na</a:t>
            </a:r>
            <a:r>
              <a:rPr lang="en-US" sz="2000" b="1" baseline="30000" dirty="0" smtClean="0">
                <a:solidFill>
                  <a:schemeClr val="tx1">
                    <a:lumMod val="95000"/>
                    <a:lumOff val="5000"/>
                  </a:schemeClr>
                </a:solidFill>
                <a:latin typeface="Andalus" pitchFamily="18" charset="-78"/>
                <a:cs typeface="Andalus" pitchFamily="18" charset="-78"/>
              </a:rPr>
              <a:t>+</a:t>
            </a:r>
            <a:r>
              <a:rPr lang="en-US" sz="2000" b="1" dirty="0" smtClean="0">
                <a:solidFill>
                  <a:schemeClr val="tx1">
                    <a:lumMod val="95000"/>
                    <a:lumOff val="5000"/>
                  </a:schemeClr>
                </a:solidFill>
                <a:latin typeface="Andalus" pitchFamily="18" charset="-78"/>
                <a:cs typeface="Andalus" pitchFamily="18" charset="-78"/>
              </a:rPr>
              <a:t> + H</a:t>
            </a:r>
            <a:r>
              <a:rPr lang="en-US" sz="2000" b="1" baseline="-25000" dirty="0" smtClean="0">
                <a:solidFill>
                  <a:schemeClr val="tx1">
                    <a:lumMod val="95000"/>
                    <a:lumOff val="5000"/>
                  </a:schemeClr>
                </a:solidFill>
                <a:latin typeface="Andalus" pitchFamily="18" charset="-78"/>
                <a:cs typeface="Andalus" pitchFamily="18" charset="-78"/>
              </a:rPr>
              <a:t>2</a:t>
            </a:r>
            <a:r>
              <a:rPr lang="en-US" sz="2000" b="1" dirty="0" smtClean="0">
                <a:solidFill>
                  <a:schemeClr val="tx1">
                    <a:lumMod val="95000"/>
                    <a:lumOff val="5000"/>
                  </a:schemeClr>
                </a:solidFill>
                <a:latin typeface="Andalus" pitchFamily="18" charset="-78"/>
                <a:cs typeface="Andalus" pitchFamily="18" charset="-78"/>
              </a:rPr>
              <a:t>O</a:t>
            </a:r>
          </a:p>
          <a:p>
            <a:r>
              <a:rPr lang="en-US" b="1" dirty="0" smtClean="0">
                <a:solidFill>
                  <a:schemeClr val="tx1">
                    <a:lumMod val="95000"/>
                    <a:lumOff val="5000"/>
                  </a:schemeClr>
                </a:solidFill>
              </a:rPr>
              <a:t>At the end point of the titration, the volume of NaOH added at this point will be used to calculate the acetic acid content of vinegar.</a:t>
            </a:r>
            <a:r>
              <a:rPr lang="en-US" sz="2000" b="1" dirty="0" smtClean="0">
                <a:solidFill>
                  <a:schemeClr val="tx1">
                    <a:lumMod val="95000"/>
                    <a:lumOff val="5000"/>
                  </a:schemeClr>
                </a:solidFill>
              </a:rPr>
              <a:t> </a:t>
            </a:r>
            <a:r>
              <a:rPr lang="en-US" sz="2000" b="1" u="sng" dirty="0" smtClean="0">
                <a:solidFill>
                  <a:schemeClr val="tx1">
                    <a:lumMod val="95000"/>
                    <a:lumOff val="5000"/>
                  </a:schemeClr>
                </a:solidFill>
              </a:rPr>
              <a:t>Steps:</a:t>
            </a:r>
          </a:p>
          <a:p>
            <a:r>
              <a:rPr lang="en-US" b="1" dirty="0" smtClean="0">
                <a:solidFill>
                  <a:schemeClr val="tx1">
                    <a:lumMod val="95000"/>
                    <a:lumOff val="5000"/>
                  </a:schemeClr>
                </a:solidFill>
              </a:rPr>
              <a:t>1. Hold the burette on the clamp, leaving room for the flask underneath. </a:t>
            </a:r>
          </a:p>
          <a:p>
            <a:r>
              <a:rPr lang="en-US" b="1" dirty="0" smtClean="0">
                <a:solidFill>
                  <a:schemeClr val="tx1">
                    <a:lumMod val="95000"/>
                    <a:lumOff val="5000"/>
                  </a:schemeClr>
                </a:solidFill>
              </a:rPr>
              <a:t>2. Then measure a volume of NaOH of 0.1N (known concentration) in the 250mL beaker, pour a quantity of 0.1N NaOH into the burette using the funnel. Notice the flow through, to clear any air bubbles near the burette tap.</a:t>
            </a:r>
          </a:p>
          <a:p>
            <a:r>
              <a:rPr lang="en-US" b="1" dirty="0" smtClean="0">
                <a:solidFill>
                  <a:schemeClr val="tx1">
                    <a:lumMod val="95000"/>
                    <a:lumOff val="5000"/>
                  </a:schemeClr>
                </a:solidFill>
              </a:rPr>
              <a:t>3. Record this initial volume in your notebook. </a:t>
            </a:r>
          </a:p>
          <a:p>
            <a:r>
              <a:rPr lang="en-US" b="1" dirty="0" smtClean="0">
                <a:solidFill>
                  <a:schemeClr val="tx1">
                    <a:lumMod val="95000"/>
                    <a:lumOff val="5000"/>
                  </a:schemeClr>
                </a:solidFill>
              </a:rPr>
              <a:t>4. Measure out 5mL of Vinegar (unknown concentration) by volumetric pipette, pour it in the </a:t>
            </a:r>
            <a:r>
              <a:rPr lang="nb-NO" b="1" dirty="0" smtClean="0">
                <a:solidFill>
                  <a:schemeClr val="tx1">
                    <a:lumMod val="95000"/>
                    <a:lumOff val="5000"/>
                  </a:schemeClr>
                </a:solidFill>
              </a:rPr>
              <a:t>Erlenmeyer Flask.</a:t>
            </a:r>
          </a:p>
          <a:p>
            <a:r>
              <a:rPr lang="en-US" b="1" dirty="0" smtClean="0">
                <a:solidFill>
                  <a:schemeClr val="tx1">
                    <a:lumMod val="95000"/>
                    <a:lumOff val="5000"/>
                  </a:schemeClr>
                </a:solidFill>
              </a:rPr>
              <a:t> 5. Put 1 drops of phenolphthalein on Acid in the flask.</a:t>
            </a:r>
          </a:p>
          <a:p>
            <a:r>
              <a:rPr lang="en-US" b="1" dirty="0" smtClean="0">
                <a:solidFill>
                  <a:schemeClr val="tx1">
                    <a:lumMod val="95000"/>
                    <a:lumOff val="5000"/>
                  </a:schemeClr>
                </a:solidFill>
              </a:rPr>
              <a:t>6. Put the flask underneath the burette. You're ready to start the titration.</a:t>
            </a:r>
          </a:p>
          <a:p>
            <a:r>
              <a:rPr lang="en-US" b="1" dirty="0" smtClean="0">
                <a:solidFill>
                  <a:schemeClr val="tx1">
                    <a:lumMod val="95000"/>
                    <a:lumOff val="5000"/>
                  </a:schemeClr>
                </a:solidFill>
              </a:rPr>
              <a:t>7. Carefully add drops of NaOH at a time to the flask.</a:t>
            </a:r>
          </a:p>
          <a:p>
            <a:r>
              <a:rPr lang="en-US" b="1" dirty="0" smtClean="0">
                <a:solidFill>
                  <a:schemeClr val="tx1">
                    <a:lumMod val="95000"/>
                    <a:lumOff val="5000"/>
                  </a:schemeClr>
                </a:solidFill>
              </a:rPr>
              <a:t>8. Phenolphthalein is clear when the pH is acidic and turns pink if the pH is basic. Continue to add drop by drop of Base causing the acid turns a very light pink. This is the equilibrium point.</a:t>
            </a:r>
          </a:p>
          <a:p>
            <a:r>
              <a:rPr lang="en-US" b="1" dirty="0" smtClean="0">
                <a:solidFill>
                  <a:schemeClr val="tx1">
                    <a:lumMod val="95000"/>
                    <a:lumOff val="5000"/>
                  </a:schemeClr>
                </a:solidFill>
              </a:rPr>
              <a:t>9- Record the reading of burette after titration(the acid turns a very light pink)  Figure 1.</a:t>
            </a:r>
          </a:p>
          <a:p>
            <a:r>
              <a:rPr lang="en-US" b="1" dirty="0" smtClean="0">
                <a:solidFill>
                  <a:schemeClr val="tx1">
                    <a:lumMod val="95000"/>
                    <a:lumOff val="5000"/>
                  </a:schemeClr>
                </a:solidFill>
              </a:rPr>
              <a:t>10- Rinse your equipment with distilled water, and repeat steps two times, to validate your data. Take an average of the readings.</a:t>
            </a:r>
          </a:p>
          <a:p>
            <a:endParaRPr lang="en-US" b="1" dirty="0" smtClean="0">
              <a:solidFill>
                <a:schemeClr val="tx1">
                  <a:lumMod val="95000"/>
                  <a:lumOff val="5000"/>
                </a:schemeClr>
              </a:solidFill>
              <a:cs typeface="Andalus" pitchFamily="18" charset="-78"/>
            </a:endParaRPr>
          </a:p>
          <a:p>
            <a:endParaRPr lang="en-US" b="1" dirty="0" smtClean="0">
              <a:solidFill>
                <a:schemeClr val="tx1">
                  <a:lumMod val="95000"/>
                  <a:lumOff val="5000"/>
                </a:schemeClr>
              </a:solidFill>
            </a:endParaRPr>
          </a:p>
          <a:p>
            <a:endParaRPr lang="en-US" b="1" dirty="0" smtClean="0">
              <a:solidFill>
                <a:schemeClr val="tx1">
                  <a:lumMod val="95000"/>
                  <a:lumOff val="5000"/>
                </a:schemeClr>
              </a:solidFill>
            </a:endParaRPr>
          </a:p>
          <a:p>
            <a:r>
              <a:rPr lang="en-US" b="1" dirty="0" smtClean="0">
                <a:solidFill>
                  <a:schemeClr val="tx1">
                    <a:lumMod val="95000"/>
                    <a:lumOff val="5000"/>
                  </a:schemeClr>
                </a:solidFill>
              </a:rPr>
              <a:t>	</a:t>
            </a:r>
          </a:p>
        </p:txBody>
      </p:sp>
      <p:pic>
        <p:nvPicPr>
          <p:cNvPr id="3" name="Picture 3"/>
          <p:cNvPicPr>
            <a:picLocks noChangeAspect="1" noChangeArrowheads="1"/>
          </p:cNvPicPr>
          <p:nvPr/>
        </p:nvPicPr>
        <p:blipFill>
          <a:blip r:embed="rId2" cstate="print"/>
          <a:srcRect/>
          <a:stretch>
            <a:fillRect/>
          </a:stretch>
        </p:blipFill>
        <p:spPr bwMode="auto">
          <a:xfrm>
            <a:off x="3810000" y="7924800"/>
            <a:ext cx="1371600" cy="1219200"/>
          </a:xfrm>
          <a:prstGeom prst="rect">
            <a:avLst/>
          </a:prstGeom>
          <a:noFill/>
          <a:ln w="9525">
            <a:noFill/>
            <a:miter lim="800000"/>
            <a:headEnd/>
            <a:tailEnd/>
          </a:ln>
          <a:effectLst/>
        </p:spPr>
      </p:pic>
      <p:sp>
        <p:nvSpPr>
          <p:cNvPr id="5" name="Rectangle 4"/>
          <p:cNvSpPr/>
          <p:nvPr/>
        </p:nvSpPr>
        <p:spPr>
          <a:xfrm>
            <a:off x="1143000" y="8229601"/>
            <a:ext cx="2743200" cy="307777"/>
          </a:xfrm>
          <a:prstGeom prst="rect">
            <a:avLst/>
          </a:prstGeom>
        </p:spPr>
        <p:txBody>
          <a:bodyPr wrap="square">
            <a:spAutoFit/>
          </a:bodyPr>
          <a:lstStyle/>
          <a:p>
            <a:r>
              <a:rPr lang="en-US" sz="1400" b="1" dirty="0"/>
              <a:t> </a:t>
            </a:r>
            <a:r>
              <a:rPr lang="en-US" sz="1400" b="1" dirty="0" smtClean="0"/>
              <a:t>Figure 1: Acid- base titration.</a:t>
            </a:r>
            <a:endParaRPr lang="en-US" sz="14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705600" cy="9294852"/>
          </a:xfrm>
          <a:prstGeom prst="rect">
            <a:avLst/>
          </a:prstGeom>
        </p:spPr>
        <p:txBody>
          <a:bodyPr wrap="square">
            <a:spAutoFit/>
          </a:bodyPr>
          <a:lstStyle/>
          <a:p>
            <a:r>
              <a:rPr lang="en-US" b="1" u="sng" dirty="0" smtClean="0">
                <a:solidFill>
                  <a:schemeClr val="tx1">
                    <a:lumMod val="95000"/>
                    <a:lumOff val="5000"/>
                  </a:schemeClr>
                </a:solidFill>
              </a:rPr>
              <a:t>Calculations:</a:t>
            </a:r>
          </a:p>
          <a:p>
            <a:r>
              <a:rPr lang="en-US" b="1" dirty="0" smtClean="0">
                <a:solidFill>
                  <a:schemeClr val="tx1">
                    <a:lumMod val="95000"/>
                    <a:lumOff val="5000"/>
                  </a:schemeClr>
                </a:solidFill>
              </a:rPr>
              <a:t>          1-Calculate the Normality of acid = </a:t>
            </a:r>
            <a:r>
              <a:rPr lang="en-US" b="1" dirty="0" smtClean="0">
                <a:solidFill>
                  <a:schemeClr val="tx1">
                    <a:lumMod val="95000"/>
                    <a:lumOff val="5000"/>
                  </a:schemeClr>
                </a:solidFill>
                <a:latin typeface="Andalus" pitchFamily="18" charset="-78"/>
                <a:cs typeface="Andalus" pitchFamily="18" charset="-78"/>
              </a:rPr>
              <a:t>N a.</a:t>
            </a:r>
            <a:r>
              <a:rPr lang="en-US" b="1" dirty="0" smtClean="0">
                <a:solidFill>
                  <a:schemeClr val="tx1">
                    <a:lumMod val="95000"/>
                    <a:lumOff val="5000"/>
                  </a:schemeClr>
                </a:solidFill>
              </a:rPr>
              <a:t> The Real Volume of Base from burette readings = </a:t>
            </a:r>
            <a:r>
              <a:rPr lang="en-US" b="1" dirty="0" smtClean="0">
                <a:solidFill>
                  <a:schemeClr val="tx1">
                    <a:lumMod val="95000"/>
                    <a:lumOff val="5000"/>
                  </a:schemeClr>
                </a:solidFill>
                <a:latin typeface="Andalus" pitchFamily="18" charset="-78"/>
                <a:cs typeface="Andalus" pitchFamily="18" charset="-78"/>
              </a:rPr>
              <a:t>V b,</a:t>
            </a:r>
            <a:r>
              <a:rPr lang="en-US" b="1" dirty="0" smtClean="0">
                <a:solidFill>
                  <a:schemeClr val="tx1">
                    <a:lumMod val="95000"/>
                    <a:lumOff val="5000"/>
                  </a:schemeClr>
                </a:solidFill>
              </a:rPr>
              <a:t> Acid Volume  = 5ml = </a:t>
            </a:r>
            <a:r>
              <a:rPr lang="en-US" b="1" dirty="0" smtClean="0">
                <a:solidFill>
                  <a:schemeClr val="tx1">
                    <a:lumMod val="95000"/>
                    <a:lumOff val="5000"/>
                  </a:schemeClr>
                </a:solidFill>
                <a:latin typeface="Andalus" pitchFamily="18" charset="-78"/>
                <a:cs typeface="Andalus" pitchFamily="18" charset="-78"/>
              </a:rPr>
              <a:t>V a, u</a:t>
            </a:r>
            <a:r>
              <a:rPr lang="en-US" b="1" dirty="0" smtClean="0">
                <a:solidFill>
                  <a:schemeClr val="tx1">
                    <a:lumMod val="95000"/>
                    <a:lumOff val="5000"/>
                  </a:schemeClr>
                </a:solidFill>
              </a:rPr>
              <a:t>nknown concentration of Acid = </a:t>
            </a:r>
            <a:r>
              <a:rPr lang="en-US" b="1" dirty="0" smtClean="0">
                <a:solidFill>
                  <a:schemeClr val="tx1">
                    <a:lumMod val="95000"/>
                    <a:lumOff val="5000"/>
                  </a:schemeClr>
                </a:solidFill>
                <a:latin typeface="Andalus" pitchFamily="18" charset="-78"/>
                <a:cs typeface="Andalus" pitchFamily="18" charset="-78"/>
              </a:rPr>
              <a:t>Na </a:t>
            </a:r>
            <a:r>
              <a:rPr lang="en-US" b="1" dirty="0" smtClean="0">
                <a:solidFill>
                  <a:schemeClr val="tx1">
                    <a:lumMod val="95000"/>
                    <a:lumOff val="5000"/>
                  </a:schemeClr>
                </a:solidFill>
              </a:rPr>
              <a:t>is measured by the following equation:</a:t>
            </a:r>
          </a:p>
          <a:p>
            <a:r>
              <a:rPr lang="en-US" b="1" dirty="0" smtClean="0">
                <a:solidFill>
                  <a:schemeClr val="tx1">
                    <a:lumMod val="95000"/>
                    <a:lumOff val="5000"/>
                  </a:schemeClr>
                </a:solidFill>
              </a:rPr>
              <a:t>                                  </a:t>
            </a:r>
            <a:r>
              <a:rPr lang="en-US" sz="2000" b="1" dirty="0" smtClean="0">
                <a:solidFill>
                  <a:schemeClr val="tx1">
                    <a:lumMod val="95000"/>
                    <a:lumOff val="5000"/>
                  </a:schemeClr>
                </a:solidFill>
              </a:rPr>
              <a:t>  </a:t>
            </a:r>
            <a:r>
              <a:rPr lang="en-US" sz="2000" b="1" u="sng" dirty="0" smtClean="0">
                <a:solidFill>
                  <a:schemeClr val="tx1">
                    <a:lumMod val="95000"/>
                    <a:lumOff val="5000"/>
                  </a:schemeClr>
                </a:solidFill>
                <a:latin typeface="Andalus" pitchFamily="18" charset="-78"/>
                <a:cs typeface="Andalus" pitchFamily="18" charset="-78"/>
              </a:rPr>
              <a:t>Na</a:t>
            </a:r>
            <a:r>
              <a:rPr lang="en-US" sz="2000" b="1" dirty="0" smtClean="0">
                <a:solidFill>
                  <a:schemeClr val="tx1">
                    <a:lumMod val="95000"/>
                    <a:lumOff val="5000"/>
                  </a:schemeClr>
                </a:solidFill>
                <a:latin typeface="Andalus" pitchFamily="18" charset="-78"/>
                <a:cs typeface="Andalus" pitchFamily="18" charset="-78"/>
              </a:rPr>
              <a:t> = N b .  V b / V a </a:t>
            </a:r>
          </a:p>
          <a:p>
            <a:r>
              <a:rPr lang="en-US" b="1" dirty="0" smtClean="0">
                <a:solidFill>
                  <a:schemeClr val="tx1">
                    <a:lumMod val="95000"/>
                    <a:lumOff val="5000"/>
                  </a:schemeClr>
                </a:solidFill>
              </a:rPr>
              <a:t>2-Find Normality of Acid.     </a:t>
            </a:r>
          </a:p>
          <a:p>
            <a:r>
              <a:rPr lang="en-US" b="1" dirty="0" smtClean="0">
                <a:solidFill>
                  <a:schemeClr val="tx1">
                    <a:lumMod val="95000"/>
                    <a:lumOff val="5000"/>
                  </a:schemeClr>
                </a:solidFill>
              </a:rPr>
              <a:t>3-</a:t>
            </a:r>
            <a:r>
              <a:rPr lang="en-US" b="1" u="sng" dirty="0" smtClean="0">
                <a:solidFill>
                  <a:schemeClr val="tx1">
                    <a:lumMod val="95000"/>
                    <a:lumOff val="5000"/>
                  </a:schemeClr>
                </a:solidFill>
              </a:rPr>
              <a:t>For acetic acid the number of equivalents x Normality = gram </a:t>
            </a:r>
          </a:p>
          <a:p>
            <a:r>
              <a:rPr lang="en-US" b="1" dirty="0" smtClean="0">
                <a:solidFill>
                  <a:schemeClr val="tx1">
                    <a:lumMod val="95000"/>
                    <a:lumOff val="5000"/>
                  </a:schemeClr>
                </a:solidFill>
              </a:rPr>
              <a:t>    </a:t>
            </a:r>
            <a:r>
              <a:rPr lang="en-US" b="1" u="sng" dirty="0" smtClean="0">
                <a:solidFill>
                  <a:schemeClr val="tx1">
                    <a:lumMod val="95000"/>
                    <a:lumOff val="5000"/>
                  </a:schemeClr>
                </a:solidFill>
              </a:rPr>
              <a:t>molecular weight.</a:t>
            </a:r>
          </a:p>
          <a:p>
            <a:r>
              <a:rPr lang="en-US" b="1" dirty="0" smtClean="0">
                <a:solidFill>
                  <a:schemeClr val="tx1">
                    <a:lumMod val="95000"/>
                    <a:lumOff val="5000"/>
                  </a:schemeClr>
                </a:solidFill>
                <a:latin typeface="Andalus" pitchFamily="18" charset="-78"/>
                <a:cs typeface="Andalus" pitchFamily="18" charset="-78"/>
              </a:rPr>
              <a:t>                                         </a:t>
            </a:r>
            <a:r>
              <a:rPr lang="en-US" b="1" u="sng" dirty="0" smtClean="0">
                <a:solidFill>
                  <a:schemeClr val="tx1">
                    <a:lumMod val="95000"/>
                    <a:lumOff val="5000"/>
                  </a:schemeClr>
                </a:solidFill>
                <a:latin typeface="Andalus" pitchFamily="18" charset="-78"/>
                <a:cs typeface="Andalus" pitchFamily="18" charset="-78"/>
              </a:rPr>
              <a:t>W</a:t>
            </a:r>
            <a:r>
              <a:rPr lang="en-US" b="1" dirty="0" smtClean="0">
                <a:solidFill>
                  <a:schemeClr val="tx1">
                    <a:lumMod val="95000"/>
                    <a:lumOff val="5000"/>
                  </a:schemeClr>
                </a:solidFill>
                <a:latin typeface="Andalus" pitchFamily="18" charset="-78"/>
                <a:cs typeface="Andalus" pitchFamily="18" charset="-78"/>
              </a:rPr>
              <a:t> = Na . eq.</a:t>
            </a:r>
            <a:endParaRPr lang="en-US" b="1" dirty="0" smtClean="0">
              <a:solidFill>
                <a:schemeClr val="tx1">
                  <a:lumMod val="95000"/>
                  <a:lumOff val="5000"/>
                </a:schemeClr>
              </a:solidFill>
            </a:endParaRPr>
          </a:p>
          <a:p>
            <a:r>
              <a:rPr lang="en-US" b="1" dirty="0" smtClean="0">
                <a:solidFill>
                  <a:schemeClr val="tx1">
                    <a:lumMod val="95000"/>
                    <a:lumOff val="5000"/>
                  </a:schemeClr>
                </a:solidFill>
              </a:rPr>
              <a:t>Normality = </a:t>
            </a:r>
            <a:r>
              <a:rPr lang="en-US" b="1" dirty="0" smtClean="0">
                <a:solidFill>
                  <a:schemeClr val="tx1">
                    <a:lumMod val="95000"/>
                    <a:lumOff val="5000"/>
                  </a:schemeClr>
                </a:solidFill>
                <a:cs typeface="Andalus" pitchFamily="18" charset="-78"/>
              </a:rPr>
              <a:t>Na  </a:t>
            </a:r>
          </a:p>
          <a:p>
            <a:r>
              <a:rPr lang="en-US" b="1" dirty="0" smtClean="0">
                <a:solidFill>
                  <a:schemeClr val="tx1">
                    <a:lumMod val="95000"/>
                    <a:lumOff val="5000"/>
                  </a:schemeClr>
                </a:solidFill>
              </a:rPr>
              <a:t>number of equivalents = W/MW/1 = W/60.035gm. </a:t>
            </a:r>
          </a:p>
          <a:p>
            <a:r>
              <a:rPr lang="en-US" b="1" dirty="0" smtClean="0">
                <a:solidFill>
                  <a:schemeClr val="tx1">
                    <a:lumMod val="95000"/>
                    <a:lumOff val="5000"/>
                  </a:schemeClr>
                </a:solidFill>
              </a:rPr>
              <a:t>Weight (gm.), </a:t>
            </a:r>
            <a:r>
              <a:rPr lang="en-US" b="1" dirty="0" smtClean="0">
                <a:solidFill>
                  <a:schemeClr val="tx1">
                    <a:lumMod val="95000"/>
                    <a:lumOff val="5000"/>
                  </a:schemeClr>
                </a:solidFill>
                <a:cs typeface="Andalus" pitchFamily="18" charset="-78"/>
              </a:rPr>
              <a:t>of</a:t>
            </a:r>
            <a:r>
              <a:rPr lang="en-US" b="1" dirty="0" smtClean="0">
                <a:solidFill>
                  <a:schemeClr val="tx1">
                    <a:lumMod val="95000"/>
                    <a:lumOff val="5000"/>
                  </a:schemeClr>
                </a:solidFill>
              </a:rPr>
              <a:t> </a:t>
            </a:r>
            <a:r>
              <a:rPr lang="en-US" b="1" dirty="0" smtClean="0">
                <a:solidFill>
                  <a:schemeClr val="tx1">
                    <a:lumMod val="95000"/>
                    <a:lumOff val="5000"/>
                  </a:schemeClr>
                </a:solidFill>
                <a:cs typeface="Andalus" pitchFamily="18" charset="-78"/>
              </a:rPr>
              <a:t>acetic acid = unknown. </a:t>
            </a:r>
            <a:endParaRPr lang="en-US" b="1" dirty="0" smtClean="0">
              <a:solidFill>
                <a:schemeClr val="tx1">
                  <a:lumMod val="95000"/>
                  <a:lumOff val="5000"/>
                </a:schemeClr>
              </a:solidFill>
            </a:endParaRPr>
          </a:p>
          <a:p>
            <a:r>
              <a:rPr lang="en-US" b="1" dirty="0" smtClean="0">
                <a:solidFill>
                  <a:schemeClr val="tx1">
                    <a:lumMod val="95000"/>
                    <a:lumOff val="5000"/>
                  </a:schemeClr>
                </a:solidFill>
                <a:cs typeface="Andalus" pitchFamily="18" charset="-78"/>
              </a:rPr>
              <a:t>MW of acetic acid =  60.035 ≈  60.</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latin typeface="Andalus" pitchFamily="18" charset="-78"/>
                <a:cs typeface="Andalus" pitchFamily="18" charset="-78"/>
              </a:rPr>
              <a:t>W = Na . </a:t>
            </a:r>
            <a:r>
              <a:rPr lang="en-US" b="1" dirty="0" smtClean="0">
                <a:solidFill>
                  <a:schemeClr val="tx1">
                    <a:lumMod val="95000"/>
                    <a:lumOff val="5000"/>
                  </a:schemeClr>
                </a:solidFill>
              </a:rPr>
              <a:t>60.035.</a:t>
            </a:r>
          </a:p>
          <a:p>
            <a:r>
              <a:rPr lang="en-US" sz="2000" b="1" u="sng" dirty="0" smtClean="0">
                <a:solidFill>
                  <a:schemeClr val="tx1">
                    <a:lumMod val="95000"/>
                    <a:lumOff val="5000"/>
                  </a:schemeClr>
                </a:solidFill>
              </a:rPr>
              <a:t>Solution  Strength  (Percent Composition):</a:t>
            </a:r>
          </a:p>
          <a:p>
            <a:r>
              <a:rPr lang="en-US" b="1" dirty="0" smtClean="0">
                <a:solidFill>
                  <a:schemeClr val="tx1">
                    <a:lumMod val="95000"/>
                    <a:lumOff val="5000"/>
                  </a:schemeClr>
                </a:solidFill>
              </a:rPr>
              <a:t>Solution  Strength : is the concentration of a solution, expressed as a composition percentage.</a:t>
            </a:r>
          </a:p>
          <a:p>
            <a:endParaRPr lang="en-US" b="1" dirty="0" smtClean="0">
              <a:solidFill>
                <a:schemeClr val="tx1">
                  <a:lumMod val="95000"/>
                  <a:lumOff val="5000"/>
                </a:schemeClr>
              </a:solidFill>
            </a:endParaRPr>
          </a:p>
          <a:p>
            <a:r>
              <a:rPr lang="en-US" b="1" dirty="0" smtClean="0">
                <a:solidFill>
                  <a:schemeClr val="tx1">
                    <a:lumMod val="95000"/>
                    <a:lumOff val="5000"/>
                  </a:schemeClr>
                </a:solidFill>
                <a:latin typeface="Andalus" pitchFamily="18" charset="-78"/>
                <a:cs typeface="Andalus" pitchFamily="18" charset="-78"/>
              </a:rPr>
              <a:t>Composition %     =      </a:t>
            </a:r>
            <a:r>
              <a:rPr lang="en-US" b="1" dirty="0" smtClean="0">
                <a:solidFill>
                  <a:schemeClr val="tx1">
                    <a:lumMod val="95000"/>
                    <a:lumOff val="5000"/>
                  </a:schemeClr>
                </a:solidFill>
                <a:cs typeface="Andalus" pitchFamily="18" charset="-78"/>
              </a:rPr>
              <a:t>W </a:t>
            </a:r>
            <a:r>
              <a:rPr lang="en-US" b="1" dirty="0" smtClean="0">
                <a:solidFill>
                  <a:schemeClr val="tx1">
                    <a:lumMod val="95000"/>
                    <a:lumOff val="5000"/>
                  </a:schemeClr>
                </a:solidFill>
                <a:latin typeface="Andalus" pitchFamily="18" charset="-78"/>
                <a:cs typeface="Andalus" pitchFamily="18" charset="-78"/>
              </a:rPr>
              <a:t>/ V</a:t>
            </a:r>
            <a:r>
              <a:rPr lang="en-US" b="1" dirty="0" smtClean="0">
                <a:solidFill>
                  <a:schemeClr val="tx1">
                    <a:lumMod val="95000"/>
                    <a:lumOff val="5000"/>
                  </a:schemeClr>
                </a:solidFill>
              </a:rPr>
              <a:t>C     .   </a:t>
            </a:r>
            <a:r>
              <a:rPr lang="en-US" b="1" dirty="0" smtClean="0">
                <a:solidFill>
                  <a:schemeClr val="tx1">
                    <a:lumMod val="95000"/>
                    <a:lumOff val="5000"/>
                  </a:schemeClr>
                </a:solidFill>
                <a:latin typeface="Andalus" pitchFamily="18" charset="-78"/>
                <a:cs typeface="Andalus" pitchFamily="18" charset="-78"/>
              </a:rPr>
              <a:t> 100 %</a:t>
            </a:r>
          </a:p>
          <a:p>
            <a:r>
              <a:rPr lang="en-US" b="1" dirty="0" smtClean="0">
                <a:solidFill>
                  <a:schemeClr val="tx1">
                    <a:lumMod val="95000"/>
                    <a:lumOff val="5000"/>
                  </a:schemeClr>
                </a:solidFill>
                <a:cs typeface="Andalus" pitchFamily="18" charset="-78"/>
              </a:rPr>
              <a:t>                                            W</a:t>
            </a:r>
            <a:endParaRPr lang="en-US" b="1" dirty="0" smtClean="0">
              <a:solidFill>
                <a:schemeClr val="tx1">
                  <a:lumMod val="95000"/>
                  <a:lumOff val="5000"/>
                </a:schemeClr>
              </a:solidFill>
              <a:latin typeface="Andalus" pitchFamily="18" charset="-78"/>
              <a:cs typeface="Andalus" pitchFamily="18" charset="-78"/>
            </a:endParaRPr>
          </a:p>
          <a:p>
            <a:r>
              <a:rPr lang="en-US" b="1" dirty="0" smtClean="0">
                <a:solidFill>
                  <a:schemeClr val="tx1">
                    <a:lumMod val="95000"/>
                    <a:lumOff val="5000"/>
                  </a:schemeClr>
                </a:solidFill>
                <a:latin typeface="Andalus" pitchFamily="18" charset="-78"/>
                <a:cs typeface="Andalus" pitchFamily="18" charset="-78"/>
              </a:rPr>
              <a:t>Composition %     =      </a:t>
            </a:r>
            <a:r>
              <a:rPr lang="en-US" b="1" dirty="0" smtClean="0">
                <a:solidFill>
                  <a:schemeClr val="tx1">
                    <a:lumMod val="95000"/>
                    <a:lumOff val="5000"/>
                  </a:schemeClr>
                </a:solidFill>
                <a:cs typeface="Andalus" pitchFamily="18" charset="-78"/>
              </a:rPr>
              <a:t>--------- </a:t>
            </a:r>
            <a:r>
              <a:rPr lang="en-US" b="1" dirty="0" smtClean="0">
                <a:solidFill>
                  <a:schemeClr val="tx1">
                    <a:lumMod val="95000"/>
                    <a:lumOff val="5000"/>
                  </a:schemeClr>
                </a:solidFill>
              </a:rPr>
              <a:t>    x</a:t>
            </a:r>
            <a:r>
              <a:rPr lang="en-US" b="1" dirty="0" smtClean="0">
                <a:solidFill>
                  <a:schemeClr val="tx1">
                    <a:lumMod val="95000"/>
                    <a:lumOff val="5000"/>
                  </a:schemeClr>
                </a:solidFill>
                <a:latin typeface="Andalus" pitchFamily="18" charset="-78"/>
                <a:cs typeface="Andalus" pitchFamily="18" charset="-78"/>
              </a:rPr>
              <a:t> 100 %</a:t>
            </a:r>
            <a:endParaRPr lang="en-US" b="1" dirty="0" smtClean="0">
              <a:solidFill>
                <a:schemeClr val="tx1">
                  <a:lumMod val="95000"/>
                  <a:lumOff val="5000"/>
                </a:schemeClr>
              </a:solidFill>
            </a:endParaRPr>
          </a:p>
          <a:p>
            <a:r>
              <a:rPr lang="en-US" b="1" dirty="0" smtClean="0">
                <a:solidFill>
                  <a:schemeClr val="tx1">
                    <a:lumMod val="95000"/>
                    <a:lumOff val="5000"/>
                  </a:schemeClr>
                </a:solidFill>
              </a:rPr>
              <a:t>                                          1000</a:t>
            </a:r>
          </a:p>
          <a:p>
            <a:r>
              <a:rPr lang="en-US" b="1" dirty="0" smtClean="0">
                <a:solidFill>
                  <a:schemeClr val="tx1">
                    <a:lumMod val="95000"/>
                    <a:lumOff val="5000"/>
                  </a:schemeClr>
                </a:solidFill>
                <a:latin typeface="Andalus" pitchFamily="18" charset="-78"/>
                <a:cs typeface="Andalus" pitchFamily="18" charset="-78"/>
              </a:rPr>
              <a:t>Weight/ Volume percentage % </a:t>
            </a:r>
            <a:r>
              <a:rPr lang="en-US" b="1" dirty="0" smtClean="0">
                <a:solidFill>
                  <a:schemeClr val="tx1">
                    <a:lumMod val="95000"/>
                    <a:lumOff val="5000"/>
                  </a:schemeClr>
                </a:solidFill>
              </a:rPr>
              <a:t>of </a:t>
            </a:r>
            <a:r>
              <a:rPr lang="en-US" b="1" dirty="0" smtClean="0">
                <a:solidFill>
                  <a:schemeClr val="tx1">
                    <a:lumMod val="95000"/>
                    <a:lumOff val="5000"/>
                  </a:schemeClr>
                </a:solidFill>
                <a:latin typeface="Andalus" pitchFamily="18" charset="-78"/>
                <a:cs typeface="Andalus" pitchFamily="18" charset="-78"/>
              </a:rPr>
              <a:t>(</a:t>
            </a:r>
            <a:r>
              <a:rPr lang="en-US" b="1" dirty="0" smtClean="0">
                <a:solidFill>
                  <a:schemeClr val="tx1">
                    <a:lumMod val="95000"/>
                    <a:lumOff val="5000"/>
                  </a:schemeClr>
                </a:solidFill>
                <a:cs typeface="Andalus" pitchFamily="18" charset="-78"/>
              </a:rPr>
              <a:t>acetic acid ) </a:t>
            </a:r>
            <a:r>
              <a:rPr lang="en-US" b="1" dirty="0" smtClean="0">
                <a:solidFill>
                  <a:schemeClr val="tx1">
                    <a:lumMod val="95000"/>
                    <a:lumOff val="5000"/>
                  </a:schemeClr>
                </a:solidFill>
                <a:latin typeface="Andalus" pitchFamily="18" charset="-78"/>
                <a:cs typeface="Andalus" pitchFamily="18" charset="-78"/>
              </a:rPr>
              <a:t>=  Composition %</a:t>
            </a:r>
            <a:endParaRPr lang="en-US" b="1" dirty="0" smtClean="0">
              <a:solidFill>
                <a:schemeClr val="tx1">
                  <a:lumMod val="95000"/>
                  <a:lumOff val="5000"/>
                </a:schemeClr>
              </a:solidFill>
            </a:endParaRPr>
          </a:p>
          <a:p>
            <a:r>
              <a:rPr lang="en-US" b="1" dirty="0" smtClean="0">
                <a:solidFill>
                  <a:schemeClr val="tx1">
                    <a:lumMod val="95000"/>
                    <a:lumOff val="5000"/>
                  </a:schemeClr>
                </a:solidFill>
              </a:rPr>
              <a:t>Weight </a:t>
            </a:r>
            <a:r>
              <a:rPr lang="en-US" b="1" dirty="0" smtClean="0">
                <a:solidFill>
                  <a:schemeClr val="tx1">
                    <a:lumMod val="95000"/>
                    <a:lumOff val="5000"/>
                  </a:schemeClr>
                </a:solidFill>
                <a:cs typeface="Andalus" pitchFamily="18" charset="-78"/>
              </a:rPr>
              <a:t>of</a:t>
            </a:r>
            <a:r>
              <a:rPr lang="en-US" b="1" dirty="0" smtClean="0">
                <a:solidFill>
                  <a:schemeClr val="tx1">
                    <a:lumMod val="95000"/>
                    <a:lumOff val="5000"/>
                  </a:schemeClr>
                </a:solidFill>
              </a:rPr>
              <a:t> </a:t>
            </a:r>
            <a:r>
              <a:rPr lang="en-US" b="1" dirty="0" smtClean="0">
                <a:solidFill>
                  <a:schemeClr val="tx1">
                    <a:lumMod val="95000"/>
                    <a:lumOff val="5000"/>
                  </a:schemeClr>
                </a:solidFill>
                <a:latin typeface="Andalus" pitchFamily="18" charset="-78"/>
                <a:cs typeface="Andalus" pitchFamily="18" charset="-78"/>
              </a:rPr>
              <a:t>Solute (</a:t>
            </a:r>
            <a:r>
              <a:rPr lang="en-US" b="1" dirty="0" smtClean="0">
                <a:solidFill>
                  <a:schemeClr val="tx1">
                    <a:lumMod val="95000"/>
                    <a:lumOff val="5000"/>
                  </a:schemeClr>
                </a:solidFill>
                <a:cs typeface="Andalus" pitchFamily="18" charset="-78"/>
              </a:rPr>
              <a:t>acetic acid )= W.</a:t>
            </a:r>
          </a:p>
          <a:p>
            <a:r>
              <a:rPr lang="en-US" b="1" dirty="0" smtClean="0">
                <a:solidFill>
                  <a:schemeClr val="tx1">
                    <a:lumMod val="95000"/>
                    <a:lumOff val="5000"/>
                  </a:schemeClr>
                </a:solidFill>
              </a:rPr>
              <a:t>A volume of a solution concentration (</a:t>
            </a:r>
            <a:r>
              <a:rPr lang="en-US" b="1" dirty="0" smtClean="0">
                <a:solidFill>
                  <a:schemeClr val="tx1">
                    <a:lumMod val="95000"/>
                    <a:lumOff val="5000"/>
                  </a:schemeClr>
                </a:solidFill>
                <a:cs typeface="Andalus" pitchFamily="18" charset="-78"/>
              </a:rPr>
              <a:t>acetic acid)</a:t>
            </a:r>
            <a:r>
              <a:rPr lang="en-US" b="1" dirty="0" smtClean="0">
                <a:solidFill>
                  <a:schemeClr val="tx1">
                    <a:lumMod val="95000"/>
                    <a:lumOff val="5000"/>
                  </a:schemeClr>
                </a:solidFill>
              </a:rPr>
              <a:t> concentration in Vinegar= VC = 1000 ml.</a:t>
            </a:r>
          </a:p>
          <a:p>
            <a:r>
              <a:rPr lang="en-US" b="1" dirty="0" smtClean="0">
                <a:solidFill>
                  <a:schemeClr val="tx1">
                    <a:lumMod val="95000"/>
                    <a:lumOff val="5000"/>
                  </a:schemeClr>
                </a:solidFill>
                <a:cs typeface="Andalus" pitchFamily="18" charset="-78"/>
              </a:rPr>
              <a:t>Its important to know that, at the end point, calculate the concentration of solute, by comparing the percent (%) of weight of solute with the total volume of </a:t>
            </a:r>
            <a:r>
              <a:rPr lang="en-US" b="1" dirty="0" err="1" smtClean="0">
                <a:solidFill>
                  <a:schemeClr val="tx1">
                    <a:lumMod val="95000"/>
                    <a:lumOff val="5000"/>
                  </a:schemeClr>
                </a:solidFill>
                <a:cs typeface="Andalus" pitchFamily="18" charset="-78"/>
              </a:rPr>
              <a:t>solution.Its</a:t>
            </a:r>
            <a:r>
              <a:rPr lang="en-US" b="1" dirty="0" smtClean="0">
                <a:solidFill>
                  <a:schemeClr val="tx1">
                    <a:lumMod val="95000"/>
                    <a:lumOff val="5000"/>
                  </a:schemeClr>
                </a:solidFill>
                <a:cs typeface="Andalus" pitchFamily="18" charset="-78"/>
              </a:rPr>
              <a:t> similar to express the level of any blood or urine component, in milligram of component per 100 milliliter (mg/100ml)of blood or urine </a:t>
            </a:r>
            <a:r>
              <a:rPr lang="en-US" b="1" smtClean="0">
                <a:solidFill>
                  <a:schemeClr val="tx1">
                    <a:lumMod val="95000"/>
                    <a:lumOff val="5000"/>
                  </a:schemeClr>
                </a:solidFill>
                <a:cs typeface="Andalus" pitchFamily="18" charset="-78"/>
              </a:rPr>
              <a:t>samples.</a:t>
            </a:r>
            <a:endParaRPr lang="en-US" sz="2000" b="1" dirty="0" smtClean="0">
              <a:solidFill>
                <a:schemeClr val="tx1">
                  <a:lumMod val="95000"/>
                  <a:lumOff val="5000"/>
                </a:schemeClr>
              </a:solidFill>
              <a:latin typeface="Andalus" pitchFamily="18" charset="-78"/>
              <a:cs typeface="Andalus" pitchFamily="18"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18492"/>
            <a:ext cx="6705600" cy="6463308"/>
          </a:xfrm>
          <a:prstGeom prst="rect">
            <a:avLst/>
          </a:prstGeom>
          <a:solidFill>
            <a:schemeClr val="accent1">
              <a:lumMod val="20000"/>
              <a:lumOff val="80000"/>
            </a:schemeClr>
          </a:solidFill>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The aim : is to learn a systematic procedure to separate ions and identify them.</a:t>
            </a:r>
          </a:p>
          <a:p>
            <a:r>
              <a:rPr lang="en-US" b="1" dirty="0" smtClean="0"/>
              <a:t>Analysis : means separation and  identification of a substance in a mixture. Analysis  should be either Qualitative  Quantitative.</a:t>
            </a:r>
          </a:p>
          <a:p>
            <a:r>
              <a:rPr lang="en-US" b="1" dirty="0" smtClean="0"/>
              <a:t>Quantitative Analysis means determination of actual amount of a substance in a mixture in unknown sample, its units are mg/L, mmole/L, or IU/L (this unit to measure enzyme activity).</a:t>
            </a:r>
          </a:p>
          <a:p>
            <a:r>
              <a:rPr lang="en-US" b="1" dirty="0" smtClean="0"/>
              <a:t>Qualitative Analysis is used to detect wither a particular substance is present in unknown sample or not. Its i.e. yes or no test. </a:t>
            </a:r>
          </a:p>
          <a:p>
            <a:r>
              <a:rPr lang="en-US" b="1" dirty="0" smtClean="0"/>
              <a:t>There are many theoretical methods used to separate a substance in from a mixture, the simplest one is based on solubility behaviors of a substance in different solutions(which depend on ionic equilibrium), so that by adding a precipitating agent  </a:t>
            </a:r>
            <a:r>
              <a:rPr lang="en-US" b="1" smtClean="0"/>
              <a:t>then filtration </a:t>
            </a:r>
            <a:r>
              <a:rPr lang="en-US" b="1" dirty="0" smtClean="0"/>
              <a:t>, you can separate a particular substance</a:t>
            </a:r>
          </a:p>
        </p:txBody>
      </p:sp>
      <p:sp>
        <p:nvSpPr>
          <p:cNvPr id="3" name="Down Ribbon 2"/>
          <p:cNvSpPr/>
          <p:nvPr/>
        </p:nvSpPr>
        <p:spPr>
          <a:xfrm>
            <a:off x="1066800" y="533400"/>
            <a:ext cx="4800600" cy="12954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Qualitative  Analysis  Of A Mixture of A Group 1 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38090"/>
            <a:ext cx="5867400" cy="400110"/>
          </a:xfrm>
          <a:prstGeom prst="rect">
            <a:avLst/>
          </a:prstGeom>
        </p:spPr>
        <p:txBody>
          <a:bodyPr wrap="square">
            <a:spAutoFit/>
          </a:bodyPr>
          <a:lstStyle/>
          <a:p>
            <a:pPr algn="ctr"/>
            <a:r>
              <a:rPr lang="en-US" sz="2000" b="1" u="sng" dirty="0" smtClean="0">
                <a:solidFill>
                  <a:srgbClr val="3333FF"/>
                </a:solidFill>
              </a:rPr>
              <a:t>Table 1: The Practical</a:t>
            </a:r>
            <a:r>
              <a:rPr lang="en-US" sz="2000" b="1" u="sng" dirty="0" smtClean="0">
                <a:solidFill>
                  <a:srgbClr val="3366FF"/>
                </a:solidFill>
                <a:hlinkClick r:id="rId2"/>
              </a:rPr>
              <a:t> </a:t>
            </a:r>
            <a:r>
              <a:rPr lang="en-US" sz="2000" b="1" u="sng" dirty="0" smtClean="0">
                <a:hlinkClick r:id="rId2"/>
              </a:rPr>
              <a:t>Flow Chart Of Group 1 Cations</a:t>
            </a:r>
            <a:r>
              <a:rPr lang="en-US" sz="2000" u="sng" dirty="0" smtClean="0"/>
              <a:t>.</a:t>
            </a:r>
            <a:endParaRPr lang="en-US" sz="2000" u="sng" dirty="0"/>
          </a:p>
        </p:txBody>
      </p:sp>
      <p:pic>
        <p:nvPicPr>
          <p:cNvPr id="5" name="Picture 2"/>
          <p:cNvPicPr>
            <a:picLocks noChangeAspect="1" noChangeArrowheads="1"/>
          </p:cNvPicPr>
          <p:nvPr/>
        </p:nvPicPr>
        <p:blipFill>
          <a:blip r:embed="rId3" cstate="print"/>
          <a:srcRect b="66019"/>
          <a:stretch>
            <a:fillRect/>
          </a:stretch>
        </p:blipFill>
        <p:spPr bwMode="auto">
          <a:xfrm>
            <a:off x="0" y="1447800"/>
            <a:ext cx="5410200" cy="2667000"/>
          </a:xfrm>
          <a:prstGeom prst="rect">
            <a:avLst/>
          </a:prstGeom>
          <a:noFill/>
          <a:ln w="9525">
            <a:noFill/>
            <a:miter lim="800000"/>
            <a:headEnd/>
            <a:tailEnd/>
          </a:ln>
          <a:effectLst/>
        </p:spPr>
      </p:pic>
      <p:grpSp>
        <p:nvGrpSpPr>
          <p:cNvPr id="2" name="Group 14"/>
          <p:cNvGrpSpPr/>
          <p:nvPr/>
        </p:nvGrpSpPr>
        <p:grpSpPr>
          <a:xfrm>
            <a:off x="381000" y="2362200"/>
            <a:ext cx="6172200" cy="6172200"/>
            <a:chOff x="381000" y="2362200"/>
            <a:chExt cx="6172200" cy="6172200"/>
          </a:xfrm>
        </p:grpSpPr>
        <p:pic>
          <p:nvPicPr>
            <p:cNvPr id="23554" name="Picture 2"/>
            <p:cNvPicPr>
              <a:picLocks noChangeAspect="1" noChangeArrowheads="1"/>
            </p:cNvPicPr>
            <p:nvPr/>
          </p:nvPicPr>
          <p:blipFill>
            <a:blip r:embed="rId3" cstate="print"/>
            <a:srcRect t="43689"/>
            <a:stretch>
              <a:fillRect/>
            </a:stretch>
          </p:blipFill>
          <p:spPr bwMode="auto">
            <a:xfrm>
              <a:off x="381000" y="4114800"/>
              <a:ext cx="6096000" cy="4419600"/>
            </a:xfrm>
            <a:prstGeom prst="rect">
              <a:avLst/>
            </a:prstGeom>
            <a:noFill/>
            <a:ln w="9525">
              <a:noFill/>
              <a:miter lim="800000"/>
              <a:headEnd/>
              <a:tailEnd/>
            </a:ln>
            <a:effectLst/>
          </p:spPr>
        </p:pic>
        <p:cxnSp>
          <p:nvCxnSpPr>
            <p:cNvPr id="9" name="Straight Connector 8"/>
            <p:cNvCxnSpPr/>
            <p:nvPr/>
          </p:nvCxnSpPr>
          <p:spPr>
            <a:xfrm>
              <a:off x="4495800" y="3810000"/>
              <a:ext cx="11430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715000" y="54102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a:t>
              </a:r>
              <a:r>
                <a:rPr lang="en-US" sz="1100" b="1" dirty="0" smtClean="0"/>
                <a:t>2</a:t>
              </a:r>
              <a:r>
                <a:rPr lang="en-US" b="1" dirty="0" smtClean="0"/>
                <a:t>CrO</a:t>
              </a:r>
              <a:r>
                <a:rPr lang="en-US" sz="1200" b="1" dirty="0" smtClean="0"/>
                <a:t>4</a:t>
              </a:r>
              <a:endParaRPr lang="en-US" dirty="0"/>
            </a:p>
          </p:txBody>
        </p:sp>
        <p:sp>
          <p:nvSpPr>
            <p:cNvPr id="11" name="Rectangle 10"/>
            <p:cNvSpPr/>
            <p:nvPr/>
          </p:nvSpPr>
          <p:spPr>
            <a:xfrm>
              <a:off x="1828800" y="5638800"/>
              <a:ext cx="2362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NH4OH ammonia solution</a:t>
              </a:r>
              <a:endParaRPr lang="en-US" sz="1400" dirty="0"/>
            </a:p>
          </p:txBody>
        </p:sp>
        <p:sp>
          <p:nvSpPr>
            <p:cNvPr id="12" name="Oval 11"/>
            <p:cNvSpPr/>
            <p:nvPr/>
          </p:nvSpPr>
          <p:spPr>
            <a:xfrm>
              <a:off x="2895600" y="2362200"/>
              <a:ext cx="2057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Diluted HCl</a:t>
              </a:r>
              <a:endParaRPr lang="en-US" dirty="0"/>
            </a:p>
          </p:txBody>
        </p:sp>
        <p:sp>
          <p:nvSpPr>
            <p:cNvPr id="13" name="Rectangle 12"/>
            <p:cNvSpPr/>
            <p:nvPr/>
          </p:nvSpPr>
          <p:spPr>
            <a:xfrm>
              <a:off x="533400" y="77724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Hg(black ppt)&amp;Hg</a:t>
              </a:r>
              <a:r>
                <a:rPr lang="en-US" sz="1000" dirty="0" smtClean="0"/>
                <a:t>2</a:t>
              </a:r>
              <a:r>
                <a:rPr lang="en-US" sz="1400" dirty="0" smtClean="0">
                  <a:latin typeface="Playbill"/>
                </a:rPr>
                <a:t>²</a:t>
              </a:r>
              <a:r>
                <a:rPr lang="en-US" sz="1600" dirty="0" smtClean="0">
                  <a:latin typeface="Playbill"/>
                </a:rPr>
                <a:t>+</a:t>
              </a:r>
            </a:p>
            <a:p>
              <a:pPr algn="ctr"/>
              <a:r>
                <a:rPr lang="en-US" sz="1000" dirty="0" smtClean="0"/>
                <a:t>(white ppt)</a:t>
              </a:r>
              <a:endParaRPr lang="en-US" sz="1000" dirty="0"/>
            </a:p>
          </p:txBody>
        </p:sp>
        <p:sp>
          <p:nvSpPr>
            <p:cNvPr id="14" name="Rectangle 13"/>
            <p:cNvSpPr/>
            <p:nvPr/>
          </p:nvSpPr>
          <p:spPr>
            <a:xfrm>
              <a:off x="3733800" y="74676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HNO</a:t>
              </a:r>
              <a:r>
                <a:rPr lang="en-US" sz="1100" dirty="0" smtClean="0"/>
                <a:t>3</a:t>
              </a:r>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4800" y="914402"/>
            <a:ext cx="6477000" cy="6894195"/>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SAETY RULES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1- No drinking, eating, chewing, &amp; smoking are allowed in the lab.</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2- Avoid inhaling any chemical fumes. If necessary, a substance may be smelt by wafting (fanning) its vapor gently towered your face.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3- Never point a test-tube nozzle when boiling a liquid at your neighbor, It may pump.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4- Also never transfer any reagent bottle, keep it (some containers emitting noxious fumes should be placed in the fume cupboard or Hood.).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5- Chemical contact should be washed immediately with copious amount of water, and to notify the instructor.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 Discarding the reagent in the sink should be flushed down the drain with copious amount of the tap water, always noxious fumes evolve from residual reagents in the bottom of the drain.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4800" y="242502"/>
            <a:ext cx="6477000" cy="6063198"/>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SAETY RULES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 Discarding the reagent in the sink should be flushed down the drain with copious amount of the tap water, always noxious fumes evolve from residual reagents in the bottom of the drain.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7- Avoid self-contamination, by keeping your hands away from your mouth, nose, and eyes. Always use gloves,&amp; mask.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8- Electrical equipments, and connections shouldn't be handed with wet hands, nor should electrical equipments be used after a liquid has been spilled on it.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9- If you see any dangerous procedures taking place in the lab, please inform the instructor immediately.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10- Hands washing is mandatory on leaving laboratory.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04800" y="297657"/>
            <a:ext cx="6400800" cy="8402300"/>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1- It’s the responsibility of each student, to study the experiment before his lab time, and to answer the questions of pre-lab Quiz.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2- Attendance at laboratory is compulsory for there is simply no other way to accomplish of the study program.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3- Read the label of the chemical reagent </a:t>
            </a:r>
            <a:r>
              <a:rPr kumimoji="0" lang="en-US" b="1" i="0" u="sng" strike="noStrike" cap="none" normalizeH="0" baseline="0" dirty="0" smtClean="0">
                <a:ln>
                  <a:noFill/>
                </a:ln>
                <a:solidFill>
                  <a:schemeClr val="tx1"/>
                </a:solidFill>
                <a:effectLst/>
                <a:latin typeface="Arial" pitchFamily="34" charset="0"/>
                <a:ea typeface="Calibri" pitchFamily="34" charset="0"/>
                <a:cs typeface="Arial" pitchFamily="34" charset="0"/>
              </a:rPr>
              <a:t>TWICE</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before using anything from the bottle.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4- Leave the reagent bottles at the side bench. Bring test tube by using test- tube holder, or beaker to the bench, then transfer the chemicals, and carry them to your bench.</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5- Instructor provides you with pipette or dropper, besides reagent bottles are provided with their own pipettes or droppers. Don’t insert your own pipette or dropper into the chemical reagent bottles.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6- Glass wears used are cleaned with brush, detergent, and water, and then rinsed thoroughly with tap water, after that with small amount of distilled water. Allow the Glass wears to dry. If you must use a piece of Glass wears while it is still wet, rinse it with the solution to be used.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7- Keep your bench, Glass wears clean, and leave the laboratory after washing your hands.</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43000" y="0"/>
            <a:ext cx="4495800" cy="609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en-US" b="1" u="sng" dirty="0" smtClean="0">
                <a:solidFill>
                  <a:schemeClr val="bg1"/>
                </a:solidFill>
                <a:latin typeface="Calibri" pitchFamily="34" charset="0"/>
                <a:ea typeface="Calibri" pitchFamily="34" charset="0"/>
                <a:cs typeface="Arial" pitchFamily="34" charset="0"/>
              </a:rPr>
              <a:t>GENERAL INSTRUCTION</a:t>
            </a:r>
            <a:endParaRPr lang="en-US" sz="800" dirty="0" smtClean="0">
              <a:solidFill>
                <a:schemeClr val="bg1"/>
              </a:solidFill>
              <a:latin typeface="Arial" pitchFamily="34" charset="0"/>
              <a:cs typeface="Arial" pitchFamily="34" charset="0"/>
            </a:endParaRPr>
          </a:p>
          <a:p>
            <a:pPr lvl="0" algn="ctr" rtl="1" fontAlgn="base">
              <a:spcBef>
                <a:spcPct val="0"/>
              </a:spcBef>
              <a:spcAft>
                <a:spcPct val="0"/>
              </a:spcAft>
            </a:pPr>
            <a:endParaRPr lang="en-US" sz="800" dirty="0" smtClean="0">
              <a:solidFill>
                <a:schemeClr val="bg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 y="4393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457201" y="504826"/>
          <a:ext cx="5953125" cy="7724775"/>
        </p:xfrm>
        <a:graphic>
          <a:graphicData uri="http://schemas.openxmlformats.org/presentationml/2006/ole">
            <p:oleObj spid="_x0000_s1026" name="Slide" r:id="rId3" imgW="3337448" imgH="4450206" progId="PowerPoint.Slide.12">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4136152"/>
            <a:ext cx="5029200" cy="707886"/>
          </a:xfrm>
          <a:prstGeom prst="rect">
            <a:avLst/>
          </a:prstGeom>
        </p:spPr>
        <p:txBody>
          <a:bodyPr wrap="square">
            <a:spAutoFit/>
          </a:bodyPr>
          <a:lstStyle/>
          <a:p>
            <a:pPr lvl="0" algn="ctr">
              <a:spcBef>
                <a:spcPct val="0"/>
              </a:spcBef>
              <a:defRPr/>
            </a:pPr>
            <a:r>
              <a:rPr lang="en-US" sz="4000" b="1" cap="all" dirty="0" smtClean="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4000" b="1" cap="all" dirty="0" smtClean="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rPr>
              <a:t>.</a:t>
            </a:r>
            <a:endParaRPr lang="en-US" sz="4000" dirty="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endParaRPr>
          </a:p>
        </p:txBody>
      </p:sp>
      <p:pic>
        <p:nvPicPr>
          <p:cNvPr id="3074" name="Picture 2" descr="Deluxe Sugar Plum - 50 Blooms of Peruvian Lilies with Roses - Image 3 Of 4"/>
          <p:cNvPicPr>
            <a:picLocks noChangeAspect="1" noChangeArrowheads="1"/>
          </p:cNvPicPr>
          <p:nvPr/>
        </p:nvPicPr>
        <p:blipFill>
          <a:blip r:embed="rId2" cstate="print"/>
          <a:srcRect/>
          <a:stretch>
            <a:fillRect/>
          </a:stretch>
        </p:blipFill>
        <p:spPr bwMode="auto">
          <a:xfrm>
            <a:off x="-457200" y="-3581400"/>
            <a:ext cx="13415963" cy="12496800"/>
          </a:xfrm>
          <a:prstGeom prst="rect">
            <a:avLst/>
          </a:prstGeom>
          <a:noFill/>
        </p:spPr>
      </p:pic>
      <p:sp>
        <p:nvSpPr>
          <p:cNvPr id="5" name="Rectangle 4"/>
          <p:cNvSpPr/>
          <p:nvPr/>
        </p:nvSpPr>
        <p:spPr>
          <a:xfrm>
            <a:off x="7829550" y="-1027907"/>
            <a:ext cx="5314950" cy="1754326"/>
          </a:xfrm>
          <a:prstGeom prst="rect">
            <a:avLst/>
          </a:prstGeom>
        </p:spPr>
        <p:txBody>
          <a:bodyPr wrap="square">
            <a:spAutoFit/>
          </a:bodyPr>
          <a:lstStyle/>
          <a:p>
            <a:pPr lvl="0">
              <a:spcBef>
                <a:spcPct val="0"/>
              </a:spcBef>
              <a:defRPr/>
            </a:pPr>
            <a:r>
              <a:rPr lang="en-US" sz="5400" b="1" cap="all" dirty="0" smtClean="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5400" b="1" cap="all" dirty="0" smtClean="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rPr>
              <a:t>.</a:t>
            </a:r>
            <a:endParaRPr lang="en-US" sz="5400" dirty="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endParaRPr>
          </a:p>
        </p:txBody>
      </p:sp>
      <p:sp>
        <p:nvSpPr>
          <p:cNvPr id="6" name="Rectangle 5"/>
          <p:cNvSpPr/>
          <p:nvPr/>
        </p:nvSpPr>
        <p:spPr>
          <a:xfrm>
            <a:off x="762000" y="3810000"/>
            <a:ext cx="4572000" cy="646331"/>
          </a:xfrm>
          <a:prstGeom prst="rect">
            <a:avLst/>
          </a:prstGeom>
        </p:spPr>
        <p:txBody>
          <a:bodyPr wrap="square">
            <a:spAutoFit/>
          </a:bodyPr>
          <a:lstStyle/>
          <a:p>
            <a:pPr lvl="0">
              <a:spcBef>
                <a:spcPct val="0"/>
              </a:spcBef>
              <a:defRPr/>
            </a:pPr>
            <a:r>
              <a:rPr lang="en-US" sz="3600" b="1" cap="all" dirty="0" smtClean="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3600" b="1" cap="all" dirty="0" smtClean="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rPr>
              <a:t>.</a:t>
            </a:r>
            <a:endParaRPr lang="en-US" sz="3600" dirty="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2"/>
            <a:ext cx="6705600" cy="761999"/>
          </a:xfrm>
        </p:spPr>
        <p:txBody>
          <a:bodyPr>
            <a:normAutofit fontScale="90000"/>
          </a:bodyPr>
          <a:lstStyle/>
          <a:p>
            <a:r>
              <a:rPr lang="ar-IQ" sz="1800" b="1" dirty="0" smtClean="0"/>
              <a:t>  المحاضرة الثانية للجزء العملي</a:t>
            </a:r>
            <a:r>
              <a:rPr lang="en-US" sz="1800" b="1" dirty="0" smtClean="0"/>
              <a:t/>
            </a:r>
            <a:br>
              <a:rPr lang="en-US" sz="1800" b="1" dirty="0" smtClean="0"/>
            </a:br>
            <a:r>
              <a:rPr lang="ar-IQ" sz="27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Acid-Base Titration</a:t>
            </a:r>
            <a:r>
              <a:rPr lang="ar-IQ" sz="3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1800" b="1" dirty="0"/>
          </a:p>
        </p:txBody>
      </p:sp>
      <p:sp>
        <p:nvSpPr>
          <p:cNvPr id="3" name="Subtitle 2"/>
          <p:cNvSpPr>
            <a:spLocks noGrp="1"/>
          </p:cNvSpPr>
          <p:nvPr>
            <p:ph type="subTitle" idx="1"/>
          </p:nvPr>
        </p:nvSpPr>
        <p:spPr>
          <a:xfrm>
            <a:off x="152400" y="1066800"/>
            <a:ext cx="6705600" cy="8458200"/>
          </a:xfrm>
        </p:spPr>
        <p:txBody>
          <a:bodyPr>
            <a:noAutofit/>
          </a:bodyPr>
          <a:lstStyle/>
          <a:p>
            <a:pPr algn="l"/>
            <a:r>
              <a:rPr lang="en-US" sz="1800" b="1" dirty="0" smtClean="0">
                <a:solidFill>
                  <a:schemeClr val="tx1"/>
                </a:solidFill>
              </a:rPr>
              <a:t>Analytical chemistry</a:t>
            </a:r>
            <a:r>
              <a:rPr lang="en-US" sz="1600" b="1" dirty="0" smtClean="0">
                <a:solidFill>
                  <a:schemeClr val="tx1"/>
                </a:solidFill>
              </a:rPr>
              <a:t>: is the analysis of material samples to understanding of their chemical composition and structure. It has a wide range of monitoring pollution in the environment, development of new materials, and drug manufacture.</a:t>
            </a:r>
          </a:p>
          <a:p>
            <a:pPr algn="l"/>
            <a:r>
              <a:rPr lang="en-US" sz="1600" b="1" dirty="0" smtClean="0">
                <a:solidFill>
                  <a:schemeClr val="tx1"/>
                </a:solidFill>
              </a:rPr>
              <a:t>             </a:t>
            </a:r>
            <a:r>
              <a:rPr lang="en-US" sz="1800" b="1" dirty="0" smtClean="0">
                <a:solidFill>
                  <a:schemeClr val="tx1"/>
                </a:solidFill>
              </a:rPr>
              <a:t>Titration technique</a:t>
            </a:r>
            <a:r>
              <a:rPr lang="en-US" sz="1600" b="1" dirty="0" smtClean="0">
                <a:solidFill>
                  <a:schemeClr val="tx1"/>
                </a:solidFill>
              </a:rPr>
              <a:t>: Titration is a technique used to determine the concentration of an unknown solution by using known concentration solution. Typically, the titrant (the known solution) is added in a burette to balance a known quantity (volume) of the analyte (the unknown solution). By knowing the volume of titrant added you can determine the unknown concentration solution. </a:t>
            </a:r>
          </a:p>
          <a:p>
            <a:pPr algn="l"/>
            <a:r>
              <a:rPr lang="en-US" sz="1600" b="1" dirty="0" smtClean="0">
                <a:solidFill>
                  <a:schemeClr val="tx1"/>
                </a:solidFill>
              </a:rPr>
              <a:t> Neutralization: is a complete reaction of acid and base to form salt, and water the solution is called a neutral solution. </a:t>
            </a:r>
          </a:p>
          <a:p>
            <a:pPr algn="l"/>
            <a:r>
              <a:rPr lang="en-US" sz="1600" b="1" dirty="0" smtClean="0">
                <a:solidFill>
                  <a:schemeClr val="tx1"/>
                </a:solidFill>
                <a:latin typeface="Andalus" pitchFamily="18" charset="-78"/>
                <a:cs typeface="Andalus" pitchFamily="18" charset="-78"/>
              </a:rPr>
              <a:t>                 NaOH + HCl −→ H</a:t>
            </a:r>
            <a:r>
              <a:rPr lang="en-US" sz="1600" b="1" dirty="0" smtClean="0">
                <a:solidFill>
                  <a:schemeClr val="tx1"/>
                </a:solidFill>
                <a:cs typeface="Calibri"/>
              </a:rPr>
              <a:t>₂</a:t>
            </a:r>
            <a:r>
              <a:rPr lang="en-US" sz="1600" b="1" dirty="0" smtClean="0">
                <a:solidFill>
                  <a:schemeClr val="tx1"/>
                </a:solidFill>
                <a:latin typeface="Andalus" pitchFamily="18" charset="-78"/>
                <a:cs typeface="Andalus" pitchFamily="18" charset="-78"/>
              </a:rPr>
              <a:t>O + NaCl</a:t>
            </a:r>
            <a:endParaRPr lang="en-US" sz="1600" b="1" dirty="0" smtClean="0">
              <a:solidFill>
                <a:schemeClr val="tx1"/>
              </a:solidFill>
            </a:endParaRPr>
          </a:p>
          <a:p>
            <a:pPr algn="l"/>
            <a:r>
              <a:rPr lang="en-US" sz="1600" b="1" dirty="0" smtClean="0">
                <a:solidFill>
                  <a:schemeClr val="tx1"/>
                </a:solidFill>
              </a:rPr>
              <a:t> Acid-base reactions are important for living things. Thus, it is important to know the concentration, of acids and bases in certain situations. During a titration, use a known volume of an acidic sample, and add base to it until the solution is neutral. Often, a pH indicator is used, to signal the end, of the reaction, the endpoint  is the equilibrium point, where the amount of acid is equal to the amount of base present.</a:t>
            </a:r>
          </a:p>
          <a:p>
            <a:pPr algn="l"/>
            <a:r>
              <a:rPr lang="en-US" sz="1600" b="1" dirty="0" smtClean="0">
                <a:solidFill>
                  <a:schemeClr val="tx1"/>
                </a:solidFill>
              </a:rPr>
              <a:t>pH indicators:  Indicators are used in a titration, to show the completion of an acid-base reaction. The pH indicator is an chemical detector, for hydronium ions (H</a:t>
            </a:r>
            <a:r>
              <a:rPr lang="en-US" sz="1600" b="1" baseline="-25000" dirty="0" smtClean="0">
                <a:solidFill>
                  <a:schemeClr val="tx1"/>
                </a:solidFill>
              </a:rPr>
              <a:t>3</a:t>
            </a:r>
            <a:r>
              <a:rPr lang="en-US" sz="1600" b="1" dirty="0" smtClean="0">
                <a:solidFill>
                  <a:schemeClr val="tx1"/>
                </a:solidFill>
              </a:rPr>
              <a:t>O</a:t>
            </a:r>
            <a:r>
              <a:rPr lang="en-US" sz="1600" b="1" baseline="30000" dirty="0" smtClean="0">
                <a:solidFill>
                  <a:schemeClr val="tx1"/>
                </a:solidFill>
              </a:rPr>
              <a:t>+</a:t>
            </a:r>
            <a:r>
              <a:rPr lang="en-US" sz="1600" b="1" dirty="0" smtClean="0">
                <a:solidFill>
                  <a:schemeClr val="tx1"/>
                </a:solidFill>
              </a:rPr>
              <a:t>) or hydrogen ions (H</a:t>
            </a:r>
            <a:r>
              <a:rPr lang="en-US" sz="1600" b="1" baseline="30000" dirty="0" smtClean="0">
                <a:solidFill>
                  <a:schemeClr val="tx1"/>
                </a:solidFill>
              </a:rPr>
              <a:t>+</a:t>
            </a:r>
            <a:r>
              <a:rPr lang="en-US" sz="1600" b="1" dirty="0" smtClean="0">
                <a:solidFill>
                  <a:schemeClr val="tx1"/>
                </a:solidFill>
              </a:rPr>
              <a:t>) giving two or colors at the same solution depending on pH (Figure 1).</a:t>
            </a:r>
          </a:p>
          <a:p>
            <a:pPr algn="l"/>
            <a:r>
              <a:rPr lang="en-US" sz="1600" b="1" dirty="0" smtClean="0">
                <a:solidFill>
                  <a:schemeClr val="tx1"/>
                </a:solidFill>
              </a:rPr>
              <a:t>Phenolphthalein is a colorless, weak acid which dissociates in water forming pink color, slight pink and colorless solution depending on a pH. The pink color is  due to the presence of hydronium ions H</a:t>
            </a:r>
            <a:r>
              <a:rPr lang="en-US" sz="1600" b="1" baseline="-25000" dirty="0" smtClean="0">
                <a:solidFill>
                  <a:schemeClr val="tx1"/>
                </a:solidFill>
              </a:rPr>
              <a:t>3</a:t>
            </a:r>
            <a:r>
              <a:rPr lang="en-US" sz="1600" b="1" dirty="0" smtClean="0">
                <a:solidFill>
                  <a:schemeClr val="tx1"/>
                </a:solidFill>
              </a:rPr>
              <a:t>O</a:t>
            </a:r>
            <a:r>
              <a:rPr lang="en-US" sz="1600" b="1" baseline="30000" dirty="0" smtClean="0">
                <a:solidFill>
                  <a:schemeClr val="tx1"/>
                </a:solidFill>
              </a:rPr>
              <a:t>+</a:t>
            </a:r>
            <a:r>
              <a:rPr lang="en-US" sz="1600" b="1" dirty="0" smtClean="0">
                <a:solidFill>
                  <a:schemeClr val="tx1"/>
                </a:solidFill>
              </a:rPr>
              <a:t>. Under acidic conditions, the concentration of the hydrogen ions (H</a:t>
            </a:r>
            <a:r>
              <a:rPr lang="en-US" sz="1600" b="1" baseline="30000" dirty="0" smtClean="0">
                <a:solidFill>
                  <a:schemeClr val="tx1"/>
                </a:solidFill>
              </a:rPr>
              <a:t>+</a:t>
            </a:r>
            <a:r>
              <a:rPr lang="en-US" sz="1600" b="1" dirty="0" smtClean="0">
                <a:solidFill>
                  <a:schemeClr val="tx1"/>
                </a:solidFill>
              </a:rPr>
              <a:t>) cause  the colorless solution to be observed (Figure 2). </a:t>
            </a:r>
          </a:p>
          <a:p>
            <a:pPr algn="l"/>
            <a:endParaRPr lang="en-US" sz="1600" b="1" dirty="0" smtClean="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6705600" cy="9525000"/>
          </a:xfrm>
        </p:spPr>
        <p:txBody>
          <a:bodyPr>
            <a:noAutofit/>
          </a:bodyPr>
          <a:lstStyle/>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u="sng" dirty="0" smtClean="0">
              <a:solidFill>
                <a:schemeClr val="tx1"/>
              </a:solidFill>
            </a:endParaRPr>
          </a:p>
          <a:p>
            <a:pPr algn="l"/>
            <a:r>
              <a:rPr lang="en-US" sz="1600" b="1" u="sng" dirty="0" smtClean="0">
                <a:solidFill>
                  <a:schemeClr val="tx1"/>
                </a:solidFill>
              </a:rPr>
              <a:t>Materials:</a:t>
            </a:r>
          </a:p>
          <a:p>
            <a:pPr algn="l"/>
            <a:r>
              <a:rPr lang="en-US" sz="1600" b="1" dirty="0" smtClean="0">
                <a:solidFill>
                  <a:schemeClr val="tx1"/>
                </a:solidFill>
              </a:rPr>
              <a:t>     Use distilled water to wash all glass wears.</a:t>
            </a:r>
          </a:p>
          <a:p>
            <a:pPr algn="l"/>
            <a:r>
              <a:rPr lang="en-US" sz="1600" b="1" u="sng" dirty="0" smtClean="0">
                <a:solidFill>
                  <a:schemeClr val="tx1"/>
                </a:solidFill>
              </a:rPr>
              <a:t>Equipments (glass wears):</a:t>
            </a:r>
          </a:p>
          <a:p>
            <a:pPr algn="l"/>
            <a:r>
              <a:rPr lang="en-US" sz="1600" b="1" dirty="0" smtClean="0">
                <a:solidFill>
                  <a:schemeClr val="tx1"/>
                </a:solidFill>
              </a:rPr>
              <a:t>      Burette – Clamp -</a:t>
            </a:r>
            <a:r>
              <a:rPr lang="nb-NO" sz="1600" b="1" dirty="0" smtClean="0">
                <a:solidFill>
                  <a:schemeClr val="tx1"/>
                </a:solidFill>
              </a:rPr>
              <a:t> Erlenmeyer Flask- </a:t>
            </a:r>
            <a:r>
              <a:rPr lang="en-US" sz="1600" b="1" dirty="0" smtClean="0">
                <a:solidFill>
                  <a:schemeClr val="tx1"/>
                </a:solidFill>
              </a:rPr>
              <a:t>Funnel - volumetric pipette -   </a:t>
            </a:r>
          </a:p>
          <a:p>
            <a:pPr algn="l"/>
            <a:r>
              <a:rPr lang="en-US" sz="1600" b="1" dirty="0" smtClean="0">
                <a:solidFill>
                  <a:schemeClr val="tx1"/>
                </a:solidFill>
              </a:rPr>
              <a:t>      250mL beakers -  washing bottle.</a:t>
            </a:r>
          </a:p>
          <a:p>
            <a:pPr algn="l"/>
            <a:r>
              <a:rPr lang="en-US" sz="1600" b="1" u="sng" dirty="0" smtClean="0">
                <a:solidFill>
                  <a:schemeClr val="tx1"/>
                </a:solidFill>
              </a:rPr>
              <a:t>Safety Tips:</a:t>
            </a:r>
          </a:p>
          <a:p>
            <a:pPr algn="l"/>
            <a:r>
              <a:rPr lang="en-US" sz="1600" b="1" dirty="0" smtClean="0">
                <a:solidFill>
                  <a:schemeClr val="tx1"/>
                </a:solidFill>
              </a:rPr>
              <a:t>      Safety mask &amp; Gloves. Always wear masks and gloves.</a:t>
            </a:r>
          </a:p>
          <a:p>
            <a:pPr algn="l"/>
            <a:r>
              <a:rPr lang="en-US" sz="1800" b="1" u="sng" dirty="0" smtClean="0">
                <a:solidFill>
                  <a:schemeClr val="tx1"/>
                </a:solidFill>
              </a:rPr>
              <a:t>Steps:</a:t>
            </a:r>
          </a:p>
          <a:p>
            <a:pPr algn="l"/>
            <a:r>
              <a:rPr lang="en-US" sz="1600" b="1" dirty="0" smtClean="0">
                <a:solidFill>
                  <a:schemeClr val="tx1"/>
                </a:solidFill>
              </a:rPr>
              <a:t>1. Hold the burette on the clamp, leaving room for the flask underneath.</a:t>
            </a:r>
          </a:p>
          <a:p>
            <a:pPr algn="l"/>
            <a:r>
              <a:rPr lang="en-US" sz="1600" b="1" dirty="0" smtClean="0">
                <a:solidFill>
                  <a:schemeClr val="tx1"/>
                </a:solidFill>
              </a:rPr>
              <a:t>2. Measure 25mL of 0.1N base (known concentration) in the 250mL beaker.</a:t>
            </a:r>
          </a:p>
          <a:p>
            <a:pPr algn="l"/>
            <a:r>
              <a:rPr lang="en-US" sz="1600" b="1" dirty="0" smtClean="0">
                <a:solidFill>
                  <a:schemeClr val="tx1"/>
                </a:solidFill>
              </a:rPr>
              <a:t>3. Pour quantity of 0.1N base into the burette using the funnel. Record this </a:t>
            </a:r>
          </a:p>
          <a:p>
            <a:pPr algn="l"/>
            <a:r>
              <a:rPr lang="en-US" sz="1600" b="1" dirty="0" smtClean="0">
                <a:solidFill>
                  <a:schemeClr val="tx1"/>
                </a:solidFill>
              </a:rPr>
              <a:t>    volume in your notebook as initial volume. Notice the flow through, to clear </a:t>
            </a:r>
          </a:p>
          <a:p>
            <a:pPr algn="l"/>
            <a:r>
              <a:rPr lang="en-US" sz="1600" b="1" dirty="0" smtClean="0">
                <a:solidFill>
                  <a:schemeClr val="tx1"/>
                </a:solidFill>
              </a:rPr>
              <a:t>    any air bubbles near the burette tap.</a:t>
            </a:r>
          </a:p>
          <a:p>
            <a:pPr algn="l"/>
            <a:r>
              <a:rPr lang="en-US" sz="1600" b="1" dirty="0" smtClean="0">
                <a:solidFill>
                  <a:schemeClr val="tx1"/>
                </a:solidFill>
              </a:rPr>
              <a:t>4. Measure out 5mL of Acid (unknown concentration) by volumetric pipette     </a:t>
            </a:r>
          </a:p>
          <a:p>
            <a:pPr algn="l"/>
            <a:r>
              <a:rPr lang="en-US" sz="1600" b="1" dirty="0" smtClean="0">
                <a:solidFill>
                  <a:schemeClr val="tx1"/>
                </a:solidFill>
              </a:rPr>
              <a:t>    and pour it in the </a:t>
            </a:r>
            <a:r>
              <a:rPr lang="nb-NO" sz="1600" b="1" dirty="0" smtClean="0">
                <a:solidFill>
                  <a:schemeClr val="tx1"/>
                </a:solidFill>
              </a:rPr>
              <a:t>Erlenmeyer Flask.</a:t>
            </a:r>
          </a:p>
          <a:p>
            <a:pPr algn="l"/>
            <a:r>
              <a:rPr lang="en-US" sz="1600" b="1" dirty="0" smtClean="0">
                <a:solidFill>
                  <a:schemeClr val="tx1"/>
                </a:solidFill>
              </a:rPr>
              <a:t> 5. Put 2-3 drops of phenolphthalein on Acid in the flask.</a:t>
            </a:r>
          </a:p>
          <a:p>
            <a:pPr algn="l"/>
            <a:r>
              <a:rPr lang="en-US" sz="1600" b="1" dirty="0" smtClean="0">
                <a:solidFill>
                  <a:schemeClr val="tx1"/>
                </a:solidFill>
              </a:rPr>
              <a:t>6. Put the flask underneath the burette. You're ready to start the experiment.</a:t>
            </a:r>
          </a:p>
          <a:p>
            <a:pPr algn="l"/>
            <a:r>
              <a:rPr lang="en-US" sz="1600" b="1" dirty="0" smtClean="0">
                <a:solidFill>
                  <a:schemeClr val="tx1"/>
                </a:solidFill>
              </a:rPr>
              <a:t>7. Carefully add drops of base at a time to the flask.</a:t>
            </a:r>
          </a:p>
          <a:p>
            <a:pPr algn="l"/>
            <a:endParaRPr lang="en-US" sz="1600" b="1" dirty="0" smtClean="0">
              <a:solidFill>
                <a:schemeClr val="tx1"/>
              </a:solidFill>
            </a:endParaRPr>
          </a:p>
        </p:txBody>
      </p:sp>
      <p:pic>
        <p:nvPicPr>
          <p:cNvPr id="6" name="Picture 3"/>
          <p:cNvPicPr>
            <a:picLocks noChangeAspect="1" noChangeArrowheads="1"/>
          </p:cNvPicPr>
          <p:nvPr/>
        </p:nvPicPr>
        <p:blipFill>
          <a:blip r:embed="rId2" cstate="print"/>
          <a:srcRect/>
          <a:stretch>
            <a:fillRect/>
          </a:stretch>
        </p:blipFill>
        <p:spPr bwMode="auto">
          <a:xfrm>
            <a:off x="762000" y="304801"/>
            <a:ext cx="2590800" cy="1613140"/>
          </a:xfrm>
          <a:prstGeom prst="rect">
            <a:avLst/>
          </a:prstGeom>
          <a:noFill/>
          <a:ln w="9525">
            <a:noFill/>
            <a:miter lim="800000"/>
            <a:headEnd/>
            <a:tailEnd/>
          </a:ln>
          <a:effectLst/>
        </p:spPr>
      </p:pic>
      <p:sp>
        <p:nvSpPr>
          <p:cNvPr id="7" name="Rectangle 6"/>
          <p:cNvSpPr/>
          <p:nvPr/>
        </p:nvSpPr>
        <p:spPr>
          <a:xfrm>
            <a:off x="685800" y="1752600"/>
            <a:ext cx="2819400" cy="153888"/>
          </a:xfrm>
          <a:prstGeom prst="rect">
            <a:avLst/>
          </a:prstGeom>
        </p:spPr>
        <p:txBody>
          <a:bodyPr wrap="square">
            <a:spAutoFit/>
          </a:bodyPr>
          <a:lstStyle/>
          <a:p>
            <a:r>
              <a:rPr lang="en-US" sz="400" dirty="0"/>
              <a:t> A pH indicator changes color in response to changes in acidity or alkalinity. </a:t>
            </a:r>
            <a:r>
              <a:rPr lang="en-US" sz="400" dirty="0" err="1"/>
              <a:t>Cultura</a:t>
            </a:r>
            <a:r>
              <a:rPr lang="en-US" sz="400" dirty="0"/>
              <a:t> </a:t>
            </a:r>
            <a:r>
              <a:rPr lang="en-US" sz="400" dirty="0" smtClean="0"/>
              <a:t>Exclusive/</a:t>
            </a:r>
            <a:r>
              <a:rPr lang="en-US" sz="400" dirty="0" err="1" smtClean="0"/>
              <a:t>GIPhotoStock</a:t>
            </a:r>
            <a:r>
              <a:rPr lang="en-US" sz="400" dirty="0" smtClean="0"/>
              <a:t> </a:t>
            </a:r>
            <a:r>
              <a:rPr lang="en-US" sz="400" dirty="0"/>
              <a:t>/ Getty Images</a:t>
            </a:r>
          </a:p>
        </p:txBody>
      </p:sp>
      <p:grpSp>
        <p:nvGrpSpPr>
          <p:cNvPr id="2" name="Group 10"/>
          <p:cNvGrpSpPr/>
          <p:nvPr/>
        </p:nvGrpSpPr>
        <p:grpSpPr>
          <a:xfrm>
            <a:off x="4038600" y="228600"/>
            <a:ext cx="2590800" cy="1828800"/>
            <a:chOff x="685800" y="1981200"/>
            <a:chExt cx="4191000" cy="1553474"/>
          </a:xfrm>
        </p:grpSpPr>
        <p:pic>
          <p:nvPicPr>
            <p:cNvPr id="9" name="Picture 5" descr="ÙØªÙØ¬Ø© Ø¨Ø­Ø« Ø§ÙØµÙØ± Ø¹Ù âªph indicators definitionâ¬â"/>
            <p:cNvPicPr>
              <a:picLocks noChangeAspect="1" noChangeArrowheads="1"/>
            </p:cNvPicPr>
            <p:nvPr/>
          </p:nvPicPr>
          <p:blipFill>
            <a:blip r:embed="rId3" cstate="print"/>
            <a:srcRect t="53157"/>
            <a:stretch>
              <a:fillRect/>
            </a:stretch>
          </p:blipFill>
          <p:spPr bwMode="auto">
            <a:xfrm>
              <a:off x="685800" y="2057400"/>
              <a:ext cx="4191000" cy="1477274"/>
            </a:xfrm>
            <a:prstGeom prst="rect">
              <a:avLst/>
            </a:prstGeom>
            <a:noFill/>
          </p:spPr>
        </p:pic>
        <p:pic>
          <p:nvPicPr>
            <p:cNvPr id="10" name="Picture 9" descr="ÙØªÙØ¬Ø© Ø¨Ø­Ø« Ø§ÙØµÙØ± Ø¹Ù âªph indicators definitionâ¬â"/>
            <p:cNvPicPr>
              <a:picLocks noChangeAspect="1" noChangeArrowheads="1"/>
            </p:cNvPicPr>
            <p:nvPr/>
          </p:nvPicPr>
          <p:blipFill>
            <a:blip r:embed="rId3" cstate="print"/>
            <a:srcRect b="61340"/>
            <a:stretch>
              <a:fillRect/>
            </a:stretch>
          </p:blipFill>
          <p:spPr bwMode="auto">
            <a:xfrm>
              <a:off x="685800" y="1981200"/>
              <a:ext cx="4191000" cy="1219200"/>
            </a:xfrm>
            <a:prstGeom prst="rect">
              <a:avLst/>
            </a:prstGeom>
            <a:noFill/>
          </p:spPr>
        </p:pic>
      </p:grpSp>
      <p:sp>
        <p:nvSpPr>
          <p:cNvPr id="11" name="Rectangle 10"/>
          <p:cNvSpPr/>
          <p:nvPr/>
        </p:nvSpPr>
        <p:spPr>
          <a:xfrm>
            <a:off x="4038600" y="2057401"/>
            <a:ext cx="2667000" cy="600164"/>
          </a:xfrm>
          <a:prstGeom prst="rect">
            <a:avLst/>
          </a:prstGeom>
        </p:spPr>
        <p:txBody>
          <a:bodyPr wrap="square">
            <a:spAutoFit/>
          </a:bodyPr>
          <a:lstStyle/>
          <a:p>
            <a:r>
              <a:rPr lang="en-US" sz="1100" b="1" dirty="0"/>
              <a:t> </a:t>
            </a:r>
            <a:r>
              <a:rPr lang="en-US" sz="1100" b="1" dirty="0" smtClean="0"/>
              <a:t>Figure 2: A </a:t>
            </a:r>
            <a:r>
              <a:rPr lang="en-US" sz="1100" b="1" dirty="0"/>
              <a:t>pH </a:t>
            </a:r>
            <a:r>
              <a:rPr lang="en-US" sz="1100" b="1" dirty="0" smtClean="0"/>
              <a:t>indicator Phenolphthalein </a:t>
            </a:r>
            <a:r>
              <a:rPr lang="en-US" sz="1100" b="1" dirty="0"/>
              <a:t>changes color in response to changes in </a:t>
            </a:r>
            <a:r>
              <a:rPr lang="en-US" sz="1100" b="1" dirty="0" smtClean="0"/>
              <a:t>acidic or basic solutions.</a:t>
            </a:r>
            <a:endParaRPr lang="en-US" sz="1100" b="1" dirty="0"/>
          </a:p>
        </p:txBody>
      </p:sp>
      <p:sp>
        <p:nvSpPr>
          <p:cNvPr id="12" name="Rectangle 11"/>
          <p:cNvSpPr/>
          <p:nvPr/>
        </p:nvSpPr>
        <p:spPr>
          <a:xfrm>
            <a:off x="762000" y="1905000"/>
            <a:ext cx="2667000" cy="261610"/>
          </a:xfrm>
          <a:prstGeom prst="rect">
            <a:avLst/>
          </a:prstGeom>
        </p:spPr>
        <p:txBody>
          <a:bodyPr wrap="square">
            <a:spAutoFit/>
          </a:bodyPr>
          <a:lstStyle/>
          <a:p>
            <a:r>
              <a:rPr lang="en-US" sz="1100" b="1" dirty="0"/>
              <a:t> </a:t>
            </a:r>
            <a:r>
              <a:rPr lang="en-US" sz="1100" b="1" dirty="0" smtClean="0"/>
              <a:t>Figure 1: A </a:t>
            </a:r>
            <a:r>
              <a:rPr lang="en-US" sz="1100" b="1" dirty="0"/>
              <a:t>pH </a:t>
            </a:r>
            <a:r>
              <a:rPr lang="en-US" sz="1100" b="1" dirty="0" smtClean="0"/>
              <a:t>indicators after titrations.</a:t>
            </a:r>
            <a:endParaRPr lang="en-US" sz="1100" b="1" dirty="0"/>
          </a:p>
        </p:txBody>
      </p:sp>
      <p:pic>
        <p:nvPicPr>
          <p:cNvPr id="13" name="Picture 2" descr="titration"/>
          <p:cNvPicPr>
            <a:picLocks noChangeAspect="1" noChangeArrowheads="1"/>
          </p:cNvPicPr>
          <p:nvPr/>
        </p:nvPicPr>
        <p:blipFill>
          <a:blip r:embed="rId4" cstate="print"/>
          <a:srcRect/>
          <a:stretch>
            <a:fillRect/>
          </a:stretch>
        </p:blipFill>
        <p:spPr bwMode="auto">
          <a:xfrm>
            <a:off x="5410201" y="7391400"/>
            <a:ext cx="1066799" cy="1676400"/>
          </a:xfrm>
          <a:prstGeom prst="rect">
            <a:avLst/>
          </a:prstGeom>
          <a:noFill/>
        </p:spPr>
      </p:pic>
      <p:sp>
        <p:nvSpPr>
          <p:cNvPr id="14" name="Rectangle 13"/>
          <p:cNvSpPr/>
          <p:nvPr/>
        </p:nvSpPr>
        <p:spPr>
          <a:xfrm>
            <a:off x="2590800" y="8196592"/>
            <a:ext cx="2743200" cy="307777"/>
          </a:xfrm>
          <a:prstGeom prst="rect">
            <a:avLst/>
          </a:prstGeom>
        </p:spPr>
        <p:txBody>
          <a:bodyPr wrap="square">
            <a:spAutoFit/>
          </a:bodyPr>
          <a:lstStyle/>
          <a:p>
            <a:r>
              <a:rPr lang="en-US" sz="1400" b="1" dirty="0"/>
              <a:t> </a:t>
            </a:r>
            <a:r>
              <a:rPr lang="en-US" sz="1400" b="1" dirty="0" smtClean="0"/>
              <a:t>Figure 3: Acid- base titration.</a:t>
            </a:r>
            <a:endParaRPr lang="en-US" sz="1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6705600" cy="8915400"/>
          </a:xfrm>
        </p:spPr>
        <p:txBody>
          <a:bodyPr>
            <a:noAutofit/>
          </a:bodyPr>
          <a:lstStyle/>
          <a:p>
            <a:pPr algn="l"/>
            <a:r>
              <a:rPr lang="en-US" sz="1600" b="1" dirty="0" smtClean="0">
                <a:solidFill>
                  <a:schemeClr val="tx1"/>
                </a:solidFill>
              </a:rPr>
              <a:t>8. Phenolphthalein is clear when the pH is acidic and turns pink if the pH is </a:t>
            </a:r>
          </a:p>
          <a:p>
            <a:pPr algn="l"/>
            <a:r>
              <a:rPr lang="en-US" sz="1600" b="1" dirty="0" smtClean="0">
                <a:solidFill>
                  <a:schemeClr val="tx1"/>
                </a:solidFill>
              </a:rPr>
              <a:t>    basic. Continue to add drop by drop of Base causing the acid turns a very </a:t>
            </a:r>
          </a:p>
          <a:p>
            <a:pPr algn="l"/>
            <a:r>
              <a:rPr lang="en-US" sz="1600" b="1" dirty="0" smtClean="0">
                <a:solidFill>
                  <a:schemeClr val="tx1"/>
                </a:solidFill>
              </a:rPr>
              <a:t>    light pink. This is the equilibrium point.</a:t>
            </a:r>
          </a:p>
          <a:p>
            <a:pPr algn="l"/>
            <a:r>
              <a:rPr lang="en-US" sz="1600" b="1" dirty="0" smtClean="0">
                <a:solidFill>
                  <a:schemeClr val="tx1"/>
                </a:solidFill>
              </a:rPr>
              <a:t>9- Record the reading of burette after titration(the acid turns a very light pink).</a:t>
            </a:r>
          </a:p>
          <a:p>
            <a:pPr algn="l"/>
            <a:r>
              <a:rPr lang="en-US" sz="1600" b="1" dirty="0" smtClean="0">
                <a:solidFill>
                  <a:schemeClr val="tx1"/>
                </a:solidFill>
              </a:rPr>
              <a:t>10- Rinse your equipment with </a:t>
            </a:r>
            <a:r>
              <a:rPr lang="en-US" sz="1600" b="1" dirty="0" err="1" smtClean="0">
                <a:solidFill>
                  <a:schemeClr val="tx1"/>
                </a:solidFill>
              </a:rPr>
              <a:t>distelled</a:t>
            </a:r>
            <a:r>
              <a:rPr lang="en-US" sz="1600" b="1" dirty="0" smtClean="0">
                <a:solidFill>
                  <a:schemeClr val="tx1"/>
                </a:solidFill>
              </a:rPr>
              <a:t> water, and repeat steps two times, to </a:t>
            </a:r>
          </a:p>
          <a:p>
            <a:pPr algn="l"/>
            <a:r>
              <a:rPr lang="en-US" sz="1600" b="1" dirty="0" smtClean="0">
                <a:solidFill>
                  <a:schemeClr val="tx1"/>
                </a:solidFill>
              </a:rPr>
              <a:t>      validate your data. Take an average of the readings.</a:t>
            </a:r>
          </a:p>
          <a:p>
            <a:pPr algn="l"/>
            <a:r>
              <a:rPr lang="en-US" sz="1800" b="1" u="sng" dirty="0" smtClean="0">
                <a:solidFill>
                  <a:schemeClr val="tx1"/>
                </a:solidFill>
              </a:rPr>
              <a:t>Calculations:</a:t>
            </a:r>
          </a:p>
          <a:p>
            <a:pPr marL="342900" indent="-342900" algn="l">
              <a:buAutoNum type="arabicPeriod"/>
            </a:pPr>
            <a:r>
              <a:rPr lang="en-US" sz="1600" b="1" dirty="0" smtClean="0">
                <a:solidFill>
                  <a:schemeClr val="tx1"/>
                </a:solidFill>
              </a:rPr>
              <a:t>Calculate the volume of titrant (Sodium Hydroxide solution). Subtract the Initial volume from the Final volume to gain the Real Volume (the volume of titrant ).</a:t>
            </a:r>
          </a:p>
          <a:p>
            <a:pPr marL="342900" indent="-342900"/>
            <a:r>
              <a:rPr lang="en-US" sz="1600" b="1" dirty="0" smtClean="0">
                <a:solidFill>
                  <a:schemeClr val="tx1"/>
                </a:solidFill>
              </a:rPr>
              <a:t>Final volume  ̶  Initial volume = Real Volume</a:t>
            </a:r>
          </a:p>
          <a:p>
            <a:pPr algn="l"/>
            <a:r>
              <a:rPr lang="en-US" sz="1600" b="1" dirty="0" smtClean="0">
                <a:solidFill>
                  <a:schemeClr val="tx1"/>
                </a:solidFill>
              </a:rPr>
              <a:t>2. At end point the equivalent of acid = the equivalent of base.</a:t>
            </a:r>
          </a:p>
          <a:p>
            <a:pPr algn="l"/>
            <a:r>
              <a:rPr lang="en-US" sz="1600" b="1" dirty="0" smtClean="0">
                <a:solidFill>
                  <a:schemeClr val="tx1"/>
                </a:solidFill>
              </a:rPr>
              <a:t>                                        </a:t>
            </a:r>
            <a:r>
              <a:rPr lang="en-US" sz="1600" b="1" dirty="0" smtClean="0">
                <a:solidFill>
                  <a:schemeClr val="tx1"/>
                </a:solidFill>
                <a:latin typeface="Andalus" pitchFamily="18" charset="-78"/>
                <a:cs typeface="Andalus" pitchFamily="18" charset="-78"/>
              </a:rPr>
              <a:t>Na  .  Va  </a:t>
            </a:r>
            <a:r>
              <a:rPr lang="en-US" sz="1600" b="1" dirty="0" smtClean="0">
                <a:solidFill>
                  <a:schemeClr val="tx1"/>
                </a:solidFill>
              </a:rPr>
              <a:t>= equivalent of acid.</a:t>
            </a:r>
          </a:p>
          <a:p>
            <a:pPr algn="l"/>
            <a:r>
              <a:rPr lang="en-US" sz="1600" b="1" dirty="0" smtClean="0">
                <a:solidFill>
                  <a:schemeClr val="tx1"/>
                </a:solidFill>
              </a:rPr>
              <a:t>                                        </a:t>
            </a:r>
            <a:r>
              <a:rPr lang="en-US" sz="1600" b="1" dirty="0" smtClean="0">
                <a:solidFill>
                  <a:schemeClr val="tx1"/>
                </a:solidFill>
                <a:latin typeface="Andalus" pitchFamily="18" charset="-78"/>
                <a:cs typeface="Andalus" pitchFamily="18" charset="-78"/>
              </a:rPr>
              <a:t>Nb  .  Vb  </a:t>
            </a:r>
            <a:r>
              <a:rPr lang="en-US" sz="1600" b="1" dirty="0" smtClean="0">
                <a:solidFill>
                  <a:schemeClr val="tx1"/>
                </a:solidFill>
              </a:rPr>
              <a:t>= equivalent of Base.</a:t>
            </a:r>
          </a:p>
          <a:p>
            <a:pPr algn="l"/>
            <a:r>
              <a:rPr lang="en-US" sz="1600" b="1" dirty="0" smtClean="0">
                <a:solidFill>
                  <a:schemeClr val="tx1"/>
                </a:solidFill>
              </a:rPr>
              <a:t> 3. Normality of Base given by lab. = </a:t>
            </a:r>
            <a:r>
              <a:rPr lang="en-US" sz="1600" b="1" dirty="0" smtClean="0">
                <a:solidFill>
                  <a:schemeClr val="tx1"/>
                </a:solidFill>
                <a:latin typeface="Andalus" pitchFamily="18" charset="-78"/>
                <a:cs typeface="Andalus" pitchFamily="18" charset="-78"/>
              </a:rPr>
              <a:t>N b</a:t>
            </a:r>
            <a:endParaRPr lang="en-US" sz="1600" b="1" dirty="0" smtClean="0">
              <a:solidFill>
                <a:schemeClr val="tx1"/>
              </a:solidFill>
            </a:endParaRPr>
          </a:p>
          <a:p>
            <a:pPr algn="l"/>
            <a:r>
              <a:rPr lang="en-US" sz="1600" b="1" dirty="0" smtClean="0">
                <a:solidFill>
                  <a:schemeClr val="tx1"/>
                </a:solidFill>
              </a:rPr>
              <a:t>    The Real Volume of Base from burette readings = </a:t>
            </a:r>
            <a:r>
              <a:rPr lang="en-US" sz="1600" b="1" dirty="0" smtClean="0">
                <a:solidFill>
                  <a:schemeClr val="tx1"/>
                </a:solidFill>
                <a:latin typeface="Andalus" pitchFamily="18" charset="-78"/>
                <a:cs typeface="Andalus" pitchFamily="18" charset="-78"/>
              </a:rPr>
              <a:t>V b</a:t>
            </a:r>
            <a:endParaRPr lang="en-US" sz="1600" b="1" dirty="0" smtClean="0">
              <a:solidFill>
                <a:schemeClr val="tx1"/>
              </a:solidFill>
            </a:endParaRPr>
          </a:p>
          <a:p>
            <a:pPr algn="l"/>
            <a:r>
              <a:rPr lang="en-US" sz="1600" b="1" dirty="0" smtClean="0">
                <a:solidFill>
                  <a:schemeClr val="tx1"/>
                </a:solidFill>
              </a:rPr>
              <a:t>    Acid Volume  = 5ml = </a:t>
            </a:r>
            <a:r>
              <a:rPr lang="en-US" sz="1600" b="1" dirty="0" smtClean="0">
                <a:solidFill>
                  <a:schemeClr val="tx1"/>
                </a:solidFill>
                <a:latin typeface="Andalus" pitchFamily="18" charset="-78"/>
                <a:cs typeface="Andalus" pitchFamily="18" charset="-78"/>
              </a:rPr>
              <a:t>V a</a:t>
            </a:r>
            <a:endParaRPr lang="en-US" sz="1600" b="1" dirty="0" smtClean="0">
              <a:solidFill>
                <a:schemeClr val="tx1"/>
              </a:solidFill>
            </a:endParaRPr>
          </a:p>
          <a:p>
            <a:pPr algn="l"/>
            <a:r>
              <a:rPr lang="en-US" sz="1600" b="1" dirty="0" smtClean="0">
                <a:solidFill>
                  <a:schemeClr val="tx1"/>
                </a:solidFill>
              </a:rPr>
              <a:t>    Unknown concentration of Acid = </a:t>
            </a:r>
            <a:r>
              <a:rPr lang="en-US" sz="1600" b="1" dirty="0" smtClean="0">
                <a:solidFill>
                  <a:schemeClr val="tx1"/>
                </a:solidFill>
                <a:latin typeface="Andalus" pitchFamily="18" charset="-78"/>
                <a:cs typeface="Andalus" pitchFamily="18" charset="-78"/>
              </a:rPr>
              <a:t>Na </a:t>
            </a:r>
            <a:r>
              <a:rPr lang="en-US" sz="1600" b="1" dirty="0" smtClean="0">
                <a:solidFill>
                  <a:schemeClr val="tx1"/>
                </a:solidFill>
              </a:rPr>
              <a:t>is measured by the following equation:</a:t>
            </a:r>
          </a:p>
          <a:p>
            <a:pPr algn="l"/>
            <a:r>
              <a:rPr lang="en-US" sz="1600" b="1" dirty="0" smtClean="0">
                <a:solidFill>
                  <a:schemeClr val="tx1"/>
                </a:solidFill>
              </a:rPr>
              <a:t>        </a:t>
            </a:r>
            <a:r>
              <a:rPr lang="en-US" sz="1800" b="1" dirty="0" smtClean="0">
                <a:solidFill>
                  <a:schemeClr val="tx1"/>
                </a:solidFill>
                <a:latin typeface="Andalus" pitchFamily="18" charset="-78"/>
                <a:cs typeface="Andalus" pitchFamily="18" charset="-78"/>
              </a:rPr>
              <a:t>                    N b .  V b  =  Na  .  V a</a:t>
            </a:r>
          </a:p>
          <a:p>
            <a:pPr algn="l"/>
            <a:r>
              <a:rPr lang="en-US" sz="1800" b="1" u="sng" dirty="0" smtClean="0">
                <a:solidFill>
                  <a:schemeClr val="tx1"/>
                </a:solidFill>
              </a:rPr>
              <a:t>Molarity and Normality </a:t>
            </a:r>
            <a:r>
              <a:rPr lang="en-US" sz="1800" b="1" dirty="0" smtClean="0">
                <a:solidFill>
                  <a:schemeClr val="tx1"/>
                </a:solidFill>
              </a:rPr>
              <a:t>:</a:t>
            </a:r>
          </a:p>
          <a:p>
            <a:r>
              <a:rPr lang="en-US" sz="1600" b="1" dirty="0" smtClean="0">
                <a:solidFill>
                  <a:schemeClr val="tx1"/>
                </a:solidFill>
              </a:rPr>
              <a:t>The concentration of each solution is expressed by Molarity and</a:t>
            </a:r>
          </a:p>
          <a:p>
            <a:pPr algn="l"/>
            <a:r>
              <a:rPr lang="en-US" sz="1600" b="1" dirty="0" smtClean="0">
                <a:solidFill>
                  <a:schemeClr val="tx1"/>
                </a:solidFill>
              </a:rPr>
              <a:t>Normality.</a:t>
            </a:r>
          </a:p>
          <a:p>
            <a:pPr algn="l"/>
            <a:r>
              <a:rPr lang="en-US" sz="1600" b="1" dirty="0" smtClean="0">
                <a:solidFill>
                  <a:schemeClr val="tx1"/>
                </a:solidFill>
              </a:rPr>
              <a:t>1-Molarity (M) is defined as the number of moles of solute/ liter of solution.                  </a:t>
            </a:r>
          </a:p>
          <a:p>
            <a:pPr algn="l"/>
            <a:r>
              <a:rPr lang="en-US" sz="1600" b="1" dirty="0" smtClean="0">
                <a:solidFill>
                  <a:schemeClr val="tx1"/>
                </a:solidFill>
              </a:rPr>
              <a:t>                                  (M) = moles of solute / liters of solution.</a:t>
            </a:r>
          </a:p>
          <a:p>
            <a:pPr algn="l"/>
            <a:r>
              <a:rPr lang="en-US" sz="1600" b="1" dirty="0" smtClean="0">
                <a:solidFill>
                  <a:schemeClr val="tx1"/>
                </a:solidFill>
              </a:rPr>
              <a:t>2-Normality is defined as the gram equivalent weight per liter of solution.</a:t>
            </a:r>
          </a:p>
          <a:p>
            <a:pPr algn="l"/>
            <a:r>
              <a:rPr lang="en-US" sz="1800" b="1" dirty="0" smtClean="0">
                <a:solidFill>
                  <a:schemeClr val="tx1"/>
                </a:solidFill>
              </a:rPr>
              <a:t>       </a:t>
            </a:r>
            <a:r>
              <a:rPr lang="en-US" sz="1600" b="1" dirty="0" smtClean="0">
                <a:solidFill>
                  <a:schemeClr val="tx1"/>
                </a:solidFill>
              </a:rPr>
              <a:t>Normality of Acid = (M)(number of hydrogen or hydroxide ions)</a:t>
            </a:r>
          </a:p>
          <a:p>
            <a:pPr algn="l"/>
            <a:r>
              <a:rPr lang="en-US" sz="1600" b="1" dirty="0" smtClean="0">
                <a:solidFill>
                  <a:schemeClr val="tx1"/>
                </a:solidFill>
              </a:rPr>
              <a:t>       Normality of Base = (M)(number of hydrogen or hydroxide ions)</a:t>
            </a:r>
          </a:p>
          <a:p>
            <a:r>
              <a:rPr lang="en-US" sz="1600" b="1" dirty="0" smtClean="0">
                <a:solidFill>
                  <a:schemeClr val="tx1"/>
                </a:solidFill>
              </a:rPr>
              <a:t>Normality(N) is equal to the molarity multiplied by the number of equivalents.</a:t>
            </a:r>
          </a:p>
          <a:p>
            <a:r>
              <a:rPr lang="en-US" sz="1800" b="1" dirty="0" smtClean="0">
                <a:solidFill>
                  <a:schemeClr val="tx1"/>
                </a:solidFill>
              </a:rPr>
              <a:t>Normality(N) = Molarity(M) x number of equivalents</a:t>
            </a:r>
            <a:endParaRPr lang="en-US" sz="1800" b="1" dirty="0" smtClean="0">
              <a:solidFill>
                <a:schemeClr val="tx1"/>
              </a:solidFill>
              <a:latin typeface="Andalus" pitchFamily="18" charset="-78"/>
              <a:cs typeface="Andalus" pitchFamily="18" charset="-78"/>
            </a:endParaRPr>
          </a:p>
          <a:p>
            <a:pPr algn="l"/>
            <a:r>
              <a:rPr lang="en-US" sz="1800" b="1" dirty="0" smtClean="0">
                <a:solidFill>
                  <a:schemeClr val="tx1"/>
                </a:solidFill>
                <a:latin typeface="Andalus" pitchFamily="18" charset="-78"/>
                <a:cs typeface="Andalus" pitchFamily="18" charset="-78"/>
              </a:rPr>
              <a:t>  </a:t>
            </a:r>
          </a:p>
          <a:p>
            <a:pPr algn="l"/>
            <a:endParaRPr lang="en-US" sz="1600" b="1"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1687</Words>
  <Application>Microsoft Office PowerPoint</Application>
  <PresentationFormat>On-screen Show (4:3)</PresentationFormat>
  <Paragraphs>202</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Slide</vt:lpstr>
      <vt:lpstr>Slide 1</vt:lpstr>
      <vt:lpstr>Slide 2</vt:lpstr>
      <vt:lpstr>Slide 3</vt:lpstr>
      <vt:lpstr>Slide 4</vt:lpstr>
      <vt:lpstr>Slide 5</vt:lpstr>
      <vt:lpstr>Slide 6</vt:lpstr>
      <vt:lpstr>  المحاضرة الثانية للجزء العملي                 Acid-Base Titration               </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delta</dc:creator>
  <cp:lastModifiedBy>DR.Ahmed Saker 2O14</cp:lastModifiedBy>
  <cp:revision>4</cp:revision>
  <dcterms:created xsi:type="dcterms:W3CDTF">2006-08-16T00:00:00Z</dcterms:created>
  <dcterms:modified xsi:type="dcterms:W3CDTF">2018-12-11T00:19:02Z</dcterms:modified>
</cp:coreProperties>
</file>