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95" r:id="rId5"/>
    <p:sldId id="258" r:id="rId6"/>
    <p:sldId id="279" r:id="rId7"/>
    <p:sldId id="260" r:id="rId8"/>
    <p:sldId id="300" r:id="rId9"/>
    <p:sldId id="298" r:id="rId10"/>
    <p:sldId id="282" r:id="rId11"/>
    <p:sldId id="263" r:id="rId12"/>
    <p:sldId id="284" r:id="rId13"/>
    <p:sldId id="264" r:id="rId14"/>
    <p:sldId id="285" r:id="rId15"/>
    <p:sldId id="265" r:id="rId16"/>
    <p:sldId id="286" r:id="rId17"/>
    <p:sldId id="266" r:id="rId18"/>
    <p:sldId id="287" r:id="rId19"/>
    <p:sldId id="269" r:id="rId20"/>
    <p:sldId id="270" r:id="rId21"/>
    <p:sldId id="290" r:id="rId22"/>
    <p:sldId id="271" r:id="rId23"/>
    <p:sldId id="272" r:id="rId24"/>
    <p:sldId id="291" r:id="rId25"/>
    <p:sldId id="273" r:id="rId26"/>
    <p:sldId id="292" r:id="rId27"/>
    <p:sldId id="274" r:id="rId28"/>
    <p:sldId id="297" r:id="rId29"/>
    <p:sldId id="299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76B4-6FF4-4A52-8C22-98B45A12ED8F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253F-197C-4A1E-9212-AAE07A6130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doctor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81601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4191000" y="2362200"/>
            <a:ext cx="4953000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00B050"/>
                </a:solidFill>
                <a:latin typeface="Algerian" pitchFamily="82" charset="0"/>
              </a:rPr>
              <a:t>   </a:t>
            </a:r>
            <a:r>
              <a:rPr lang="en-US" sz="8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Skin           tumors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04800"/>
            <a:ext cx="2314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81400"/>
            <a:ext cx="42100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228600" y="1524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Mongolian spots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Pigment in dermal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bruise-like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greyish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areas seen on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lumbosacral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 of most Down’s syndrome and many Asian and black babies. They usually fade during childhood.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8600" y="3657600"/>
            <a:ext cx="434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Sebaceous </a:t>
            </a:r>
            <a:r>
              <a:rPr lang="en-US" sz="28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naevus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flat hairless area at birth, usually in the scalp, become more yellow and more raised at puberty. Risk of basal cell carcinomas in adult life.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65532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Epidermoid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scalp, face,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ears,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have a central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punctum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lining of a cyst resembles normal epidermis (an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epidermoid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cyst) or the outer root sheath of the hair follicle (a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cyst).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incision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followed by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 + removal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cyst wall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0480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28800"/>
            <a:ext cx="40576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228600" y="68580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subepidermal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keratin cysts. common on face in all age groups. appear as tiny white papules of 0.5 –2 mm. contents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be picked out with a sterile needle.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Premalignant epidermal </a:t>
            </a:r>
            <a:r>
              <a:rPr lang="en-US" b="1" u="sng" dirty="0" err="1" smtClean="0">
                <a:solidFill>
                  <a:srgbClr val="FFFF00"/>
                </a:solidFill>
              </a:rPr>
              <a:t>tumours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62484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Actinic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keratoses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rough-surfaced pink or grey scaling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papules usually less than 1 cm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sun-damaged skin,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aged+elderly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sun exposure are cumulative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surface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 than seen.</a:t>
            </a: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to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carcinoma,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if: enlarges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nodular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ulcerates,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bleeds.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229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04800" y="3733800"/>
            <a:ext cx="86868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Freezing with liquid nitrogen effective. Shave removal or curettage for large lesions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lesions treated with 5-fluorouracil,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Imiquimod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3% Sodium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diclofenac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gel.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Malignant epidermal </a:t>
            </a:r>
            <a:r>
              <a:rPr lang="en-US" b="1" u="sng" dirty="0" err="1" smtClean="0">
                <a:solidFill>
                  <a:srgbClr val="FFFF00"/>
                </a:solidFill>
              </a:rPr>
              <a:t>tumours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carcinoma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on faces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exposure. destroys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 locally. </a:t>
            </a:r>
          </a:p>
          <a:p>
            <a:pPr algn="just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Nodulo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-ulcerative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glistening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translucent, skin-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papule.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necrosis leaves an ulcer with an adherent crust and a rolled pearly edge.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Coarse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telangiectatic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vessels .      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 with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cm of surrounding normal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Radiotherapy.</a:t>
            </a:r>
          </a:p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Cryotherapy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curettage,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cautery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photodynamic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4095750"/>
            <a:ext cx="4210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0"/>
            <a:ext cx="42005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005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42005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209800"/>
            <a:ext cx="2314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Squamous</a:t>
            </a:r>
            <a:r>
              <a:rPr lang="en-US" b="1" dirty="0">
                <a:solidFill>
                  <a:srgbClr val="FFC000"/>
                </a:solidFill>
              </a:rPr>
              <a:t> cell carcinoma</a:t>
            </a:r>
          </a:p>
          <a:p>
            <a:pPr algn="just"/>
            <a:r>
              <a:rPr lang="en-US" b="1" dirty="0" smtClean="0"/>
              <a:t>ultraviolet radiation, X-rays </a:t>
            </a:r>
            <a:r>
              <a:rPr lang="en-US" b="1" dirty="0"/>
              <a:t>and chronic inflammation. </a:t>
            </a:r>
            <a:endParaRPr lang="en-US" b="1" dirty="0" smtClean="0"/>
          </a:p>
          <a:p>
            <a:pPr algn="just"/>
            <a:r>
              <a:rPr lang="en-US" b="1" dirty="0" smtClean="0"/>
              <a:t>DNA </a:t>
            </a:r>
            <a:r>
              <a:rPr lang="en-US" b="1" dirty="0"/>
              <a:t>of </a:t>
            </a:r>
            <a:r>
              <a:rPr lang="en-US" b="1" dirty="0" smtClean="0"/>
              <a:t>human </a:t>
            </a:r>
            <a:r>
              <a:rPr lang="en-US" b="1" dirty="0" err="1"/>
              <a:t>papilloma</a:t>
            </a:r>
            <a:r>
              <a:rPr lang="en-US" b="1" dirty="0"/>
              <a:t> </a:t>
            </a:r>
            <a:r>
              <a:rPr lang="en-US" b="1" dirty="0" smtClean="0"/>
              <a:t>virus</a:t>
            </a:r>
            <a:endParaRPr lang="en-US" b="1" dirty="0"/>
          </a:p>
          <a:p>
            <a:pPr algn="just"/>
            <a:r>
              <a:rPr lang="en-US" b="1" dirty="0" smtClean="0"/>
              <a:t>may </a:t>
            </a:r>
            <a:r>
              <a:rPr lang="en-US" b="1" dirty="0"/>
              <a:t>arise as thickenings in an actinic </a:t>
            </a:r>
            <a:r>
              <a:rPr lang="en-US" b="1" dirty="0" err="1"/>
              <a:t>keratosis</a:t>
            </a:r>
            <a:r>
              <a:rPr lang="en-US" b="1" dirty="0"/>
              <a:t> or, de novo, </a:t>
            </a:r>
            <a:r>
              <a:rPr lang="en-US" b="1" dirty="0" smtClean="0"/>
              <a:t>as small scaling nodules; rapidly </a:t>
            </a:r>
            <a:r>
              <a:rPr lang="en-US" b="1" dirty="0"/>
              <a:t>growing </a:t>
            </a:r>
            <a:r>
              <a:rPr lang="en-US" b="1" dirty="0" smtClean="0"/>
              <a:t>lesions </a:t>
            </a:r>
          </a:p>
          <a:p>
            <a:pPr algn="just"/>
            <a:r>
              <a:rPr lang="en-US" b="1" dirty="0" smtClean="0"/>
              <a:t>may </a:t>
            </a:r>
            <a:r>
              <a:rPr lang="en-US" b="1" dirty="0"/>
              <a:t>start as ulcers with a granulating base and an </a:t>
            </a:r>
            <a:r>
              <a:rPr lang="en-US" b="1" dirty="0" err="1"/>
              <a:t>indurated</a:t>
            </a:r>
            <a:r>
              <a:rPr lang="en-US" b="1" dirty="0"/>
              <a:t> </a:t>
            </a:r>
            <a:r>
              <a:rPr lang="en-US" b="1" dirty="0" smtClean="0"/>
              <a:t>edge.</a:t>
            </a:r>
          </a:p>
          <a:p>
            <a:pPr algn="just"/>
            <a:r>
              <a:rPr lang="en-US" b="1" dirty="0" smtClean="0"/>
              <a:t>common </a:t>
            </a:r>
            <a:r>
              <a:rPr lang="en-US" b="1" dirty="0"/>
              <a:t>on the lower </a:t>
            </a:r>
            <a:r>
              <a:rPr lang="en-US" b="1" dirty="0" smtClean="0"/>
              <a:t>lip, in </a:t>
            </a:r>
            <a:r>
              <a:rPr lang="en-US" b="1" dirty="0"/>
              <a:t>the mouth.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32194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4194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52400" y="4648200"/>
            <a:ext cx="8839200" cy="205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low-risk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be excised with a 0.5-cm border of normal skin. Wider excision (6 mm or more) is recommended for high-risk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Palpation of regional nodes is important in work-up . Radiotherapy is effective.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FFFF00"/>
                </a:solidFill>
              </a:rPr>
              <a:t>Malignant melanoma</a:t>
            </a:r>
          </a:p>
          <a:p>
            <a:pPr algn="just"/>
            <a:r>
              <a:rPr lang="en-US" dirty="0"/>
              <a:t> </a:t>
            </a:r>
            <a:r>
              <a:rPr lang="en-US" sz="3300" b="1" dirty="0" smtClean="0">
                <a:solidFill>
                  <a:srgbClr val="FFC000"/>
                </a:solidFill>
              </a:rPr>
              <a:t>Genetic Susceptibility</a:t>
            </a:r>
            <a:r>
              <a:rPr lang="en-US" sz="3300" dirty="0" smtClean="0"/>
              <a:t> </a:t>
            </a:r>
            <a:endParaRPr lang="en-US" sz="3300" dirty="0"/>
          </a:p>
          <a:p>
            <a:pPr algn="just"/>
            <a:r>
              <a:rPr lang="en-US" sz="3300" dirty="0"/>
              <a:t> </a:t>
            </a:r>
            <a:r>
              <a:rPr lang="en-US" sz="3300" b="1" dirty="0" smtClean="0">
                <a:solidFill>
                  <a:srgbClr val="FFC000"/>
                </a:solidFill>
              </a:rPr>
              <a:t>Sunlight</a:t>
            </a:r>
            <a:endParaRPr lang="en-US" sz="3300" dirty="0"/>
          </a:p>
          <a:p>
            <a:pPr algn="just"/>
            <a:r>
              <a:rPr lang="en-US" sz="3300" b="1" dirty="0"/>
              <a:t> </a:t>
            </a:r>
            <a:r>
              <a:rPr lang="en-US" sz="3300" b="1" dirty="0" smtClean="0">
                <a:solidFill>
                  <a:srgbClr val="FFC000"/>
                </a:solidFill>
              </a:rPr>
              <a:t>Pre-existing </a:t>
            </a:r>
            <a:r>
              <a:rPr lang="en-US" sz="3300" b="1" dirty="0" err="1">
                <a:solidFill>
                  <a:srgbClr val="FFC000"/>
                </a:solidFill>
              </a:rPr>
              <a:t>melanocytic</a:t>
            </a:r>
            <a:r>
              <a:rPr lang="en-US" sz="3300" b="1" dirty="0">
                <a:solidFill>
                  <a:srgbClr val="FFC000"/>
                </a:solidFill>
              </a:rPr>
              <a:t> </a:t>
            </a:r>
            <a:r>
              <a:rPr lang="en-US" sz="3300" b="1" dirty="0" err="1" smtClean="0">
                <a:solidFill>
                  <a:srgbClr val="FFC000"/>
                </a:solidFill>
              </a:rPr>
              <a:t>naevi</a:t>
            </a:r>
            <a:endParaRPr lang="en-US" sz="3300" dirty="0"/>
          </a:p>
          <a:p>
            <a:pPr algn="just"/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Eighty 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 of invasive melanomas are preceded by a superficial and radial growth phase, shown clinically as the expansion of an irregularly pigmented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macule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plaque. Most are </a:t>
            </a:r>
            <a:r>
              <a:rPr lang="en-US" sz="3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multicoloured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mixtures of black, brown, blue, tan and pink.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reniform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projections and notches.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ln w="7620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54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</a:t>
            </a:r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endParaRPr lang="en-US" sz="5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Premalignant </a:t>
            </a:r>
            <a:r>
              <a: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epidermal </a:t>
            </a:r>
            <a:r>
              <a:rPr lang="en-US" sz="4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Malignant epidermal </a:t>
            </a:r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dermis</a:t>
            </a:r>
            <a:endParaRPr lang="en-US" sz="5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Lentigo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melanoma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exposed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elderly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irregularly shaped pigmented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lentigo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maligna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spreading melanoma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Caucasoids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Acral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lentiginous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melanoma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palms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Nodular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melanoma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appears as a pigmented nodule with no preceding n situ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phase. rapidly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and aggressive type.</a:t>
            </a:r>
          </a:p>
          <a:p>
            <a:pPr algn="just"/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Subungual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melanomas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painless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pigmentation expanding under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nail,onto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nail fold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(Hutchinson’s sign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2289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733800"/>
            <a:ext cx="4200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0"/>
            <a:ext cx="3219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0"/>
            <a:ext cx="2286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 biopsy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a 2–5 mm margin of clearance laterally and down to the subcutaneous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histology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confirms the diagnosis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excision.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clearance for melanomas in situ and 1 cm clearance is required for all invasive melanomas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lymph node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fine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aspiration done.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involvement is confirmed then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dissection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Chemotherapy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palliative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128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Tumours</a:t>
            </a:r>
            <a:r>
              <a:rPr lang="en-US" b="1" dirty="0" smtClean="0">
                <a:solidFill>
                  <a:srgbClr val="FFFF00"/>
                </a:solidFill>
              </a:rPr>
              <a:t> of the dermis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Benign dermal </a:t>
            </a:r>
            <a:r>
              <a:rPr lang="en-US" b="1" dirty="0" err="1" smtClean="0">
                <a:solidFill>
                  <a:srgbClr val="FFFF00"/>
                </a:solidFill>
              </a:rPr>
              <a:t>tumours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7150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Malformations</a:t>
            </a:r>
            <a:endParaRPr lang="en-US" dirty="0">
              <a:solidFill>
                <a:srgbClr val="FFFF00"/>
              </a:solidFill>
            </a:endParaRPr>
          </a:p>
          <a:p>
            <a:pPr algn="just"/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1.Salmon </a:t>
            </a: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patches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(‘stork bites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50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of all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babies, caused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capillaries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superficial dermis. dull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red, often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telangiectatic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macules,on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nape of the neck, the forehead and the upper eyelids.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Nuchal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may remain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unchanged, patches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</a:t>
            </a: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disappear in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year.</a:t>
            </a:r>
          </a:p>
          <a:p>
            <a:pPr algn="just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صورة 3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038600"/>
            <a:ext cx="230505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838200"/>
            <a:ext cx="32194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304800" y="304800"/>
            <a:ext cx="4572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Port-wine stains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at birth, caused by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dilatated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dermal capillaries. pale, pink–purple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macules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face or trunk. They persist, in middle age may darken and become studded with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angiomatous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nodules. flash lamp-pumped pulsed dye laser, sessions can begin in babies.</a:t>
            </a:r>
            <a:endParaRPr lang="ar-IQ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04800"/>
            <a:ext cx="8915400" cy="6553200"/>
          </a:xfrm>
        </p:spPr>
        <p:txBody>
          <a:bodyPr>
            <a:normAutofit/>
          </a:bodyPr>
          <a:lstStyle/>
          <a:p>
            <a:pPr algn="just"/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3.Haemangiomas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a few weeks of birth and grow for a few months, forming a raised compressible swelling with a bright red surface.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regression then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follows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Bleeding follow trauma, ulceration in napkin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encouragement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lesions ulcerate, bleed repeatedly, interfere with feeding or with vision,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doses of systemic steroids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proliferative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dye lasers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large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in infancy.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28800"/>
            <a:ext cx="42100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algn="just"/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cherry </a:t>
            </a:r>
            <a:r>
              <a:rPr lang="en-US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angiomas</a:t>
            </a:r>
            <a:r>
              <a:rPr lang="en-US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trunks of the middle-aged and elderly. They are small bright red papules and of no consequence.</a:t>
            </a: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  <a:p>
            <a:pPr algn="just"/>
            <a:endParaRPr lang="en-US" b="1" i="1" dirty="0" smtClean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42005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3950" y="3657600"/>
            <a:ext cx="42100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2194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228600" y="7620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Pyogenic</a:t>
            </a:r>
            <a:r>
              <a:rPr lang="en-US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granulomas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benign acquired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haemangiomas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develop at sites of trauma, over course of a few weeks, as bright red raised, raspberry-like lesions which bleed easily. removed by curettage under local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anaesthetic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cautery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base.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905000"/>
            <a:ext cx="30384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495800" cy="594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just">
              <a:buNone/>
            </a:pPr>
            <a:r>
              <a:rPr lang="en-US" sz="2400" b="1" i="1" dirty="0" smtClean="0">
                <a:solidFill>
                  <a:srgbClr val="FFFF00"/>
                </a:solidFill>
              </a:rPr>
              <a:t>     </a:t>
            </a:r>
            <a:r>
              <a:rPr lang="en-US" b="1" i="1" dirty="0" err="1" smtClean="0">
                <a:solidFill>
                  <a:srgbClr val="FFFF00"/>
                </a:solidFill>
              </a:rPr>
              <a:t>Dermatofibromas</a:t>
            </a:r>
            <a:r>
              <a:rPr lang="en-US" dirty="0" smtClean="0"/>
              <a:t> </a:t>
            </a:r>
          </a:p>
          <a:p>
            <a:pPr algn="just" rtl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firm, discrete, usually solitary dermal nodules, on extremities of young adults.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Iceberg effect in that they feel  larger than they look.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overlying epidermis is often lightly pigmented and dimples when the nodule is squeezed.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follow minor trauma or an insect bite.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excised.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Benign epidermal tumors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912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rgbClr val="FFC000"/>
                </a:solidFill>
              </a:rPr>
              <a:t>Seborrhoeic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keratosis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un-related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sebaceous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glands.after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50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may be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single.on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face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trunk.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‘stuck-on’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appearance. flat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raised,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filiform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smooth or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verrucous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yellow–white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dark brown–black.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easily traumatized ones can be removed with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curette,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by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cryotherapy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4191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228600" y="533400"/>
            <a:ext cx="4419600" cy="594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Lipomas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 benign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mature fat cells in subcutaneous tissue. single or many. 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on proximal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limbs,can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occur at any site. irregular lobular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shape,soft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rubbery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consistency,rarely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painful.</a:t>
            </a:r>
          </a:p>
          <a:p>
            <a:pPr algn="just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removed only doubt about diagnosis, painful, unsightly or interfere with activities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Skin tags (</a:t>
            </a:r>
            <a:r>
              <a:rPr lang="en-US" b="1" dirty="0" err="1" smtClean="0">
                <a:solidFill>
                  <a:srgbClr val="FFC000"/>
                </a:solidFill>
              </a:rPr>
              <a:t>acrochordon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outgrowths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tags are most common in obese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neck and within the major flexures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unsightly, catch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clothing and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jewellery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pigmented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pedunculated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papules.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lesions can be snipped off with fine scissors, frozen with liquid nitrogen or destroyed with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electrodessication.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1"/>
            <a:ext cx="66293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6629400"/>
          </a:xfrm>
        </p:spPr>
        <p:txBody>
          <a:bodyPr>
            <a:normAutofit/>
          </a:bodyPr>
          <a:lstStyle/>
          <a:p>
            <a:pPr algn="just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Melanocytic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naevi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benign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junctional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type (proliferating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clumps at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-epidermal junction).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‘compound’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naevus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both dermal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junctional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components. </a:t>
            </a:r>
          </a:p>
          <a:p>
            <a:pPr algn="just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an‘intradermal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naevus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all in the dermis.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267200"/>
            <a:ext cx="4953000" cy="240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7056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 </a:t>
            </a:r>
            <a:r>
              <a:rPr lang="en-US" sz="3600" dirty="0"/>
              <a:t>Malignant change </a:t>
            </a:r>
            <a:r>
              <a:rPr lang="en-US" sz="3600" dirty="0" smtClean="0"/>
              <a:t>should </a:t>
            </a:r>
            <a:r>
              <a:rPr lang="en-US" sz="3600" dirty="0"/>
              <a:t>be </a:t>
            </a:r>
            <a:r>
              <a:rPr lang="en-US" sz="3600" dirty="0" smtClean="0"/>
              <a:t>considered in </a:t>
            </a:r>
            <a:r>
              <a:rPr lang="en-US" sz="3600" dirty="0"/>
              <a:t>a </a:t>
            </a:r>
            <a:r>
              <a:rPr lang="en-US" sz="3600" dirty="0" err="1"/>
              <a:t>melanocytic</a:t>
            </a:r>
            <a:r>
              <a:rPr lang="en-US" sz="3600" dirty="0"/>
              <a:t> </a:t>
            </a:r>
            <a:r>
              <a:rPr lang="en-US" sz="3600" dirty="0" err="1" smtClean="0"/>
              <a:t>naevus</a:t>
            </a:r>
            <a:r>
              <a:rPr lang="en-US" sz="3600" dirty="0" smtClean="0"/>
              <a:t> if :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Enlargement, increased or decreased pigmentation, altered shape, altered contour, inflammation, ulceration, itch, or bleeding.</a:t>
            </a:r>
          </a:p>
          <a:p>
            <a:pPr algn="just"/>
            <a:r>
              <a:rPr lang="en-US" sz="3600" dirty="0"/>
              <a:t> </a:t>
            </a:r>
            <a:r>
              <a:rPr lang="en-US" sz="3600" dirty="0" smtClean="0"/>
              <a:t>Excision </a:t>
            </a:r>
            <a:r>
              <a:rPr lang="en-US" sz="3600" dirty="0"/>
              <a:t>is needed when</a:t>
            </a:r>
            <a:r>
              <a:rPr lang="en-US" sz="3600" dirty="0" smtClean="0"/>
              <a:t>: </a:t>
            </a:r>
          </a:p>
          <a:p>
            <a:pPr algn="just"/>
            <a:r>
              <a:rPr lang="en-US" sz="3600" dirty="0" err="1" smtClean="0"/>
              <a:t>naevus</a:t>
            </a:r>
            <a:r>
              <a:rPr lang="en-US" sz="3600" dirty="0" smtClean="0"/>
              <a:t> </a:t>
            </a:r>
            <a:r>
              <a:rPr lang="en-US" sz="3600" dirty="0"/>
              <a:t>is unsightly</a:t>
            </a:r>
            <a:r>
              <a:rPr lang="en-US" sz="3600" dirty="0" smtClean="0"/>
              <a:t>;</a:t>
            </a:r>
          </a:p>
          <a:p>
            <a:pPr algn="just"/>
            <a:r>
              <a:rPr lang="en-US" sz="3600" dirty="0" smtClean="0"/>
              <a:t>malignancy </a:t>
            </a:r>
            <a:r>
              <a:rPr lang="en-US" sz="3600" dirty="0"/>
              <a:t>is </a:t>
            </a:r>
            <a:r>
              <a:rPr lang="en-US" sz="3600" dirty="0" smtClean="0"/>
              <a:t>suspected</a:t>
            </a:r>
          </a:p>
          <a:p>
            <a:pPr algn="just"/>
            <a:r>
              <a:rPr lang="en-US" sz="3600" dirty="0" smtClean="0"/>
              <a:t>risk </a:t>
            </a:r>
            <a:r>
              <a:rPr lang="en-US" sz="3600" dirty="0"/>
              <a:t>as large congenital </a:t>
            </a:r>
            <a:r>
              <a:rPr lang="en-US" sz="3600" dirty="0" err="1"/>
              <a:t>melanocytic</a:t>
            </a:r>
            <a:r>
              <a:rPr lang="en-US" sz="3600" dirty="0"/>
              <a:t> </a:t>
            </a:r>
            <a:r>
              <a:rPr lang="en-US" sz="3600" dirty="0" err="1" smtClean="0"/>
              <a:t>naevus</a:t>
            </a:r>
            <a:endParaRPr lang="en-US" sz="3600" dirty="0" smtClean="0"/>
          </a:p>
          <a:p>
            <a:pPr algn="just"/>
            <a:r>
              <a:rPr lang="en-US" sz="3600" dirty="0" err="1" smtClean="0"/>
              <a:t>naevus</a:t>
            </a:r>
            <a:r>
              <a:rPr lang="en-US" sz="3600" dirty="0" smtClean="0"/>
              <a:t> repeatedly </a:t>
            </a:r>
            <a:r>
              <a:rPr lang="en-US" sz="3600" dirty="0"/>
              <a:t>inflamed or traumatized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47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762000"/>
            <a:ext cx="31908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2295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381000" y="4572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C000"/>
                </a:solidFill>
              </a:rPr>
              <a:t>Spitz </a:t>
            </a:r>
            <a:r>
              <a:rPr lang="en-US" sz="3200" b="1" i="1" dirty="0" err="1" smtClean="0">
                <a:solidFill>
                  <a:srgbClr val="FFC000"/>
                </a:solidFill>
              </a:rPr>
              <a:t>naevi</a:t>
            </a:r>
            <a:r>
              <a:rPr lang="en-US" sz="3200" b="1" i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develop over a month or two as solitary pink or red nodules up to 1 cm in diameter, common on the face and legs. Benign, excision is best.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33400" y="40386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i="1" dirty="0" smtClean="0">
                <a:solidFill>
                  <a:srgbClr val="FFC000"/>
                </a:solidFill>
              </a:rPr>
              <a:t>Blue </a:t>
            </a:r>
            <a:r>
              <a:rPr lang="en-US" sz="3200" b="1" i="1" dirty="0" err="1" smtClean="0">
                <a:solidFill>
                  <a:srgbClr val="FFC000"/>
                </a:solidFill>
              </a:rPr>
              <a:t>naevi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striking grey–blue color, appear on the limbs, buttocks and lower back. usually solitary.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10289</TotalTime>
  <Words>1281</Words>
  <Application>Microsoft Office PowerPoint</Application>
  <PresentationFormat>عرض على الشاشة (3:4)‏</PresentationFormat>
  <Paragraphs>107</Paragraphs>
  <Slides>30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سمة Office</vt:lpstr>
      <vt:lpstr>عرض تقديمي في PowerPoint</vt:lpstr>
      <vt:lpstr>عرض تقديمي في PowerPoint</vt:lpstr>
      <vt:lpstr>Benign epidermal tumors</vt:lpstr>
      <vt:lpstr>عرض تقديمي في PowerPoint</vt:lpstr>
      <vt:lpstr>Skin tags (acrochordon)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Premalignant epidermal tumours</vt:lpstr>
      <vt:lpstr>عرض تقديمي في PowerPoint</vt:lpstr>
      <vt:lpstr>Malignant epidermal tumours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Tumours of the dermis  Benign dermal tumours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tumours</dc:title>
  <dc:creator>lg</dc:creator>
  <cp:lastModifiedBy>DELL</cp:lastModifiedBy>
  <cp:revision>131</cp:revision>
  <dcterms:created xsi:type="dcterms:W3CDTF">2015-04-18T08:54:44Z</dcterms:created>
  <dcterms:modified xsi:type="dcterms:W3CDTF">2018-11-20T12:20:28Z</dcterms:modified>
</cp:coreProperties>
</file>