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59" r:id="rId6"/>
    <p:sldId id="260" r:id="rId7"/>
    <p:sldId id="285" r:id="rId8"/>
    <p:sldId id="261" r:id="rId9"/>
    <p:sldId id="284" r:id="rId10"/>
    <p:sldId id="262" r:id="rId11"/>
    <p:sldId id="286" r:id="rId12"/>
    <p:sldId id="263" r:id="rId13"/>
    <p:sldId id="296" r:id="rId14"/>
    <p:sldId id="264" r:id="rId15"/>
    <p:sldId id="265" r:id="rId16"/>
    <p:sldId id="266" r:id="rId17"/>
    <p:sldId id="293" r:id="rId18"/>
    <p:sldId id="267" r:id="rId19"/>
    <p:sldId id="268" r:id="rId20"/>
    <p:sldId id="298" r:id="rId21"/>
    <p:sldId id="269" r:id="rId22"/>
    <p:sldId id="271" r:id="rId23"/>
    <p:sldId id="288" r:id="rId24"/>
    <p:sldId id="272" r:id="rId25"/>
    <p:sldId id="289" r:id="rId26"/>
    <p:sldId id="273" r:id="rId27"/>
    <p:sldId id="274" r:id="rId28"/>
    <p:sldId id="297" r:id="rId29"/>
    <p:sldId id="275" r:id="rId30"/>
    <p:sldId id="290" r:id="rId31"/>
    <p:sldId id="276" r:id="rId32"/>
    <p:sldId id="291" r:id="rId33"/>
    <p:sldId id="277" r:id="rId34"/>
    <p:sldId id="299" r:id="rId35"/>
    <p:sldId id="278" r:id="rId36"/>
    <p:sldId id="279" r:id="rId37"/>
    <p:sldId id="295" r:id="rId38"/>
    <p:sldId id="280" r:id="rId39"/>
    <p:sldId id="294" r:id="rId40"/>
    <p:sldId id="28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6C4FB81-A7CA-4906-A898-FAA82E6EA3D2}" type="datetimeFigureOut">
              <a:rPr lang="en-US" smtClean="0"/>
              <a:pPr/>
              <a:t>16-Apr-15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6C4FB81-A7CA-4906-A898-FAA82E6EA3D2}" type="datetimeFigureOut">
              <a:rPr lang="en-US" smtClean="0"/>
              <a:pPr/>
              <a:t>16-Apr-15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6C4FB81-A7CA-4906-A898-FAA82E6EA3D2}" type="datetimeFigureOut">
              <a:rPr lang="en-US" smtClean="0"/>
              <a:pPr/>
              <a:t>16-Apr-15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6C4FB81-A7CA-4906-A898-FAA82E6EA3D2}" type="datetimeFigureOut">
              <a:rPr lang="en-US" smtClean="0"/>
              <a:pPr/>
              <a:t>16-Apr-15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6C4FB81-A7CA-4906-A898-FAA82E6EA3D2}" type="datetimeFigureOut">
              <a:rPr lang="en-US" smtClean="0"/>
              <a:pPr/>
              <a:t>16-Apr-15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6C4FB81-A7CA-4906-A898-FAA82E6EA3D2}" type="datetimeFigureOut">
              <a:rPr lang="en-US" smtClean="0"/>
              <a:pPr/>
              <a:t>16-Apr-15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6C4FB81-A7CA-4906-A898-FAA82E6EA3D2}" type="datetimeFigureOut">
              <a:rPr lang="en-US" smtClean="0"/>
              <a:pPr/>
              <a:t>16-Apr-15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6C4FB81-A7CA-4906-A898-FAA82E6EA3D2}" type="datetimeFigureOut">
              <a:rPr lang="en-US" smtClean="0"/>
              <a:pPr/>
              <a:t>16-Apr-15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6C4FB81-A7CA-4906-A898-FAA82E6EA3D2}" type="datetimeFigureOut">
              <a:rPr lang="en-US" smtClean="0"/>
              <a:pPr/>
              <a:t>16-Apr-15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C4FB81-A7CA-4906-A898-FAA82E6EA3D2}" type="datetimeFigureOut">
              <a:rPr lang="en-US" smtClean="0"/>
              <a:pPr/>
              <a:t>16-Apr-15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C4FB81-A7CA-4906-A898-FAA82E6EA3D2}" type="datetimeFigureOut">
              <a:rPr lang="en-US" smtClean="0"/>
              <a:pPr/>
              <a:t>16-Apr-15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20616E-7635-4B7E-919B-2FE8633C4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4FB81-A7CA-4906-A898-FAA82E6EA3D2}" type="datetimeFigureOut">
              <a:rPr lang="en-US" smtClean="0"/>
              <a:pPr/>
              <a:t>16-Apr-15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0616E-7635-4B7E-919B-2FE8633C49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accent6">
              <a:lumMod val="60000"/>
              <a:lumOff val="40000"/>
            </a:schemeClr>
          </a:solidFill>
        </p:spPr>
        <p:txBody>
          <a:bodyPr>
            <a:normAutofit/>
          </a:bodyPr>
          <a:lstStyle/>
          <a:p>
            <a:r>
              <a:rPr lang="en-US" sz="4000" b="1" dirty="0" err="1">
                <a:solidFill>
                  <a:srgbClr val="C00000"/>
                </a:solidFill>
                <a:latin typeface="Arial Narrow" pitchFamily="34" charset="0"/>
              </a:rPr>
              <a:t>Dermatoses</a:t>
            </a:r>
            <a:r>
              <a:rPr lang="en-US" sz="4000" b="1" dirty="0">
                <a:solidFill>
                  <a:srgbClr val="C00000"/>
                </a:solidFill>
                <a:latin typeface="Arial Narrow" pitchFamily="34" charset="0"/>
              </a:rPr>
              <a:t> Resulting from Physical Factors</a:t>
            </a:r>
            <a:endParaRPr lang="en-US" sz="4000" dirty="0">
              <a:solidFill>
                <a:srgbClr val="C00000"/>
              </a:solidFill>
              <a:latin typeface="Arial Narrow" pitchFamily="34" charset="0"/>
            </a:endParaRPr>
          </a:p>
        </p:txBody>
      </p:sp>
      <p:sp>
        <p:nvSpPr>
          <p:cNvPr id="3" name="عنصر نائب للمحتوى 2"/>
          <p:cNvSpPr>
            <a:spLocks noGrp="1"/>
          </p:cNvSpPr>
          <p:nvPr>
            <p:ph idx="1"/>
          </p:nvPr>
        </p:nvSpPr>
        <p:spPr/>
        <p:txBody>
          <a:bodyPr/>
          <a:lstStyle/>
          <a:p>
            <a:r>
              <a:rPr lang="en-US" sz="4000" b="1" dirty="0"/>
              <a:t>Heat </a:t>
            </a:r>
            <a:r>
              <a:rPr lang="en-US" sz="4000" b="1" dirty="0" smtClean="0"/>
              <a:t>injuries</a:t>
            </a:r>
          </a:p>
          <a:p>
            <a:r>
              <a:rPr lang="en-US" sz="4000" b="1" dirty="0"/>
              <a:t>Cold injuries</a:t>
            </a:r>
            <a:endParaRPr lang="en-US" sz="4000" dirty="0"/>
          </a:p>
          <a:p>
            <a:r>
              <a:rPr lang="en-US" sz="4000" b="1" dirty="0"/>
              <a:t>Actinic injury</a:t>
            </a:r>
            <a:endParaRPr lang="en-US" sz="4000" dirty="0"/>
          </a:p>
          <a:p>
            <a:r>
              <a:rPr lang="en-US" sz="4000" b="1" dirty="0"/>
              <a:t>Photosensitivity</a:t>
            </a:r>
            <a:endParaRPr lang="en-US" sz="4000" dirty="0"/>
          </a:p>
          <a:p>
            <a:r>
              <a:rPr lang="en-US" sz="4000" b="1" dirty="0"/>
              <a:t>Mechanical injuries</a:t>
            </a:r>
            <a:endParaRPr lang="en-US" sz="4000" dirty="0"/>
          </a:p>
          <a:p>
            <a:r>
              <a:rPr lang="en-US" sz="4000" b="1" dirty="0"/>
              <a:t>Foreign body reactions</a:t>
            </a:r>
            <a:endParaRPr lang="en-US" sz="4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25 8.41813E-7 L 3.33333E-6 8.41813E-7 " pathEditMode="relative" rAng="0" ptsTypes="AA">
                                      <p:cBhvr>
                                        <p:cTn id="6" dur="2000" fill="hold"/>
                                        <p:tgtEl>
                                          <p:spTgt spid="2"/>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25 -1.64662E-6 L 0 -1.64662E-6 " pathEditMode="relative" rAng="0" ptsTypes="AA">
                                      <p:cBhvr>
                                        <p:cTn id="10" dur="2000" fill="hold"/>
                                        <p:tgtEl>
                                          <p:spTgt spid="3">
                                            <p:txEl>
                                              <p:pRg st="0" end="0"/>
                                            </p:txEl>
                                          </p:spTgt>
                                        </p:tgtEl>
                                        <p:attrNameLst>
                                          <p:attrName>ppt_x</p:attrName>
                                          <p:attrName>ppt_y</p:attrName>
                                        </p:attrNameLst>
                                      </p:cBhvr>
                                      <p:rCtr x="-125"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25295 -0.00439 L 0.00295 -0.00439 " pathEditMode="relative" rAng="0" ptsTypes="AA">
                                      <p:cBhvr>
                                        <p:cTn id="14" dur="2000" fill="hold"/>
                                        <p:tgtEl>
                                          <p:spTgt spid="3">
                                            <p:txEl>
                                              <p:pRg st="1" end="1"/>
                                            </p:txEl>
                                          </p:spTgt>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25 2.53469E-6 L 0 2.53469E-6 " pathEditMode="relative" rAng="0" ptsTypes="AA">
                                      <p:cBhvr>
                                        <p:cTn id="18" dur="2000" fill="hold"/>
                                        <p:tgtEl>
                                          <p:spTgt spid="3">
                                            <p:txEl>
                                              <p:pRg st="2" end="2"/>
                                            </p:txEl>
                                          </p:spTgt>
                                        </p:tgtEl>
                                        <p:attrNameLst>
                                          <p:attrName>ppt_x</p:attrName>
                                          <p:attrName>ppt_y</p:attrName>
                                        </p:attrNameLst>
                                      </p:cBhvr>
                                      <p:rCtr x="-125"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25 4.20907E-6 L -3.33333E-6 4.20907E-6 " pathEditMode="relative" rAng="0" ptsTypes="AA">
                                      <p:cBhvr>
                                        <p:cTn id="22" dur="2000" fill="hold"/>
                                        <p:tgtEl>
                                          <p:spTgt spid="3">
                                            <p:txEl>
                                              <p:pRg st="3" end="3"/>
                                            </p:txEl>
                                          </p:spTgt>
                                        </p:tgtEl>
                                        <p:attrNameLst>
                                          <p:attrName>ppt_x</p:attrName>
                                          <p:attrName>ppt_y</p:attrName>
                                        </p:attrNameLst>
                                      </p:cBhvr>
                                      <p:rCtr x="-125" y="0"/>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0.25 -4.11656E-6 L -3.33333E-6 -4.11656E-6 " pathEditMode="relative" rAng="0" ptsTypes="AA">
                                      <p:cBhvr>
                                        <p:cTn id="26" dur="2000" fill="hold"/>
                                        <p:tgtEl>
                                          <p:spTgt spid="3">
                                            <p:txEl>
                                              <p:pRg st="4" end="4"/>
                                            </p:txEl>
                                          </p:spTgt>
                                        </p:tgtEl>
                                        <p:attrNameLst>
                                          <p:attrName>ppt_x</p:attrName>
                                          <p:attrName>ppt_y</p:attrName>
                                        </p:attrNameLst>
                                      </p:cBhvr>
                                      <p:rCtr x="-125" y="0"/>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0.25 -1.60962E-6 L -3.33333E-6 -1.60962E-6 " pathEditMode="relative" rAng="0" ptsTypes="AA">
                                      <p:cBhvr>
                                        <p:cTn id="30" dur="2000" fill="hold"/>
                                        <p:tgtEl>
                                          <p:spTgt spid="3">
                                            <p:txEl>
                                              <p:pRg st="5" end="5"/>
                                            </p:txEl>
                                          </p:spTgt>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371600"/>
          </a:xfrm>
        </p:spPr>
        <p:style>
          <a:lnRef idx="3">
            <a:schemeClr val="lt1"/>
          </a:lnRef>
          <a:fillRef idx="1">
            <a:schemeClr val="dk1"/>
          </a:fillRef>
          <a:effectRef idx="1">
            <a:schemeClr val="dk1"/>
          </a:effectRef>
          <a:fontRef idx="minor">
            <a:schemeClr val="lt1"/>
          </a:fontRef>
        </p:style>
        <p:txBody>
          <a:bodyPr>
            <a:normAutofit/>
          </a:bodyPr>
          <a:lstStyle/>
          <a:p>
            <a:pPr algn="l"/>
            <a:r>
              <a:rPr lang="en-US" sz="3600" b="1" dirty="0" smtClean="0">
                <a:solidFill>
                  <a:srgbClr val="FFFF00"/>
                </a:solidFill>
              </a:rPr>
              <a:t>2.Chilblains (</a:t>
            </a:r>
            <a:r>
              <a:rPr lang="en-US" sz="3600" b="1" dirty="0" err="1" smtClean="0">
                <a:solidFill>
                  <a:srgbClr val="FFFF00"/>
                </a:solidFill>
              </a:rPr>
              <a:t>pernio</a:t>
            </a:r>
            <a:r>
              <a:rPr lang="en-US" sz="3600" b="1" dirty="0" smtClean="0">
                <a:solidFill>
                  <a:srgbClr val="FFFF00"/>
                </a:solidFill>
              </a:rPr>
              <a:t>)</a:t>
            </a:r>
            <a:r>
              <a:rPr lang="en-US" dirty="0" smtClean="0"/>
              <a:t/>
            </a:r>
            <a:br>
              <a:rPr lang="en-US" dirty="0" smtClean="0"/>
            </a:br>
            <a:endParaRPr lang="en-US" dirty="0"/>
          </a:p>
        </p:txBody>
      </p:sp>
      <p:sp>
        <p:nvSpPr>
          <p:cNvPr id="3" name="عنصر نائب للمحتوى 2"/>
          <p:cNvSpPr>
            <a:spLocks noGrp="1"/>
          </p:cNvSpPr>
          <p:nvPr>
            <p:ph idx="1"/>
          </p:nvPr>
        </p:nvSpPr>
        <p:spPr>
          <a:xfrm>
            <a:off x="0" y="838200"/>
            <a:ext cx="9144000" cy="6019800"/>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pPr algn="just"/>
            <a:r>
              <a:rPr lang="en-US" dirty="0" smtClean="0">
                <a:effectLst>
                  <a:outerShdw blurRad="38100" dist="38100" dir="2700000" algn="tl">
                    <a:srgbClr val="000000">
                      <a:alpha val="43137"/>
                    </a:srgbClr>
                  </a:outerShdw>
                </a:effectLst>
              </a:rPr>
              <a:t>localized </a:t>
            </a:r>
            <a:r>
              <a:rPr lang="en-US" dirty="0" err="1">
                <a:effectLst>
                  <a:outerShdw blurRad="38100" dist="38100" dir="2700000" algn="tl">
                    <a:srgbClr val="000000">
                      <a:alpha val="43137"/>
                    </a:srgbClr>
                  </a:outerShdw>
                </a:effectLst>
              </a:rPr>
              <a:t>erythema</a:t>
            </a:r>
            <a:r>
              <a:rPr lang="en-US" dirty="0">
                <a:effectLst>
                  <a:outerShdw blurRad="38100" dist="38100" dir="2700000" algn="tl">
                    <a:srgbClr val="000000">
                      <a:alpha val="43137"/>
                    </a:srgbClr>
                  </a:outerShdw>
                </a:effectLst>
              </a:rPr>
              <a:t> and swelling caused by exposure to cold. Blistering and ulcerations </a:t>
            </a:r>
            <a:r>
              <a:rPr lang="en-US" dirty="0" smtClean="0">
                <a:effectLst>
                  <a:outerShdw blurRad="38100" dist="38100" dir="2700000" algn="tl">
                    <a:srgbClr val="000000">
                      <a:alpha val="43137"/>
                    </a:srgbClr>
                  </a:outerShdw>
                </a:effectLst>
              </a:rPr>
              <a:t>in </a:t>
            </a:r>
            <a:r>
              <a:rPr lang="en-US" dirty="0">
                <a:effectLst>
                  <a:outerShdw blurRad="38100" dist="38100" dir="2700000" algn="tl">
                    <a:srgbClr val="000000">
                      <a:alpha val="43137"/>
                    </a:srgbClr>
                  </a:outerShdw>
                </a:effectLst>
              </a:rPr>
              <a:t>severe cases. </a:t>
            </a:r>
            <a:r>
              <a:rPr lang="en-US" dirty="0" smtClean="0">
                <a:effectLst>
                  <a:outerShdw blurRad="38100" dist="38100" dir="2700000" algn="tl">
                    <a:srgbClr val="000000">
                      <a:alpha val="43137"/>
                    </a:srgbClr>
                  </a:outerShdw>
                </a:effectLst>
              </a:rPr>
              <a:t>occur </a:t>
            </a:r>
            <a:r>
              <a:rPr lang="en-US" dirty="0">
                <a:effectLst>
                  <a:outerShdw blurRad="38100" dist="38100" dir="2700000" algn="tl">
                    <a:srgbClr val="000000">
                      <a:alpha val="43137"/>
                    </a:srgbClr>
                  </a:outerShdw>
                </a:effectLst>
              </a:rPr>
              <a:t>chiefly on the hands, feet, ears, and </a:t>
            </a:r>
            <a:r>
              <a:rPr lang="en-US" dirty="0" smtClean="0">
                <a:effectLst>
                  <a:outerShdw blurRad="38100" dist="38100" dir="2700000" algn="tl">
                    <a:srgbClr val="000000">
                      <a:alpha val="43137"/>
                    </a:srgbClr>
                  </a:outerShdw>
                </a:effectLst>
              </a:rPr>
              <a:t>face</a:t>
            </a:r>
          </a:p>
          <a:p>
            <a:pPr algn="just"/>
            <a:r>
              <a:rPr lang="en-US" dirty="0" smtClean="0">
                <a:effectLst>
                  <a:outerShdw blurRad="38100" dist="38100" dir="2700000" algn="tl">
                    <a:srgbClr val="000000">
                      <a:alpha val="43137"/>
                    </a:srgbClr>
                  </a:outerShdw>
                </a:effectLst>
              </a:rPr>
              <a:t>burning</a:t>
            </a:r>
            <a:r>
              <a:rPr lang="en-US" dirty="0">
                <a:effectLst>
                  <a:outerShdw blurRad="38100" dist="38100" dir="2700000" algn="tl">
                    <a:srgbClr val="000000">
                      <a:alpha val="43137"/>
                    </a:srgbClr>
                  </a:outerShdw>
                </a:effectLst>
              </a:rPr>
              <a:t>, itching, and redness call it to their attention. </a:t>
            </a:r>
            <a:r>
              <a:rPr lang="en-US" dirty="0" smtClean="0">
                <a:effectLst>
                  <a:outerShdw blurRad="38100" dist="38100" dir="2700000" algn="tl">
                    <a:srgbClr val="000000">
                      <a:alpha val="43137"/>
                    </a:srgbClr>
                  </a:outerShdw>
                </a:effectLst>
              </a:rPr>
              <a:t>bluish-red lesions, </a:t>
            </a:r>
            <a:r>
              <a:rPr lang="en-US" dirty="0">
                <a:effectLst>
                  <a:outerShdw blurRad="38100" dist="38100" dir="2700000" algn="tl">
                    <a:srgbClr val="000000">
                      <a:alpha val="43137"/>
                    </a:srgbClr>
                  </a:outerShdw>
                </a:effectLst>
              </a:rPr>
              <a:t>the color partially or totally disappearing on pressure, and are cool </a:t>
            </a:r>
            <a:r>
              <a:rPr lang="en-US" dirty="0" smtClean="0">
                <a:effectLst>
                  <a:outerShdw blurRad="38100" dist="38100" dir="2700000" algn="tl">
                    <a:srgbClr val="000000">
                      <a:alpha val="43137"/>
                    </a:srgbClr>
                  </a:outerShdw>
                </a:effectLst>
              </a:rPr>
              <a:t>to </a:t>
            </a:r>
            <a:r>
              <a:rPr lang="en-US" dirty="0">
                <a:effectLst>
                  <a:outerShdw blurRad="38100" dist="38100" dir="2700000" algn="tl">
                    <a:srgbClr val="000000">
                      <a:alpha val="43137"/>
                    </a:srgbClr>
                  </a:outerShdw>
                </a:effectLst>
              </a:rPr>
              <a:t>touch. </a:t>
            </a:r>
          </a:p>
          <a:p>
            <a:pPr algn="just"/>
            <a:r>
              <a:rPr lang="en-US" dirty="0" smtClean="0">
                <a:effectLst>
                  <a:outerShdw blurRad="38100" dist="38100" dir="2700000" algn="tl">
                    <a:srgbClr val="000000">
                      <a:alpha val="43137"/>
                    </a:srgbClr>
                  </a:outerShdw>
                </a:effectLst>
              </a:rPr>
              <a:t>central </a:t>
            </a:r>
            <a:r>
              <a:rPr lang="en-US" dirty="0">
                <a:effectLst>
                  <a:outerShdw blurRad="38100" dist="38100" dir="2700000" algn="tl">
                    <a:srgbClr val="000000">
                      <a:alpha val="43137"/>
                    </a:srgbClr>
                  </a:outerShdw>
                </a:effectLst>
              </a:rPr>
              <a:t>cooling triggers peripheral vasoconstriction, keeping the whole body </a:t>
            </a:r>
            <a:r>
              <a:rPr lang="en-US" dirty="0" smtClean="0">
                <a:effectLst>
                  <a:outerShdw blurRad="38100" dist="38100" dir="2700000" algn="tl">
                    <a:srgbClr val="000000">
                      <a:alpha val="43137"/>
                    </a:srgbClr>
                  </a:outerShdw>
                </a:effectLst>
              </a:rPr>
              <a:t>warm </a:t>
            </a:r>
            <a:r>
              <a:rPr lang="en-US" dirty="0">
                <a:effectLst>
                  <a:outerShdw blurRad="38100" dist="38100" dir="2700000" algn="tl">
                    <a:srgbClr val="000000">
                      <a:alpha val="43137"/>
                    </a:srgbClr>
                  </a:outerShdw>
                </a:effectLst>
              </a:rPr>
              <a:t>is critical. </a:t>
            </a:r>
            <a:r>
              <a:rPr lang="en-US" dirty="0" smtClean="0">
                <a:effectLst>
                  <a:outerShdw blurRad="38100" dist="38100" dir="2700000" algn="tl">
                    <a:srgbClr val="000000">
                      <a:alpha val="43137"/>
                    </a:srgbClr>
                  </a:outerShdw>
                </a:effectLst>
              </a:rPr>
              <a:t>Smoking </a:t>
            </a:r>
            <a:r>
              <a:rPr lang="en-US" dirty="0">
                <a:effectLst>
                  <a:outerShdw blurRad="38100" dist="38100" dir="2700000" algn="tl">
                    <a:srgbClr val="000000">
                      <a:alpha val="43137"/>
                    </a:srgbClr>
                  </a:outerShdw>
                </a:effectLst>
              </a:rPr>
              <a:t>is strongly discouraged. </a:t>
            </a:r>
            <a:endParaRPr lang="en-US" dirty="0" smtClean="0">
              <a:effectLst>
                <a:outerShdw blurRad="38100" dist="38100" dir="2700000" algn="tl">
                  <a:srgbClr val="000000">
                    <a:alpha val="43137"/>
                  </a:srgbClr>
                </a:outerShdw>
              </a:effectLst>
            </a:endParaRPr>
          </a:p>
          <a:p>
            <a:pPr algn="just"/>
            <a:r>
              <a:rPr lang="en-US" dirty="0" err="1" smtClean="0">
                <a:effectLst>
                  <a:outerShdw blurRad="38100" dist="38100" dir="2700000" algn="tl">
                    <a:srgbClr val="000000">
                      <a:alpha val="43137"/>
                    </a:srgbClr>
                  </a:outerShdw>
                </a:effectLst>
              </a:rPr>
              <a:t>Nifedipine</a:t>
            </a:r>
            <a:r>
              <a:rPr lang="en-US" dirty="0">
                <a:effectLst>
                  <a:outerShdw blurRad="38100" dist="38100" dir="2700000" algn="tl">
                    <a:srgbClr val="000000">
                      <a:alpha val="43137"/>
                    </a:srgbClr>
                  </a:outerShdw>
                </a:effectLst>
              </a:rPr>
              <a:t>, 20 mg three times a </a:t>
            </a:r>
            <a:r>
              <a:rPr lang="en-US" dirty="0" smtClean="0">
                <a:effectLst>
                  <a:outerShdw blurRad="38100" dist="38100" dir="2700000" algn="tl">
                    <a:srgbClr val="000000">
                      <a:alpha val="43137"/>
                    </a:srgbClr>
                  </a:outerShdw>
                </a:effectLst>
              </a:rPr>
              <a:t>day. </a:t>
            </a:r>
            <a:r>
              <a:rPr lang="en-US" dirty="0">
                <a:effectLst>
                  <a:outerShdw blurRad="38100" dist="38100" dir="2700000" algn="tl">
                    <a:srgbClr val="000000">
                      <a:alpha val="43137"/>
                    </a:srgbClr>
                  </a:outerShdw>
                </a:effectLst>
              </a:rPr>
              <a:t>Vasodilators such as </a:t>
            </a:r>
            <a:r>
              <a:rPr lang="en-US" dirty="0" err="1">
                <a:effectLst>
                  <a:outerShdw blurRad="38100" dist="38100" dir="2700000" algn="tl">
                    <a:srgbClr val="000000">
                      <a:alpha val="43137"/>
                    </a:srgbClr>
                  </a:outerShdw>
                </a:effectLst>
              </a:rPr>
              <a:t>nicotinamide</a:t>
            </a:r>
            <a:r>
              <a:rPr lang="en-US" dirty="0">
                <a:effectLst>
                  <a:outerShdw blurRad="38100" dist="38100" dir="2700000" algn="tl">
                    <a:srgbClr val="000000">
                      <a:alpha val="43137"/>
                    </a:srgbClr>
                  </a:outerShdw>
                </a:effectLst>
              </a:rPr>
              <a:t>, 500 mg three times a </a:t>
            </a:r>
            <a:r>
              <a:rPr lang="en-US" dirty="0" err="1">
                <a:effectLst>
                  <a:outerShdw blurRad="38100" dist="38100" dir="2700000" algn="tl">
                    <a:srgbClr val="000000">
                      <a:alpha val="43137"/>
                    </a:srgbClr>
                  </a:outerShdw>
                </a:effectLst>
              </a:rPr>
              <a:t>day,or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dipyridamole</a:t>
            </a:r>
            <a:r>
              <a:rPr lang="en-US" dirty="0">
                <a:effectLst>
                  <a:outerShdw blurRad="38100" dist="38100" dir="2700000" algn="tl">
                    <a:srgbClr val="000000">
                      <a:alpha val="43137"/>
                    </a:srgbClr>
                  </a:outerShdw>
                </a:effectLst>
              </a:rPr>
              <a:t>, 25 mg three times a day, or </a:t>
            </a:r>
            <a:r>
              <a:rPr lang="en-US" dirty="0" err="1" smtClean="0">
                <a:effectLst>
                  <a:outerShdw blurRad="38100" dist="38100" dir="2700000" algn="tl">
                    <a:srgbClr val="000000">
                      <a:alpha val="43137"/>
                    </a:srgbClr>
                  </a:outerShdw>
                </a:effectLst>
              </a:rPr>
              <a:t>sildenafil</a:t>
            </a:r>
            <a:r>
              <a:rPr lang="en-US" dirty="0">
                <a:effectLst>
                  <a:outerShdw blurRad="38100" dist="38100" dir="2700000" algn="tl">
                    <a:srgbClr val="000000">
                      <a:alpha val="43137"/>
                    </a:srgbClr>
                  </a:outerShdw>
                </a:effectLst>
              </a:rPr>
              <a:t>, 50 mg twice daily, may be used to improve circulation.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752725" y="2181225"/>
            <a:ext cx="3638550"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954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b="1" dirty="0" smtClean="0"/>
              <a:t>Actinic injury</a:t>
            </a:r>
            <a:r>
              <a:rPr lang="en-US" dirty="0" smtClean="0"/>
              <a:t/>
            </a:r>
            <a:br>
              <a:rPr lang="en-US" dirty="0" smtClean="0"/>
            </a:br>
            <a:endParaRPr lang="en-US" dirty="0"/>
          </a:p>
        </p:txBody>
      </p:sp>
      <p:sp>
        <p:nvSpPr>
          <p:cNvPr id="3" name="عنصر نائب للمحتوى 2"/>
          <p:cNvSpPr>
            <a:spLocks noGrp="1"/>
          </p:cNvSpPr>
          <p:nvPr>
            <p:ph idx="1"/>
          </p:nvPr>
        </p:nvSpPr>
        <p:spPr>
          <a:xfrm>
            <a:off x="0" y="762000"/>
            <a:ext cx="9144000" cy="6096000"/>
          </a:xfrm>
        </p:spPr>
        <p:style>
          <a:lnRef idx="0">
            <a:scrgbClr r="0" g="0" b="0"/>
          </a:lnRef>
          <a:fillRef idx="1001">
            <a:schemeClr val="dk2"/>
          </a:fillRef>
          <a:effectRef idx="0">
            <a:scrgbClr r="0" g="0" b="0"/>
          </a:effectRef>
          <a:fontRef idx="major"/>
        </p:style>
        <p:txBody>
          <a:bodyPr>
            <a:normAutofit lnSpcReduction="10000"/>
          </a:bodyPr>
          <a:lstStyle/>
          <a:p>
            <a:r>
              <a:rPr lang="en-US" b="1" dirty="0" smtClean="0">
                <a:solidFill>
                  <a:srgbClr val="FFFF00"/>
                </a:solidFill>
                <a:effectLst>
                  <a:outerShdw blurRad="38100" dist="38100" dir="2700000" algn="tl">
                    <a:srgbClr val="000000">
                      <a:alpha val="43137"/>
                    </a:srgbClr>
                  </a:outerShdw>
                </a:effectLst>
              </a:rPr>
              <a:t>1.Sunburn </a:t>
            </a:r>
            <a:r>
              <a:rPr lang="en-US" b="1" dirty="0">
                <a:solidFill>
                  <a:srgbClr val="FFFF00"/>
                </a:solidFill>
                <a:effectLst>
                  <a:outerShdw blurRad="38100" dist="38100" dir="2700000" algn="tl">
                    <a:srgbClr val="000000">
                      <a:alpha val="43137"/>
                    </a:srgbClr>
                  </a:outerShdw>
                </a:effectLst>
              </a:rPr>
              <a:t>and solar </a:t>
            </a:r>
            <a:r>
              <a:rPr lang="en-US" b="1" dirty="0" err="1">
                <a:solidFill>
                  <a:srgbClr val="FFFF00"/>
                </a:solidFill>
                <a:effectLst>
                  <a:outerShdw blurRad="38100" dist="38100" dir="2700000" algn="tl">
                    <a:srgbClr val="000000">
                      <a:alpha val="43137"/>
                    </a:srgbClr>
                  </a:outerShdw>
                </a:effectLst>
              </a:rPr>
              <a:t>erythema</a:t>
            </a:r>
            <a:endParaRPr lang="en-US" dirty="0">
              <a:solidFill>
                <a:srgbClr val="FFFF00"/>
              </a:solidFill>
              <a:effectLst>
                <a:outerShdw blurRad="38100" dist="38100" dir="2700000" algn="tl">
                  <a:srgbClr val="000000">
                    <a:alpha val="43137"/>
                  </a:srgbClr>
                </a:outerShdw>
              </a:effectLst>
            </a:endParaRPr>
          </a:p>
          <a:p>
            <a:pPr algn="just"/>
            <a:r>
              <a:rPr lang="en-US" dirty="0" smtClean="0"/>
              <a:t>UV </a:t>
            </a:r>
            <a:r>
              <a:rPr lang="en-US" dirty="0"/>
              <a:t>radiation (below 400 nm), </a:t>
            </a:r>
            <a:r>
              <a:rPr lang="en-US" dirty="0" err="1"/>
              <a:t>visiblelight</a:t>
            </a:r>
            <a:r>
              <a:rPr lang="en-US" dirty="0"/>
              <a:t> (400-760 nm), and infrared radiation (beyond 760 nm</a:t>
            </a:r>
            <a:r>
              <a:rPr lang="en-US" dirty="0" smtClean="0"/>
              <a:t>). Below </a:t>
            </a:r>
            <a:r>
              <a:rPr lang="en-US" dirty="0"/>
              <a:t>400 nm is the UV spectrum, divided into three bands: UV A, 320-400 nm; UVB, 280-320 nm; and UVC, 200-280 </a:t>
            </a:r>
            <a:r>
              <a:rPr lang="en-US" dirty="0" smtClean="0"/>
              <a:t>nm.</a:t>
            </a:r>
            <a:endParaRPr lang="en-US" dirty="0"/>
          </a:p>
          <a:p>
            <a:pPr algn="just"/>
            <a:r>
              <a:rPr lang="en-US" dirty="0" smtClean="0"/>
              <a:t>The </a:t>
            </a:r>
            <a:r>
              <a:rPr lang="en-US" dirty="0"/>
              <a:t>minimal amount of a particular wavelength of light capable of inducing </a:t>
            </a:r>
            <a:r>
              <a:rPr lang="en-US" dirty="0" err="1"/>
              <a:t>erythema</a:t>
            </a:r>
            <a:r>
              <a:rPr lang="en-US" dirty="0"/>
              <a:t> on an individual's skin is called the </a:t>
            </a:r>
            <a:r>
              <a:rPr lang="en-US" b="1" dirty="0">
                <a:solidFill>
                  <a:srgbClr val="FFFF00"/>
                </a:solidFill>
                <a:effectLst>
                  <a:outerShdw blurRad="38100" dist="38100" dir="2700000" algn="tl">
                    <a:srgbClr val="000000">
                      <a:alpha val="43137"/>
                    </a:srgbClr>
                  </a:outerShdw>
                </a:effectLst>
              </a:rPr>
              <a:t>minimal </a:t>
            </a:r>
            <a:r>
              <a:rPr lang="en-US" b="1" dirty="0" err="1">
                <a:solidFill>
                  <a:srgbClr val="FFFF00"/>
                </a:solidFill>
                <a:effectLst>
                  <a:outerShdw blurRad="38100" dist="38100" dir="2700000" algn="tl">
                    <a:srgbClr val="000000">
                      <a:alpha val="43137"/>
                    </a:srgbClr>
                  </a:outerShdw>
                </a:effectLst>
              </a:rPr>
              <a:t>erythema</a:t>
            </a:r>
            <a:r>
              <a:rPr lang="en-US" b="1" dirty="0">
                <a:solidFill>
                  <a:srgbClr val="FFFF00"/>
                </a:solidFill>
                <a:effectLst>
                  <a:outerShdw blurRad="38100" dist="38100" dir="2700000" algn="tl">
                    <a:srgbClr val="000000">
                      <a:alpha val="43137"/>
                    </a:srgbClr>
                  </a:outerShdw>
                </a:effectLst>
              </a:rPr>
              <a:t> dose (MED)</a:t>
            </a:r>
            <a:r>
              <a:rPr lang="en-US" dirty="0"/>
              <a:t>. UVB is up to 1000 times more </a:t>
            </a:r>
            <a:r>
              <a:rPr lang="en-US" dirty="0" err="1"/>
              <a:t>erythemogenic</a:t>
            </a:r>
            <a:r>
              <a:rPr lang="en-US" dirty="0"/>
              <a:t> than </a:t>
            </a:r>
            <a:r>
              <a:rPr lang="en-US" dirty="0" smtClean="0"/>
              <a:t>UVA. solar </a:t>
            </a:r>
            <a:r>
              <a:rPr lang="en-US" dirty="0" err="1" smtClean="0"/>
              <a:t>erythema</a:t>
            </a:r>
            <a:r>
              <a:rPr lang="en-US" dirty="0" smtClean="0"/>
              <a:t> is caused by UVB. </a:t>
            </a:r>
            <a:r>
              <a:rPr lang="en-US" dirty="0"/>
              <a:t>D</a:t>
            </a:r>
            <a:r>
              <a:rPr lang="en-US" dirty="0" smtClean="0"/>
              <a:t>rug-induced </a:t>
            </a:r>
            <a:r>
              <a:rPr lang="en-US" dirty="0"/>
              <a:t>photosensitivity, UVA is of major importance.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lum contrast="10000"/>
          </a:blip>
          <a:srcRect/>
          <a:stretch>
            <a:fillRect/>
          </a:stretch>
        </p:blipFill>
        <p:spPr bwMode="auto">
          <a:xfrm>
            <a:off x="533400" y="228600"/>
            <a:ext cx="79248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2400"/>
            <a:ext cx="8991600" cy="6705600"/>
          </a:xfrm>
        </p:spPr>
        <p:txBody>
          <a:bodyPr>
            <a:normAutofit/>
          </a:bodyPr>
          <a:lstStyle/>
          <a:p>
            <a:pPr algn="just"/>
            <a:r>
              <a:rPr lang="en-US" b="1" dirty="0" smtClean="0">
                <a:solidFill>
                  <a:srgbClr val="FFFF00"/>
                </a:solidFill>
                <a:effectLst>
                  <a:outerShdw blurRad="38100" dist="38100" dir="2700000" algn="tl">
                    <a:srgbClr val="000000">
                      <a:alpha val="43137"/>
                    </a:srgbClr>
                  </a:outerShdw>
                </a:effectLst>
              </a:rPr>
              <a:t>Sunburn</a:t>
            </a:r>
            <a:r>
              <a:rPr lang="en-US" dirty="0" smtClean="0"/>
              <a:t> </a:t>
            </a:r>
            <a:r>
              <a:rPr lang="en-US" dirty="0"/>
              <a:t>is </a:t>
            </a:r>
            <a:r>
              <a:rPr lang="en-US" dirty="0" smtClean="0"/>
              <a:t>normal </a:t>
            </a:r>
            <a:r>
              <a:rPr lang="en-US" dirty="0" err="1"/>
              <a:t>cutaneous</a:t>
            </a:r>
            <a:r>
              <a:rPr lang="en-US" dirty="0"/>
              <a:t> reaction to sunlight in excess of an </a:t>
            </a:r>
            <a:r>
              <a:rPr lang="en-US" dirty="0" err="1"/>
              <a:t>erythema</a:t>
            </a:r>
            <a:r>
              <a:rPr lang="en-US" dirty="0"/>
              <a:t> dose. </a:t>
            </a:r>
            <a:r>
              <a:rPr lang="en-US" dirty="0" err="1" smtClean="0"/>
              <a:t>erythema</a:t>
            </a:r>
            <a:r>
              <a:rPr lang="en-US" dirty="0" smtClean="0"/>
              <a:t> 6 </a:t>
            </a:r>
            <a:r>
              <a:rPr lang="en-US" dirty="0"/>
              <a:t>h after exposure </a:t>
            </a:r>
            <a:r>
              <a:rPr lang="en-US" dirty="0" smtClean="0"/>
              <a:t>followed </a:t>
            </a:r>
            <a:r>
              <a:rPr lang="en-US" dirty="0"/>
              <a:t>by tenderness</a:t>
            </a:r>
            <a:r>
              <a:rPr lang="en-US" dirty="0" smtClean="0"/>
              <a:t>, in </a:t>
            </a:r>
            <a:r>
              <a:rPr lang="en-US" dirty="0"/>
              <a:t>severe cases, blistering. </a:t>
            </a:r>
            <a:r>
              <a:rPr lang="en-US" dirty="0" smtClean="0"/>
              <a:t>chills</a:t>
            </a:r>
            <a:r>
              <a:rPr lang="en-US" dirty="0"/>
              <a:t>, fever, nausea, tachycardia, and </a:t>
            </a:r>
            <a:r>
              <a:rPr lang="en-US" dirty="0" smtClean="0"/>
              <a:t>hypotension. </a:t>
            </a:r>
            <a:r>
              <a:rPr lang="en-US" b="1" dirty="0">
                <a:effectLst>
                  <a:outerShdw blurRad="38100" dist="38100" dir="2700000" algn="tl">
                    <a:srgbClr val="000000">
                      <a:alpha val="43137"/>
                    </a:srgbClr>
                  </a:outerShdw>
                </a:effectLst>
              </a:rPr>
              <a:t>Desquamation is common about a week after sunburn. </a:t>
            </a:r>
            <a:endParaRPr lang="en-US" b="1" dirty="0" smtClean="0">
              <a:effectLst>
                <a:outerShdw blurRad="38100" dist="38100" dir="2700000" algn="tl">
                  <a:srgbClr val="000000">
                    <a:alpha val="43137"/>
                  </a:srgbClr>
                </a:outerShdw>
              </a:effectLst>
            </a:endParaRPr>
          </a:p>
          <a:p>
            <a:pPr algn="just"/>
            <a:r>
              <a:rPr lang="en-US" dirty="0" smtClean="0"/>
              <a:t>skin </a:t>
            </a:r>
            <a:r>
              <a:rPr lang="en-US" dirty="0"/>
              <a:t>pigment </a:t>
            </a:r>
            <a:r>
              <a:rPr lang="en-US" dirty="0" smtClean="0"/>
              <a:t>changes: </a:t>
            </a:r>
            <a:r>
              <a:rPr lang="en-US" b="1" dirty="0" smtClean="0">
                <a:solidFill>
                  <a:srgbClr val="FFC000"/>
                </a:solidFill>
              </a:rPr>
              <a:t>immediate </a:t>
            </a:r>
            <a:r>
              <a:rPr lang="en-US" b="1" dirty="0">
                <a:solidFill>
                  <a:srgbClr val="FFC000"/>
                </a:solidFill>
              </a:rPr>
              <a:t>pigment </a:t>
            </a:r>
            <a:r>
              <a:rPr lang="en-US" b="1" dirty="0" smtClean="0">
                <a:solidFill>
                  <a:srgbClr val="FFC000"/>
                </a:solidFill>
              </a:rPr>
              <a:t>darkening</a:t>
            </a:r>
            <a:r>
              <a:rPr lang="en-US" dirty="0" smtClean="0"/>
              <a:t> within </a:t>
            </a:r>
            <a:r>
              <a:rPr lang="en-US" dirty="0"/>
              <a:t>hours </a:t>
            </a:r>
            <a:r>
              <a:rPr lang="en-US" dirty="0" smtClean="0"/>
              <a:t>results </a:t>
            </a:r>
            <a:r>
              <a:rPr lang="en-US" dirty="0"/>
              <a:t>from metabolic changes </a:t>
            </a:r>
            <a:r>
              <a:rPr lang="en-US" dirty="0" smtClean="0"/>
              <a:t>of </a:t>
            </a:r>
            <a:r>
              <a:rPr lang="en-US" dirty="0"/>
              <a:t>melanin already in </a:t>
            </a:r>
            <a:r>
              <a:rPr lang="en-US" dirty="0" smtClean="0"/>
              <a:t>skin</a:t>
            </a:r>
            <a:r>
              <a:rPr lang="en-US" dirty="0"/>
              <a:t>. </a:t>
            </a:r>
            <a:r>
              <a:rPr lang="en-US" b="1" dirty="0">
                <a:solidFill>
                  <a:srgbClr val="FFC000"/>
                </a:solidFill>
              </a:rPr>
              <a:t>Delayed tanning </a:t>
            </a:r>
            <a:r>
              <a:rPr lang="en-US" dirty="0" smtClean="0"/>
              <a:t>2-3 days, </a:t>
            </a:r>
            <a:r>
              <a:rPr lang="en-US" dirty="0"/>
              <a:t>and lasts 10-14 </a:t>
            </a:r>
            <a:r>
              <a:rPr lang="en-US" dirty="0" err="1" smtClean="0"/>
              <a:t>days,mediated</a:t>
            </a:r>
            <a:r>
              <a:rPr lang="en-US" dirty="0" smtClean="0"/>
              <a:t> through </a:t>
            </a:r>
            <a:r>
              <a:rPr lang="en-US" dirty="0"/>
              <a:t>production of DNA damage.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3">
            <a:schemeClr val="lt1"/>
          </a:lnRef>
          <a:fillRef idx="1">
            <a:schemeClr val="accent1"/>
          </a:fillRef>
          <a:effectRef idx="1">
            <a:schemeClr val="accent1"/>
          </a:effectRef>
          <a:fontRef idx="minor">
            <a:schemeClr val="lt1"/>
          </a:fontRef>
        </p:style>
        <p:txBody>
          <a:bodyPr>
            <a:normAutofit/>
          </a:bodyPr>
          <a:lstStyle/>
          <a:p>
            <a:pPr algn="just"/>
            <a:r>
              <a:rPr lang="en-US" dirty="0"/>
              <a:t> </a:t>
            </a:r>
            <a:r>
              <a:rPr lang="en-US" sz="3600" b="1" dirty="0">
                <a:solidFill>
                  <a:srgbClr val="FFFF00"/>
                </a:solidFill>
                <a:effectLst>
                  <a:outerShdw blurRad="38100" dist="38100" dir="2700000" algn="tl">
                    <a:srgbClr val="000000">
                      <a:alpha val="43137"/>
                    </a:srgbClr>
                  </a:outerShdw>
                </a:effectLst>
              </a:rPr>
              <a:t>Once redness and other symptoms are present, treatment of sunburn has limited efficacy. </a:t>
            </a:r>
            <a:endParaRPr lang="en-US" sz="3600" b="1" dirty="0" smtClean="0">
              <a:solidFill>
                <a:srgbClr val="FFFF00"/>
              </a:solidFill>
              <a:effectLst>
                <a:outerShdw blurRad="38100" dist="38100" dir="2700000" algn="tl">
                  <a:srgbClr val="000000">
                    <a:alpha val="43137"/>
                  </a:srgbClr>
                </a:outerShdw>
              </a:effectLst>
            </a:endParaRPr>
          </a:p>
          <a:p>
            <a:pPr algn="just"/>
            <a:r>
              <a:rPr lang="en-US" sz="3600" dirty="0" smtClean="0"/>
              <a:t>Medium </a:t>
            </a:r>
            <a:r>
              <a:rPr lang="en-US" sz="3600" dirty="0"/>
              <a:t>potency (class II) topical steroids applied 6 h after the exposure (when </a:t>
            </a:r>
            <a:r>
              <a:rPr lang="en-US" sz="3600" dirty="0" err="1"/>
              <a:t>erythema</a:t>
            </a:r>
            <a:r>
              <a:rPr lang="en-US" sz="3600" dirty="0"/>
              <a:t> first appears) give a small reduction in signs and symptoms. Therefore treatment of sunburn should be supportive, with pain management (using acetaminophen, Aspirin, or NSAIDs), plus soothing topical emollients or corticosteroid lotions.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txBody>
          <a:bodyPr>
            <a:normAutofit fontScale="90000"/>
          </a:bodyPr>
          <a:lstStyle/>
          <a:p>
            <a:pPr algn="l"/>
            <a:r>
              <a:rPr lang="en-US" sz="3600" b="1" dirty="0" smtClean="0">
                <a:solidFill>
                  <a:srgbClr val="FFFF00"/>
                </a:solidFill>
                <a:effectLst>
                  <a:outerShdw blurRad="38100" dist="38100" dir="2700000" algn="tl">
                    <a:srgbClr val="000000">
                      <a:alpha val="43137"/>
                    </a:srgbClr>
                  </a:outerShdw>
                </a:effectLst>
              </a:rPr>
              <a:t>2.Ephelis (freckle) and </a:t>
            </a:r>
            <a:r>
              <a:rPr lang="en-US" sz="3600" b="1" dirty="0" err="1" smtClean="0">
                <a:solidFill>
                  <a:srgbClr val="FFFF00"/>
                </a:solidFill>
                <a:effectLst>
                  <a:outerShdw blurRad="38100" dist="38100" dir="2700000" algn="tl">
                    <a:srgbClr val="000000">
                      <a:alpha val="43137"/>
                    </a:srgbClr>
                  </a:outerShdw>
                </a:effectLst>
              </a:rPr>
              <a:t>lentigo</a:t>
            </a:r>
            <a:r>
              <a:rPr lang="en-US" dirty="0" smtClean="0"/>
              <a:t/>
            </a:r>
            <a:br>
              <a:rPr lang="en-US" dirty="0" smtClean="0"/>
            </a:br>
            <a:endParaRPr lang="en-US" dirty="0"/>
          </a:p>
        </p:txBody>
      </p:sp>
      <p:sp>
        <p:nvSpPr>
          <p:cNvPr id="3" name="عنصر نائب للمحتوى 2"/>
          <p:cNvSpPr>
            <a:spLocks noGrp="1"/>
          </p:cNvSpPr>
          <p:nvPr>
            <p:ph idx="1"/>
          </p:nvPr>
        </p:nvSpPr>
        <p:spPr>
          <a:xfrm>
            <a:off x="0" y="762000"/>
            <a:ext cx="8991600" cy="6096000"/>
          </a:xfrm>
        </p:spPr>
        <p:txBody>
          <a:bodyPr>
            <a:normAutofit lnSpcReduction="10000"/>
          </a:bodyPr>
          <a:lstStyle/>
          <a:p>
            <a:pPr algn="just"/>
            <a:r>
              <a:rPr lang="en-US" dirty="0" smtClean="0"/>
              <a:t>small </a:t>
            </a:r>
            <a:r>
              <a:rPr lang="en-US" dirty="0"/>
              <a:t>less than 0.5 cm brown </a:t>
            </a:r>
            <a:r>
              <a:rPr lang="en-US" dirty="0" err="1"/>
              <a:t>macules</a:t>
            </a:r>
            <a:r>
              <a:rPr lang="en-US" dirty="0"/>
              <a:t> </a:t>
            </a:r>
            <a:r>
              <a:rPr lang="en-US" dirty="0" smtClean="0"/>
              <a:t>occur on </a:t>
            </a:r>
            <a:r>
              <a:rPr lang="en-US" dirty="0"/>
              <a:t>the sun-exposed skin of the face, neck, shoulders, and backs of the hands. </a:t>
            </a:r>
            <a:r>
              <a:rPr lang="en-US" dirty="0" smtClean="0"/>
              <a:t>prominent </a:t>
            </a:r>
            <a:r>
              <a:rPr lang="en-US" dirty="0"/>
              <a:t>during the summer </a:t>
            </a:r>
            <a:r>
              <a:rPr lang="en-US" dirty="0" smtClean="0"/>
              <a:t>and subside during winter. skin types I or II are susceptible. appear </a:t>
            </a:r>
            <a:r>
              <a:rPr lang="en-US" dirty="0"/>
              <a:t>around age </a:t>
            </a:r>
            <a:r>
              <a:rPr lang="en-US" dirty="0" smtClean="0"/>
              <a:t>5 . </a:t>
            </a:r>
          </a:p>
          <a:p>
            <a:pPr algn="just"/>
            <a:r>
              <a:rPr lang="en-US" b="1" dirty="0" smtClean="0">
                <a:solidFill>
                  <a:srgbClr val="FFFF00"/>
                </a:solidFill>
              </a:rPr>
              <a:t> </a:t>
            </a:r>
            <a:r>
              <a:rPr lang="en-US" b="1" dirty="0" err="1">
                <a:solidFill>
                  <a:srgbClr val="FFFF00"/>
                </a:solidFill>
              </a:rPr>
              <a:t>lentigo</a:t>
            </a:r>
            <a:r>
              <a:rPr lang="en-US" b="1" dirty="0">
                <a:solidFill>
                  <a:srgbClr val="FFFF00"/>
                </a:solidFill>
              </a:rPr>
              <a:t> </a:t>
            </a:r>
            <a:r>
              <a:rPr lang="en-US" dirty="0"/>
              <a:t>is a benign discrete </a:t>
            </a:r>
            <a:r>
              <a:rPr lang="en-US" dirty="0" err="1"/>
              <a:t>hyperpigmented</a:t>
            </a:r>
            <a:r>
              <a:rPr lang="en-US" dirty="0"/>
              <a:t> </a:t>
            </a:r>
            <a:r>
              <a:rPr lang="en-US" dirty="0" err="1"/>
              <a:t>macule</a:t>
            </a:r>
            <a:r>
              <a:rPr lang="en-US" dirty="0"/>
              <a:t> </a:t>
            </a:r>
            <a:r>
              <a:rPr lang="en-US" dirty="0" smtClean="0"/>
              <a:t>at </a:t>
            </a:r>
            <a:r>
              <a:rPr lang="en-US" dirty="0"/>
              <a:t>any age </a:t>
            </a:r>
            <a:r>
              <a:rPr lang="en-US" dirty="0" smtClean="0"/>
              <a:t>on </a:t>
            </a:r>
            <a:r>
              <a:rPr lang="en-US" dirty="0"/>
              <a:t>any part of </a:t>
            </a:r>
            <a:r>
              <a:rPr lang="en-US" dirty="0" smtClean="0"/>
              <a:t>body. not </a:t>
            </a:r>
            <a:r>
              <a:rPr lang="en-US" dirty="0"/>
              <a:t>dependent on sun exposure.</a:t>
            </a:r>
          </a:p>
          <a:p>
            <a:pPr algn="just"/>
            <a:r>
              <a:rPr lang="en-US" dirty="0"/>
              <a:t> </a:t>
            </a:r>
            <a:r>
              <a:rPr lang="en-US" b="1" dirty="0" smtClean="0">
                <a:solidFill>
                  <a:srgbClr val="FFFF00"/>
                </a:solidFill>
              </a:rPr>
              <a:t>solar </a:t>
            </a:r>
            <a:r>
              <a:rPr lang="en-US" b="1" dirty="0" err="1">
                <a:solidFill>
                  <a:srgbClr val="FFFF00"/>
                </a:solidFill>
              </a:rPr>
              <a:t>lentigo</a:t>
            </a:r>
            <a:r>
              <a:rPr lang="en-US" b="1" dirty="0">
                <a:solidFill>
                  <a:srgbClr val="FFFF00"/>
                </a:solidFill>
              </a:rPr>
              <a:t> </a:t>
            </a:r>
            <a:r>
              <a:rPr lang="en-US" dirty="0"/>
              <a:t>appears at a later age, </a:t>
            </a:r>
            <a:r>
              <a:rPr lang="en-US" dirty="0" smtClean="0"/>
              <a:t>persons </a:t>
            </a:r>
            <a:r>
              <a:rPr lang="en-US" dirty="0"/>
              <a:t>with long-term sun exposure. </a:t>
            </a:r>
            <a:r>
              <a:rPr lang="en-US" dirty="0" smtClean="0"/>
              <a:t>backs </a:t>
            </a:r>
            <a:r>
              <a:rPr lang="en-US" dirty="0"/>
              <a:t>of </a:t>
            </a:r>
            <a:r>
              <a:rPr lang="en-US" dirty="0" smtClean="0"/>
              <a:t>hands </a:t>
            </a:r>
            <a:r>
              <a:rPr lang="en-US" dirty="0"/>
              <a:t>and </a:t>
            </a:r>
            <a:r>
              <a:rPr lang="en-US" dirty="0" smtClean="0"/>
              <a:t>face.</a:t>
            </a:r>
          </a:p>
          <a:p>
            <a:pPr algn="just"/>
            <a:r>
              <a:rPr lang="en-US" dirty="0" smtClean="0"/>
              <a:t>sun </a:t>
            </a:r>
            <a:r>
              <a:rPr lang="en-US" dirty="0"/>
              <a:t>protection. </a:t>
            </a:r>
            <a:r>
              <a:rPr lang="en-US" dirty="0" err="1"/>
              <a:t>Cryotherapy</a:t>
            </a:r>
            <a:r>
              <a:rPr lang="en-US" dirty="0"/>
              <a:t>, topical </a:t>
            </a:r>
            <a:r>
              <a:rPr lang="en-US" dirty="0" err="1"/>
              <a:t>retinoids</a:t>
            </a:r>
            <a:r>
              <a:rPr lang="en-US" dirty="0"/>
              <a:t>, hydroquinone</a:t>
            </a:r>
            <a:r>
              <a:rPr lang="en-US" dirty="0" smtClean="0"/>
              <a:t>, </a:t>
            </a:r>
            <a:r>
              <a:rPr lang="en-US" dirty="0"/>
              <a:t>lasers </a:t>
            </a:r>
            <a:r>
              <a:rPr lang="en-US" dirty="0" smtClean="0"/>
              <a:t>effective in solar </a:t>
            </a:r>
            <a:r>
              <a:rPr lang="en-US" dirty="0" err="1"/>
              <a:t>lentigines</a:t>
            </a:r>
            <a:r>
              <a:rPr lang="en-US" dirty="0"/>
              <a:t>.</a:t>
            </a:r>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4953000" y="3124200"/>
            <a:ext cx="4191000" cy="2847975"/>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228600" y="2667000"/>
            <a:ext cx="4210050" cy="2905125"/>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0" y="228600"/>
            <a:ext cx="5734050" cy="1685925"/>
          </a:xfrm>
          <a:prstGeom prst="rect">
            <a:avLst/>
          </a:prstGeom>
          <a:noFill/>
          <a:ln w="9525">
            <a:noFill/>
            <a:miter lim="800000"/>
            <a:headEnd/>
            <a:tailEnd/>
          </a:ln>
          <a:effectLst/>
        </p:spPr>
      </p:pic>
      <p:sp>
        <p:nvSpPr>
          <p:cNvPr id="5" name="مستطيل 4"/>
          <p:cNvSpPr/>
          <p:nvPr/>
        </p:nvSpPr>
        <p:spPr>
          <a:xfrm>
            <a:off x="381000" y="5791200"/>
            <a:ext cx="3657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solar </a:t>
            </a:r>
            <a:r>
              <a:rPr lang="en-US" sz="3200" b="1" dirty="0" err="1" smtClean="0">
                <a:solidFill>
                  <a:srgbClr val="FFFF00"/>
                </a:solidFill>
              </a:rPr>
              <a:t>lentigo</a:t>
            </a:r>
            <a:r>
              <a:rPr lang="en-US" sz="3200" b="1" dirty="0" smtClean="0">
                <a:solidFill>
                  <a:srgbClr val="FFFF00"/>
                </a:solidFill>
              </a:rPr>
              <a:t> </a:t>
            </a:r>
            <a:endParaRPr lang="en-US" sz="3200" dirty="0"/>
          </a:p>
        </p:txBody>
      </p:sp>
      <p:sp>
        <p:nvSpPr>
          <p:cNvPr id="6" name="مستطيل 5"/>
          <p:cNvSpPr/>
          <p:nvPr/>
        </p:nvSpPr>
        <p:spPr>
          <a:xfrm>
            <a:off x="5638800" y="60960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rPr>
              <a:t>lentigo</a:t>
            </a:r>
            <a:r>
              <a:rPr lang="en-US" sz="3200" b="1" dirty="0" smtClean="0">
                <a:solidFill>
                  <a:srgbClr val="FFFF00"/>
                </a:solidFill>
              </a:rPr>
              <a:t> </a:t>
            </a:r>
            <a:endParaRPr lang="en-US" sz="3200" dirty="0"/>
          </a:p>
        </p:txBody>
      </p:sp>
      <p:pic>
        <p:nvPicPr>
          <p:cNvPr id="7" name="صورة 6" descr="freckles.jpg"/>
          <p:cNvPicPr>
            <a:picLocks noChangeAspect="1"/>
          </p:cNvPicPr>
          <p:nvPr/>
        </p:nvPicPr>
        <p:blipFill>
          <a:blip r:embed="rId5"/>
          <a:stretch>
            <a:fillRect/>
          </a:stretch>
        </p:blipFill>
        <p:spPr>
          <a:xfrm>
            <a:off x="6324600" y="228600"/>
            <a:ext cx="2332653" cy="1749490"/>
          </a:xfrm>
          <a:prstGeom prst="rect">
            <a:avLst/>
          </a:prstGeom>
        </p:spPr>
      </p:pic>
      <p:sp>
        <p:nvSpPr>
          <p:cNvPr id="8" name="مستطيل 7"/>
          <p:cNvSpPr/>
          <p:nvPr/>
        </p:nvSpPr>
        <p:spPr>
          <a:xfrm>
            <a:off x="6629400" y="22860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effectLst>
                  <a:outerShdw blurRad="38100" dist="38100" dir="2700000" algn="tl">
                    <a:srgbClr val="000000">
                      <a:alpha val="43137"/>
                    </a:srgbClr>
                  </a:outerShdw>
                </a:effectLst>
              </a:rPr>
              <a:t>freckles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l"/>
            <a:r>
              <a:rPr lang="en-US" sz="3600" b="1" dirty="0" smtClean="0">
                <a:solidFill>
                  <a:srgbClr val="FFFF00"/>
                </a:solidFill>
                <a:effectLst>
                  <a:outerShdw blurRad="38100" dist="38100" dir="2700000" algn="tl">
                    <a:srgbClr val="000000">
                      <a:alpha val="43137"/>
                    </a:srgbClr>
                  </a:outerShdw>
                </a:effectLst>
              </a:rPr>
              <a:t>3.Photoaging (</a:t>
            </a:r>
            <a:r>
              <a:rPr lang="en-US" sz="3600" b="1" dirty="0" err="1" smtClean="0">
                <a:solidFill>
                  <a:srgbClr val="FFFF00"/>
                </a:solidFill>
                <a:effectLst>
                  <a:outerShdw blurRad="38100" dist="38100" dir="2700000" algn="tl">
                    <a:srgbClr val="000000">
                      <a:alpha val="43137"/>
                    </a:srgbClr>
                  </a:outerShdw>
                </a:effectLst>
              </a:rPr>
              <a:t>dermatoheliosis</a:t>
            </a:r>
            <a:r>
              <a:rPr lang="en-US" sz="3600" b="1" dirty="0" smtClean="0">
                <a:solidFill>
                  <a:srgbClr val="FFFF00"/>
                </a:solidFill>
                <a:effectLst>
                  <a:outerShdw blurRad="38100" dist="38100" dir="2700000" algn="tl">
                    <a:srgbClr val="000000">
                      <a:alpha val="43137"/>
                    </a:srgbClr>
                  </a:outerShdw>
                </a:effectLst>
              </a:rPr>
              <a:t>)</a:t>
            </a:r>
            <a:r>
              <a:rPr lang="en-US" dirty="0" smtClean="0"/>
              <a:t/>
            </a:r>
            <a:br>
              <a:rPr lang="en-US" dirty="0" smtClean="0"/>
            </a:br>
            <a:endParaRPr lang="en-US" dirty="0"/>
          </a:p>
        </p:txBody>
      </p:sp>
      <p:sp>
        <p:nvSpPr>
          <p:cNvPr id="3" name="عنصر نائب للمحتوى 2"/>
          <p:cNvSpPr>
            <a:spLocks noGrp="1"/>
          </p:cNvSpPr>
          <p:nvPr>
            <p:ph idx="1"/>
          </p:nvPr>
        </p:nvSpPr>
        <p:spPr>
          <a:xfrm>
            <a:off x="0" y="838200"/>
            <a:ext cx="9144000" cy="6019800"/>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lgn="just"/>
            <a:r>
              <a:rPr lang="en-US" b="1" dirty="0" smtClean="0">
                <a:effectLst>
                  <a:outerShdw blurRad="38100" dist="38100" dir="2700000" algn="tl">
                    <a:srgbClr val="000000">
                      <a:alpha val="43137"/>
                    </a:srgbClr>
                  </a:outerShdw>
                </a:effectLst>
              </a:rPr>
              <a:t>Chronic </a:t>
            </a:r>
            <a:r>
              <a:rPr lang="en-US" b="1" dirty="0">
                <a:effectLst>
                  <a:outerShdw blurRad="38100" dist="38100" dir="2700000" algn="tl">
                    <a:srgbClr val="000000">
                      <a:alpha val="43137"/>
                    </a:srgbClr>
                  </a:outerShdw>
                </a:effectLst>
              </a:rPr>
              <a:t>sun exposure and chronologic aging are additive. Cigarette smoking </a:t>
            </a:r>
            <a:r>
              <a:rPr lang="en-US" b="1" dirty="0" smtClean="0">
                <a:effectLst>
                  <a:outerShdw blurRad="38100" dist="38100" dir="2700000" algn="tl">
                    <a:srgbClr val="000000">
                      <a:alpha val="43137"/>
                    </a:srgbClr>
                  </a:outerShdw>
                </a:effectLst>
              </a:rPr>
              <a:t>important in </a:t>
            </a:r>
            <a:r>
              <a:rPr lang="en-US" b="1" dirty="0">
                <a:effectLst>
                  <a:outerShdw blurRad="38100" dist="38100" dir="2700000" algn="tl">
                    <a:srgbClr val="000000">
                      <a:alpha val="43137"/>
                    </a:srgbClr>
                  </a:outerShdw>
                </a:effectLst>
              </a:rPr>
              <a:t>development of wrinkles. </a:t>
            </a: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V area of the neck and chest, back and sides of the neck, face, backs of the hands and extensor arms</a:t>
            </a:r>
            <a:r>
              <a:rPr lang="en-US" b="1" dirty="0" smtClean="0">
                <a:effectLst>
                  <a:outerShdw blurRad="38100" dist="38100" dir="2700000" algn="tl">
                    <a:srgbClr val="000000">
                      <a:alpha val="43137"/>
                    </a:srgbClr>
                  </a:outerShdw>
                </a:effectLst>
              </a:rPr>
              <a:t>, in </a:t>
            </a:r>
            <a:r>
              <a:rPr lang="en-US" b="1" dirty="0">
                <a:effectLst>
                  <a:outerShdw blurRad="38100" dist="38100" dir="2700000" algn="tl">
                    <a:srgbClr val="000000">
                      <a:alpha val="43137"/>
                    </a:srgbClr>
                  </a:outerShdw>
                </a:effectLst>
              </a:rPr>
              <a:t>women the skin </a:t>
            </a:r>
            <a:r>
              <a:rPr lang="en-US" b="1" dirty="0" smtClean="0">
                <a:effectLst>
                  <a:outerShdw blurRad="38100" dist="38100" dir="2700000" algn="tl">
                    <a:srgbClr val="000000">
                      <a:alpha val="43137"/>
                    </a:srgbClr>
                  </a:outerShdw>
                </a:effectLst>
              </a:rPr>
              <a:t>between knees </a:t>
            </a:r>
            <a:r>
              <a:rPr lang="en-US" b="1" dirty="0">
                <a:effectLst>
                  <a:outerShdw blurRad="38100" dist="38100" dir="2700000" algn="tl">
                    <a:srgbClr val="000000">
                      <a:alpha val="43137"/>
                    </a:srgbClr>
                  </a:outerShdw>
                </a:effectLst>
              </a:rPr>
              <a:t>and ankles.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skin </a:t>
            </a:r>
            <a:r>
              <a:rPr lang="en-US" b="1" dirty="0">
                <a:effectLst>
                  <a:outerShdw blurRad="38100" dist="38100" dir="2700000" algn="tl">
                    <a:srgbClr val="000000">
                      <a:alpha val="43137"/>
                    </a:srgbClr>
                  </a:outerShdw>
                </a:effectLst>
              </a:rPr>
              <a:t>becomes atrophic, scaly, wrinkled, inelastic, </a:t>
            </a:r>
            <a:r>
              <a:rPr lang="en-US" b="1" dirty="0" smtClean="0">
                <a:effectLst>
                  <a:outerShdw blurRad="38100" dist="38100" dir="2700000" algn="tl">
                    <a:srgbClr val="000000">
                      <a:alpha val="43137"/>
                    </a:srgbClr>
                  </a:outerShdw>
                </a:effectLst>
              </a:rPr>
              <a:t>with a </a:t>
            </a:r>
            <a:r>
              <a:rPr lang="en-US" b="1" dirty="0">
                <a:effectLst>
                  <a:outerShdw blurRad="38100" dist="38100" dir="2700000" algn="tl">
                    <a:srgbClr val="000000">
                      <a:alpha val="43137"/>
                    </a:srgbClr>
                  </a:outerShdw>
                </a:effectLst>
              </a:rPr>
              <a:t>yellow </a:t>
            </a:r>
            <a:r>
              <a:rPr lang="en-US" b="1" dirty="0" smtClean="0">
                <a:effectLst>
                  <a:outerShdw blurRad="38100" dist="38100" dir="2700000" algn="tl">
                    <a:srgbClr val="000000">
                      <a:alpha val="43137"/>
                    </a:srgbClr>
                  </a:outerShdw>
                </a:effectLst>
              </a:rPr>
              <a:t>hue. </a:t>
            </a:r>
            <a:r>
              <a:rPr lang="en-US" b="1" dirty="0">
                <a:effectLst>
                  <a:outerShdw blurRad="38100" dist="38100" dir="2700000" algn="tl">
                    <a:srgbClr val="000000">
                      <a:alpha val="43137"/>
                    </a:srgbClr>
                  </a:outerShdw>
                </a:effectLst>
              </a:rPr>
              <a:t>Pigmentation is uneven, with a mixture of poorly demarcated </a:t>
            </a:r>
            <a:r>
              <a:rPr lang="en-US" b="1" dirty="0" err="1" smtClean="0">
                <a:effectLst>
                  <a:outerShdw blurRad="38100" dist="38100" dir="2700000" algn="tl">
                    <a:srgbClr val="000000">
                      <a:alpha val="43137"/>
                    </a:srgbClr>
                  </a:outerShdw>
                </a:effectLst>
              </a:rPr>
              <a:t>hyperpigmented</a:t>
            </a:r>
            <a:r>
              <a:rPr lang="en-US" b="1" dirty="0" smtClean="0">
                <a:effectLst>
                  <a:outerShdw blurRad="38100" dist="38100" dir="2700000" algn="tl">
                    <a:srgbClr val="000000">
                      <a:alpha val="43137"/>
                    </a:srgbClr>
                  </a:outerShdw>
                </a:effectLst>
              </a:rPr>
              <a:t> and </a:t>
            </a:r>
            <a:r>
              <a:rPr lang="en-US" b="1" dirty="0">
                <a:effectLst>
                  <a:outerShdw blurRad="38100" dist="38100" dir="2700000" algn="tl">
                    <a:srgbClr val="000000">
                      <a:alpha val="43137"/>
                    </a:srgbClr>
                  </a:outerShdw>
                </a:effectLst>
              </a:rPr>
              <a:t>white atrophic </a:t>
            </a:r>
            <a:r>
              <a:rPr lang="en-US" b="1" dirty="0" err="1">
                <a:effectLst>
                  <a:outerShdw blurRad="38100" dist="38100" dir="2700000" algn="tl">
                    <a:srgbClr val="000000">
                      <a:alpha val="43137"/>
                    </a:srgbClr>
                  </a:outerShdw>
                </a:effectLst>
              </a:rPr>
              <a:t>macules</a:t>
            </a:r>
            <a:r>
              <a:rPr lang="en-US" b="1" dirty="0">
                <a:effectLst>
                  <a:outerShdw blurRad="38100" dist="38100" dir="2700000" algn="tl">
                    <a:srgbClr val="000000">
                      <a:alpha val="43137"/>
                    </a:srgbClr>
                  </a:outerShdw>
                </a:effectLst>
              </a:rPr>
              <a:t> observed. The </a:t>
            </a:r>
            <a:r>
              <a:rPr lang="en-US" b="1" dirty="0" err="1">
                <a:effectLst>
                  <a:outerShdw blurRad="38100" dist="38100" dir="2700000" algn="tl">
                    <a:srgbClr val="000000">
                      <a:alpha val="43137"/>
                    </a:srgbClr>
                  </a:outerShdw>
                </a:effectLst>
              </a:rPr>
              <a:t>photodamaged</a:t>
            </a:r>
            <a:r>
              <a:rPr lang="en-US" b="1" dirty="0">
                <a:effectLst>
                  <a:outerShdw blurRad="38100" dist="38100" dir="2700000" algn="tl">
                    <a:srgbClr val="000000">
                      <a:alpha val="43137"/>
                    </a:srgbClr>
                  </a:outerShdw>
                </a:effectLst>
              </a:rPr>
              <a:t> skin appears generally darker because of these irregularities of </a:t>
            </a:r>
            <a:r>
              <a:rPr lang="en-US" b="1" dirty="0" smtClean="0">
                <a:effectLst>
                  <a:outerShdw blurRad="38100" dist="38100" dir="2700000" algn="tl">
                    <a:srgbClr val="000000">
                      <a:alpha val="43137"/>
                    </a:srgbClr>
                  </a:outerShdw>
                </a:effectLst>
              </a:rPr>
              <a:t>pigmentation</a:t>
            </a:r>
            <a:endParaRPr lang="en-US" b="1" dirty="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3">
            <a:schemeClr val="lt1"/>
          </a:lnRef>
          <a:fillRef idx="1">
            <a:schemeClr val="accent4"/>
          </a:fillRef>
          <a:effectRef idx="1">
            <a:schemeClr val="accent4"/>
          </a:effectRef>
          <a:fontRef idx="minor">
            <a:schemeClr val="lt1"/>
          </a:fontRef>
        </p:style>
        <p:txBody>
          <a:bodyPr>
            <a:normAutofit lnSpcReduction="10000"/>
          </a:bodyPr>
          <a:lstStyle/>
          <a:p>
            <a:pPr algn="just"/>
            <a:r>
              <a:rPr lang="en-US" b="1" dirty="0" err="1">
                <a:solidFill>
                  <a:srgbClr val="FFFF00"/>
                </a:solidFill>
                <a:effectLst>
                  <a:outerShdw blurRad="38100" dist="38100" dir="2700000" algn="tl">
                    <a:srgbClr val="000000">
                      <a:alpha val="43137"/>
                    </a:srgbClr>
                  </a:outerShdw>
                </a:effectLst>
              </a:rPr>
              <a:t>Poikiloderma</a:t>
            </a:r>
            <a:r>
              <a:rPr lang="en-US" b="1" dirty="0">
                <a:solidFill>
                  <a:srgbClr val="FFFF00"/>
                </a:solidFill>
                <a:effectLst>
                  <a:outerShdw blurRad="38100" dist="38100" dir="2700000" algn="tl">
                    <a:srgbClr val="000000">
                      <a:alpha val="43137"/>
                    </a:srgbClr>
                  </a:outerShdw>
                </a:effectLst>
              </a:rPr>
              <a:t> of </a:t>
            </a:r>
            <a:r>
              <a:rPr lang="en-US" b="1" dirty="0" err="1">
                <a:solidFill>
                  <a:srgbClr val="FFFF00"/>
                </a:solidFill>
                <a:effectLst>
                  <a:outerShdw blurRad="38100" dist="38100" dir="2700000" algn="tl">
                    <a:srgbClr val="000000">
                      <a:alpha val="43137"/>
                    </a:srgbClr>
                  </a:outerShdw>
                </a:effectLst>
              </a:rPr>
              <a:t>Civatte</a:t>
            </a:r>
            <a:r>
              <a:rPr lang="en-US" dirty="0">
                <a:solidFill>
                  <a:srgbClr val="FFFF00"/>
                </a:solidFill>
                <a:effectLst>
                  <a:outerShdw blurRad="38100" dist="38100" dir="2700000" algn="tl">
                    <a:srgbClr val="000000">
                      <a:alpha val="43137"/>
                    </a:srgbClr>
                  </a:outerShdw>
                </a:effectLst>
              </a:rPr>
              <a:t> </a:t>
            </a:r>
            <a:r>
              <a:rPr lang="en-US" dirty="0" smtClean="0"/>
              <a:t>reticulate </a:t>
            </a:r>
            <a:r>
              <a:rPr lang="en-US" dirty="0" err="1"/>
              <a:t>hyperpigmentation</a:t>
            </a:r>
            <a:r>
              <a:rPr lang="en-US" dirty="0"/>
              <a:t> with </a:t>
            </a:r>
            <a:r>
              <a:rPr lang="en-US" dirty="0" err="1"/>
              <a:t>telangiectasia</a:t>
            </a:r>
            <a:r>
              <a:rPr lang="en-US" dirty="0"/>
              <a:t>, and slight atrophy of the sides of the neck, lower anterior neck, and V of the chest. </a:t>
            </a:r>
            <a:endParaRPr lang="en-US" dirty="0" smtClean="0"/>
          </a:p>
          <a:p>
            <a:pPr algn="just"/>
            <a:r>
              <a:rPr lang="en-US" b="1" dirty="0" smtClean="0">
                <a:solidFill>
                  <a:srgbClr val="FFFF00"/>
                </a:solidFill>
                <a:effectLst>
                  <a:outerShdw blurRad="38100" dist="38100" dir="2700000" algn="tl">
                    <a:srgbClr val="000000">
                      <a:alpha val="43137"/>
                    </a:srgbClr>
                  </a:outerShdw>
                </a:effectLst>
              </a:rPr>
              <a:t>Cutis </a:t>
            </a:r>
            <a:r>
              <a:rPr lang="en-US" b="1" dirty="0" err="1">
                <a:solidFill>
                  <a:srgbClr val="FFFF00"/>
                </a:solidFill>
                <a:effectLst>
                  <a:outerShdw blurRad="38100" dist="38100" dir="2700000" algn="tl">
                    <a:srgbClr val="000000">
                      <a:alpha val="43137"/>
                    </a:srgbClr>
                  </a:outerShdw>
                </a:effectLst>
              </a:rPr>
              <a:t>rhomboidalis</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nuchae</a:t>
            </a:r>
            <a:r>
              <a:rPr lang="en-US" dirty="0">
                <a:solidFill>
                  <a:srgbClr val="FFFF00"/>
                </a:solidFill>
                <a:effectLst>
                  <a:outerShdw blurRad="38100" dist="38100" dir="2700000" algn="tl">
                    <a:srgbClr val="000000">
                      <a:alpha val="43137"/>
                    </a:srgbClr>
                  </a:outerShdw>
                </a:effectLst>
              </a:rPr>
              <a:t> </a:t>
            </a:r>
            <a:r>
              <a:rPr lang="en-US" dirty="0" smtClean="0"/>
              <a:t>skin on back of </a:t>
            </a:r>
            <a:r>
              <a:rPr lang="en-US" dirty="0"/>
              <a:t>neck becomes thickened, tough, and leathery, and the normal skin markings are exaggerated. </a:t>
            </a:r>
            <a:endParaRPr lang="en-US" dirty="0" smtClean="0"/>
          </a:p>
          <a:p>
            <a:pPr algn="just"/>
            <a:r>
              <a:rPr lang="en-US" b="1" dirty="0" smtClean="0">
                <a:solidFill>
                  <a:srgbClr val="FFFF00"/>
                </a:solidFill>
                <a:effectLst>
                  <a:outerShdw blurRad="38100" dist="38100" dir="2700000" algn="tl">
                    <a:srgbClr val="000000">
                      <a:alpha val="43137"/>
                    </a:srgbClr>
                  </a:outerShdw>
                </a:effectLst>
              </a:rPr>
              <a:t>Favre-</a:t>
            </a:r>
            <a:r>
              <a:rPr lang="en-US" b="1" dirty="0" err="1" smtClean="0">
                <a:solidFill>
                  <a:srgbClr val="FFFF00"/>
                </a:solidFill>
                <a:effectLst>
                  <a:outerShdw blurRad="38100" dist="38100" dir="2700000" algn="tl">
                    <a:srgbClr val="000000">
                      <a:alpha val="43137"/>
                    </a:srgbClr>
                  </a:outerShdw>
                </a:effectLst>
              </a:rPr>
              <a:t>Racouchot</a:t>
            </a:r>
            <a:r>
              <a:rPr lang="en-US" b="1" dirty="0" smtClean="0">
                <a:solidFill>
                  <a:srgbClr val="FFFF00"/>
                </a:solidFill>
                <a:effectLst>
                  <a:outerShdw blurRad="38100" dist="38100" dir="2700000" algn="tl">
                    <a:srgbClr val="000000">
                      <a:alpha val="43137"/>
                    </a:srgbClr>
                  </a:outerShdw>
                </a:effectLst>
              </a:rPr>
              <a:t> syndrome</a:t>
            </a:r>
            <a:r>
              <a:rPr lang="en-US" dirty="0" smtClean="0">
                <a:solidFill>
                  <a:srgbClr val="FFFF00"/>
                </a:solidFill>
                <a:effectLst>
                  <a:outerShdw blurRad="38100" dist="38100" dir="2700000" algn="tl">
                    <a:srgbClr val="000000">
                      <a:alpha val="43137"/>
                    </a:srgbClr>
                  </a:outerShdw>
                </a:effectLst>
              </a:rPr>
              <a:t> </a:t>
            </a:r>
            <a:r>
              <a:rPr lang="en-US" dirty="0" smtClean="0"/>
              <a:t>Nodular </a:t>
            </a:r>
            <a:r>
              <a:rPr lang="en-US" dirty="0" err="1" smtClean="0"/>
              <a:t>elastoidosis</a:t>
            </a:r>
            <a:r>
              <a:rPr lang="en-US" dirty="0" smtClean="0"/>
              <a:t> with cysts and </a:t>
            </a:r>
            <a:r>
              <a:rPr lang="en-US" dirty="0" err="1" smtClean="0"/>
              <a:t>comedones</a:t>
            </a:r>
            <a:r>
              <a:rPr lang="en-US" dirty="0" smtClean="0"/>
              <a:t> occurs on the inferior </a:t>
            </a:r>
            <a:r>
              <a:rPr lang="en-US" dirty="0" err="1" smtClean="0"/>
              <a:t>periorbital</a:t>
            </a:r>
            <a:r>
              <a:rPr lang="en-US" dirty="0" smtClean="0"/>
              <a:t> and </a:t>
            </a:r>
            <a:r>
              <a:rPr lang="en-US" dirty="0" err="1" smtClean="0"/>
              <a:t>malar</a:t>
            </a:r>
            <a:r>
              <a:rPr lang="en-US" dirty="0" smtClean="0"/>
              <a:t> skin </a:t>
            </a:r>
            <a:endParaRPr lang="en-US" dirty="0" smtClean="0">
              <a:solidFill>
                <a:srgbClr val="FFFF00"/>
              </a:solidFill>
              <a:effectLst>
                <a:outerShdw blurRad="38100" dist="38100" dir="2700000" algn="tl">
                  <a:srgbClr val="000000">
                    <a:alpha val="43137"/>
                  </a:srgbClr>
                </a:outerShdw>
              </a:effectLst>
            </a:endParaRPr>
          </a:p>
          <a:p>
            <a:pPr algn="just"/>
            <a:r>
              <a:rPr lang="en-US" dirty="0" smtClean="0"/>
              <a:t>Minimal </a:t>
            </a:r>
            <a:r>
              <a:rPr lang="en-US" dirty="0"/>
              <a:t>trauma to </a:t>
            </a:r>
            <a:r>
              <a:rPr lang="en-US" dirty="0" smtClean="0"/>
              <a:t>the </a:t>
            </a:r>
            <a:r>
              <a:rPr lang="en-US" dirty="0"/>
              <a:t>extensor arms leads to an </a:t>
            </a:r>
            <a:r>
              <a:rPr lang="en-US" dirty="0" err="1"/>
              <a:t>ecchymosis</a:t>
            </a:r>
            <a:r>
              <a:rPr lang="en-US" dirty="0"/>
              <a:t>, a phenomenon called </a:t>
            </a:r>
            <a:r>
              <a:rPr lang="en-US" b="1" dirty="0">
                <a:solidFill>
                  <a:srgbClr val="FFC000"/>
                </a:solidFill>
                <a:effectLst>
                  <a:outerShdw blurRad="38100" dist="38100" dir="2700000" algn="tl">
                    <a:srgbClr val="000000">
                      <a:alpha val="43137"/>
                    </a:srgbClr>
                  </a:outerShdw>
                </a:effectLst>
              </a:rPr>
              <a:t>actinic </a:t>
            </a:r>
            <a:r>
              <a:rPr lang="en-US" b="1" dirty="0" err="1">
                <a:solidFill>
                  <a:srgbClr val="FFC000"/>
                </a:solidFill>
                <a:effectLst>
                  <a:outerShdw blurRad="38100" dist="38100" dir="2700000" algn="tl">
                    <a:srgbClr val="000000">
                      <a:alpha val="43137"/>
                    </a:srgbClr>
                  </a:outerShdw>
                </a:effectLst>
              </a:rPr>
              <a:t>purpura</a:t>
            </a:r>
            <a:r>
              <a:rPr lang="en-US" dirty="0"/>
              <a:t>. White </a:t>
            </a:r>
            <a:r>
              <a:rPr lang="en-US" dirty="0" err="1"/>
              <a:t>stellate</a:t>
            </a:r>
            <a:r>
              <a:rPr lang="en-US" dirty="0"/>
              <a:t> </a:t>
            </a:r>
            <a:r>
              <a:rPr lang="en-US" dirty="0" err="1"/>
              <a:t>pseudoscars</a:t>
            </a:r>
            <a:r>
              <a:rPr lang="en-US" dirty="0"/>
              <a:t> on the forearms are a frequent complication </a:t>
            </a:r>
            <a:r>
              <a:rPr lang="en-US" dirty="0" smtClean="0"/>
              <a:t>of </a:t>
            </a:r>
            <a:r>
              <a:rPr lang="en-US" dirty="0"/>
              <a:t>enhanced skin fragility.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143000"/>
          </a:xfrm>
          <a:solidFill>
            <a:schemeClr val="accent6">
              <a:lumMod val="60000"/>
              <a:lumOff val="40000"/>
            </a:schemeClr>
          </a:solidFill>
        </p:spPr>
        <p:txBody>
          <a:bodyPr>
            <a:normAutofit fontScale="90000"/>
          </a:bodyPr>
          <a:lstStyle/>
          <a:p>
            <a:r>
              <a:rPr lang="en-US" b="1" dirty="0" smtClean="0"/>
              <a:t/>
            </a:r>
            <a:br>
              <a:rPr lang="en-US" b="1" dirty="0" smtClean="0"/>
            </a:br>
            <a:r>
              <a:rPr lang="en-US" b="1" dirty="0" smtClean="0">
                <a:solidFill>
                  <a:srgbClr val="C00000"/>
                </a:solidFill>
                <a:latin typeface="Arial Rounded MT Bold" pitchFamily="34" charset="0"/>
              </a:rPr>
              <a:t>Heat injuries</a:t>
            </a:r>
            <a:r>
              <a:rPr lang="en-US" b="1" dirty="0" smtClean="0"/>
              <a:t/>
            </a:r>
            <a:br>
              <a:rPr lang="en-US" b="1" dirty="0" smtClean="0"/>
            </a:br>
            <a:endParaRPr lang="en-US" dirty="0"/>
          </a:p>
        </p:txBody>
      </p:sp>
      <p:sp>
        <p:nvSpPr>
          <p:cNvPr id="3" name="عنصر نائب للمحتوى 2"/>
          <p:cNvSpPr>
            <a:spLocks noGrp="1"/>
          </p:cNvSpPr>
          <p:nvPr>
            <p:ph idx="1"/>
          </p:nvPr>
        </p:nvSpPr>
        <p:spPr>
          <a:xfrm>
            <a:off x="0" y="1143000"/>
            <a:ext cx="9144000" cy="5715000"/>
          </a:xfrm>
        </p:spPr>
        <p:txBody>
          <a:bodyPr>
            <a:normAutofit/>
          </a:bodyPr>
          <a:lstStyle/>
          <a:p>
            <a:r>
              <a:rPr lang="en-US" b="1" dirty="0" smtClean="0">
                <a:solidFill>
                  <a:srgbClr val="FFFF00"/>
                </a:solidFill>
              </a:rPr>
              <a:t>1.Miliaria</a:t>
            </a:r>
          </a:p>
          <a:p>
            <a:pPr algn="just">
              <a:buNone/>
            </a:pPr>
            <a:r>
              <a:rPr lang="en-US" dirty="0" smtClean="0"/>
              <a:t>         </a:t>
            </a:r>
            <a:r>
              <a:rPr lang="en-US" dirty="0"/>
              <a:t>retention of sweat as a result of occlusion of </a:t>
            </a:r>
            <a:r>
              <a:rPr lang="en-US" dirty="0" err="1"/>
              <a:t>eccrine</a:t>
            </a:r>
            <a:r>
              <a:rPr lang="en-US" dirty="0"/>
              <a:t> sweat ducts, produces an eruption that is common in hot, humid </a:t>
            </a:r>
            <a:r>
              <a:rPr lang="en-US" dirty="0" smtClean="0"/>
              <a:t>climates </a:t>
            </a:r>
          </a:p>
          <a:p>
            <a:pPr algn="just">
              <a:buNone/>
            </a:pPr>
            <a:r>
              <a:rPr lang="en-US" dirty="0"/>
              <a:t> </a:t>
            </a:r>
            <a:r>
              <a:rPr lang="en-US" dirty="0" smtClean="0"/>
              <a:t>  The </a:t>
            </a:r>
            <a:r>
              <a:rPr lang="en-US" dirty="0"/>
              <a:t>occlusion prevents normal secretion from the sweat glands, and eventually pressure causes rupture of the sweat gland or duct at different levels. </a:t>
            </a:r>
            <a:endParaRPr lang="en-US" dirty="0" smtClean="0"/>
          </a:p>
          <a:p>
            <a:pPr algn="just">
              <a:buNone/>
            </a:pPr>
            <a:r>
              <a:rPr lang="en-US" dirty="0"/>
              <a:t> </a:t>
            </a:r>
            <a:r>
              <a:rPr lang="en-US" dirty="0" smtClean="0"/>
              <a:t>   escape </a:t>
            </a:r>
            <a:r>
              <a:rPr lang="en-US" dirty="0"/>
              <a:t>of sweat into the adjacent tissue produces </a:t>
            </a:r>
            <a:r>
              <a:rPr lang="en-US" dirty="0" err="1"/>
              <a:t>miliaria</a:t>
            </a:r>
            <a:r>
              <a:rPr lang="en-US" dirty="0"/>
              <a:t>. </a:t>
            </a:r>
            <a:r>
              <a:rPr lang="en-US" dirty="0" smtClean="0"/>
              <a:t>several </a:t>
            </a:r>
            <a:r>
              <a:rPr lang="en-US" dirty="0"/>
              <a:t>different forms are recognized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895600" y="1905000"/>
            <a:ext cx="3676650" cy="2476500"/>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6677025" y="1600200"/>
            <a:ext cx="2466975" cy="278130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a:srcRect/>
          <a:stretch>
            <a:fillRect/>
          </a:stretch>
        </p:blipFill>
        <p:spPr bwMode="auto">
          <a:xfrm>
            <a:off x="304800" y="685800"/>
            <a:ext cx="2457450" cy="3810000"/>
          </a:xfrm>
          <a:prstGeom prst="rect">
            <a:avLst/>
          </a:prstGeom>
          <a:noFill/>
          <a:ln w="9525">
            <a:noFill/>
            <a:miter lim="800000"/>
            <a:headEnd/>
            <a:tailEnd/>
          </a:ln>
          <a:effectLst/>
        </p:spPr>
      </p:pic>
      <p:sp>
        <p:nvSpPr>
          <p:cNvPr id="5" name="مستطيل 4"/>
          <p:cNvSpPr/>
          <p:nvPr/>
        </p:nvSpPr>
        <p:spPr>
          <a:xfrm>
            <a:off x="381000" y="4800600"/>
            <a:ext cx="2362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rPr>
              <a:t>Favre-</a:t>
            </a:r>
            <a:r>
              <a:rPr lang="en-US" sz="2400" b="1" dirty="0" err="1" smtClean="0">
                <a:solidFill>
                  <a:srgbClr val="FFFF00"/>
                </a:solidFill>
                <a:effectLst>
                  <a:outerShdw blurRad="38100" dist="38100" dir="2700000" algn="tl">
                    <a:srgbClr val="000000">
                      <a:alpha val="43137"/>
                    </a:srgbClr>
                  </a:outerShdw>
                </a:effectLst>
              </a:rPr>
              <a:t>Racouchot</a:t>
            </a:r>
            <a:r>
              <a:rPr lang="en-US" sz="2400" b="1" dirty="0" smtClean="0">
                <a:solidFill>
                  <a:srgbClr val="FFFF00"/>
                </a:solidFill>
                <a:effectLst>
                  <a:outerShdw blurRad="38100" dist="38100" dir="2700000" algn="tl">
                    <a:srgbClr val="000000">
                      <a:alpha val="43137"/>
                    </a:srgbClr>
                  </a:outerShdw>
                </a:effectLst>
              </a:rPr>
              <a:t> syndrome</a:t>
            </a:r>
            <a:endParaRPr lang="en-US" sz="2400" dirty="0"/>
          </a:p>
        </p:txBody>
      </p:sp>
      <p:sp>
        <p:nvSpPr>
          <p:cNvPr id="6" name="مستطيل 5"/>
          <p:cNvSpPr/>
          <p:nvPr/>
        </p:nvSpPr>
        <p:spPr>
          <a:xfrm>
            <a:off x="2971800" y="48006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effectLst>
                  <a:outerShdw blurRad="38100" dist="38100" dir="2700000" algn="tl">
                    <a:srgbClr val="000000">
                      <a:alpha val="43137"/>
                    </a:srgbClr>
                  </a:outerShdw>
                </a:effectLst>
              </a:rPr>
              <a:t>Poikiloderma</a:t>
            </a:r>
            <a:r>
              <a:rPr lang="en-US" sz="2800" b="1" dirty="0" smtClean="0">
                <a:solidFill>
                  <a:srgbClr val="FFFF00"/>
                </a:solidFill>
                <a:effectLst>
                  <a:outerShdw blurRad="38100" dist="38100" dir="2700000" algn="tl">
                    <a:srgbClr val="000000">
                      <a:alpha val="43137"/>
                    </a:srgbClr>
                  </a:outerShdw>
                </a:effectLst>
              </a:rPr>
              <a:t> of </a:t>
            </a:r>
            <a:r>
              <a:rPr lang="en-US" sz="2800" b="1" dirty="0" err="1" smtClean="0">
                <a:solidFill>
                  <a:srgbClr val="FFFF00"/>
                </a:solidFill>
                <a:effectLst>
                  <a:outerShdw blurRad="38100" dist="38100" dir="2700000" algn="tl">
                    <a:srgbClr val="000000">
                      <a:alpha val="43137"/>
                    </a:srgbClr>
                  </a:outerShdw>
                </a:effectLst>
              </a:rPr>
              <a:t>Civatte</a:t>
            </a:r>
            <a:endParaRPr lang="en-US" sz="2800" dirty="0"/>
          </a:p>
        </p:txBody>
      </p:sp>
      <p:sp>
        <p:nvSpPr>
          <p:cNvPr id="7" name="مستطيل 6"/>
          <p:cNvSpPr/>
          <p:nvPr/>
        </p:nvSpPr>
        <p:spPr>
          <a:xfrm>
            <a:off x="6781800" y="4724400"/>
            <a:ext cx="2209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Cutis </a:t>
            </a:r>
            <a:r>
              <a:rPr lang="en-US" sz="2000" b="1" dirty="0" err="1" smtClean="0">
                <a:solidFill>
                  <a:srgbClr val="FFFF00"/>
                </a:solidFill>
                <a:effectLst>
                  <a:outerShdw blurRad="38100" dist="38100" dir="2700000" algn="tl">
                    <a:srgbClr val="000000">
                      <a:alpha val="43137"/>
                    </a:srgbClr>
                  </a:outerShdw>
                </a:effectLst>
              </a:rPr>
              <a:t>rhomboidalis</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nuchae</a:t>
            </a:r>
            <a:r>
              <a:rPr lang="en-US" sz="2000" dirty="0" smtClean="0">
                <a:solidFill>
                  <a:srgbClr val="FFFF00"/>
                </a:solidFill>
                <a:effectLst>
                  <a:outerShdw blurRad="38100" dist="38100" dir="2700000" algn="tl">
                    <a:srgbClr val="000000">
                      <a:alpha val="43137"/>
                    </a:srgbClr>
                  </a:outerShdw>
                </a:effectLst>
              </a:rPr>
              <a:t>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066800"/>
            <a:ext cx="9144000" cy="5791200"/>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a:r>
              <a:rPr lang="en-US" b="1" dirty="0" err="1" smtClean="0"/>
              <a:t>Phototoxicity</a:t>
            </a:r>
            <a:r>
              <a:rPr lang="en-US" b="1" dirty="0" smtClean="0"/>
              <a:t> may occur from both externally applied (</a:t>
            </a:r>
            <a:r>
              <a:rPr lang="en-US" b="1" dirty="0" err="1" smtClean="0"/>
              <a:t>phyto-photodermatitis</a:t>
            </a:r>
            <a:r>
              <a:rPr lang="en-US" b="1" dirty="0" smtClean="0"/>
              <a:t> and </a:t>
            </a:r>
            <a:r>
              <a:rPr lang="en-US" b="1" dirty="0" err="1" smtClean="0"/>
              <a:t>berloque</a:t>
            </a:r>
            <a:r>
              <a:rPr lang="en-US" b="1" dirty="0" smtClean="0"/>
              <a:t> dermatitis) and internally administered chemicals (phototoxic drug reaction). </a:t>
            </a:r>
          </a:p>
          <a:p>
            <a:pPr algn="just"/>
            <a:r>
              <a:rPr lang="en-US" b="1" dirty="0" err="1" smtClean="0"/>
              <a:t>phototoxicity</a:t>
            </a:r>
            <a:r>
              <a:rPr lang="en-US" b="1" dirty="0" smtClean="0"/>
              <a:t> usually occurs on initial exposure, has an onset of less than 48 h, occurs in the majority of persons exposed to the phototoxic substance and sunlight, shows a </a:t>
            </a:r>
            <a:r>
              <a:rPr lang="en-US" b="1" dirty="0" err="1" smtClean="0"/>
              <a:t>histologic</a:t>
            </a:r>
            <a:r>
              <a:rPr lang="en-US" b="1" dirty="0" smtClean="0"/>
              <a:t> pattern similar to sunburn. </a:t>
            </a:r>
          </a:p>
          <a:p>
            <a:pPr algn="just"/>
            <a:r>
              <a:rPr lang="en-US" b="1" dirty="0" err="1" smtClean="0"/>
              <a:t>photoallergy</a:t>
            </a:r>
            <a:r>
              <a:rPr lang="en-US" b="1" dirty="0" smtClean="0"/>
              <a:t> occurs only in sensitized persons, have a delayed onset up to14 days (initial sensitization), </a:t>
            </a:r>
            <a:r>
              <a:rPr lang="en-US" b="1" dirty="0" err="1" smtClean="0"/>
              <a:t>histologic</a:t>
            </a:r>
            <a:r>
              <a:rPr lang="en-US" b="1" dirty="0" smtClean="0"/>
              <a:t> features of allergic contact dermatitis.</a:t>
            </a:r>
            <a:r>
              <a:rPr lang="en-US" b="1" dirty="0"/>
              <a:t> </a:t>
            </a:r>
          </a:p>
          <a:p>
            <a:endParaRPr lang="en-US" dirty="0"/>
          </a:p>
        </p:txBody>
      </p:sp>
      <p:sp>
        <p:nvSpPr>
          <p:cNvPr id="2" name="عنوان 1"/>
          <p:cNvSpPr>
            <a:spLocks noGrp="1"/>
          </p:cNvSpPr>
          <p:nvPr>
            <p:ph type="title"/>
          </p:nvPr>
        </p:nvSpPr>
        <p:spPr>
          <a:xfrm>
            <a:off x="0" y="0"/>
            <a:ext cx="9144000" cy="10668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effectLst>
                  <a:outerShdw blurRad="38100" dist="38100" dir="2700000" algn="tl">
                    <a:srgbClr val="000000">
                      <a:alpha val="43137"/>
                    </a:srgbClr>
                  </a:outerShdw>
                </a:effectLst>
              </a:rPr>
              <a:t>Photosensitivity</a:t>
            </a:r>
            <a:endParaRPr 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192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err="1" smtClean="0">
                <a:solidFill>
                  <a:srgbClr val="FFFF00"/>
                </a:solidFill>
              </a:rPr>
              <a:t>Phytophotodermatitis</a:t>
            </a:r>
            <a:r>
              <a:rPr lang="en-US" dirty="0" smtClean="0"/>
              <a:t/>
            </a:r>
            <a:br>
              <a:rPr lang="en-US" dirty="0" smtClean="0"/>
            </a:br>
            <a:endParaRPr lang="en-US" dirty="0"/>
          </a:p>
        </p:txBody>
      </p:sp>
      <p:sp>
        <p:nvSpPr>
          <p:cNvPr id="3" name="عنصر نائب للمحتوى 2"/>
          <p:cNvSpPr>
            <a:spLocks noGrp="1"/>
          </p:cNvSpPr>
          <p:nvPr>
            <p:ph idx="1"/>
          </p:nvPr>
        </p:nvSpPr>
        <p:spPr>
          <a:xfrm>
            <a:off x="0" y="914400"/>
            <a:ext cx="9144000" cy="5943600"/>
          </a:xfrm>
        </p:spPr>
        <p:style>
          <a:lnRef idx="3">
            <a:schemeClr val="lt1"/>
          </a:lnRef>
          <a:fillRef idx="1">
            <a:schemeClr val="accent4"/>
          </a:fillRef>
          <a:effectRef idx="1">
            <a:schemeClr val="accent4"/>
          </a:effectRef>
          <a:fontRef idx="minor">
            <a:schemeClr val="lt1"/>
          </a:fontRef>
        </p:style>
        <p:txBody>
          <a:bodyPr>
            <a:normAutofit fontScale="92500" lnSpcReduction="10000"/>
          </a:bodyPr>
          <a:lstStyle/>
          <a:p>
            <a:pPr algn="just"/>
            <a:r>
              <a:rPr lang="en-US" dirty="0" err="1" smtClean="0"/>
              <a:t>Furocoumarins</a:t>
            </a:r>
            <a:r>
              <a:rPr lang="en-US" dirty="0" smtClean="0"/>
              <a:t> </a:t>
            </a:r>
            <a:r>
              <a:rPr lang="en-US" dirty="0"/>
              <a:t>in </a:t>
            </a:r>
            <a:r>
              <a:rPr lang="en-US" dirty="0" smtClean="0"/>
              <a:t>plants </a:t>
            </a:r>
            <a:r>
              <a:rPr lang="en-US" dirty="0"/>
              <a:t>may cause a phototoxic reaction when </a:t>
            </a:r>
            <a:r>
              <a:rPr lang="en-US" dirty="0" smtClean="0"/>
              <a:t>come </a:t>
            </a:r>
            <a:r>
              <a:rPr lang="en-US" dirty="0"/>
              <a:t>in contact with skin that is exposed to </a:t>
            </a:r>
            <a:r>
              <a:rPr lang="en-US" dirty="0" smtClean="0"/>
              <a:t>UVA </a:t>
            </a:r>
            <a:r>
              <a:rPr lang="en-US" dirty="0"/>
              <a:t>light. </a:t>
            </a:r>
            <a:endParaRPr lang="en-US" dirty="0" smtClean="0"/>
          </a:p>
          <a:p>
            <a:pPr algn="just"/>
            <a:r>
              <a:rPr lang="en-US" dirty="0" smtClean="0"/>
              <a:t>burning </a:t>
            </a:r>
            <a:r>
              <a:rPr lang="en-US" dirty="0" err="1"/>
              <a:t>erythema</a:t>
            </a:r>
            <a:r>
              <a:rPr lang="en-US" dirty="0"/>
              <a:t> </a:t>
            </a:r>
            <a:r>
              <a:rPr lang="en-US" dirty="0" smtClean="0"/>
              <a:t>followed </a:t>
            </a:r>
            <a:r>
              <a:rPr lang="en-US" dirty="0"/>
              <a:t>by edema </a:t>
            </a:r>
            <a:r>
              <a:rPr lang="en-US" dirty="0" smtClean="0"/>
              <a:t>and development </a:t>
            </a:r>
            <a:r>
              <a:rPr lang="en-US" dirty="0"/>
              <a:t>of vesicles or </a:t>
            </a:r>
            <a:r>
              <a:rPr lang="en-US" dirty="0" err="1"/>
              <a:t>bullae</a:t>
            </a:r>
            <a:r>
              <a:rPr lang="en-US" dirty="0"/>
              <a:t>. An intense residual </a:t>
            </a:r>
            <a:r>
              <a:rPr lang="en-US" dirty="0" err="1"/>
              <a:t>hyperpigmentation</a:t>
            </a:r>
            <a:r>
              <a:rPr lang="en-US" dirty="0"/>
              <a:t> </a:t>
            </a:r>
            <a:r>
              <a:rPr lang="en-US" dirty="0" smtClean="0"/>
              <a:t>may </a:t>
            </a:r>
            <a:r>
              <a:rPr lang="en-US" dirty="0"/>
              <a:t>persist for weeks or months. </a:t>
            </a:r>
            <a:endParaRPr lang="en-US" dirty="0" smtClean="0"/>
          </a:p>
          <a:p>
            <a:pPr algn="just"/>
            <a:r>
              <a:rPr lang="en-US" dirty="0" smtClean="0"/>
              <a:t>Fragrance </a:t>
            </a:r>
            <a:r>
              <a:rPr lang="en-US" dirty="0"/>
              <a:t>products containing </a:t>
            </a:r>
            <a:r>
              <a:rPr lang="en-US" dirty="0" err="1" smtClean="0"/>
              <a:t>bergapten</a:t>
            </a:r>
            <a:r>
              <a:rPr lang="en-US" dirty="0" smtClean="0"/>
              <a:t> or 5-methoxypsoralen is </a:t>
            </a:r>
            <a:r>
              <a:rPr lang="en-US" dirty="0"/>
              <a:t>applied to the skin prior to exposure </a:t>
            </a:r>
            <a:r>
              <a:rPr lang="en-US" dirty="0" smtClean="0"/>
              <a:t>to </a:t>
            </a:r>
            <a:r>
              <a:rPr lang="en-US" dirty="0"/>
              <a:t>sun </a:t>
            </a:r>
            <a:r>
              <a:rPr lang="en-US" b="1" dirty="0" err="1" smtClean="0">
                <a:solidFill>
                  <a:srgbClr val="FFFF00"/>
                </a:solidFill>
                <a:effectLst>
                  <a:outerShdw blurRad="38100" dist="38100" dir="2700000" algn="tl">
                    <a:srgbClr val="000000">
                      <a:alpha val="43137"/>
                    </a:srgbClr>
                  </a:outerShdw>
                </a:effectLst>
              </a:rPr>
              <a:t>berloque</a:t>
            </a:r>
            <a:r>
              <a:rPr lang="en-US" b="1" dirty="0" smtClean="0">
                <a:solidFill>
                  <a:srgbClr val="FFFF00"/>
                </a:solidFill>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dermatitis </a:t>
            </a:r>
            <a:r>
              <a:rPr lang="en-US" dirty="0"/>
              <a:t>may result. </a:t>
            </a:r>
          </a:p>
          <a:p>
            <a:pPr algn="just"/>
            <a:r>
              <a:rPr lang="en-US" dirty="0" smtClean="0"/>
              <a:t>cool </a:t>
            </a:r>
            <a:r>
              <a:rPr lang="en-US" dirty="0"/>
              <a:t>compresses, mild analgesics </a:t>
            </a:r>
            <a:r>
              <a:rPr lang="en-US" dirty="0" smtClean="0"/>
              <a:t>and </a:t>
            </a:r>
            <a:r>
              <a:rPr lang="en-US" dirty="0"/>
              <a:t>topical emollients. </a:t>
            </a:r>
            <a:r>
              <a:rPr lang="en-US" dirty="0" smtClean="0"/>
              <a:t>topical </a:t>
            </a:r>
            <a:r>
              <a:rPr lang="en-US" dirty="0"/>
              <a:t>steroids and </a:t>
            </a:r>
            <a:r>
              <a:rPr lang="en-US" dirty="0" smtClean="0"/>
              <a:t>sun </a:t>
            </a:r>
            <a:r>
              <a:rPr lang="en-US" dirty="0"/>
              <a:t>avoidance </a:t>
            </a:r>
            <a:r>
              <a:rPr lang="en-US" dirty="0" smtClean="0"/>
              <a:t>may </a:t>
            </a:r>
            <a:r>
              <a:rPr lang="en-US" dirty="0"/>
              <a:t>protect against the </a:t>
            </a:r>
            <a:r>
              <a:rPr lang="en-US" dirty="0" err="1" smtClean="0"/>
              <a:t>hyperpigmentation</a:t>
            </a:r>
            <a:r>
              <a:rPr lang="en-US" dirty="0" smtClean="0"/>
              <a:t> which </a:t>
            </a:r>
            <a:r>
              <a:rPr lang="en-US" dirty="0"/>
              <a:t>best managed by </a:t>
            </a:r>
            <a:r>
              <a:rPr lang="en-US" b="1" dirty="0">
                <a:effectLst>
                  <a:outerShdw blurRad="38100" dist="38100" dir="2700000" algn="tl">
                    <a:srgbClr val="000000">
                      <a:alpha val="43137"/>
                    </a:srgbClr>
                  </a:outerShdw>
                </a:effectLst>
              </a:rPr>
              <a:t>"tincture of time</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5105400" y="1676400"/>
            <a:ext cx="2486025" cy="352425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914400" y="2438400"/>
            <a:ext cx="4200525"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Idiopathic photosensitivity disorders</a:t>
            </a:r>
            <a:r>
              <a:rPr lang="en-US" dirty="0" smtClean="0"/>
              <a:t/>
            </a:r>
            <a:br>
              <a:rPr lang="en-US" dirty="0" smtClean="0"/>
            </a:br>
            <a:endParaRPr lang="en-US" dirty="0"/>
          </a:p>
        </p:txBody>
      </p:sp>
      <p:sp>
        <p:nvSpPr>
          <p:cNvPr id="3" name="عنصر نائب للمحتوى 2"/>
          <p:cNvSpPr>
            <a:spLocks noGrp="1"/>
          </p:cNvSpPr>
          <p:nvPr>
            <p:ph idx="1"/>
          </p:nvPr>
        </p:nvSpPr>
        <p:spPr>
          <a:xfrm>
            <a:off x="0" y="914400"/>
            <a:ext cx="9144000" cy="5943600"/>
          </a:xfrm>
        </p:spPr>
        <p:style>
          <a:lnRef idx="3">
            <a:schemeClr val="lt1"/>
          </a:lnRef>
          <a:fillRef idx="1">
            <a:schemeClr val="accent4"/>
          </a:fillRef>
          <a:effectRef idx="1">
            <a:schemeClr val="accent4"/>
          </a:effectRef>
          <a:fontRef idx="minor">
            <a:schemeClr val="lt1"/>
          </a:fontRef>
        </p:style>
        <p:txBody>
          <a:bodyPr>
            <a:normAutofit fontScale="92500" lnSpcReduction="10000"/>
          </a:bodyPr>
          <a:lstStyle/>
          <a:p>
            <a:r>
              <a:rPr lang="en-US" b="1" dirty="0" smtClean="0">
                <a:solidFill>
                  <a:srgbClr val="FFFF00"/>
                </a:solidFill>
                <a:effectLst>
                  <a:outerShdw blurRad="38100" dist="38100" dir="2700000" algn="tl">
                    <a:srgbClr val="000000">
                      <a:alpha val="43137"/>
                    </a:srgbClr>
                  </a:outerShdw>
                </a:effectLst>
              </a:rPr>
              <a:t>1.Polymorphous </a:t>
            </a:r>
            <a:r>
              <a:rPr lang="en-US" b="1" dirty="0">
                <a:solidFill>
                  <a:srgbClr val="FFFF00"/>
                </a:solidFill>
                <a:effectLst>
                  <a:outerShdw blurRad="38100" dist="38100" dir="2700000" algn="tl">
                    <a:srgbClr val="000000">
                      <a:alpha val="43137"/>
                    </a:srgbClr>
                  </a:outerShdw>
                </a:effectLst>
              </a:rPr>
              <a:t>light eruption</a:t>
            </a:r>
          </a:p>
          <a:p>
            <a:pPr algn="just"/>
            <a:r>
              <a:rPr lang="en-US" dirty="0" smtClean="0"/>
              <a:t>the </a:t>
            </a:r>
            <a:r>
              <a:rPr lang="en-US" dirty="0"/>
              <a:t>most common form of photosensitivity. All races and skin types can be affected. The </a:t>
            </a:r>
            <a:r>
              <a:rPr lang="en-US" dirty="0" smtClean="0"/>
              <a:t>onset </a:t>
            </a:r>
            <a:r>
              <a:rPr lang="en-US" dirty="0"/>
              <a:t>in the first four decades </a:t>
            </a:r>
            <a:r>
              <a:rPr lang="en-US" dirty="0" smtClean="0"/>
              <a:t>females </a:t>
            </a:r>
            <a:r>
              <a:rPr lang="en-US" dirty="0"/>
              <a:t>outnumber males. </a:t>
            </a:r>
            <a:r>
              <a:rPr lang="en-US" dirty="0" smtClean="0"/>
              <a:t>The </a:t>
            </a:r>
            <a:r>
              <a:rPr lang="en-US" dirty="0" err="1"/>
              <a:t>papular</a:t>
            </a:r>
            <a:r>
              <a:rPr lang="en-US" dirty="0"/>
              <a:t> (or </a:t>
            </a:r>
            <a:r>
              <a:rPr lang="en-US" dirty="0" err="1"/>
              <a:t>erythematopapular</a:t>
            </a:r>
            <a:r>
              <a:rPr lang="en-US" dirty="0"/>
              <a:t>) variant is the most common, </a:t>
            </a:r>
            <a:r>
              <a:rPr lang="en-US" dirty="0" smtClean="0"/>
              <a:t>Scarring </a:t>
            </a:r>
            <a:r>
              <a:rPr lang="en-US" dirty="0"/>
              <a:t>and atrophy do not occur.</a:t>
            </a:r>
          </a:p>
          <a:p>
            <a:pPr algn="just"/>
            <a:r>
              <a:rPr lang="en-US" dirty="0" smtClean="0"/>
              <a:t>lesions appear 1-4 </a:t>
            </a:r>
            <a:r>
              <a:rPr lang="en-US" dirty="0"/>
              <a:t>days after exposure to sunlight. </a:t>
            </a:r>
            <a:r>
              <a:rPr lang="en-US" dirty="0" smtClean="0"/>
              <a:t>Areas </a:t>
            </a:r>
            <a:r>
              <a:rPr lang="en-US" dirty="0"/>
              <a:t>of </a:t>
            </a:r>
            <a:r>
              <a:rPr lang="en-US" dirty="0" smtClean="0"/>
              <a:t>involvement </a:t>
            </a:r>
            <a:r>
              <a:rPr lang="en-US" dirty="0"/>
              <a:t>face, the V area of the chest, neck, and arms. </a:t>
            </a:r>
            <a:r>
              <a:rPr lang="en-US" dirty="0" smtClean="0"/>
              <a:t>areas </a:t>
            </a:r>
            <a:r>
              <a:rPr lang="en-US" dirty="0"/>
              <a:t>protected during the </a:t>
            </a:r>
            <a:r>
              <a:rPr lang="en-US" dirty="0" smtClean="0"/>
              <a:t>winter (extensor forearms) </a:t>
            </a:r>
            <a:r>
              <a:rPr lang="en-US" dirty="0"/>
              <a:t>are particularly </a:t>
            </a:r>
            <a:r>
              <a:rPr lang="en-US" dirty="0" smtClean="0"/>
              <a:t>affected</a:t>
            </a:r>
          </a:p>
          <a:p>
            <a:pPr algn="just"/>
            <a:r>
              <a:rPr lang="en-US" dirty="0" smtClean="0"/>
              <a:t>appears </a:t>
            </a:r>
            <a:r>
              <a:rPr lang="en-US" dirty="0"/>
              <a:t>most commonly in the spring. Often the eruption improves with continued sun exposure (hardening</a:t>
            </a:r>
            <a:r>
              <a:rPr lang="en-US" dirty="0" smtClean="0"/>
              <a:t>).</a:t>
            </a:r>
            <a:endParaRPr lang="en-US" dirty="0"/>
          </a:p>
          <a:p>
            <a:pPr algn="just"/>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4724400" y="1905000"/>
            <a:ext cx="3638550" cy="249555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1066800" y="1905000"/>
            <a:ext cx="3648075" cy="2543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686800" cy="6248400"/>
          </a:xfrm>
        </p:spPr>
        <p:txBody>
          <a:bodyPr>
            <a:normAutofit fontScale="92500" lnSpcReduction="20000"/>
          </a:bodyPr>
          <a:lstStyle/>
          <a:p>
            <a:pPr algn="just"/>
            <a:r>
              <a:rPr lang="en-US" b="1" dirty="0" smtClean="0">
                <a:effectLst>
                  <a:outerShdw blurRad="38100" dist="38100" dir="2700000" algn="tl">
                    <a:srgbClr val="000000">
                      <a:alpha val="43137"/>
                    </a:srgbClr>
                  </a:outerShdw>
                </a:effectLst>
              </a:rPr>
              <a:t>avoiding sun and high-SPF</a:t>
            </a:r>
            <a:r>
              <a:rPr lang="en-US" b="1" dirty="0">
                <a:effectLst>
                  <a:outerShdw blurRad="38100" dist="38100" dir="2700000" algn="tl">
                    <a:srgbClr val="000000">
                      <a:alpha val="43137"/>
                    </a:srgbClr>
                  </a:outerShdw>
                </a:effectLst>
              </a:rPr>
              <a:t>, broad-spectrum sunscreens.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topical </a:t>
            </a:r>
            <a:r>
              <a:rPr lang="en-US" b="1" dirty="0" err="1">
                <a:effectLst>
                  <a:outerShdw blurRad="38100" dist="38100" dir="2700000" algn="tl">
                    <a:srgbClr val="000000">
                      <a:alpha val="43137"/>
                    </a:srgbClr>
                  </a:outerShdw>
                </a:effectLst>
              </a:rPr>
              <a:t>tacrolimus</a:t>
            </a:r>
            <a:r>
              <a:rPr lang="en-US" b="1" dirty="0">
                <a:effectLst>
                  <a:outerShdw blurRad="38100" dist="38100" dir="2700000" algn="tl">
                    <a:srgbClr val="000000">
                      <a:alpha val="43137"/>
                    </a:srgbClr>
                  </a:outerShdw>
                </a:effectLst>
              </a:rPr>
              <a:t> ointment at night or twice daily, </a:t>
            </a:r>
            <a:r>
              <a:rPr lang="en-US" b="1" dirty="0" smtClean="0">
                <a:effectLst>
                  <a:outerShdw blurRad="38100" dist="38100" dir="2700000" algn="tl">
                    <a:srgbClr val="000000">
                      <a:alpha val="43137"/>
                    </a:srgbClr>
                  </a:outerShdw>
                </a:effectLst>
              </a:rPr>
              <a:t>topical </a:t>
            </a:r>
            <a:r>
              <a:rPr lang="en-US" b="1" dirty="0" err="1" smtClean="0">
                <a:effectLst>
                  <a:outerShdw blurRad="38100" dist="38100" dir="2700000" algn="tl">
                    <a:srgbClr val="000000">
                      <a:alpha val="43137"/>
                    </a:srgbClr>
                  </a:outerShdw>
                </a:effectLst>
              </a:rPr>
              <a:t>steroids,in</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several daily to weekly pulses, are necessary to control the </a:t>
            </a:r>
            <a:r>
              <a:rPr lang="en-US" b="1" dirty="0" err="1">
                <a:effectLst>
                  <a:outerShdw blurRad="38100" dist="38100" dir="2700000" algn="tl">
                    <a:srgbClr val="000000">
                      <a:alpha val="43137"/>
                    </a:srgbClr>
                  </a:outerShdw>
                </a:effectLst>
              </a:rPr>
              <a:t>pruritus</a:t>
            </a:r>
            <a:r>
              <a:rPr lang="en-US" b="1" dirty="0">
                <a:effectLst>
                  <a:outerShdw blurRad="38100" dist="38100" dir="2700000" algn="tl">
                    <a:srgbClr val="000000">
                      <a:alpha val="43137"/>
                    </a:srgbClr>
                  </a:outerShdw>
                </a:effectLst>
              </a:rPr>
              <a:t> and clear the eruption.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Antihistamines </a:t>
            </a:r>
            <a:r>
              <a:rPr lang="en-US" b="1" dirty="0">
                <a:effectLst>
                  <a:outerShdw blurRad="38100" dist="38100" dir="2700000" algn="tl">
                    <a:srgbClr val="000000">
                      <a:alpha val="43137"/>
                    </a:srgbClr>
                  </a:outerShdw>
                </a:effectLst>
              </a:rPr>
              <a:t>may be used for </a:t>
            </a:r>
            <a:r>
              <a:rPr lang="en-US" b="1" dirty="0" err="1">
                <a:effectLst>
                  <a:outerShdw blurRad="38100" dist="38100" dir="2700000" algn="tl">
                    <a:srgbClr val="000000">
                      <a:alpha val="43137"/>
                    </a:srgbClr>
                  </a:outerShdw>
                </a:effectLst>
              </a:rPr>
              <a:t>pruritus</a:t>
            </a:r>
            <a:r>
              <a:rPr lang="en-US" b="1" dirty="0">
                <a:effectLst>
                  <a:outerShdw blurRad="38100" dist="38100" dir="2700000" algn="tl">
                    <a:srgbClr val="000000">
                      <a:alpha val="43137"/>
                    </a:srgbClr>
                  </a:outerShdw>
                </a:effectLst>
              </a:rPr>
              <a:t>.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Systemic </a:t>
            </a:r>
            <a:r>
              <a:rPr lang="en-US" b="1" dirty="0">
                <a:effectLst>
                  <a:outerShdw blurRad="38100" dist="38100" dir="2700000" algn="tl">
                    <a:srgbClr val="000000">
                      <a:alpha val="43137"/>
                    </a:srgbClr>
                  </a:outerShdw>
                </a:effectLst>
              </a:rPr>
              <a:t>corticosteroids in short </a:t>
            </a:r>
            <a:r>
              <a:rPr lang="en-US" b="1" dirty="0" smtClean="0">
                <a:effectLst>
                  <a:outerShdw blurRad="38100" dist="38100" dir="2700000" algn="tl">
                    <a:srgbClr val="000000">
                      <a:alpha val="43137"/>
                    </a:srgbClr>
                  </a:outerShdw>
                </a:effectLst>
              </a:rPr>
              <a:t>courses</a:t>
            </a:r>
          </a:p>
          <a:p>
            <a:pPr algn="just"/>
            <a:r>
              <a:rPr lang="en-US" b="1" dirty="0" smtClean="0">
                <a:effectLst>
                  <a:outerShdw blurRad="38100" dist="38100" dir="2700000" algn="tl">
                    <a:srgbClr val="000000">
                      <a:alpha val="43137"/>
                    </a:srgbClr>
                  </a:outerShdw>
                </a:effectLst>
              </a:rPr>
              <a:t>hardening </a:t>
            </a:r>
            <a:r>
              <a:rPr lang="en-US" b="1" dirty="0">
                <a:effectLst>
                  <a:outerShdw blurRad="38100" dist="38100" dir="2700000" algn="tl">
                    <a:srgbClr val="000000">
                      <a:alpha val="43137"/>
                    </a:srgbClr>
                  </a:outerShdw>
                </a:effectLst>
              </a:rPr>
              <a:t>in the spring with UVB, narrow-band UVB, or </a:t>
            </a:r>
            <a:r>
              <a:rPr lang="en-US" b="1" dirty="0" err="1">
                <a:effectLst>
                  <a:outerShdw blurRad="38100" dist="38100" dir="2700000" algn="tl">
                    <a:srgbClr val="000000">
                      <a:alpha val="43137"/>
                    </a:srgbClr>
                  </a:outerShdw>
                </a:effectLst>
              </a:rPr>
              <a:t>psoralen</a:t>
            </a:r>
            <a:r>
              <a:rPr lang="en-US" b="1" dirty="0">
                <a:effectLst>
                  <a:outerShdw blurRad="38100" dist="38100" dir="2700000" algn="tl">
                    <a:srgbClr val="000000">
                      <a:alpha val="43137"/>
                    </a:srgbClr>
                  </a:outerShdw>
                </a:effectLst>
              </a:rPr>
              <a:t> + UVA (PUVA</a:t>
            </a:r>
            <a:r>
              <a:rPr lang="en-US" b="1" dirty="0" smtClean="0">
                <a:effectLst>
                  <a:outerShdw blurRad="38100" dist="38100" dir="2700000" algn="tl">
                    <a:srgbClr val="000000">
                      <a:alpha val="43137"/>
                    </a:srgbClr>
                  </a:outerShdw>
                </a:effectLst>
              </a:rPr>
              <a:t>)</a:t>
            </a:r>
          </a:p>
          <a:p>
            <a:pPr algn="just"/>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Systemic </a:t>
            </a:r>
            <a:r>
              <a:rPr lang="en-US" b="1" dirty="0" err="1">
                <a:effectLst>
                  <a:outerShdw blurRad="38100" dist="38100" dir="2700000" algn="tl">
                    <a:srgbClr val="000000">
                      <a:alpha val="43137"/>
                    </a:srgbClr>
                  </a:outerShdw>
                </a:effectLst>
              </a:rPr>
              <a:t>hydroxychloroquine</a:t>
            </a:r>
            <a:r>
              <a:rPr lang="en-US" b="1" dirty="0">
                <a:effectLst>
                  <a:outerShdw blurRad="38100" dist="38100" dir="2700000" algn="tl">
                    <a:srgbClr val="000000">
                      <a:alpha val="43137"/>
                    </a:srgbClr>
                  </a:outerShdw>
                </a:effectLst>
              </a:rPr>
              <a:t> sulfate, 200-400 mg/ day, may be used.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In </a:t>
            </a:r>
            <a:r>
              <a:rPr lang="en-US" b="1" dirty="0" smtClean="0">
                <a:effectLst>
                  <a:outerShdw blurRad="38100" dist="38100" dir="2700000" algn="tl">
                    <a:srgbClr val="000000">
                      <a:alpha val="43137"/>
                    </a:srgbClr>
                  </a:outerShdw>
                </a:effectLst>
              </a:rPr>
              <a:t>severe cases </a:t>
            </a:r>
            <a:r>
              <a:rPr lang="en-US" b="1" dirty="0" err="1" smtClean="0">
                <a:effectLst>
                  <a:outerShdw blurRad="38100" dist="38100" dir="2700000" algn="tl">
                    <a:srgbClr val="000000">
                      <a:alpha val="43137"/>
                    </a:srgbClr>
                  </a:outerShdw>
                </a:effectLst>
              </a:rPr>
              <a:t>azathioprine</a:t>
            </a:r>
            <a:r>
              <a:rPr lang="en-US" b="1" dirty="0">
                <a:effectLst>
                  <a:outerShdw blurRad="38100" dist="38100" dir="2700000" algn="tl">
                    <a:srgbClr val="000000">
                      <a:alpha val="43137"/>
                    </a:srgbClr>
                  </a:outerShdw>
                </a:effectLst>
              </a:rPr>
              <a:t>, cyclosporine, thalidomide, or </a:t>
            </a:r>
            <a:r>
              <a:rPr lang="en-US" b="1" dirty="0" err="1">
                <a:effectLst>
                  <a:outerShdw blurRad="38100" dist="38100" dir="2700000" algn="tl">
                    <a:srgbClr val="000000">
                      <a:alpha val="43137"/>
                    </a:srgbClr>
                  </a:outerShdw>
                </a:effectLst>
              </a:rPr>
              <a:t>mycophenolate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mofetil</a:t>
            </a:r>
            <a:r>
              <a:rPr lang="en-US" b="1" dirty="0">
                <a:effectLst>
                  <a:outerShdw blurRad="38100" dist="38100" dir="2700000" algn="tl">
                    <a:srgbClr val="000000">
                      <a:alpha val="43137"/>
                    </a:srgbClr>
                  </a:outerShdw>
                </a:effectLst>
              </a:rPr>
              <a:t> may be considered.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14400"/>
          </a:xfrm>
        </p:spPr>
        <p:txBody>
          <a:bodyPr>
            <a:normAutofit/>
          </a:bodyPr>
          <a:lstStyle/>
          <a:p>
            <a:pPr algn="l"/>
            <a:r>
              <a:rPr lang="en-US" sz="3600" b="1" dirty="0" smtClean="0">
                <a:solidFill>
                  <a:srgbClr val="FFFF00"/>
                </a:solidFill>
              </a:rPr>
              <a:t>2.Solar </a:t>
            </a:r>
            <a:r>
              <a:rPr lang="en-US" sz="3600" b="1" dirty="0" err="1" smtClean="0">
                <a:solidFill>
                  <a:srgbClr val="FFFF00"/>
                </a:solidFill>
              </a:rPr>
              <a:t>urticaria</a:t>
            </a:r>
            <a:endParaRPr lang="en-US" sz="3600" dirty="0">
              <a:solidFill>
                <a:srgbClr val="FFFF00"/>
              </a:solidFill>
            </a:endParaRPr>
          </a:p>
        </p:txBody>
      </p:sp>
      <p:sp>
        <p:nvSpPr>
          <p:cNvPr id="3" name="عنصر نائب للمحتوى 2"/>
          <p:cNvSpPr>
            <a:spLocks noGrp="1"/>
          </p:cNvSpPr>
          <p:nvPr>
            <p:ph idx="1"/>
          </p:nvPr>
        </p:nvSpPr>
        <p:spPr>
          <a:xfrm>
            <a:off x="0" y="990600"/>
            <a:ext cx="9144000" cy="5867400"/>
          </a:xfrm>
          <a:solidFill>
            <a:schemeClr val="bg2">
              <a:lumMod val="40000"/>
              <a:lumOff val="60000"/>
            </a:schemeClr>
          </a:solidFill>
        </p:spPr>
        <p:txBody>
          <a:bodyPr>
            <a:normAutofit/>
          </a:bodyPr>
          <a:lstStyle/>
          <a:p>
            <a:pPr algn="just"/>
            <a:r>
              <a:rPr lang="en-US" b="1" dirty="0" smtClean="0">
                <a:effectLst>
                  <a:outerShdw blurRad="38100" dist="38100" dir="2700000" algn="tl">
                    <a:srgbClr val="000000">
                      <a:alpha val="43137"/>
                    </a:srgbClr>
                  </a:outerShdw>
                </a:effectLst>
              </a:rPr>
              <a:t>most </a:t>
            </a:r>
            <a:r>
              <a:rPr lang="en-US" b="1" dirty="0">
                <a:effectLst>
                  <a:outerShdw blurRad="38100" dist="38100" dir="2700000" algn="tl">
                    <a:srgbClr val="000000">
                      <a:alpha val="43137"/>
                    </a:srgbClr>
                  </a:outerShdw>
                </a:effectLst>
              </a:rPr>
              <a:t>common in females aged 20-40 years. Within seconds to minutes after light exposure, typical </a:t>
            </a:r>
            <a:r>
              <a:rPr lang="en-US" b="1" dirty="0" err="1">
                <a:effectLst>
                  <a:outerShdw blurRad="38100" dist="38100" dir="2700000" algn="tl">
                    <a:srgbClr val="000000">
                      <a:alpha val="43137"/>
                    </a:srgbClr>
                  </a:outerShdw>
                </a:effectLst>
              </a:rPr>
              <a:t>urticarial</a:t>
            </a:r>
            <a:r>
              <a:rPr lang="en-US" b="1" dirty="0">
                <a:effectLst>
                  <a:outerShdw blurRad="38100" dist="38100" dir="2700000" algn="tl">
                    <a:srgbClr val="000000">
                      <a:alpha val="43137"/>
                    </a:srgbClr>
                  </a:outerShdw>
                </a:effectLst>
              </a:rPr>
              <a:t> lesions appear and resolve in 1-2 h, rarely lasting more than 24 h.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Chronically </a:t>
            </a:r>
            <a:r>
              <a:rPr lang="en-US" b="1" dirty="0">
                <a:effectLst>
                  <a:outerShdw blurRad="38100" dist="38100" dir="2700000" algn="tl">
                    <a:srgbClr val="000000">
                      <a:alpha val="43137"/>
                    </a:srgbClr>
                  </a:outerShdw>
                </a:effectLst>
              </a:rPr>
              <a:t>exposed sites may have some reduced sensitivity. In severe attacks</a:t>
            </a:r>
            <a:r>
              <a:rPr lang="en-US" b="1" dirty="0" smtClean="0">
                <a:effectLst>
                  <a:outerShdw blurRad="38100" dist="38100" dir="2700000" algn="tl">
                    <a:srgbClr val="000000">
                      <a:alpha val="43137"/>
                    </a:srgbClr>
                  </a:outerShdw>
                </a:effectLst>
              </a:rPr>
              <a:t>, syncope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bronchospasm</a:t>
            </a:r>
            <a:r>
              <a:rPr lang="en-US" b="1" dirty="0">
                <a:effectLst>
                  <a:outerShdw blurRad="38100" dist="38100" dir="2700000" algn="tl">
                    <a:srgbClr val="000000">
                      <a:alpha val="43137"/>
                    </a:srgbClr>
                  </a:outerShdw>
                </a:effectLst>
              </a:rPr>
              <a:t>, and anaphylaxis may occur.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Broad-spectrum </a:t>
            </a:r>
            <a:r>
              <a:rPr lang="en-US" b="1" dirty="0">
                <a:effectLst>
                  <a:outerShdw blurRad="38100" dist="38100" dir="2700000" algn="tl">
                    <a:srgbClr val="000000">
                      <a:alpha val="43137"/>
                    </a:srgbClr>
                  </a:outerShdw>
                </a:effectLst>
              </a:rPr>
              <a:t>sunscreens should be used. Antihistamines, especially the non sedating H1 agents </a:t>
            </a:r>
            <a:r>
              <a:rPr lang="en-US" b="1" dirty="0" err="1">
                <a:effectLst>
                  <a:outerShdw blurRad="38100" dist="38100" dir="2700000" algn="tl">
                    <a:srgbClr val="000000">
                      <a:alpha val="43137"/>
                    </a:srgbClr>
                  </a:outerShdw>
                </a:effectLst>
              </a:rPr>
              <a:t>loratadine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cetirizine</a:t>
            </a:r>
            <a:r>
              <a:rPr lang="en-US" b="1" dirty="0">
                <a:effectLst>
                  <a:outerShdw blurRad="38100" dist="38100" dir="2700000" algn="tl">
                    <a:srgbClr val="000000">
                      <a:alpha val="43137"/>
                    </a:srgbClr>
                  </a:outerShdw>
                </a:effectLst>
              </a:rPr>
              <a:t>, and </a:t>
            </a:r>
            <a:r>
              <a:rPr lang="en-US" b="1" dirty="0" err="1">
                <a:effectLst>
                  <a:outerShdw blurRad="38100" dist="38100" dir="2700000" algn="tl">
                    <a:srgbClr val="000000">
                      <a:alpha val="43137"/>
                    </a:srgbClr>
                  </a:outerShdw>
                </a:effectLst>
              </a:rPr>
              <a:t>fexofenadine</a:t>
            </a:r>
            <a:r>
              <a:rPr lang="en-US" b="1" dirty="0">
                <a:effectLst>
                  <a:outerShdw blurRad="38100" dist="38100" dir="2700000" algn="tl">
                    <a:srgbClr val="000000">
                      <a:alpha val="43137"/>
                    </a:srgbClr>
                  </a:outerShdw>
                </a:effectLst>
              </a:rPr>
              <a:t>. PUVA or increasing UVA </a:t>
            </a:r>
            <a:r>
              <a:rPr lang="en-US" b="1" dirty="0" smtClean="0">
                <a:effectLst>
                  <a:outerShdw blurRad="38100" dist="38100" dir="2700000" algn="tl">
                    <a:srgbClr val="000000">
                      <a:alpha val="43137"/>
                    </a:srgbClr>
                  </a:outerShdw>
                </a:effectLst>
              </a:rPr>
              <a:t>exposures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2438400" y="1295400"/>
            <a:ext cx="4038599"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95400"/>
          </a:xfrm>
          <a:solidFill>
            <a:schemeClr val="accent2">
              <a:lumMod val="75000"/>
            </a:schemeClr>
          </a:solidFill>
        </p:spPr>
        <p:txBody>
          <a:bodyPr>
            <a:normAutofit/>
          </a:bodyPr>
          <a:lstStyle/>
          <a:p>
            <a:pPr algn="l"/>
            <a:r>
              <a:rPr lang="en-US" sz="3600" b="1" dirty="0" smtClean="0">
                <a:solidFill>
                  <a:srgbClr val="FFFF00"/>
                </a:solidFill>
              </a:rPr>
              <a:t>3.Chronic actinic dermatitis</a:t>
            </a:r>
            <a:r>
              <a:rPr lang="en-US" sz="3600" dirty="0" smtClean="0">
                <a:solidFill>
                  <a:srgbClr val="FFFF00"/>
                </a:solidFill>
              </a:rPr>
              <a:t/>
            </a:r>
            <a:br>
              <a:rPr lang="en-US" sz="3600" dirty="0" smtClean="0">
                <a:solidFill>
                  <a:srgbClr val="FFFF00"/>
                </a:solidFill>
              </a:rPr>
            </a:br>
            <a:endParaRPr lang="en-US" sz="3600" dirty="0">
              <a:solidFill>
                <a:srgbClr val="FFFF00"/>
              </a:solidFill>
            </a:endParaRPr>
          </a:p>
        </p:txBody>
      </p:sp>
      <p:sp>
        <p:nvSpPr>
          <p:cNvPr id="3" name="عنصر نائب للمحتوى 2"/>
          <p:cNvSpPr>
            <a:spLocks noGrp="1"/>
          </p:cNvSpPr>
          <p:nvPr>
            <p:ph idx="1"/>
          </p:nvPr>
        </p:nvSpPr>
        <p:spPr>
          <a:xfrm>
            <a:off x="0" y="762000"/>
            <a:ext cx="8991600" cy="6096000"/>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r>
              <a:rPr lang="en-US" b="1" dirty="0" smtClean="0"/>
              <a:t>Persistent</a:t>
            </a:r>
            <a:r>
              <a:rPr lang="en-US" b="1" dirty="0"/>
              <a:t>, chronic, eczematous eruption in the absence of exposure to known </a:t>
            </a:r>
            <a:r>
              <a:rPr lang="en-US" b="1" dirty="0" err="1"/>
              <a:t>photosensitizers</a:t>
            </a:r>
            <a:r>
              <a:rPr lang="en-US" b="1" dirty="0"/>
              <a:t>. </a:t>
            </a:r>
          </a:p>
          <a:p>
            <a:pPr algn="just"/>
            <a:r>
              <a:rPr lang="en-US" b="1" dirty="0" smtClean="0"/>
              <a:t>affects </a:t>
            </a:r>
            <a:r>
              <a:rPr lang="en-US" b="1" dirty="0"/>
              <a:t>middle-aged or elderly men. Skin lesions consist of edematous, scaling, thickened patches and </a:t>
            </a:r>
            <a:r>
              <a:rPr lang="en-US" b="1" dirty="0" smtClean="0"/>
              <a:t>plaques </a:t>
            </a:r>
            <a:r>
              <a:rPr lang="en-US" b="1" dirty="0"/>
              <a:t>occur </a:t>
            </a:r>
            <a:r>
              <a:rPr lang="en-US" b="1" dirty="0" smtClean="0"/>
              <a:t>on exposed </a:t>
            </a:r>
            <a:r>
              <a:rPr lang="en-US" b="1" dirty="0"/>
              <a:t>skin and may pare the upper eyelids, behind the ears, and the bottoms of </a:t>
            </a:r>
            <a:r>
              <a:rPr lang="en-US" b="1" dirty="0" smtClean="0"/>
              <a:t>wrinkles. </a:t>
            </a:r>
            <a:r>
              <a:rPr lang="en-US" b="1" dirty="0"/>
              <a:t>In about one-third of patients</a:t>
            </a:r>
            <a:r>
              <a:rPr lang="en-US" b="1" dirty="0" smtClean="0"/>
              <a:t>, </a:t>
            </a:r>
            <a:r>
              <a:rPr lang="en-US" b="1" dirty="0" err="1" smtClean="0"/>
              <a:t>photopatch</a:t>
            </a:r>
            <a:r>
              <a:rPr lang="en-US" b="1" dirty="0" smtClean="0"/>
              <a:t> </a:t>
            </a:r>
            <a:r>
              <a:rPr lang="en-US" b="1" dirty="0"/>
              <a:t>testing yields a positive </a:t>
            </a:r>
            <a:r>
              <a:rPr lang="en-US" b="1" dirty="0" smtClean="0"/>
              <a:t>response</a:t>
            </a:r>
            <a:endParaRPr lang="en-US" b="1" dirty="0"/>
          </a:p>
          <a:p>
            <a:pPr algn="just"/>
            <a:r>
              <a:rPr lang="en-US" b="1" dirty="0"/>
              <a:t>        Therapy </a:t>
            </a:r>
            <a:r>
              <a:rPr lang="en-US" b="1" dirty="0" smtClean="0"/>
              <a:t>includes </a:t>
            </a:r>
            <a:r>
              <a:rPr lang="en-US" b="1" dirty="0"/>
              <a:t>identifying possible topical </a:t>
            </a:r>
            <a:r>
              <a:rPr lang="en-US" b="1" dirty="0" err="1"/>
              <a:t>photosensitizers</a:t>
            </a:r>
            <a:r>
              <a:rPr lang="en-US" b="1" dirty="0"/>
              <a:t> </a:t>
            </a:r>
            <a:r>
              <a:rPr lang="en-US" b="1" dirty="0" smtClean="0"/>
              <a:t>Maximum </a:t>
            </a:r>
            <a:r>
              <a:rPr lang="en-US" b="1" dirty="0"/>
              <a:t>sun avoidance and broad-spectrum sunscreens are essential. Topical </a:t>
            </a:r>
            <a:r>
              <a:rPr lang="en-US" b="1" dirty="0" err="1"/>
              <a:t>tacrolimus</a:t>
            </a:r>
            <a:r>
              <a:rPr lang="en-US" b="1" dirty="0"/>
              <a:t> is useful in some patients. Topical and systemic steroids are effective in some cases. </a:t>
            </a:r>
            <a:r>
              <a:rPr lang="en-US" b="1" dirty="0" err="1">
                <a:solidFill>
                  <a:srgbClr val="C00000"/>
                </a:solidFill>
              </a:rPr>
              <a:t>Azathioprine</a:t>
            </a:r>
            <a:r>
              <a:rPr lang="en-US" b="1" dirty="0">
                <a:solidFill>
                  <a:srgbClr val="C00000"/>
                </a:solidFill>
              </a:rPr>
              <a:t>, 50-200 mg/ day, is the most reproducibly effective treatment. </a:t>
            </a:r>
          </a:p>
          <a:p>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accent5">
              <a:lumMod val="75000"/>
            </a:schemeClr>
          </a:solidFill>
        </p:spPr>
        <p:txBody>
          <a:bodyPr>
            <a:normAutofit fontScale="92500"/>
          </a:bodyPr>
          <a:lstStyle/>
          <a:p>
            <a:pPr algn="just"/>
            <a:r>
              <a:rPr lang="en-US" b="1" i="1" dirty="0" err="1">
                <a:solidFill>
                  <a:srgbClr val="FFFF00"/>
                </a:solidFill>
              </a:rPr>
              <a:t>Miliaria</a:t>
            </a:r>
            <a:r>
              <a:rPr lang="en-US" b="1" i="1" dirty="0">
                <a:solidFill>
                  <a:srgbClr val="FFFF00"/>
                </a:solidFill>
              </a:rPr>
              <a:t> </a:t>
            </a:r>
            <a:r>
              <a:rPr lang="en-US" b="1" i="1" dirty="0" err="1">
                <a:solidFill>
                  <a:srgbClr val="FFFF00"/>
                </a:solidFill>
              </a:rPr>
              <a:t>crystallina</a:t>
            </a:r>
            <a:r>
              <a:rPr lang="en-US" dirty="0">
                <a:solidFill>
                  <a:srgbClr val="FFFF00"/>
                </a:solidFill>
              </a:rPr>
              <a:t> </a:t>
            </a:r>
            <a:r>
              <a:rPr lang="en-US" dirty="0" smtClean="0"/>
              <a:t>small, clear, asymptomatic </a:t>
            </a:r>
            <a:r>
              <a:rPr lang="en-US" dirty="0"/>
              <a:t>superficial vesicles with no inflammatory reaction. It appears in </a:t>
            </a:r>
            <a:r>
              <a:rPr lang="en-US" dirty="0" smtClean="0"/>
              <a:t>bedridden, </a:t>
            </a:r>
            <a:r>
              <a:rPr lang="en-US" dirty="0"/>
              <a:t>bundled </a:t>
            </a:r>
            <a:r>
              <a:rPr lang="en-US" dirty="0" smtClean="0"/>
              <a:t>children. </a:t>
            </a:r>
            <a:r>
              <a:rPr lang="en-US" b="1" u="sng" dirty="0" smtClean="0">
                <a:effectLst>
                  <a:outerShdw blurRad="38100" dist="38100" dir="2700000" algn="tl">
                    <a:srgbClr val="000000">
                      <a:alpha val="43137"/>
                    </a:srgbClr>
                  </a:outerShdw>
                </a:effectLst>
              </a:rPr>
              <a:t>self-limited</a:t>
            </a:r>
            <a:endParaRPr lang="en-US" b="1" u="sng" dirty="0">
              <a:effectLst>
                <a:outerShdw blurRad="38100" dist="38100" dir="2700000" algn="tl">
                  <a:srgbClr val="000000">
                    <a:alpha val="43137"/>
                  </a:srgbClr>
                </a:outerShdw>
              </a:effectLst>
            </a:endParaRPr>
          </a:p>
          <a:p>
            <a:pPr algn="just"/>
            <a:r>
              <a:rPr lang="en-US" b="1" i="1" dirty="0"/>
              <a:t> </a:t>
            </a:r>
            <a:r>
              <a:rPr lang="en-US" b="1" i="1" dirty="0" err="1" smtClean="0">
                <a:solidFill>
                  <a:srgbClr val="FFFF00"/>
                </a:solidFill>
              </a:rPr>
              <a:t>Miliaria</a:t>
            </a:r>
            <a:r>
              <a:rPr lang="en-US" b="1" i="1" dirty="0" smtClean="0">
                <a:solidFill>
                  <a:srgbClr val="FFFF00"/>
                </a:solidFill>
              </a:rPr>
              <a:t> </a:t>
            </a:r>
            <a:r>
              <a:rPr lang="en-US" b="1" i="1" dirty="0" err="1">
                <a:solidFill>
                  <a:srgbClr val="FFFF00"/>
                </a:solidFill>
              </a:rPr>
              <a:t>rubra</a:t>
            </a:r>
            <a:r>
              <a:rPr lang="en-US" b="1" dirty="0">
                <a:solidFill>
                  <a:srgbClr val="FFFF00"/>
                </a:solidFill>
              </a:rPr>
              <a:t> </a:t>
            </a:r>
            <a:r>
              <a:rPr lang="en-US" dirty="0" smtClean="0"/>
              <a:t>discrete</a:t>
            </a:r>
            <a:r>
              <a:rPr lang="en-US" dirty="0"/>
              <a:t>, </a:t>
            </a:r>
            <a:r>
              <a:rPr lang="en-US" b="1" u="sng" dirty="0" err="1" smtClean="0">
                <a:effectLst>
                  <a:outerShdw blurRad="38100" dist="38100" dir="2700000" algn="tl">
                    <a:srgbClr val="000000">
                      <a:alpha val="43137"/>
                    </a:srgbClr>
                  </a:outerShdw>
                </a:effectLst>
              </a:rPr>
              <a:t>pruritic</a:t>
            </a:r>
            <a:r>
              <a:rPr lang="en-US" dirty="0"/>
              <a:t>, </a:t>
            </a:r>
            <a:r>
              <a:rPr lang="en-US" dirty="0" err="1"/>
              <a:t>erythematous</a:t>
            </a:r>
            <a:r>
              <a:rPr lang="en-US" dirty="0"/>
              <a:t> </a:t>
            </a:r>
            <a:r>
              <a:rPr lang="en-US" dirty="0" err="1"/>
              <a:t>papulovesicles</a:t>
            </a:r>
            <a:r>
              <a:rPr lang="en-US" dirty="0"/>
              <a:t> </a:t>
            </a:r>
            <a:r>
              <a:rPr lang="en-US" dirty="0" smtClean="0"/>
              <a:t>prickling or </a:t>
            </a:r>
            <a:r>
              <a:rPr lang="en-US" dirty="0"/>
              <a:t>tingling. </a:t>
            </a:r>
            <a:r>
              <a:rPr lang="en-US" dirty="0" smtClean="0"/>
              <a:t>confluent </a:t>
            </a:r>
            <a:r>
              <a:rPr lang="en-US" dirty="0"/>
              <a:t>on a bed of </a:t>
            </a:r>
            <a:r>
              <a:rPr lang="en-US" dirty="0" err="1"/>
              <a:t>erythema</a:t>
            </a:r>
            <a:r>
              <a:rPr lang="en-US" dirty="0"/>
              <a:t>. </a:t>
            </a:r>
            <a:r>
              <a:rPr lang="en-US" dirty="0" err="1" smtClean="0"/>
              <a:t>antecubital</a:t>
            </a:r>
            <a:r>
              <a:rPr lang="en-US" dirty="0" smtClean="0"/>
              <a:t> </a:t>
            </a:r>
            <a:r>
              <a:rPr lang="en-US" dirty="0"/>
              <a:t>and </a:t>
            </a:r>
            <a:r>
              <a:rPr lang="en-US" dirty="0" err="1"/>
              <a:t>popliteal</a:t>
            </a:r>
            <a:r>
              <a:rPr lang="en-US" dirty="0"/>
              <a:t> </a:t>
            </a:r>
            <a:r>
              <a:rPr lang="en-US" dirty="0" err="1"/>
              <a:t>fossae,trunk</a:t>
            </a:r>
            <a:r>
              <a:rPr lang="en-US" dirty="0"/>
              <a:t>, </a:t>
            </a:r>
            <a:r>
              <a:rPr lang="en-US" dirty="0" err="1"/>
              <a:t>inframammary</a:t>
            </a:r>
            <a:r>
              <a:rPr lang="en-US" dirty="0"/>
              <a:t> areas </a:t>
            </a:r>
            <a:r>
              <a:rPr lang="en-US" dirty="0" smtClean="0"/>
              <a:t>abdomen and </a:t>
            </a:r>
            <a:r>
              <a:rPr lang="en-US" dirty="0"/>
              <a:t>inguinal </a:t>
            </a:r>
            <a:r>
              <a:rPr lang="en-US" dirty="0" smtClean="0"/>
              <a:t>regions</a:t>
            </a:r>
            <a:endParaRPr lang="en-US" dirty="0"/>
          </a:p>
          <a:p>
            <a:pPr algn="just"/>
            <a:r>
              <a:rPr lang="en-US" b="1" i="1" dirty="0" smtClean="0"/>
              <a:t> </a:t>
            </a:r>
            <a:r>
              <a:rPr lang="en-US" b="1" i="1" dirty="0" err="1">
                <a:solidFill>
                  <a:srgbClr val="FFFF00"/>
                </a:solidFill>
              </a:rPr>
              <a:t>Miliaria</a:t>
            </a:r>
            <a:r>
              <a:rPr lang="en-US" b="1" i="1" dirty="0">
                <a:solidFill>
                  <a:srgbClr val="FFFF00"/>
                </a:solidFill>
              </a:rPr>
              <a:t> </a:t>
            </a:r>
            <a:r>
              <a:rPr lang="en-US" b="1" i="1" dirty="0" err="1" smtClean="0">
                <a:solidFill>
                  <a:srgbClr val="FFFF00"/>
                </a:solidFill>
              </a:rPr>
              <a:t>pustulosa</a:t>
            </a:r>
            <a:r>
              <a:rPr lang="en-US" dirty="0" smtClean="0">
                <a:solidFill>
                  <a:srgbClr val="FFFF00"/>
                </a:solidFill>
              </a:rPr>
              <a:t> </a:t>
            </a:r>
            <a:r>
              <a:rPr lang="en-US" dirty="0" smtClean="0"/>
              <a:t>dermatitis produced injury of </a:t>
            </a:r>
            <a:r>
              <a:rPr lang="en-US" dirty="0"/>
              <a:t>the sweat duct</a:t>
            </a:r>
            <a:r>
              <a:rPr lang="en-US" dirty="0" smtClean="0"/>
              <a:t>. </a:t>
            </a:r>
            <a:r>
              <a:rPr lang="en-US" b="1" u="sng" dirty="0" err="1">
                <a:effectLst>
                  <a:outerShdw blurRad="38100" dist="38100" dir="2700000" algn="tl">
                    <a:srgbClr val="000000">
                      <a:alpha val="43137"/>
                    </a:srgbClr>
                  </a:outerShdw>
                </a:effectLst>
              </a:rPr>
              <a:t>pruritic</a:t>
            </a:r>
            <a:r>
              <a:rPr lang="en-US" dirty="0"/>
              <a:t> superficial pustules,  independent of the hair follicle, </a:t>
            </a:r>
            <a:r>
              <a:rPr lang="en-US" b="1" dirty="0" err="1" smtClean="0">
                <a:solidFill>
                  <a:srgbClr val="FFC000"/>
                </a:solidFill>
              </a:rPr>
              <a:t>intertriginous</a:t>
            </a:r>
            <a:r>
              <a:rPr lang="en-US" b="1" dirty="0" smtClean="0">
                <a:solidFill>
                  <a:srgbClr val="FFC000"/>
                </a:solidFill>
              </a:rPr>
              <a:t> </a:t>
            </a:r>
            <a:r>
              <a:rPr lang="en-US" b="1" dirty="0">
                <a:solidFill>
                  <a:srgbClr val="FFC000"/>
                </a:solidFill>
              </a:rPr>
              <a:t>areas (</a:t>
            </a:r>
            <a:r>
              <a:rPr lang="en-US" b="1" dirty="0" err="1">
                <a:solidFill>
                  <a:srgbClr val="FFC000"/>
                </a:solidFill>
              </a:rPr>
              <a:t>intertrigo</a:t>
            </a:r>
            <a:r>
              <a:rPr lang="en-US" b="1" dirty="0">
                <a:solidFill>
                  <a:srgbClr val="FFC000"/>
                </a:solidFill>
              </a:rPr>
              <a:t>), flexure surfaces of the extremities (Contact dermatitis), scrotum (lichen simplex </a:t>
            </a:r>
            <a:r>
              <a:rPr lang="en-US" b="1" dirty="0" err="1">
                <a:solidFill>
                  <a:srgbClr val="FFC000"/>
                </a:solidFill>
              </a:rPr>
              <a:t>chronicus</a:t>
            </a:r>
            <a:r>
              <a:rPr lang="en-US" b="1" dirty="0">
                <a:solidFill>
                  <a:srgbClr val="FFC000"/>
                </a:solidFill>
              </a:rPr>
              <a:t>).</a:t>
            </a:r>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4495800" y="1447800"/>
            <a:ext cx="2895600" cy="388620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1447800" y="1447800"/>
            <a:ext cx="30480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143000"/>
          </a:xfrm>
          <a:solidFill>
            <a:schemeClr val="accent2">
              <a:lumMod val="60000"/>
              <a:lumOff val="40000"/>
            </a:schemeClr>
          </a:solidFill>
        </p:spPr>
        <p:txBody>
          <a:bodyPr>
            <a:normAutofit fontScale="90000"/>
          </a:bodyPr>
          <a:lstStyle/>
          <a:p>
            <a:r>
              <a:rPr lang="en-US" b="1" dirty="0" smtClean="0"/>
              <a:t>Mechanical injuries</a:t>
            </a:r>
            <a:r>
              <a:rPr lang="en-US" dirty="0" smtClean="0"/>
              <a:t/>
            </a:r>
            <a:br>
              <a:rPr lang="en-US" dirty="0" smtClean="0"/>
            </a:br>
            <a:endParaRPr lang="en-US" dirty="0"/>
          </a:p>
        </p:txBody>
      </p:sp>
      <p:sp>
        <p:nvSpPr>
          <p:cNvPr id="3" name="عنصر نائب للمحتوى 2"/>
          <p:cNvSpPr>
            <a:spLocks noGrp="1"/>
          </p:cNvSpPr>
          <p:nvPr>
            <p:ph idx="1"/>
          </p:nvPr>
        </p:nvSpPr>
        <p:spPr>
          <a:xfrm>
            <a:off x="0" y="838200"/>
            <a:ext cx="9144000" cy="6019800"/>
          </a:xfrm>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r>
              <a:rPr lang="en-US" sz="3800" b="1" dirty="0" smtClean="0">
                <a:solidFill>
                  <a:srgbClr val="FFC000"/>
                </a:solidFill>
                <a:effectLst>
                  <a:outerShdw blurRad="38100" dist="38100" dir="2700000" algn="tl">
                    <a:srgbClr val="000000">
                      <a:alpha val="43137"/>
                    </a:srgbClr>
                  </a:outerShdw>
                </a:effectLst>
              </a:rPr>
              <a:t>1.Callus</a:t>
            </a:r>
            <a:endParaRPr lang="en-US" sz="3800" b="1" dirty="0">
              <a:solidFill>
                <a:srgbClr val="FFC000"/>
              </a:solidFill>
              <a:effectLst>
                <a:outerShdw blurRad="38100" dist="38100" dir="2700000" algn="tl">
                  <a:srgbClr val="000000">
                    <a:alpha val="43137"/>
                  </a:srgbClr>
                </a:outerShdw>
              </a:effectLst>
            </a:endParaRPr>
          </a:p>
          <a:p>
            <a:pPr algn="just"/>
            <a:r>
              <a:rPr lang="en-US" dirty="0" smtClean="0"/>
              <a:t>non </a:t>
            </a:r>
            <a:r>
              <a:rPr lang="en-US" dirty="0"/>
              <a:t>penetrating, circumscribed hyperkeratosis produced by pressure. </a:t>
            </a:r>
            <a:r>
              <a:rPr lang="en-US" dirty="0" smtClean="0"/>
              <a:t>occurs </a:t>
            </a:r>
            <a:r>
              <a:rPr lang="en-US" dirty="0"/>
              <a:t>on parts of </a:t>
            </a:r>
            <a:r>
              <a:rPr lang="en-US" dirty="0" smtClean="0"/>
              <a:t>body </a:t>
            </a:r>
            <a:r>
              <a:rPr lang="en-US" dirty="0"/>
              <a:t>subject to intermittent </a:t>
            </a:r>
            <a:r>
              <a:rPr lang="en-US" dirty="0" smtClean="0"/>
              <a:t>pressure(palms </a:t>
            </a:r>
            <a:r>
              <a:rPr lang="en-US" dirty="0"/>
              <a:t>and </a:t>
            </a:r>
            <a:r>
              <a:rPr lang="en-US" dirty="0" smtClean="0"/>
              <a:t>soles) </a:t>
            </a:r>
            <a:r>
              <a:rPr lang="en-US" dirty="0"/>
              <a:t>and especially the bony prominences of the joints. </a:t>
            </a:r>
            <a:endParaRPr lang="en-US" dirty="0" smtClean="0"/>
          </a:p>
          <a:p>
            <a:pPr algn="just"/>
            <a:r>
              <a:rPr lang="en-US" dirty="0" smtClean="0"/>
              <a:t>boxer's </a:t>
            </a:r>
            <a:r>
              <a:rPr lang="en-US" dirty="0"/>
              <a:t>knuckle pads, tennis toe, prayer callus, neck callosities of </a:t>
            </a:r>
            <a:r>
              <a:rPr lang="en-US" dirty="0" smtClean="0"/>
              <a:t>violinists</a:t>
            </a:r>
          </a:p>
          <a:p>
            <a:pPr algn="just"/>
            <a:r>
              <a:rPr lang="en-US" dirty="0" smtClean="0"/>
              <a:t>callus has </a:t>
            </a:r>
            <a:r>
              <a:rPr lang="en-US" b="1" dirty="0" smtClean="0">
                <a:solidFill>
                  <a:srgbClr val="FFFF00"/>
                </a:solidFill>
                <a:effectLst>
                  <a:outerShdw blurRad="38100" dist="38100" dir="2700000" algn="tl">
                    <a:srgbClr val="000000">
                      <a:alpha val="43137"/>
                    </a:srgbClr>
                  </a:outerShdw>
                </a:effectLst>
              </a:rPr>
              <a:t>no </a:t>
            </a:r>
            <a:r>
              <a:rPr lang="en-US" b="1" dirty="0">
                <a:solidFill>
                  <a:srgbClr val="FFFF00"/>
                </a:solidFill>
                <a:effectLst>
                  <a:outerShdw blurRad="38100" dist="38100" dir="2700000" algn="tl">
                    <a:srgbClr val="000000">
                      <a:alpha val="43137"/>
                    </a:srgbClr>
                  </a:outerShdw>
                </a:effectLst>
              </a:rPr>
              <a:t>penetrating central </a:t>
            </a:r>
            <a:r>
              <a:rPr lang="en-US" b="1" dirty="0" err="1" smtClean="0">
                <a:solidFill>
                  <a:srgbClr val="FFFF00"/>
                </a:solidFill>
                <a:effectLst>
                  <a:outerShdw blurRad="38100" dist="38100" dir="2700000" algn="tl">
                    <a:srgbClr val="000000">
                      <a:alpha val="43137"/>
                    </a:srgbClr>
                  </a:outerShdw>
                </a:effectLst>
              </a:rPr>
              <a:t>core,a</a:t>
            </a:r>
            <a:r>
              <a:rPr lang="en-US" b="1" dirty="0" smtClean="0">
                <a:solidFill>
                  <a:srgbClr val="FFFF00"/>
                </a:solidFill>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more diffuse thickening. </a:t>
            </a:r>
            <a:r>
              <a:rPr lang="en-US" b="1" dirty="0" smtClean="0">
                <a:solidFill>
                  <a:srgbClr val="FFFF00"/>
                </a:solidFill>
                <a:effectLst>
                  <a:outerShdw blurRad="38100" dist="38100" dir="2700000" algn="tl">
                    <a:srgbClr val="000000">
                      <a:alpha val="43137"/>
                    </a:srgbClr>
                  </a:outerShdw>
                </a:effectLst>
              </a:rPr>
              <a:t>disappear </a:t>
            </a:r>
            <a:r>
              <a:rPr lang="en-US" b="1" dirty="0">
                <a:solidFill>
                  <a:srgbClr val="FFFF00"/>
                </a:solidFill>
                <a:effectLst>
                  <a:outerShdw blurRad="38100" dist="38100" dir="2700000" algn="tl">
                    <a:srgbClr val="000000">
                      <a:alpha val="43137"/>
                    </a:srgbClr>
                  </a:outerShdw>
                </a:effectLst>
              </a:rPr>
              <a:t>spontaneously when </a:t>
            </a:r>
            <a:r>
              <a:rPr lang="en-US" b="1" dirty="0" smtClean="0">
                <a:solidFill>
                  <a:srgbClr val="FFFF00"/>
                </a:solidFill>
                <a:effectLst>
                  <a:outerShdw blurRad="38100" dist="38100" dir="2700000" algn="tl">
                    <a:srgbClr val="000000">
                      <a:alpha val="43137"/>
                    </a:srgbClr>
                  </a:outerShdw>
                </a:effectLst>
              </a:rPr>
              <a:t>pressure removed</a:t>
            </a:r>
            <a:r>
              <a:rPr lang="en-US" dirty="0"/>
              <a:t>. </a:t>
            </a:r>
            <a:endParaRPr lang="en-US" dirty="0" smtClean="0"/>
          </a:p>
          <a:p>
            <a:pPr algn="just"/>
            <a:r>
              <a:rPr lang="en-US" dirty="0" smtClean="0"/>
              <a:t>Ill-fitting </a:t>
            </a:r>
            <a:r>
              <a:rPr lang="en-US" dirty="0"/>
              <a:t>shoes, orthopedic problems of the foot </a:t>
            </a:r>
            <a:r>
              <a:rPr lang="en-US" dirty="0" smtClean="0"/>
              <a:t>exerting </a:t>
            </a:r>
            <a:r>
              <a:rPr lang="en-US" dirty="0"/>
              <a:t>abnormal </a:t>
            </a:r>
            <a:r>
              <a:rPr lang="en-US" dirty="0" smtClean="0"/>
              <a:t>pressure as in </a:t>
            </a:r>
            <a:r>
              <a:rPr lang="en-US" dirty="0"/>
              <a:t>painful callosities of the feet. </a:t>
            </a:r>
            <a:endParaRPr lang="en-US" dirty="0" smtClean="0"/>
          </a:p>
          <a:p>
            <a:pPr algn="just"/>
            <a:r>
              <a:rPr lang="en-US" dirty="0" smtClean="0"/>
              <a:t>Padding </a:t>
            </a:r>
            <a:r>
              <a:rPr lang="en-US" dirty="0"/>
              <a:t>to relieve the pressure, paring of the thickened </a:t>
            </a:r>
            <a:r>
              <a:rPr lang="en-US" dirty="0" err="1" smtClean="0"/>
              <a:t>callus,use</a:t>
            </a:r>
            <a:r>
              <a:rPr lang="en-US" dirty="0" smtClean="0"/>
              <a:t> </a:t>
            </a:r>
            <a:r>
              <a:rPr lang="en-US" dirty="0"/>
              <a:t>of </a:t>
            </a:r>
            <a:r>
              <a:rPr lang="en-US" dirty="0" smtClean="0"/>
              <a:t>such </a:t>
            </a:r>
            <a:r>
              <a:rPr lang="en-US" dirty="0"/>
              <a:t>as 40% salicylic </a:t>
            </a:r>
            <a:r>
              <a:rPr lang="en-US" dirty="0" smtClean="0"/>
              <a:t>acid plasters.</a:t>
            </a:r>
            <a:endParaRPr lang="en-US"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990600" y="3352800"/>
            <a:ext cx="7553325" cy="2781300"/>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3505200" y="304800"/>
            <a:ext cx="2162175"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19200"/>
          </a:xfrm>
        </p:spPr>
        <p:style>
          <a:lnRef idx="3">
            <a:schemeClr val="lt1"/>
          </a:lnRef>
          <a:fillRef idx="1">
            <a:schemeClr val="dk1"/>
          </a:fillRef>
          <a:effectRef idx="1">
            <a:schemeClr val="dk1"/>
          </a:effectRef>
          <a:fontRef idx="minor">
            <a:schemeClr val="lt1"/>
          </a:fontRef>
        </p:style>
        <p:txBody>
          <a:bodyPr>
            <a:normAutofit fontScale="90000"/>
          </a:bodyPr>
          <a:lstStyle/>
          <a:p>
            <a:pPr algn="l"/>
            <a:r>
              <a:rPr lang="en-US" sz="4000" b="1" dirty="0" smtClean="0">
                <a:solidFill>
                  <a:srgbClr val="FFC000"/>
                </a:solidFill>
              </a:rPr>
              <a:t>2.Clavus (corns)</a:t>
            </a:r>
            <a:r>
              <a:rPr lang="en-US" dirty="0" smtClean="0"/>
              <a:t/>
            </a:r>
            <a:br>
              <a:rPr lang="en-US" dirty="0" smtClean="0"/>
            </a:br>
            <a:endParaRPr lang="en-US" dirty="0"/>
          </a:p>
        </p:txBody>
      </p:sp>
      <p:sp>
        <p:nvSpPr>
          <p:cNvPr id="3" name="عنصر نائب للمحتوى 2"/>
          <p:cNvSpPr>
            <a:spLocks noGrp="1"/>
          </p:cNvSpPr>
          <p:nvPr>
            <p:ph idx="1"/>
          </p:nvPr>
        </p:nvSpPr>
        <p:spPr>
          <a:xfrm>
            <a:off x="0" y="914400"/>
            <a:ext cx="9144000" cy="5943600"/>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r>
              <a:rPr lang="en-US" dirty="0" smtClean="0"/>
              <a:t>circumscribed</a:t>
            </a:r>
            <a:r>
              <a:rPr lang="en-US" dirty="0"/>
              <a:t>, horny, conical thickenings </a:t>
            </a:r>
            <a:r>
              <a:rPr lang="en-US" dirty="0" smtClean="0"/>
              <a:t>with </a:t>
            </a:r>
            <a:r>
              <a:rPr lang="en-US" dirty="0"/>
              <a:t>base on the surface and </a:t>
            </a:r>
            <a:r>
              <a:rPr lang="en-US" dirty="0" smtClean="0"/>
              <a:t>apex </a:t>
            </a:r>
            <a:r>
              <a:rPr lang="en-US" dirty="0"/>
              <a:t>pointing </a:t>
            </a:r>
            <a:r>
              <a:rPr lang="en-US" dirty="0" smtClean="0"/>
              <a:t>inward</a:t>
            </a:r>
          </a:p>
          <a:p>
            <a:pPr algn="just"/>
            <a:r>
              <a:rPr lang="en-US" b="1" dirty="0" smtClean="0"/>
              <a:t>hard </a:t>
            </a:r>
            <a:r>
              <a:rPr lang="en-US" b="1" dirty="0"/>
              <a:t>corns</a:t>
            </a:r>
            <a:r>
              <a:rPr lang="en-US" dirty="0"/>
              <a:t>, which occur on </a:t>
            </a:r>
            <a:r>
              <a:rPr lang="en-US" dirty="0" smtClean="0"/>
              <a:t>dorsa </a:t>
            </a:r>
            <a:r>
              <a:rPr lang="en-US" dirty="0"/>
              <a:t>of </a:t>
            </a:r>
            <a:r>
              <a:rPr lang="en-US" dirty="0" smtClean="0"/>
              <a:t>toes </a:t>
            </a:r>
            <a:r>
              <a:rPr lang="en-US" dirty="0"/>
              <a:t>or on </a:t>
            </a:r>
            <a:r>
              <a:rPr lang="en-US" dirty="0" smtClean="0"/>
              <a:t>soles</a:t>
            </a:r>
          </a:p>
          <a:p>
            <a:pPr algn="just"/>
            <a:r>
              <a:rPr lang="en-US" b="1" dirty="0" smtClean="0"/>
              <a:t>soft corns </a:t>
            </a:r>
            <a:r>
              <a:rPr lang="en-US" dirty="0" smtClean="0"/>
              <a:t>between </a:t>
            </a:r>
            <a:r>
              <a:rPr lang="en-US" dirty="0"/>
              <a:t>toes </a:t>
            </a:r>
            <a:r>
              <a:rPr lang="en-US" dirty="0" smtClean="0"/>
              <a:t>softened by </a:t>
            </a:r>
            <a:r>
              <a:rPr lang="en-US" dirty="0"/>
              <a:t>macerating </a:t>
            </a:r>
            <a:r>
              <a:rPr lang="en-US" dirty="0" smtClean="0"/>
              <a:t>sweat</a:t>
            </a:r>
            <a:r>
              <a:rPr lang="en-US" dirty="0"/>
              <a:t>. </a:t>
            </a:r>
            <a:endParaRPr lang="en-US" dirty="0" smtClean="0"/>
          </a:p>
          <a:p>
            <a:pPr algn="just"/>
            <a:r>
              <a:rPr lang="en-US" dirty="0" smtClean="0"/>
              <a:t>In </a:t>
            </a:r>
            <a:r>
              <a:rPr lang="en-US" dirty="0"/>
              <a:t>a hard corn, the surface is shiny and polished and, when the upper layers are shaved off, a core is noted in the densest part of the lesion. </a:t>
            </a:r>
            <a:r>
              <a:rPr lang="en-US" dirty="0" smtClean="0"/>
              <a:t>arise </a:t>
            </a:r>
            <a:r>
              <a:rPr lang="en-US" dirty="0"/>
              <a:t>at sites of friction or </a:t>
            </a:r>
            <a:r>
              <a:rPr lang="en-US" dirty="0" smtClean="0"/>
              <a:t>pressure </a:t>
            </a:r>
          </a:p>
          <a:p>
            <a:pPr algn="just"/>
            <a:r>
              <a:rPr lang="en-US" dirty="0" smtClean="0"/>
              <a:t>bony </a:t>
            </a:r>
            <a:r>
              <a:rPr lang="en-US" dirty="0"/>
              <a:t>spur or </a:t>
            </a:r>
            <a:r>
              <a:rPr lang="en-US" dirty="0" err="1"/>
              <a:t>exostosis</a:t>
            </a:r>
            <a:r>
              <a:rPr lang="en-US" dirty="0"/>
              <a:t> </a:t>
            </a:r>
            <a:r>
              <a:rPr lang="en-US" dirty="0" smtClean="0"/>
              <a:t>frequently found beneath </a:t>
            </a:r>
            <a:r>
              <a:rPr lang="en-US" dirty="0"/>
              <a:t>both hard and soft corns of long duration, and unless this </a:t>
            </a:r>
            <a:r>
              <a:rPr lang="en-US" dirty="0" err="1"/>
              <a:t>exostosis</a:t>
            </a:r>
            <a:r>
              <a:rPr lang="en-US" dirty="0"/>
              <a:t> is removed cure is unlikely. The soft </a:t>
            </a:r>
            <a:r>
              <a:rPr lang="en-US" dirty="0" err="1"/>
              <a:t>interdigital</a:t>
            </a:r>
            <a:r>
              <a:rPr lang="en-US" dirty="0"/>
              <a:t> corn usually occurs in the fourth </a:t>
            </a:r>
            <a:r>
              <a:rPr lang="en-US" dirty="0" err="1"/>
              <a:t>interdigital</a:t>
            </a:r>
            <a:r>
              <a:rPr lang="en-US" dirty="0"/>
              <a:t> space of the </a:t>
            </a:r>
            <a:r>
              <a:rPr lang="en-US" dirty="0" smtClean="0"/>
              <a:t>foot. These </a:t>
            </a:r>
            <a:r>
              <a:rPr lang="en-US" dirty="0"/>
              <a:t>are soft, soggy, and macerated so that they appear white.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6).jpg"/>
          <p:cNvPicPr>
            <a:picLocks noChangeAspect="1"/>
          </p:cNvPicPr>
          <p:nvPr/>
        </p:nvPicPr>
        <p:blipFill>
          <a:blip r:embed="rId2"/>
          <a:stretch>
            <a:fillRect/>
          </a:stretch>
        </p:blipFill>
        <p:spPr>
          <a:xfrm>
            <a:off x="6096000" y="2895600"/>
            <a:ext cx="2047875" cy="2238375"/>
          </a:xfrm>
          <a:prstGeom prst="rect">
            <a:avLst/>
          </a:prstGeom>
        </p:spPr>
      </p:pic>
      <p:pic>
        <p:nvPicPr>
          <p:cNvPr id="3" name="صورة 2" descr="download (3).jpg"/>
          <p:cNvPicPr>
            <a:picLocks noChangeAspect="1"/>
          </p:cNvPicPr>
          <p:nvPr/>
        </p:nvPicPr>
        <p:blipFill>
          <a:blip r:embed="rId3"/>
          <a:stretch>
            <a:fillRect/>
          </a:stretch>
        </p:blipFill>
        <p:spPr>
          <a:xfrm>
            <a:off x="1143000" y="3276600"/>
            <a:ext cx="2514600" cy="1752600"/>
          </a:xfrm>
          <a:prstGeom prst="rect">
            <a:avLst/>
          </a:prstGeom>
        </p:spPr>
      </p:pic>
      <p:pic>
        <p:nvPicPr>
          <p:cNvPr id="4" name="صورة 3" descr="images (5).jpg"/>
          <p:cNvPicPr>
            <a:picLocks noChangeAspect="1"/>
          </p:cNvPicPr>
          <p:nvPr/>
        </p:nvPicPr>
        <p:blipFill>
          <a:blip r:embed="rId4"/>
          <a:stretch>
            <a:fillRect/>
          </a:stretch>
        </p:blipFill>
        <p:spPr>
          <a:xfrm>
            <a:off x="6096000" y="914400"/>
            <a:ext cx="2133600" cy="1590675"/>
          </a:xfrm>
          <a:prstGeom prst="rect">
            <a:avLst/>
          </a:prstGeom>
        </p:spPr>
      </p:pic>
      <p:pic>
        <p:nvPicPr>
          <p:cNvPr id="5" name="صورة 4" descr="images (4).jpg"/>
          <p:cNvPicPr>
            <a:picLocks noChangeAspect="1"/>
          </p:cNvPicPr>
          <p:nvPr/>
        </p:nvPicPr>
        <p:blipFill>
          <a:blip r:embed="rId5"/>
          <a:stretch>
            <a:fillRect/>
          </a:stretch>
        </p:blipFill>
        <p:spPr>
          <a:xfrm>
            <a:off x="990600" y="1143000"/>
            <a:ext cx="2638425" cy="1733550"/>
          </a:xfrm>
          <a:prstGeom prst="rect">
            <a:avLst/>
          </a:prstGeom>
        </p:spPr>
      </p:pic>
      <p:sp>
        <p:nvSpPr>
          <p:cNvPr id="6" name="مستطيل 5"/>
          <p:cNvSpPr/>
          <p:nvPr/>
        </p:nvSpPr>
        <p:spPr>
          <a:xfrm>
            <a:off x="1219200" y="5410200"/>
            <a:ext cx="2514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hard corns</a:t>
            </a:r>
            <a:endParaRPr lang="en-US" sz="3600" dirty="0"/>
          </a:p>
        </p:txBody>
      </p:sp>
      <p:sp>
        <p:nvSpPr>
          <p:cNvPr id="7" name="مستطيل 6"/>
          <p:cNvSpPr/>
          <p:nvPr/>
        </p:nvSpPr>
        <p:spPr>
          <a:xfrm>
            <a:off x="6096000" y="5334000"/>
            <a:ext cx="2133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soft corns </a:t>
            </a:r>
            <a:endParaRPr 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15400" cy="6858000"/>
          </a:xfrm>
        </p:spPr>
        <p:txBody>
          <a:bodyPr>
            <a:normAutofit/>
          </a:bodyPr>
          <a:lstStyle/>
          <a:p>
            <a:pPr algn="just"/>
            <a:r>
              <a:rPr lang="en-US" b="1" dirty="0">
                <a:effectLst>
                  <a:outerShdw blurRad="38100" dist="38100" dir="2700000" algn="tl">
                    <a:srgbClr val="000000">
                      <a:alpha val="43137"/>
                    </a:srgbClr>
                  </a:outerShdw>
                </a:effectLst>
              </a:rPr>
              <a:t>Treatment by simple excision may be effective.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Plantar </a:t>
            </a:r>
            <a:r>
              <a:rPr lang="en-US" b="1" dirty="0">
                <a:effectLst>
                  <a:outerShdw blurRad="38100" dist="38100" dir="2700000" algn="tl">
                    <a:srgbClr val="000000">
                      <a:alpha val="43137"/>
                    </a:srgbClr>
                  </a:outerShdw>
                </a:effectLst>
              </a:rPr>
              <a:t>corns must be differentiated from plantar warts by paring off the surface keratin until either the </a:t>
            </a:r>
            <a:r>
              <a:rPr lang="en-US" b="1" dirty="0" err="1">
                <a:effectLst>
                  <a:outerShdw blurRad="38100" dist="38100" dir="2700000" algn="tl">
                    <a:srgbClr val="000000">
                      <a:alpha val="43137"/>
                    </a:srgbClr>
                  </a:outerShdw>
                </a:effectLst>
              </a:rPr>
              <a:t>pathognomonic</a:t>
            </a:r>
            <a:r>
              <a:rPr lang="en-US" b="1" dirty="0">
                <a:effectLst>
                  <a:outerShdw blurRad="38100" dist="38100" dir="2700000" algn="tl">
                    <a:srgbClr val="000000">
                      <a:alpha val="43137"/>
                    </a:srgbClr>
                  </a:outerShdw>
                </a:effectLst>
              </a:rPr>
              <a:t> elongated dermal papillae of the wart with its blood vessels, or the clear horny core of the corn can be clearly seen. </a:t>
            </a:r>
            <a:endParaRPr lang="en-US" b="1"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relief of pressure or friction by corrective </a:t>
            </a:r>
            <a:r>
              <a:rPr lang="en-US" b="1" dirty="0" smtClean="0">
                <a:effectLst>
                  <a:outerShdw blurRad="38100" dist="38100" dir="2700000" algn="tl">
                    <a:srgbClr val="000000">
                      <a:alpha val="43137"/>
                    </a:srgbClr>
                  </a:outerShdw>
                </a:effectLst>
              </a:rPr>
              <a:t>foot wear</a:t>
            </a:r>
          </a:p>
          <a:p>
            <a:pPr algn="just"/>
            <a:r>
              <a:rPr lang="en-US" b="1" dirty="0" smtClean="0">
                <a:effectLst>
                  <a:outerShdw blurRad="38100" dist="38100" dir="2700000" algn="tl">
                    <a:srgbClr val="000000">
                      <a:alpha val="43137"/>
                    </a:srgbClr>
                  </a:outerShdw>
                </a:effectLst>
              </a:rPr>
              <a:t> Soaking feet </a:t>
            </a:r>
            <a:r>
              <a:rPr lang="en-US" b="1" dirty="0">
                <a:effectLst>
                  <a:outerShdw blurRad="38100" dist="38100" dir="2700000" algn="tl">
                    <a:srgbClr val="000000">
                      <a:alpha val="43137"/>
                    </a:srgbClr>
                  </a:outerShdw>
                </a:effectLst>
              </a:rPr>
              <a:t>in hot water and paring the surface by means of a scalpel blade or </a:t>
            </a:r>
            <a:r>
              <a:rPr lang="en-US" b="1" dirty="0" smtClean="0">
                <a:effectLst>
                  <a:outerShdw blurRad="38100" dist="38100" dir="2700000" algn="tl">
                    <a:srgbClr val="000000">
                      <a:alpha val="43137"/>
                    </a:srgbClr>
                  </a:outerShdw>
                </a:effectLst>
              </a:rPr>
              <a:t>pumice</a:t>
            </a:r>
          </a:p>
          <a:p>
            <a:pPr algn="just"/>
            <a:r>
              <a:rPr lang="en-US" b="1" dirty="0" smtClean="0">
                <a:effectLst>
                  <a:outerShdw blurRad="38100" dist="38100" dir="2700000" algn="tl">
                    <a:srgbClr val="000000">
                      <a:alpha val="43137"/>
                    </a:srgbClr>
                  </a:outerShdw>
                </a:effectLst>
              </a:rPr>
              <a:t>40</a:t>
            </a:r>
            <a:r>
              <a:rPr lang="en-US" b="1" dirty="0">
                <a:effectLst>
                  <a:outerShdw blurRad="38100" dist="38100" dir="2700000" algn="tl">
                    <a:srgbClr val="000000">
                      <a:alpha val="43137"/>
                    </a:srgbClr>
                  </a:outerShdw>
                </a:effectLst>
              </a:rPr>
              <a:t>% salicylic acid plaster is applied. </a:t>
            </a:r>
            <a:r>
              <a:rPr lang="en-US" b="1" dirty="0" smtClean="0">
                <a:effectLst>
                  <a:outerShdw blurRad="38100" dist="38100" dir="2700000" algn="tl">
                    <a:srgbClr val="000000">
                      <a:alpha val="43137"/>
                    </a:srgbClr>
                  </a:outerShdw>
                </a:effectLst>
              </a:rPr>
              <a:t>After </a:t>
            </a:r>
            <a:r>
              <a:rPr lang="en-US" b="1" dirty="0">
                <a:effectLst>
                  <a:outerShdw blurRad="38100" dist="38100" dir="2700000" algn="tl">
                    <a:srgbClr val="000000">
                      <a:alpha val="43137"/>
                    </a:srgbClr>
                  </a:outerShdw>
                </a:effectLst>
              </a:rPr>
              <a:t>48 </a:t>
            </a:r>
            <a:r>
              <a:rPr lang="en-US" b="1" dirty="0" smtClean="0">
                <a:effectLst>
                  <a:outerShdw blurRad="38100" dist="38100" dir="2700000" algn="tl">
                    <a:srgbClr val="000000">
                      <a:alpha val="43137"/>
                    </a:srgbClr>
                  </a:outerShdw>
                </a:effectLst>
              </a:rPr>
              <a:t>h </a:t>
            </a:r>
            <a:r>
              <a:rPr lang="en-US" b="1" dirty="0">
                <a:effectLst>
                  <a:outerShdw blurRad="38100" dist="38100" dir="2700000" algn="tl">
                    <a:srgbClr val="000000">
                      <a:alpha val="43137"/>
                    </a:srgbClr>
                  </a:outerShdw>
                </a:effectLst>
              </a:rPr>
              <a:t>plaster </a:t>
            </a:r>
            <a:r>
              <a:rPr lang="en-US" b="1" dirty="0" smtClean="0">
                <a:effectLst>
                  <a:outerShdw blurRad="38100" dist="38100" dir="2700000" algn="tl">
                    <a:srgbClr val="000000">
                      <a:alpha val="43137"/>
                    </a:srgbClr>
                  </a:outerShdw>
                </a:effectLst>
              </a:rPr>
              <a:t>removed, </a:t>
            </a:r>
            <a:r>
              <a:rPr lang="en-US" b="1" dirty="0">
                <a:effectLst>
                  <a:outerShdw blurRad="38100" dist="38100" dir="2700000" algn="tl">
                    <a:srgbClr val="000000">
                      <a:alpha val="43137"/>
                    </a:srgbClr>
                  </a:outerShdw>
                </a:effectLst>
              </a:rPr>
              <a:t>white macerated </a:t>
            </a:r>
            <a:r>
              <a:rPr lang="en-US" b="1" dirty="0" smtClean="0">
                <a:effectLst>
                  <a:outerShdw blurRad="38100" dist="38100" dir="2700000" algn="tl">
                    <a:srgbClr val="000000">
                      <a:alpha val="43137"/>
                    </a:srgbClr>
                  </a:outerShdw>
                </a:effectLst>
              </a:rPr>
              <a:t>skin </a:t>
            </a:r>
            <a:r>
              <a:rPr lang="en-US" b="1" dirty="0">
                <a:effectLst>
                  <a:outerShdw blurRad="38100" dist="38100" dir="2700000" algn="tl">
                    <a:srgbClr val="000000">
                      <a:alpha val="43137"/>
                    </a:srgbClr>
                  </a:outerShdw>
                </a:effectLst>
              </a:rPr>
              <a:t>rubbed </a:t>
            </a:r>
            <a:r>
              <a:rPr lang="en-US" b="1" dirty="0" smtClean="0">
                <a:effectLst>
                  <a:outerShdw blurRad="38100" dist="38100" dir="2700000" algn="tl">
                    <a:srgbClr val="000000">
                      <a:alpha val="43137"/>
                    </a:srgbClr>
                  </a:outerShdw>
                </a:effectLst>
              </a:rPr>
              <a:t>off</a:t>
            </a:r>
            <a:r>
              <a:rPr lang="en-US" b="1" dirty="0">
                <a:effectLst>
                  <a:outerShdw blurRad="38100" dist="38100" dir="2700000" algn="tl">
                    <a:srgbClr val="000000">
                      <a:alpha val="43137"/>
                    </a:srgbClr>
                  </a:outerShdw>
                </a:effectLst>
              </a:rPr>
              <a:t> </a:t>
            </a:r>
          </a:p>
          <a:p>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14400"/>
          </a:xfrm>
        </p:spPr>
        <p:style>
          <a:lnRef idx="3">
            <a:schemeClr val="lt1"/>
          </a:lnRef>
          <a:fillRef idx="1">
            <a:schemeClr val="accent2"/>
          </a:fillRef>
          <a:effectRef idx="1">
            <a:schemeClr val="accent2"/>
          </a:effectRef>
          <a:fontRef idx="minor">
            <a:schemeClr val="lt1"/>
          </a:fontRef>
        </p:style>
        <p:txBody>
          <a:bodyPr>
            <a:normAutofit/>
          </a:bodyPr>
          <a:lstStyle/>
          <a:p>
            <a:pPr algn="l"/>
            <a:r>
              <a:rPr lang="en-US" sz="3600" b="1" dirty="0" smtClean="0">
                <a:solidFill>
                  <a:srgbClr val="FFFF00"/>
                </a:solidFill>
              </a:rPr>
              <a:t>3.Pressure ulcers (</a:t>
            </a:r>
            <a:r>
              <a:rPr lang="en-US" sz="3600" b="1" dirty="0" err="1" smtClean="0">
                <a:solidFill>
                  <a:srgbClr val="FFFF00"/>
                </a:solidFill>
              </a:rPr>
              <a:t>decubitus</a:t>
            </a:r>
            <a:r>
              <a:rPr lang="en-US" sz="3600" b="1" dirty="0" smtClean="0">
                <a:solidFill>
                  <a:srgbClr val="FFFF00"/>
                </a:solidFill>
              </a:rPr>
              <a:t>)</a:t>
            </a:r>
            <a:endParaRPr lang="en-US" sz="3600" dirty="0">
              <a:solidFill>
                <a:srgbClr val="FFFF00"/>
              </a:solidFill>
            </a:endParaRPr>
          </a:p>
        </p:txBody>
      </p:sp>
      <p:sp>
        <p:nvSpPr>
          <p:cNvPr id="3" name="عنصر نائب للمحتوى 2"/>
          <p:cNvSpPr>
            <a:spLocks noGrp="1"/>
          </p:cNvSpPr>
          <p:nvPr>
            <p:ph idx="1"/>
          </p:nvPr>
        </p:nvSpPr>
        <p:spPr>
          <a:xfrm>
            <a:off x="0" y="914400"/>
            <a:ext cx="9144000" cy="59436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a:r>
              <a:rPr lang="en-US" b="1" dirty="0" smtClean="0"/>
              <a:t>pressure </a:t>
            </a:r>
            <a:r>
              <a:rPr lang="en-US" b="1" dirty="0"/>
              <a:t>ulcer produced anywhere on the body by prolonged pressure. </a:t>
            </a:r>
            <a:r>
              <a:rPr lang="en-US" b="1" dirty="0" smtClean="0"/>
              <a:t>ischemia of </a:t>
            </a:r>
            <a:r>
              <a:rPr lang="en-US" b="1" dirty="0"/>
              <a:t>underlying structures </a:t>
            </a:r>
            <a:r>
              <a:rPr lang="en-US" b="1" dirty="0" smtClean="0"/>
              <a:t>of </a:t>
            </a:r>
            <a:r>
              <a:rPr lang="en-US" b="1" dirty="0"/>
              <a:t>skin, fat</a:t>
            </a:r>
            <a:r>
              <a:rPr lang="en-US" b="1" dirty="0" smtClean="0"/>
              <a:t>, </a:t>
            </a:r>
            <a:r>
              <a:rPr lang="en-US" b="1" dirty="0" err="1" smtClean="0"/>
              <a:t>muscles.complications</a:t>
            </a:r>
            <a:r>
              <a:rPr lang="en-US" b="1" dirty="0" smtClean="0"/>
              <a:t> include </a:t>
            </a:r>
            <a:r>
              <a:rPr lang="en-US" b="1" dirty="0"/>
              <a:t>sepsis, local infection, </a:t>
            </a:r>
            <a:r>
              <a:rPr lang="en-US" b="1" dirty="0" err="1"/>
              <a:t>osteomyelitis</a:t>
            </a:r>
            <a:r>
              <a:rPr lang="en-US" b="1" dirty="0"/>
              <a:t>, </a:t>
            </a:r>
            <a:r>
              <a:rPr lang="en-US" b="1" dirty="0" smtClean="0"/>
              <a:t>fistulas</a:t>
            </a:r>
            <a:r>
              <a:rPr lang="en-US" b="1" dirty="0"/>
              <a:t>. </a:t>
            </a:r>
            <a:endParaRPr lang="en-US" b="1" dirty="0" smtClean="0"/>
          </a:p>
          <a:p>
            <a:pPr algn="just"/>
            <a:r>
              <a:rPr lang="en-US" b="1" dirty="0" smtClean="0"/>
              <a:t>lesion </a:t>
            </a:r>
            <a:r>
              <a:rPr lang="en-US" b="1" dirty="0"/>
              <a:t>first appears as an area of persistent redness. Stage II is a superficial ulcer involving the epidermis and/ or dermis, </a:t>
            </a:r>
            <a:r>
              <a:rPr lang="en-US" b="1" dirty="0" smtClean="0"/>
              <a:t>stage </a:t>
            </a:r>
            <a:r>
              <a:rPr lang="en-US" b="1" dirty="0"/>
              <a:t>III ulcers damaging the subcutaneous fat, </a:t>
            </a:r>
            <a:r>
              <a:rPr lang="en-US" b="1" dirty="0" smtClean="0"/>
              <a:t>and in stage </a:t>
            </a:r>
            <a:r>
              <a:rPr lang="en-US" b="1" dirty="0"/>
              <a:t>IV, the muscle, bone, tendon, or joint capsule.    </a:t>
            </a:r>
            <a:endParaRPr lang="en-US" b="1" dirty="0" smtClean="0"/>
          </a:p>
          <a:p>
            <a:pPr algn="just"/>
            <a:r>
              <a:rPr lang="en-US" b="1" dirty="0" smtClean="0"/>
              <a:t> </a:t>
            </a:r>
            <a:r>
              <a:rPr lang="en-US" b="1" dirty="0"/>
              <a:t>Prevention </a:t>
            </a:r>
            <a:r>
              <a:rPr lang="en-US" b="1" dirty="0" smtClean="0"/>
              <a:t>: redistributing </a:t>
            </a:r>
            <a:r>
              <a:rPr lang="en-US" b="1" dirty="0"/>
              <a:t>pressure at </a:t>
            </a:r>
            <a:r>
              <a:rPr lang="en-US" b="1" dirty="0" smtClean="0"/>
              <a:t>an </a:t>
            </a:r>
            <a:r>
              <a:rPr lang="en-US" b="1" dirty="0"/>
              <a:t>interval of 2 h.                                                     </a:t>
            </a:r>
            <a:endParaRPr lang="en-US" b="1" dirty="0" smtClean="0"/>
          </a:p>
          <a:p>
            <a:pPr algn="just"/>
            <a:r>
              <a:rPr lang="en-US" b="1" dirty="0" smtClean="0"/>
              <a:t>frequent </a:t>
            </a:r>
            <a:r>
              <a:rPr lang="en-US" b="1" dirty="0"/>
              <a:t>change of </a:t>
            </a:r>
            <a:r>
              <a:rPr lang="en-US" b="1" dirty="0" smtClean="0"/>
              <a:t>position, </a:t>
            </a:r>
            <a:r>
              <a:rPr lang="en-US" b="1" dirty="0"/>
              <a:t>air-filled products, </a:t>
            </a:r>
            <a:r>
              <a:rPr lang="en-US" b="1" dirty="0" smtClean="0"/>
              <a:t>management </a:t>
            </a:r>
            <a:r>
              <a:rPr lang="en-US" b="1" dirty="0"/>
              <a:t>of bacterial </a:t>
            </a:r>
            <a:r>
              <a:rPr lang="en-US" b="1" dirty="0" smtClean="0"/>
              <a:t>colonization, adequate nutrition. Debridement. Normal saline better than peroxide or </a:t>
            </a:r>
            <a:r>
              <a:rPr lang="en-US" b="1" dirty="0" err="1" smtClean="0"/>
              <a:t>povidone</a:t>
            </a:r>
            <a:r>
              <a:rPr lang="en-US" b="1" dirty="0" smtClean="0"/>
              <a:t>-iodine. anaerobic </a:t>
            </a:r>
            <a:r>
              <a:rPr lang="en-US" b="1" dirty="0"/>
              <a:t>organisms </a:t>
            </a:r>
            <a:r>
              <a:rPr lang="en-US" b="1" dirty="0" smtClean="0"/>
              <a:t>colonize ulcers </a:t>
            </a:r>
            <a:r>
              <a:rPr lang="en-US" b="1" dirty="0"/>
              <a:t>and cause a putrid odor. </a:t>
            </a:r>
            <a:r>
              <a:rPr lang="en-US" b="1" dirty="0" smtClean="0"/>
              <a:t>topical </a:t>
            </a:r>
            <a:r>
              <a:rPr lang="en-US" b="1" dirty="0" err="1" smtClean="0"/>
              <a:t>metronidazole</a:t>
            </a:r>
            <a:r>
              <a:rPr lang="en-US" b="1" dirty="0" smtClean="0"/>
              <a:t> eliminates odor.</a:t>
            </a:r>
            <a:endParaRPr lang="en-US" b="1"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762000" y="685800"/>
            <a:ext cx="7543799" cy="5181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95400"/>
          </a:xfrm>
        </p:spPr>
        <p:style>
          <a:lnRef idx="3">
            <a:schemeClr val="lt1"/>
          </a:lnRef>
          <a:fillRef idx="1">
            <a:schemeClr val="accent2"/>
          </a:fillRef>
          <a:effectRef idx="1">
            <a:schemeClr val="accent2"/>
          </a:effectRef>
          <a:fontRef idx="minor">
            <a:schemeClr val="lt1"/>
          </a:fontRef>
        </p:style>
        <p:txBody>
          <a:bodyPr>
            <a:normAutofit fontScale="90000"/>
          </a:bodyPr>
          <a:lstStyle/>
          <a:p>
            <a:pPr algn="l"/>
            <a:r>
              <a:rPr lang="en-US" sz="4000" b="1" dirty="0" smtClean="0">
                <a:solidFill>
                  <a:srgbClr val="FFFF00"/>
                </a:solidFill>
              </a:rPr>
              <a:t>4.Friction blisters</a:t>
            </a:r>
            <a:r>
              <a:rPr lang="en-US" dirty="0" smtClean="0"/>
              <a:t/>
            </a:r>
            <a:br>
              <a:rPr lang="en-US" dirty="0" smtClean="0"/>
            </a:br>
            <a:endParaRPr lang="en-US" dirty="0"/>
          </a:p>
        </p:txBody>
      </p:sp>
      <p:sp>
        <p:nvSpPr>
          <p:cNvPr id="3" name="عنصر نائب للمحتوى 2"/>
          <p:cNvSpPr>
            <a:spLocks noGrp="1"/>
          </p:cNvSpPr>
          <p:nvPr>
            <p:ph idx="1"/>
          </p:nvPr>
        </p:nvSpPr>
        <p:spPr>
          <a:xfrm>
            <a:off x="0" y="914400"/>
            <a:ext cx="9144000" cy="5943600"/>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smtClean="0"/>
              <a:t>vesicles </a:t>
            </a:r>
            <a:r>
              <a:rPr lang="en-US" dirty="0"/>
              <a:t>or </a:t>
            </a:r>
            <a:r>
              <a:rPr lang="en-US" dirty="0" err="1"/>
              <a:t>bullae</a:t>
            </a:r>
            <a:r>
              <a:rPr lang="en-US" dirty="0"/>
              <a:t> may occur at sites of combined pressure and </a:t>
            </a:r>
            <a:r>
              <a:rPr lang="en-US" dirty="0" err="1" smtClean="0"/>
              <a:t>friction,enhanced</a:t>
            </a:r>
            <a:r>
              <a:rPr lang="en-US" dirty="0" smtClean="0"/>
              <a:t> </a:t>
            </a:r>
            <a:r>
              <a:rPr lang="en-US" dirty="0"/>
              <a:t>by </a:t>
            </a:r>
            <a:r>
              <a:rPr lang="en-US" dirty="0" smtClean="0"/>
              <a:t>heat ± </a:t>
            </a:r>
            <a:r>
              <a:rPr lang="en-US" dirty="0"/>
              <a:t>moisture. </a:t>
            </a:r>
            <a:endParaRPr lang="en-US" dirty="0" smtClean="0"/>
          </a:p>
          <a:p>
            <a:pPr algn="just"/>
            <a:r>
              <a:rPr lang="en-US" dirty="0" smtClean="0"/>
              <a:t>The </a:t>
            </a:r>
            <a:r>
              <a:rPr lang="en-US" dirty="0"/>
              <a:t>feet of military recruits in training and the fingers of drummers ("drummer's digits") </a:t>
            </a:r>
            <a:endParaRPr lang="en-US" dirty="0" smtClean="0"/>
          </a:p>
          <a:p>
            <a:pPr algn="just"/>
            <a:r>
              <a:rPr lang="en-US" dirty="0" smtClean="0"/>
              <a:t>If </a:t>
            </a:r>
            <a:r>
              <a:rPr lang="en-US" dirty="0"/>
              <a:t>the skin is tense and uncomfortable, the blisters should be drained, but the roof should not be completely removed as it </a:t>
            </a:r>
            <a:r>
              <a:rPr lang="en-US" dirty="0" smtClean="0"/>
              <a:t>act </a:t>
            </a:r>
            <a:r>
              <a:rPr lang="en-US" dirty="0"/>
              <a:t>as its own dressing</a:t>
            </a:r>
            <a:r>
              <a:rPr lang="en-US" dirty="0" smtClean="0"/>
              <a:t>.</a:t>
            </a:r>
          </a:p>
          <a:p>
            <a:pPr algn="just"/>
            <a:r>
              <a:rPr lang="en-US" dirty="0" smtClean="0"/>
              <a:t> pretreatment </a:t>
            </a:r>
            <a:r>
              <a:rPr lang="en-US" dirty="0"/>
              <a:t>with a 20% solution of aluminum chloride </a:t>
            </a:r>
            <a:r>
              <a:rPr lang="en-US" dirty="0" err="1"/>
              <a:t>hexahydrate</a:t>
            </a:r>
            <a:r>
              <a:rPr lang="en-US" dirty="0"/>
              <a:t> for at least 3 days has been shown to reduce foot blisters </a:t>
            </a:r>
            <a:r>
              <a:rPr lang="en-US" dirty="0" smtClean="0"/>
              <a:t>significantly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lum/>
          </a:blip>
          <a:srcRect/>
          <a:stretch>
            <a:fillRect/>
          </a:stretch>
        </p:blipFill>
        <p:spPr bwMode="auto">
          <a:xfrm>
            <a:off x="1524000" y="1371600"/>
            <a:ext cx="52578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4495800" y="0"/>
            <a:ext cx="3733800" cy="2524125"/>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457200" y="1066800"/>
            <a:ext cx="2438400" cy="3905250"/>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3429000" y="3352800"/>
            <a:ext cx="3676650" cy="2714625"/>
          </a:xfrm>
          <a:prstGeom prst="rect">
            <a:avLst/>
          </a:prstGeom>
          <a:noFill/>
          <a:ln w="9525">
            <a:noFill/>
            <a:miter lim="800000"/>
            <a:headEnd/>
            <a:tailEnd/>
          </a:ln>
          <a:effectLst/>
        </p:spPr>
      </p:pic>
      <p:sp>
        <p:nvSpPr>
          <p:cNvPr id="5" name="مستطيل 4"/>
          <p:cNvSpPr/>
          <p:nvPr/>
        </p:nvSpPr>
        <p:spPr>
          <a:xfrm>
            <a:off x="4876800" y="2667000"/>
            <a:ext cx="3124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FFFF00"/>
                </a:solidFill>
              </a:rPr>
              <a:t>Miliaria</a:t>
            </a:r>
            <a:r>
              <a:rPr lang="en-US" sz="2800" b="1" i="1" dirty="0" smtClean="0">
                <a:solidFill>
                  <a:srgbClr val="FFFF00"/>
                </a:solidFill>
              </a:rPr>
              <a:t> </a:t>
            </a:r>
            <a:r>
              <a:rPr lang="en-US" sz="2800" b="1" i="1" dirty="0" err="1" smtClean="0">
                <a:solidFill>
                  <a:srgbClr val="FFFF00"/>
                </a:solidFill>
              </a:rPr>
              <a:t>crystallina</a:t>
            </a:r>
            <a:r>
              <a:rPr lang="en-US" sz="2800" dirty="0" smtClean="0">
                <a:solidFill>
                  <a:srgbClr val="FFFF00"/>
                </a:solidFill>
              </a:rPr>
              <a:t> </a:t>
            </a:r>
            <a:endParaRPr lang="en-US" sz="2800" dirty="0"/>
          </a:p>
        </p:txBody>
      </p:sp>
      <p:sp>
        <p:nvSpPr>
          <p:cNvPr id="6" name="مستطيل 5"/>
          <p:cNvSpPr/>
          <p:nvPr/>
        </p:nvSpPr>
        <p:spPr>
          <a:xfrm>
            <a:off x="3657600" y="6172200"/>
            <a:ext cx="3505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srgbClr val="FFFF00"/>
                </a:solidFill>
              </a:rPr>
              <a:t>Miliaria</a:t>
            </a:r>
            <a:r>
              <a:rPr lang="en-US" sz="3200" b="1" i="1" dirty="0" smtClean="0">
                <a:solidFill>
                  <a:srgbClr val="FFFF00"/>
                </a:solidFill>
              </a:rPr>
              <a:t> </a:t>
            </a:r>
            <a:r>
              <a:rPr lang="en-US" sz="3200" b="1" i="1" dirty="0" err="1" smtClean="0">
                <a:solidFill>
                  <a:srgbClr val="FFFF00"/>
                </a:solidFill>
              </a:rPr>
              <a:t>rubra</a:t>
            </a:r>
            <a:r>
              <a:rPr lang="en-US" sz="3200" b="1" dirty="0" smtClean="0">
                <a:solidFill>
                  <a:srgbClr val="FFFF00"/>
                </a:solidFill>
              </a:rPr>
              <a:t> </a:t>
            </a:r>
            <a:endParaRPr lang="en-US" sz="3200" dirty="0"/>
          </a:p>
        </p:txBody>
      </p:sp>
      <p:sp>
        <p:nvSpPr>
          <p:cNvPr id="7" name="مستطيل 6"/>
          <p:cNvSpPr/>
          <p:nvPr/>
        </p:nvSpPr>
        <p:spPr>
          <a:xfrm>
            <a:off x="304800" y="5181600"/>
            <a:ext cx="2819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 </a:t>
            </a:r>
            <a:r>
              <a:rPr lang="en-US" sz="2400" b="1" i="1" dirty="0" err="1" smtClean="0">
                <a:solidFill>
                  <a:srgbClr val="FFFF00"/>
                </a:solidFill>
              </a:rPr>
              <a:t>Miliaria</a:t>
            </a:r>
            <a:r>
              <a:rPr lang="en-US" sz="2400" b="1" i="1" dirty="0" smtClean="0">
                <a:solidFill>
                  <a:srgbClr val="FFFF00"/>
                </a:solidFill>
              </a:rPr>
              <a:t> </a:t>
            </a:r>
            <a:r>
              <a:rPr lang="en-US" sz="2400" b="1" i="1" dirty="0" err="1" smtClean="0">
                <a:solidFill>
                  <a:srgbClr val="FFFF00"/>
                </a:solidFill>
              </a:rPr>
              <a:t>pustulosa</a:t>
            </a:r>
            <a:r>
              <a:rPr lang="en-US" sz="2400" dirty="0" smtClean="0">
                <a:solidFill>
                  <a:srgbClr val="FFFF00"/>
                </a:solidFill>
              </a:rPr>
              <a:t> </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906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3600" b="1" dirty="0" smtClean="0">
                <a:solidFill>
                  <a:srgbClr val="FFFF00"/>
                </a:solidFill>
              </a:rPr>
              <a:t>Foreign body reactions</a:t>
            </a:r>
            <a:endParaRPr lang="en-US" sz="3600" dirty="0">
              <a:solidFill>
                <a:srgbClr val="FFFF00"/>
              </a:solidFill>
            </a:endParaRPr>
          </a:p>
        </p:txBody>
      </p:sp>
      <p:sp>
        <p:nvSpPr>
          <p:cNvPr id="3" name="عنصر نائب للمحتوى 2"/>
          <p:cNvSpPr>
            <a:spLocks noGrp="1"/>
          </p:cNvSpPr>
          <p:nvPr>
            <p:ph idx="1"/>
          </p:nvPr>
        </p:nvSpPr>
        <p:spPr>
          <a:xfrm>
            <a:off x="0" y="990600"/>
            <a:ext cx="9144000" cy="5867400"/>
          </a:xfrm>
        </p:spPr>
        <p:txBody>
          <a:bodyPr>
            <a:normAutofit fontScale="85000" lnSpcReduction="10000"/>
          </a:bodyPr>
          <a:lstStyle/>
          <a:p>
            <a:r>
              <a:rPr lang="en-US" sz="4600" b="1" dirty="0" smtClean="0">
                <a:solidFill>
                  <a:srgbClr val="FFFF00"/>
                </a:solidFill>
              </a:rPr>
              <a:t>1.Tattoo</a:t>
            </a:r>
            <a:endParaRPr lang="en-US" sz="4600" b="1" dirty="0">
              <a:solidFill>
                <a:srgbClr val="FFFF00"/>
              </a:solidFill>
            </a:endParaRPr>
          </a:p>
          <a:p>
            <a:pPr algn="just"/>
            <a:r>
              <a:rPr lang="en-US" sz="3300" b="1" dirty="0" smtClean="0">
                <a:effectLst>
                  <a:outerShdw blurRad="38100" dist="38100" dir="2700000" algn="tl">
                    <a:srgbClr val="000000">
                      <a:alpha val="43137"/>
                    </a:srgbClr>
                  </a:outerShdw>
                </a:effectLst>
              </a:rPr>
              <a:t>introduction </a:t>
            </a:r>
            <a:r>
              <a:rPr lang="en-US" sz="3300" b="1" dirty="0">
                <a:effectLst>
                  <a:outerShdw blurRad="38100" dist="38100" dir="2700000" algn="tl">
                    <a:srgbClr val="000000">
                      <a:alpha val="43137"/>
                    </a:srgbClr>
                  </a:outerShdw>
                </a:effectLst>
              </a:rPr>
              <a:t>of insoluble pigments into the skin. Pigment is applied </a:t>
            </a:r>
            <a:r>
              <a:rPr lang="en-US" sz="3300" b="1" dirty="0" smtClean="0">
                <a:effectLst>
                  <a:outerShdw blurRad="38100" dist="38100" dir="2700000" algn="tl">
                    <a:srgbClr val="000000">
                      <a:alpha val="43137"/>
                    </a:srgbClr>
                  </a:outerShdw>
                </a:effectLst>
              </a:rPr>
              <a:t>to skin </a:t>
            </a:r>
            <a:r>
              <a:rPr lang="en-US" sz="3300" b="1" dirty="0">
                <a:effectLst>
                  <a:outerShdw blurRad="38100" dist="38100" dir="2700000" algn="tl">
                    <a:srgbClr val="000000">
                      <a:alpha val="43137"/>
                    </a:srgbClr>
                  </a:outerShdw>
                </a:effectLst>
              </a:rPr>
              <a:t>and then needles pierce the </a:t>
            </a:r>
            <a:r>
              <a:rPr lang="en-US" sz="3300" b="1" dirty="0" smtClean="0">
                <a:effectLst>
                  <a:outerShdw blurRad="38100" dist="38100" dir="2700000" algn="tl">
                    <a:srgbClr val="000000">
                      <a:alpha val="43137"/>
                    </a:srgbClr>
                  </a:outerShdw>
                </a:effectLst>
              </a:rPr>
              <a:t>skin</a:t>
            </a:r>
          </a:p>
          <a:p>
            <a:pPr algn="just"/>
            <a:r>
              <a:rPr lang="en-US" sz="3300" b="1" dirty="0" smtClean="0">
                <a:effectLst>
                  <a:outerShdw blurRad="38100" dist="38100" dir="2700000" algn="tl">
                    <a:srgbClr val="000000">
                      <a:alpha val="43137"/>
                    </a:srgbClr>
                  </a:outerShdw>
                </a:effectLst>
              </a:rPr>
              <a:t>Pigments </a:t>
            </a:r>
            <a:r>
              <a:rPr lang="en-US" sz="3300" b="1" dirty="0">
                <a:effectLst>
                  <a:outerShdw blurRad="38100" dist="38100" dir="2700000" algn="tl">
                    <a:srgbClr val="000000">
                      <a:alpha val="43137"/>
                    </a:srgbClr>
                  </a:outerShdw>
                </a:effectLst>
              </a:rPr>
              <a:t>utilized may be carmine, </a:t>
            </a:r>
            <a:r>
              <a:rPr lang="en-US" sz="3300" b="1" dirty="0" smtClean="0">
                <a:effectLst>
                  <a:outerShdw blurRad="38100" dist="38100" dir="2700000" algn="tl">
                    <a:srgbClr val="000000">
                      <a:alpha val="43137"/>
                    </a:srgbClr>
                  </a:outerShdw>
                </a:effectLst>
              </a:rPr>
              <a:t>India </a:t>
            </a:r>
            <a:r>
              <a:rPr lang="en-US" sz="3300" b="1" dirty="0">
                <a:effectLst>
                  <a:outerShdw blurRad="38100" dist="38100" dir="2700000" algn="tl">
                    <a:srgbClr val="000000">
                      <a:alpha val="43137"/>
                    </a:srgbClr>
                  </a:outerShdw>
                </a:effectLst>
              </a:rPr>
              <a:t>ink, chrome green, magnesium (lilac color), Venetian </a:t>
            </a:r>
            <a:r>
              <a:rPr lang="en-US" sz="3300" b="1" dirty="0" smtClean="0">
                <a:effectLst>
                  <a:outerShdw blurRad="38100" dist="38100" dir="2700000" algn="tl">
                    <a:srgbClr val="000000">
                      <a:alpha val="43137"/>
                    </a:srgbClr>
                  </a:outerShdw>
                </a:effectLst>
              </a:rPr>
              <a:t>red, </a:t>
            </a:r>
            <a:r>
              <a:rPr lang="en-US" sz="3300" b="1" dirty="0">
                <a:effectLst>
                  <a:outerShdw blurRad="38100" dist="38100" dir="2700000" algn="tl">
                    <a:srgbClr val="000000">
                      <a:alpha val="43137"/>
                    </a:srgbClr>
                  </a:outerShdw>
                </a:effectLst>
              </a:rPr>
              <a:t>titanium (white color</a:t>
            </a:r>
            <a:r>
              <a:rPr lang="en-US" sz="3300" b="1" dirty="0" smtClean="0">
                <a:effectLst>
                  <a:outerShdw blurRad="38100" dist="38100" dir="2700000" algn="tl">
                    <a:srgbClr val="000000">
                      <a:alpha val="43137"/>
                    </a:srgbClr>
                  </a:outerShdw>
                </a:effectLst>
              </a:rPr>
              <a:t>)</a:t>
            </a:r>
          </a:p>
          <a:p>
            <a:pPr algn="just"/>
            <a:r>
              <a:rPr lang="en-US" sz="3300" b="1" dirty="0" smtClean="0">
                <a:effectLst>
                  <a:outerShdw blurRad="38100" dist="38100" dir="2700000" algn="tl">
                    <a:srgbClr val="000000">
                      <a:alpha val="43137"/>
                    </a:srgbClr>
                  </a:outerShdw>
                </a:effectLst>
              </a:rPr>
              <a:t>Tattoo-associated </a:t>
            </a:r>
            <a:r>
              <a:rPr lang="en-US" sz="3300" b="1" dirty="0" err="1">
                <a:effectLst>
                  <a:outerShdw blurRad="38100" dist="38100" dir="2700000" algn="tl">
                    <a:srgbClr val="000000">
                      <a:alpha val="43137"/>
                    </a:srgbClr>
                  </a:outerShdw>
                </a:effectLst>
              </a:rPr>
              <a:t>dermopathies</a:t>
            </a:r>
            <a:r>
              <a:rPr lang="en-US" sz="3300" b="1" dirty="0">
                <a:effectLst>
                  <a:outerShdw blurRad="38100" dist="38100" dir="2700000" algn="tl">
                    <a:srgbClr val="000000">
                      <a:alpha val="43137"/>
                    </a:srgbClr>
                  </a:outerShdw>
                </a:effectLst>
              </a:rPr>
              <a:t> may be reactive (allergic, </a:t>
            </a:r>
            <a:r>
              <a:rPr lang="en-US" sz="3300" b="1" dirty="0" err="1">
                <a:effectLst>
                  <a:outerShdw blurRad="38100" dist="38100" dir="2700000" algn="tl">
                    <a:srgbClr val="000000">
                      <a:alpha val="43137"/>
                    </a:srgbClr>
                  </a:outerShdw>
                </a:effectLst>
              </a:rPr>
              <a:t>lichenoid</a:t>
            </a:r>
            <a:r>
              <a:rPr lang="en-US" sz="3300" b="1" dirty="0">
                <a:effectLst>
                  <a:outerShdw blurRad="38100" dist="38100" dir="2700000" algn="tl">
                    <a:srgbClr val="000000">
                      <a:alpha val="43137"/>
                    </a:srgbClr>
                  </a:outerShdw>
                </a:effectLst>
              </a:rPr>
              <a:t>, </a:t>
            </a:r>
            <a:r>
              <a:rPr lang="en-US" sz="3300" b="1" dirty="0" err="1">
                <a:effectLst>
                  <a:outerShdw blurRad="38100" dist="38100" dir="2700000" algn="tl">
                    <a:srgbClr val="000000">
                      <a:alpha val="43137"/>
                    </a:srgbClr>
                  </a:outerShdw>
                </a:effectLst>
              </a:rPr>
              <a:t>granulomatous</a:t>
            </a:r>
            <a:r>
              <a:rPr lang="en-US" sz="3300" b="1" dirty="0">
                <a:effectLst>
                  <a:outerShdw blurRad="38100" dist="38100" dir="2700000" algn="tl">
                    <a:srgbClr val="000000">
                      <a:alpha val="43137"/>
                    </a:srgbClr>
                  </a:outerShdw>
                </a:effectLst>
              </a:rPr>
              <a:t>, or photosensitive) or infective </a:t>
            </a:r>
            <a:r>
              <a:rPr lang="en-US" sz="3300" b="1" dirty="0" smtClean="0">
                <a:effectLst>
                  <a:outerShdw blurRad="38100" dist="38100" dir="2700000" algn="tl">
                    <a:srgbClr val="000000">
                      <a:alpha val="43137"/>
                    </a:srgbClr>
                  </a:outerShdw>
                </a:effectLst>
              </a:rPr>
              <a:t>(</a:t>
            </a:r>
            <a:r>
              <a:rPr lang="en-US" sz="3300" b="1" dirty="0" err="1" smtClean="0">
                <a:effectLst>
                  <a:outerShdw blurRad="38100" dist="38100" dir="2700000" algn="tl">
                    <a:srgbClr val="000000">
                      <a:alpha val="43137"/>
                    </a:srgbClr>
                  </a:outerShdw>
                </a:effectLst>
              </a:rPr>
              <a:t>syphilis,hepatitis</a:t>
            </a:r>
            <a:r>
              <a:rPr lang="en-US" sz="3300" b="1" dirty="0">
                <a:effectLst>
                  <a:outerShdw blurRad="38100" dist="38100" dir="2700000" algn="tl">
                    <a:srgbClr val="000000">
                      <a:alpha val="43137"/>
                    </a:srgbClr>
                  </a:outerShdw>
                </a:effectLst>
              </a:rPr>
              <a:t>, tuberculosis, HIV, warts, </a:t>
            </a:r>
            <a:r>
              <a:rPr lang="en-US" sz="3300" b="1" dirty="0" err="1">
                <a:effectLst>
                  <a:outerShdw blurRad="38100" dist="38100" dir="2700000" algn="tl">
                    <a:srgbClr val="000000">
                      <a:alpha val="43137"/>
                    </a:srgbClr>
                  </a:outerShdw>
                </a:effectLst>
              </a:rPr>
              <a:t>molluscum</a:t>
            </a:r>
            <a:r>
              <a:rPr lang="en-US" sz="3300" b="1" dirty="0">
                <a:effectLst>
                  <a:outerShdw blurRad="38100" dist="38100" dir="2700000" algn="tl">
                    <a:srgbClr val="000000">
                      <a:alpha val="43137"/>
                    </a:srgbClr>
                  </a:outerShdw>
                </a:effectLst>
              </a:rPr>
              <a:t> and Hansen's disease), or may induce a </a:t>
            </a:r>
            <a:r>
              <a:rPr lang="en-US" sz="3300" b="1" dirty="0" err="1">
                <a:effectLst>
                  <a:outerShdw blurRad="38100" dist="38100" dir="2700000" algn="tl">
                    <a:srgbClr val="000000">
                      <a:alpha val="43137"/>
                    </a:srgbClr>
                  </a:outerShdw>
                </a:effectLst>
              </a:rPr>
              <a:t>Koebner</a:t>
            </a:r>
            <a:r>
              <a:rPr lang="en-US" sz="3300" b="1" dirty="0">
                <a:effectLst>
                  <a:outerShdw blurRad="38100" dist="38100" dir="2700000" algn="tl">
                    <a:srgbClr val="000000">
                      <a:alpha val="43137"/>
                    </a:srgbClr>
                  </a:outerShdw>
                </a:effectLst>
              </a:rPr>
              <a:t> response in patients with active </a:t>
            </a:r>
            <a:r>
              <a:rPr lang="en-US" sz="3300" b="1" dirty="0" smtClean="0">
                <a:effectLst>
                  <a:outerShdw blurRad="38100" dist="38100" dir="2700000" algn="tl">
                    <a:srgbClr val="000000">
                      <a:alpha val="43137"/>
                    </a:srgbClr>
                  </a:outerShdw>
                </a:effectLst>
              </a:rPr>
              <a:t>lichen </a:t>
            </a:r>
            <a:r>
              <a:rPr lang="en-US" sz="3300" b="1" dirty="0" err="1" smtClean="0">
                <a:effectLst>
                  <a:outerShdw blurRad="38100" dist="38100" dir="2700000" algn="tl">
                    <a:srgbClr val="000000">
                      <a:alpha val="43137"/>
                    </a:srgbClr>
                  </a:outerShdw>
                </a:effectLst>
              </a:rPr>
              <a:t>planus</a:t>
            </a:r>
            <a:r>
              <a:rPr lang="en-US" sz="3300" b="1" dirty="0" smtClean="0">
                <a:effectLst>
                  <a:outerShdw blurRad="38100" dist="38100" dir="2700000" algn="tl">
                    <a:srgbClr val="000000">
                      <a:alpha val="43137"/>
                    </a:srgbClr>
                  </a:outerShdw>
                </a:effectLst>
              </a:rPr>
              <a:t> </a:t>
            </a:r>
            <a:r>
              <a:rPr lang="en-US" sz="3300" b="1" dirty="0">
                <a:effectLst>
                  <a:outerShdw blurRad="38100" dist="38100" dir="2700000" algn="tl">
                    <a:srgbClr val="000000">
                      <a:alpha val="43137"/>
                    </a:srgbClr>
                  </a:outerShdw>
                </a:effectLst>
              </a:rPr>
              <a:t>or psoriasis.</a:t>
            </a:r>
          </a:p>
          <a:p>
            <a:pPr algn="just"/>
            <a:r>
              <a:rPr lang="en-US" sz="3300" b="1" dirty="0" smtClean="0">
                <a:effectLst>
                  <a:outerShdw blurRad="38100" dist="38100" dir="2700000" algn="tl">
                    <a:srgbClr val="000000">
                      <a:alpha val="43137"/>
                    </a:srgbClr>
                  </a:outerShdw>
                </a:effectLst>
              </a:rPr>
              <a:t>topical </a:t>
            </a:r>
            <a:r>
              <a:rPr lang="en-US" sz="3300" b="1" dirty="0">
                <a:effectLst>
                  <a:outerShdw blurRad="38100" dist="38100" dir="2700000" algn="tl">
                    <a:srgbClr val="000000">
                      <a:alpha val="43137"/>
                    </a:srgbClr>
                  </a:outerShdw>
                </a:effectLst>
              </a:rPr>
              <a:t>or </a:t>
            </a:r>
            <a:r>
              <a:rPr lang="en-US" sz="3300" b="1" dirty="0" err="1">
                <a:effectLst>
                  <a:outerShdw blurRad="38100" dist="38100" dir="2700000" algn="tl">
                    <a:srgbClr val="000000">
                      <a:alpha val="43137"/>
                    </a:srgbClr>
                  </a:outerShdw>
                </a:effectLst>
              </a:rPr>
              <a:t>intralesional</a:t>
            </a:r>
            <a:r>
              <a:rPr lang="en-US" sz="3300" b="1" dirty="0">
                <a:effectLst>
                  <a:outerShdw blurRad="38100" dist="38100" dir="2700000" algn="tl">
                    <a:srgbClr val="000000">
                      <a:alpha val="43137"/>
                    </a:srgbClr>
                  </a:outerShdw>
                </a:effectLst>
              </a:rPr>
              <a:t> steroids. Excision </a:t>
            </a:r>
            <a:r>
              <a:rPr lang="en-US" sz="3300" b="1" dirty="0" smtClean="0">
                <a:effectLst>
                  <a:outerShdw blurRad="38100" dist="38100" dir="2700000" algn="tl">
                    <a:srgbClr val="000000">
                      <a:alpha val="43137"/>
                    </a:srgbClr>
                  </a:outerShdw>
                </a:effectLst>
              </a:rPr>
              <a:t>when </a:t>
            </a:r>
            <a:r>
              <a:rPr lang="en-US" sz="3300" b="1" dirty="0">
                <a:effectLst>
                  <a:outerShdw blurRad="38100" dist="38100" dir="2700000" algn="tl">
                    <a:srgbClr val="000000">
                      <a:alpha val="43137"/>
                    </a:srgbClr>
                  </a:outerShdw>
                </a:effectLst>
              </a:rPr>
              <a:t>lesions are small </a:t>
            </a:r>
            <a:r>
              <a:rPr lang="en-US" sz="3300" b="1" dirty="0" smtClean="0">
                <a:effectLst>
                  <a:outerShdw blurRad="38100" dist="38100" dir="2700000" algn="tl">
                    <a:srgbClr val="000000">
                      <a:alpha val="43137"/>
                    </a:srgbClr>
                  </a:outerShdw>
                </a:effectLst>
              </a:rPr>
              <a:t>enough. Q-switched </a:t>
            </a:r>
            <a:r>
              <a:rPr lang="en-US" sz="3300" b="1" dirty="0">
                <a:effectLst>
                  <a:outerShdw blurRad="38100" dist="38100" dir="2700000" algn="tl">
                    <a:srgbClr val="000000">
                      <a:alpha val="43137"/>
                    </a:srgbClr>
                  </a:outerShdw>
                </a:effectLst>
              </a:rPr>
              <a:t>532 nm </a:t>
            </a:r>
            <a:r>
              <a:rPr lang="en-US" sz="3300" b="1" dirty="0" err="1">
                <a:effectLst>
                  <a:outerShdw blurRad="38100" dist="38100" dir="2700000" algn="tl">
                    <a:srgbClr val="000000">
                      <a:alpha val="43137"/>
                    </a:srgbClr>
                  </a:outerShdw>
                </a:effectLst>
              </a:rPr>
              <a:t>neodymium:YAG</a:t>
            </a:r>
            <a:r>
              <a:rPr lang="en-US" sz="3300" b="1" dirty="0">
                <a:effectLst>
                  <a:outerShdw blurRad="38100" dist="38100" dir="2700000" algn="tl">
                    <a:srgbClr val="000000">
                      <a:alpha val="43137"/>
                    </a:srgbClr>
                  </a:outerShdw>
                </a:effectLst>
              </a:rPr>
              <a:t> laser.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1">
              <a:lumMod val="50000"/>
              <a:lumOff val="50000"/>
            </a:schemeClr>
          </a:solidFill>
        </p:spPr>
        <p:txBody>
          <a:bodyPr>
            <a:normAutofit/>
          </a:bodyPr>
          <a:lstStyle/>
          <a:p>
            <a:pPr>
              <a:buNone/>
            </a:pPr>
            <a:endParaRPr lang="en-US" dirty="0" smtClean="0"/>
          </a:p>
          <a:p>
            <a:r>
              <a:rPr lang="en-US" b="1" i="1" dirty="0" err="1" smtClean="0">
                <a:solidFill>
                  <a:srgbClr val="FFFF00"/>
                </a:solidFill>
              </a:rPr>
              <a:t>Miliaria</a:t>
            </a:r>
            <a:r>
              <a:rPr lang="en-US" b="1" i="1" dirty="0" smtClean="0">
                <a:solidFill>
                  <a:srgbClr val="FFFF00"/>
                </a:solidFill>
              </a:rPr>
              <a:t> </a:t>
            </a:r>
            <a:r>
              <a:rPr lang="en-US" b="1" i="1" dirty="0" err="1" smtClean="0">
                <a:solidFill>
                  <a:srgbClr val="FFFF00"/>
                </a:solidFill>
              </a:rPr>
              <a:t>profunda</a:t>
            </a:r>
            <a:r>
              <a:rPr lang="en-US" b="1" i="1" dirty="0" smtClean="0">
                <a:solidFill>
                  <a:srgbClr val="FFFF00"/>
                </a:solidFill>
              </a:rPr>
              <a:t> </a:t>
            </a:r>
            <a:r>
              <a:rPr lang="en-US" b="1" u="sng" dirty="0" smtClean="0">
                <a:effectLst>
                  <a:outerShdw blurRad="38100" dist="38100" dir="2700000" algn="tl">
                    <a:srgbClr val="000000">
                      <a:alpha val="43137"/>
                    </a:srgbClr>
                  </a:outerShdw>
                </a:effectLst>
              </a:rPr>
              <a:t>Non-</a:t>
            </a:r>
            <a:r>
              <a:rPr lang="en-US" b="1" u="sng" dirty="0" err="1" smtClean="0">
                <a:effectLst>
                  <a:outerShdw blurRad="38100" dist="38100" dir="2700000" algn="tl">
                    <a:srgbClr val="000000">
                      <a:alpha val="43137"/>
                    </a:srgbClr>
                  </a:outerShdw>
                </a:effectLst>
              </a:rPr>
              <a:t>pruritic</a:t>
            </a:r>
            <a:r>
              <a:rPr lang="en-US" dirty="0" smtClean="0"/>
              <a:t>, flesh-colored, deep-seated, whitish papules. asymptomatic, lasts only 1 h after overheating has ended, concentrated on the trunk and extremities.. </a:t>
            </a:r>
          </a:p>
          <a:p>
            <a:pPr algn="just"/>
            <a:r>
              <a:rPr lang="en-US" b="1" i="1" dirty="0" smtClean="0">
                <a:solidFill>
                  <a:srgbClr val="FFC000"/>
                </a:solidFill>
              </a:rPr>
              <a:t>The </a:t>
            </a:r>
            <a:r>
              <a:rPr lang="en-US" b="1" i="1" dirty="0">
                <a:solidFill>
                  <a:srgbClr val="FFC000"/>
                </a:solidFill>
              </a:rPr>
              <a:t>most effective treatment for </a:t>
            </a:r>
            <a:r>
              <a:rPr lang="en-US" b="1" i="1" dirty="0" err="1">
                <a:solidFill>
                  <a:srgbClr val="FFC000"/>
                </a:solidFill>
              </a:rPr>
              <a:t>miliaria</a:t>
            </a:r>
            <a:r>
              <a:rPr lang="en-US" b="1" i="1" dirty="0">
                <a:solidFill>
                  <a:srgbClr val="FFC000"/>
                </a:solidFill>
              </a:rPr>
              <a:t> is to place the patient in a cool environment</a:t>
            </a:r>
            <a:r>
              <a:rPr lang="en-US" dirty="0"/>
              <a:t>. Anhydrous lanolin and Hydrophilic ointment resolves the occlusion of pores and may help to restore normal sweat secretions. Mild cases may respond to dusting powders, such as cornstarch or baby talcum powder.</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143000"/>
          </a:xfrm>
          <a:solidFill>
            <a:schemeClr val="bg2">
              <a:lumMod val="40000"/>
              <a:lumOff val="60000"/>
            </a:schemeClr>
          </a:solidFill>
        </p:spPr>
        <p:txBody>
          <a:bodyPr>
            <a:normAutofit fontScale="90000"/>
          </a:bodyPr>
          <a:lstStyle/>
          <a:p>
            <a:pPr algn="l"/>
            <a:r>
              <a:rPr lang="en-US" sz="3600" b="1" dirty="0" smtClean="0">
                <a:solidFill>
                  <a:srgbClr val="FFFF00"/>
                </a:solidFill>
              </a:rPr>
              <a:t>2.Erythema </a:t>
            </a:r>
            <a:r>
              <a:rPr lang="en-US" sz="3600" b="1" dirty="0" err="1" smtClean="0">
                <a:solidFill>
                  <a:srgbClr val="FFFF00"/>
                </a:solidFill>
              </a:rPr>
              <a:t>ab</a:t>
            </a:r>
            <a:r>
              <a:rPr lang="en-US" sz="3600" b="1" dirty="0" smtClean="0">
                <a:solidFill>
                  <a:srgbClr val="FFFF00"/>
                </a:solidFill>
              </a:rPr>
              <a:t> </a:t>
            </a:r>
            <a:r>
              <a:rPr lang="en-US" sz="3600" b="1" dirty="0" err="1" smtClean="0">
                <a:solidFill>
                  <a:srgbClr val="FFFF00"/>
                </a:solidFill>
              </a:rPr>
              <a:t>igne</a:t>
            </a:r>
            <a:r>
              <a:rPr lang="en-US" dirty="0" smtClean="0"/>
              <a:t/>
            </a:r>
            <a:br>
              <a:rPr lang="en-US" dirty="0" smtClean="0"/>
            </a:br>
            <a:endParaRPr lang="en-US" dirty="0"/>
          </a:p>
        </p:txBody>
      </p:sp>
      <p:sp>
        <p:nvSpPr>
          <p:cNvPr id="3" name="عنصر نائب للمحتوى 2"/>
          <p:cNvSpPr>
            <a:spLocks noGrp="1"/>
          </p:cNvSpPr>
          <p:nvPr>
            <p:ph idx="1"/>
          </p:nvPr>
        </p:nvSpPr>
        <p:spPr>
          <a:xfrm>
            <a:off x="0" y="762000"/>
            <a:ext cx="9144000" cy="6096000"/>
          </a:xfrm>
          <a:solidFill>
            <a:schemeClr val="bg1">
              <a:lumMod val="50000"/>
              <a:lumOff val="50000"/>
            </a:schemeClr>
          </a:solidFill>
        </p:spPr>
        <p:txBody>
          <a:bodyPr>
            <a:normAutofit fontScale="92500" lnSpcReduction="10000"/>
          </a:bodyPr>
          <a:lstStyle/>
          <a:p>
            <a:pPr algn="just"/>
            <a:r>
              <a:rPr lang="en-US" dirty="0" smtClean="0"/>
              <a:t>Persistent </a:t>
            </a:r>
            <a:r>
              <a:rPr lang="en-US" dirty="0" err="1"/>
              <a:t>erythema</a:t>
            </a:r>
            <a:r>
              <a:rPr lang="en-US" dirty="0"/>
              <a:t> or the coarsely reticulated residual pigmentation resulting from it that is usually produced by long exposure to excessive heat </a:t>
            </a:r>
            <a:r>
              <a:rPr lang="en-US" b="1" dirty="0">
                <a:effectLst>
                  <a:outerShdw blurRad="38100" dist="38100" dir="2700000" algn="tl">
                    <a:srgbClr val="000000">
                      <a:alpha val="43137"/>
                    </a:srgbClr>
                  </a:outerShdw>
                </a:effectLst>
              </a:rPr>
              <a:t>without the production of a burn</a:t>
            </a:r>
            <a:r>
              <a:rPr lang="en-US" dirty="0"/>
              <a:t>. </a:t>
            </a:r>
            <a:r>
              <a:rPr lang="en-US" dirty="0" smtClean="0"/>
              <a:t>After </a:t>
            </a:r>
            <a:r>
              <a:rPr lang="en-US" dirty="0"/>
              <a:t>the cause is removed, the affection tends to disappear gradually, but sometimes the pigmentation is permanent.</a:t>
            </a:r>
          </a:p>
          <a:p>
            <a:pPr algn="just"/>
            <a:r>
              <a:rPr lang="en-US" b="1" i="1" dirty="0" smtClean="0">
                <a:solidFill>
                  <a:srgbClr val="FFC000"/>
                </a:solidFill>
              </a:rPr>
              <a:t>occurs </a:t>
            </a:r>
            <a:r>
              <a:rPr lang="en-US" b="1" i="1" dirty="0">
                <a:solidFill>
                  <a:srgbClr val="FFC000"/>
                </a:solidFill>
              </a:rPr>
              <a:t>on the legs as a result of habitually warming them in front of open fireplaces, space heaters, or car heaters, </a:t>
            </a:r>
            <a:r>
              <a:rPr lang="en-US" b="1" i="1" dirty="0" smtClean="0">
                <a:solidFill>
                  <a:srgbClr val="FFC000"/>
                </a:solidFill>
              </a:rPr>
              <a:t>or </a:t>
            </a:r>
            <a:r>
              <a:rPr lang="en-US" b="1" i="1" dirty="0">
                <a:solidFill>
                  <a:srgbClr val="FFC000"/>
                </a:solidFill>
              </a:rPr>
              <a:t>the upper thighs with laptop computers.</a:t>
            </a:r>
            <a:r>
              <a:rPr lang="en-US" dirty="0"/>
              <a:t> </a:t>
            </a:r>
            <a:endParaRPr lang="en-US" dirty="0" smtClean="0"/>
          </a:p>
          <a:p>
            <a:pPr algn="just"/>
            <a:r>
              <a:rPr lang="en-US" dirty="0" smtClean="0"/>
              <a:t>Treatment </a:t>
            </a:r>
            <a:r>
              <a:rPr lang="en-US" dirty="0"/>
              <a:t>with 5-fluorouracil (5-FU) or </a:t>
            </a:r>
            <a:r>
              <a:rPr lang="en-US" dirty="0" err="1"/>
              <a:t>imiquimod</a:t>
            </a:r>
            <a:r>
              <a:rPr lang="en-US" dirty="0"/>
              <a:t> </a:t>
            </a:r>
            <a:r>
              <a:rPr lang="en-US" dirty="0" smtClean="0"/>
              <a:t>cream. emollients </a:t>
            </a:r>
            <a:r>
              <a:rPr lang="en-US" dirty="0"/>
              <a:t>containing α </a:t>
            </a:r>
            <a:r>
              <a:rPr lang="en-US" dirty="0" err="1"/>
              <a:t>hydroxy</a:t>
            </a:r>
            <a:r>
              <a:rPr lang="en-US" dirty="0"/>
              <a:t> acids or </a:t>
            </a:r>
            <a:r>
              <a:rPr lang="en-US" dirty="0" err="1" smtClean="0"/>
              <a:t>fluocinolone</a:t>
            </a:r>
            <a:r>
              <a:rPr lang="en-US" dirty="0" smtClean="0"/>
              <a:t> </a:t>
            </a:r>
            <a:r>
              <a:rPr lang="en-US" dirty="0" err="1"/>
              <a:t>acetonide</a:t>
            </a:r>
            <a:r>
              <a:rPr lang="en-US" dirty="0"/>
              <a:t> 0.01 %, </a:t>
            </a:r>
            <a:r>
              <a:rPr lang="en-US" dirty="0" smtClean="0"/>
              <a:t>hydroquinone 4</a:t>
            </a:r>
            <a:r>
              <a:rPr lang="en-US" dirty="0"/>
              <a:t>%, and </a:t>
            </a:r>
            <a:r>
              <a:rPr lang="en-US" dirty="0" err="1"/>
              <a:t>tretinoin</a:t>
            </a:r>
            <a:r>
              <a:rPr lang="en-US" dirty="0"/>
              <a:t> 0.05% may </a:t>
            </a:r>
            <a:r>
              <a:rPr lang="en-US" dirty="0" smtClean="0"/>
              <a:t>help pigmentation. </a:t>
            </a:r>
            <a:endParaRPr lang="en-US" dirty="0"/>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2724150" y="2185988"/>
            <a:ext cx="3695700" cy="248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371600"/>
          </a:xfrm>
          <a:solidFill>
            <a:schemeClr val="accent6">
              <a:lumMod val="60000"/>
              <a:lumOff val="40000"/>
            </a:schemeClr>
          </a:solidFill>
        </p:spPr>
        <p:txBody>
          <a:bodyPr>
            <a:normAutofit fontScale="90000"/>
          </a:bodyPr>
          <a:lstStyle/>
          <a:p>
            <a:r>
              <a:rPr lang="en-US" b="1" dirty="0" smtClean="0">
                <a:solidFill>
                  <a:srgbClr val="C00000"/>
                </a:solidFill>
              </a:rPr>
              <a:t>Cold injuries</a:t>
            </a:r>
            <a:r>
              <a:rPr lang="en-US" dirty="0" smtClean="0"/>
              <a:t/>
            </a:r>
            <a:br>
              <a:rPr lang="en-US" dirty="0" smtClean="0"/>
            </a:br>
            <a:endParaRPr lang="en-US" dirty="0"/>
          </a:p>
        </p:txBody>
      </p:sp>
      <p:sp>
        <p:nvSpPr>
          <p:cNvPr id="3" name="عنصر نائب للمحتوى 2"/>
          <p:cNvSpPr>
            <a:spLocks noGrp="1"/>
          </p:cNvSpPr>
          <p:nvPr>
            <p:ph idx="1"/>
          </p:nvPr>
        </p:nvSpPr>
        <p:spPr>
          <a:xfrm>
            <a:off x="0" y="990600"/>
            <a:ext cx="9144000" cy="5867400"/>
          </a:xfrm>
          <a:solidFill>
            <a:schemeClr val="bg2">
              <a:lumMod val="60000"/>
              <a:lumOff val="40000"/>
            </a:schemeClr>
          </a:solidFill>
          <a:ln w="76200">
            <a:solidFill>
              <a:schemeClr val="tx1"/>
            </a:solidFill>
          </a:ln>
        </p:spPr>
        <p:txBody>
          <a:bodyPr>
            <a:normAutofit fontScale="92500"/>
          </a:bodyPr>
          <a:lstStyle/>
          <a:p>
            <a:r>
              <a:rPr lang="en-US" b="1" dirty="0" smtClean="0">
                <a:solidFill>
                  <a:srgbClr val="FFFF00"/>
                </a:solidFill>
                <a:effectLst>
                  <a:outerShdw blurRad="38100" dist="38100" dir="2700000" algn="tl">
                    <a:srgbClr val="000000">
                      <a:alpha val="43137"/>
                    </a:srgbClr>
                  </a:outerShdw>
                </a:effectLst>
              </a:rPr>
              <a:t>1.Acrocyanosis</a:t>
            </a:r>
            <a:endParaRPr lang="en-US" dirty="0">
              <a:solidFill>
                <a:srgbClr val="FFFF00"/>
              </a:solidFill>
              <a:effectLst>
                <a:outerShdw blurRad="38100" dist="38100" dir="2700000" algn="tl">
                  <a:srgbClr val="000000">
                    <a:alpha val="43137"/>
                  </a:srgbClr>
                </a:outerShdw>
              </a:effectLst>
            </a:endParaRPr>
          </a:p>
          <a:p>
            <a:pPr algn="just">
              <a:buNone/>
            </a:pPr>
            <a:r>
              <a:rPr lang="en-US" b="1" dirty="0" smtClean="0">
                <a:solidFill>
                  <a:srgbClr val="FFFF00"/>
                </a:solidFill>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Acrocyanosis</a:t>
            </a:r>
            <a:r>
              <a:rPr lang="en-US" b="1" dirty="0">
                <a:effectLst>
                  <a:outerShdw blurRad="38100" dist="38100" dir="2700000" algn="tl">
                    <a:srgbClr val="000000">
                      <a:alpha val="43137"/>
                    </a:srgbClr>
                  </a:outerShdw>
                </a:effectLst>
              </a:rPr>
              <a:t> is a persistent blue discoloration of the entire hand or foot worsened by cold exposure. The hands and feet may be </a:t>
            </a:r>
            <a:r>
              <a:rPr lang="en-US" b="1" dirty="0" err="1">
                <a:effectLst>
                  <a:outerShdw blurRad="38100" dist="38100" dir="2700000" algn="tl">
                    <a:srgbClr val="000000">
                      <a:alpha val="43137"/>
                    </a:srgbClr>
                  </a:outerShdw>
                </a:effectLst>
              </a:rPr>
              <a:t>hyperhidrotic</a:t>
            </a:r>
            <a:r>
              <a:rPr lang="en-US" b="1" dirty="0">
                <a:effectLst>
                  <a:outerShdw blurRad="38100" dist="38100" dir="2700000" algn="tl">
                    <a:srgbClr val="000000">
                      <a:alpha val="43137"/>
                    </a:srgbClr>
                  </a:outerShdw>
                </a:effectLst>
              </a:rPr>
              <a:t>. </a:t>
            </a:r>
            <a:endParaRPr lang="en-US" b="1" dirty="0" smtClean="0">
              <a:effectLst>
                <a:outerShdw blurRad="38100" dist="38100" dir="2700000" algn="tl">
                  <a:srgbClr val="000000">
                    <a:alpha val="43137"/>
                  </a:srgbClr>
                </a:outerShdw>
              </a:effectLst>
            </a:endParaRPr>
          </a:p>
          <a:p>
            <a:pPr algn="just"/>
            <a:r>
              <a:rPr lang="en-US" dirty="0" smtClean="0"/>
              <a:t>The </a:t>
            </a:r>
            <a:r>
              <a:rPr lang="en-US" dirty="0"/>
              <a:t>cause is unknown. Smoking should be avoided. </a:t>
            </a:r>
            <a:r>
              <a:rPr lang="en-US" dirty="0" err="1"/>
              <a:t>Acrocyanosisis</a:t>
            </a:r>
            <a:r>
              <a:rPr lang="en-US" dirty="0"/>
              <a:t> distinguished from </a:t>
            </a:r>
            <a:r>
              <a:rPr lang="en-US" dirty="0" err="1"/>
              <a:t>Raynaud</a:t>
            </a:r>
            <a:r>
              <a:rPr lang="en-US" dirty="0"/>
              <a:t> syndrome by its persistent nature (as opposed to the episodic nature of </a:t>
            </a:r>
            <a:r>
              <a:rPr lang="en-US" dirty="0" err="1"/>
              <a:t>Raynaud</a:t>
            </a:r>
            <a:r>
              <a:rPr lang="en-US" dirty="0"/>
              <a:t>) and lack of tissue damage (ulceration, distal fingertip </a:t>
            </a:r>
            <a:r>
              <a:rPr lang="en-US" dirty="0" err="1"/>
              <a:t>resorption</a:t>
            </a:r>
            <a:r>
              <a:rPr lang="en-US" dirty="0"/>
              <a:t>). Patients with anorexia nervosa frequently manifest </a:t>
            </a:r>
            <a:r>
              <a:rPr lang="en-US" dirty="0" err="1"/>
              <a:t>acrocyanosis</a:t>
            </a:r>
            <a:r>
              <a:rPr lang="en-US" dirty="0"/>
              <a:t> as well as </a:t>
            </a:r>
            <a:r>
              <a:rPr lang="en-US" dirty="0" err="1"/>
              <a:t>perniosis</a:t>
            </a:r>
            <a:r>
              <a:rPr lang="en-US" dirty="0"/>
              <a:t>, </a:t>
            </a:r>
            <a:r>
              <a:rPr lang="en-US" dirty="0" err="1"/>
              <a:t>livedoreticularis</a:t>
            </a:r>
            <a:r>
              <a:rPr lang="en-US" dirty="0"/>
              <a:t> and </a:t>
            </a:r>
            <a:r>
              <a:rPr lang="en-US" dirty="0" err="1"/>
              <a:t>acral</a:t>
            </a:r>
            <a:r>
              <a:rPr lang="en-US" dirty="0"/>
              <a:t> coldness. </a:t>
            </a:r>
            <a:r>
              <a:rPr lang="en-US" b="1" dirty="0">
                <a:solidFill>
                  <a:srgbClr val="FFFF00"/>
                </a:solidFill>
                <a:effectLst>
                  <a:outerShdw blurRad="38100" dist="38100" dir="2700000" algn="tl">
                    <a:srgbClr val="000000">
                      <a:alpha val="43137"/>
                    </a:srgbClr>
                  </a:outerShdw>
                </a:effectLst>
              </a:rPr>
              <a:t>It may improve with weight gain.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733675" y="2205038"/>
            <a:ext cx="3676650" cy="244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4095</TotalTime>
  <Words>2453</Words>
  <Application>Microsoft Office PowerPoint</Application>
  <PresentationFormat>عرض على الشاشة (3:4)‏</PresentationFormat>
  <Paragraphs>125</Paragraphs>
  <Slides>40</Slides>
  <Notes>0</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Dermatoses Resulting from Physical Factors</vt:lpstr>
      <vt:lpstr> Heat injuries </vt:lpstr>
      <vt:lpstr>الشريحة 3</vt:lpstr>
      <vt:lpstr>الشريحة 4</vt:lpstr>
      <vt:lpstr>الشريحة 5</vt:lpstr>
      <vt:lpstr>2.Erythema ab igne </vt:lpstr>
      <vt:lpstr>الشريحة 7</vt:lpstr>
      <vt:lpstr>Cold injuries </vt:lpstr>
      <vt:lpstr>الشريحة 9</vt:lpstr>
      <vt:lpstr>2.Chilblains (pernio) </vt:lpstr>
      <vt:lpstr>الشريحة 11</vt:lpstr>
      <vt:lpstr>Actinic injury </vt:lpstr>
      <vt:lpstr>الشريحة 13</vt:lpstr>
      <vt:lpstr>الشريحة 14</vt:lpstr>
      <vt:lpstr>الشريحة 15</vt:lpstr>
      <vt:lpstr>2.Ephelis (freckle) and lentigo </vt:lpstr>
      <vt:lpstr>الشريحة 17</vt:lpstr>
      <vt:lpstr>3.Photoaging (dermatoheliosis) </vt:lpstr>
      <vt:lpstr>الشريحة 19</vt:lpstr>
      <vt:lpstr>الشريحة 20</vt:lpstr>
      <vt:lpstr>Photosensitivity</vt:lpstr>
      <vt:lpstr>Phytophotodermatitis </vt:lpstr>
      <vt:lpstr>الشريحة 23</vt:lpstr>
      <vt:lpstr>Idiopathic photosensitivity disorders </vt:lpstr>
      <vt:lpstr>الشريحة 25</vt:lpstr>
      <vt:lpstr>الشريحة 26</vt:lpstr>
      <vt:lpstr>2.Solar urticaria</vt:lpstr>
      <vt:lpstr>الشريحة 28</vt:lpstr>
      <vt:lpstr>3.Chronic actinic dermatitis </vt:lpstr>
      <vt:lpstr>الشريحة 30</vt:lpstr>
      <vt:lpstr>Mechanical injuries </vt:lpstr>
      <vt:lpstr>الشريحة 32</vt:lpstr>
      <vt:lpstr>2.Clavus (corns) </vt:lpstr>
      <vt:lpstr>الشريحة 34</vt:lpstr>
      <vt:lpstr>الشريحة 35</vt:lpstr>
      <vt:lpstr>3.Pressure ulcers (decubitus)</vt:lpstr>
      <vt:lpstr>الشريحة 37</vt:lpstr>
      <vt:lpstr>4.Friction blisters </vt:lpstr>
      <vt:lpstr>الشريحة 39</vt:lpstr>
      <vt:lpstr>Foreign body reactions</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lg</dc:creator>
  <cp:lastModifiedBy>lg</cp:lastModifiedBy>
  <cp:revision>88</cp:revision>
  <dcterms:created xsi:type="dcterms:W3CDTF">2015-04-12T20:15:00Z</dcterms:created>
  <dcterms:modified xsi:type="dcterms:W3CDTF">2015-04-16T08:09:26Z</dcterms:modified>
</cp:coreProperties>
</file>