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5" r:id="rId2"/>
    <p:sldId id="259" r:id="rId3"/>
    <p:sldId id="305" r:id="rId4"/>
    <p:sldId id="306" r:id="rId5"/>
    <p:sldId id="307" r:id="rId6"/>
    <p:sldId id="316" r:id="rId7"/>
    <p:sldId id="258" r:id="rId8"/>
    <p:sldId id="327" r:id="rId9"/>
    <p:sldId id="260" r:id="rId10"/>
    <p:sldId id="318" r:id="rId11"/>
    <p:sldId id="297" r:id="rId12"/>
    <p:sldId id="261" r:id="rId13"/>
    <p:sldId id="308" r:id="rId14"/>
    <p:sldId id="309" r:id="rId15"/>
    <p:sldId id="303" r:id="rId16"/>
    <p:sldId id="314" r:id="rId17"/>
    <p:sldId id="298" r:id="rId18"/>
    <p:sldId id="315" r:id="rId19"/>
    <p:sldId id="310" r:id="rId20"/>
    <p:sldId id="311" r:id="rId21"/>
    <p:sldId id="262" r:id="rId22"/>
    <p:sldId id="323" r:id="rId23"/>
    <p:sldId id="299" r:id="rId24"/>
    <p:sldId id="312" r:id="rId25"/>
    <p:sldId id="313" r:id="rId26"/>
    <p:sldId id="263" r:id="rId27"/>
    <p:sldId id="317" r:id="rId28"/>
    <p:sldId id="304" r:id="rId29"/>
    <p:sldId id="319" r:id="rId30"/>
    <p:sldId id="300" r:id="rId31"/>
    <p:sldId id="328" r:id="rId32"/>
    <p:sldId id="264" r:id="rId33"/>
    <p:sldId id="322" r:id="rId34"/>
    <p:sldId id="324" r:id="rId35"/>
    <p:sldId id="265" r:id="rId36"/>
    <p:sldId id="301" r:id="rId37"/>
    <p:sldId id="320" r:id="rId38"/>
    <p:sldId id="326" r:id="rId39"/>
    <p:sldId id="321" r:id="rId40"/>
    <p:sldId id="266" r:id="rId41"/>
    <p:sldId id="302" r:id="rId42"/>
    <p:sldId id="32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CAF26DE2-D909-4F6D-8E53-EC0777CB7DC8}" type="datetimeFigureOut">
              <a:rPr lang="en-US" smtClean="0"/>
              <a:pPr/>
              <a:t>2/24/2014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A60EE76-F924-4DD9-9338-2B3A03C9D57A}"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F26DE2-D909-4F6D-8E53-EC0777CB7DC8}" type="datetimeFigureOut">
              <a:rPr lang="en-US" smtClean="0"/>
              <a:pPr/>
              <a:t>2/24/2014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60EE76-F924-4DD9-9338-2B3A03C9D5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F26DE2-D909-4F6D-8E53-EC0777CB7DC8}" type="datetimeFigureOut">
              <a:rPr lang="en-US" smtClean="0"/>
              <a:pPr/>
              <a:t>2/24/2014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60EE76-F924-4DD9-9338-2B3A03C9D5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F26DE2-D909-4F6D-8E53-EC0777CB7DC8}" type="datetimeFigureOut">
              <a:rPr lang="en-US" smtClean="0"/>
              <a:pPr/>
              <a:t>2/24/2014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60EE76-F924-4DD9-9338-2B3A03C9D5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CAF26DE2-D909-4F6D-8E53-EC0777CB7DC8}" type="datetimeFigureOut">
              <a:rPr lang="en-US" smtClean="0"/>
              <a:pPr/>
              <a:t>2/24/2014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A60EE76-F924-4DD9-9338-2B3A03C9D57A}"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AF26DE2-D909-4F6D-8E53-EC0777CB7DC8}" type="datetimeFigureOut">
              <a:rPr lang="en-US" smtClean="0"/>
              <a:pPr/>
              <a:t>2/24/2014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6A60EE76-F924-4DD9-9338-2B3A03C9D57A}"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AF26DE2-D909-4F6D-8E53-EC0777CB7DC8}" type="datetimeFigureOut">
              <a:rPr lang="en-US" smtClean="0"/>
              <a:pPr/>
              <a:t>2/24/2014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6A60EE76-F924-4DD9-9338-2B3A03C9D5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AF26DE2-D909-4F6D-8E53-EC0777CB7DC8}" type="datetimeFigureOut">
              <a:rPr lang="en-US" smtClean="0"/>
              <a:pPr/>
              <a:t>2/24/2014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A60EE76-F924-4DD9-9338-2B3A03C9D57A}"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AF26DE2-D909-4F6D-8E53-EC0777CB7DC8}" type="datetimeFigureOut">
              <a:rPr lang="en-US" smtClean="0"/>
              <a:pPr/>
              <a:t>2/24/2014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A60EE76-F924-4DD9-9338-2B3A03C9D5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CAF26DE2-D909-4F6D-8E53-EC0777CB7DC8}" type="datetimeFigureOut">
              <a:rPr lang="en-US" smtClean="0"/>
              <a:pPr/>
              <a:t>2/24/2014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A60EE76-F924-4DD9-9338-2B3A03C9D57A}"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AF26DE2-D909-4F6D-8E53-EC0777CB7DC8}" type="datetimeFigureOut">
              <a:rPr lang="en-US" smtClean="0"/>
              <a:pPr/>
              <a:t>2/24/2014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A60EE76-F924-4DD9-9338-2B3A03C9D57A}"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AF26DE2-D909-4F6D-8E53-EC0777CB7DC8}" type="datetimeFigureOut">
              <a:rPr lang="en-US" smtClean="0"/>
              <a:pPr/>
              <a:t>2/24/2014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A60EE76-F924-4DD9-9338-2B3A03C9D57A}"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79512" y="44624"/>
            <a:ext cx="8784976" cy="666936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2871788" y="2090738"/>
            <a:ext cx="3400425" cy="26765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9552" y="1484784"/>
            <a:ext cx="8229600" cy="5112568"/>
          </a:xfrm>
        </p:spPr>
        <p:txBody>
          <a:bodyPr>
            <a:normAutofit fontScale="85000" lnSpcReduction="20000"/>
          </a:bodyPr>
          <a:lstStyle/>
          <a:p>
            <a:pPr algn="just"/>
            <a:r>
              <a:rPr lang="en-US" dirty="0" smtClean="0"/>
              <a:t> </a:t>
            </a:r>
            <a:r>
              <a:rPr lang="en-US" b="1" dirty="0" smtClean="0">
                <a:solidFill>
                  <a:srgbClr val="C00000"/>
                </a:solidFill>
              </a:rPr>
              <a:t>Lamellar splitting of the distal part of the fingernails, </a:t>
            </a:r>
            <a:r>
              <a:rPr lang="en-US" dirty="0" smtClean="0"/>
              <a:t>so commonly seen in housewives, has been attributed to repeated wetting and drying.</a:t>
            </a:r>
          </a:p>
          <a:p>
            <a:pPr algn="just"/>
            <a:r>
              <a:rPr lang="en-US" dirty="0" smtClean="0"/>
              <a:t>Attempts to beautify nails can lead to contact allergy. Culprits include the </a:t>
            </a:r>
            <a:r>
              <a:rPr lang="en-US" dirty="0" err="1" smtClean="0"/>
              <a:t>acrylate</a:t>
            </a:r>
            <a:r>
              <a:rPr lang="en-US" dirty="0" smtClean="0"/>
              <a:t> adhesive used with artificial nails and formaldehyde in nail hardeners. </a:t>
            </a:r>
          </a:p>
          <a:p>
            <a:pPr algn="just"/>
            <a:r>
              <a:rPr lang="en-US" dirty="0" smtClean="0"/>
              <a:t>In contrast, contact dermatitis caused by allergens in nail polish itself seldom affects the fingers but presents as small itchy eczematous areas where the nail plates rest against the skin during sleep. </a:t>
            </a:r>
            <a:r>
              <a:rPr lang="en-US" b="1" dirty="0" smtClean="0">
                <a:solidFill>
                  <a:srgbClr val="C00000"/>
                </a:solidFill>
              </a:rPr>
              <a:t>The eyelids, face and neck are </a:t>
            </a:r>
            <a:r>
              <a:rPr lang="en-US" b="1" dirty="0" err="1" smtClean="0">
                <a:solidFill>
                  <a:srgbClr val="C00000"/>
                </a:solidFill>
              </a:rPr>
              <a:t>favourite</a:t>
            </a:r>
            <a:r>
              <a:rPr lang="en-US" b="1" dirty="0" smtClean="0">
                <a:solidFill>
                  <a:srgbClr val="C00000"/>
                </a:solidFill>
              </a:rPr>
              <a:t> sites.</a:t>
            </a:r>
            <a:endParaRPr lang="en-US" b="1"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447272"/>
          </a:xfrm>
        </p:spPr>
        <p:txBody>
          <a:bodyPr>
            <a:normAutofit fontScale="90000"/>
          </a:bodyPr>
          <a:lstStyle/>
          <a:p>
            <a:pPr algn="ctr"/>
            <a:r>
              <a:rPr lang="en-US" b="1" dirty="0" smtClean="0"/>
              <a:t>The nail in systemic disease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 </a:t>
            </a:r>
            <a:endParaRPr lang="en-US" dirty="0" smtClean="0"/>
          </a:p>
          <a:p>
            <a:pPr algn="just"/>
            <a:r>
              <a:rPr lang="en-US" dirty="0" smtClean="0"/>
              <a:t> </a:t>
            </a:r>
            <a:r>
              <a:rPr lang="en-US" b="1" i="1" u="sng" dirty="0" smtClean="0">
                <a:solidFill>
                  <a:srgbClr val="C00000"/>
                </a:solidFill>
              </a:rPr>
              <a:t>Clubbing</a:t>
            </a:r>
            <a:r>
              <a:rPr lang="en-US" dirty="0" smtClean="0">
                <a:solidFill>
                  <a:srgbClr val="C00000"/>
                </a:solidFill>
              </a:rPr>
              <a:t>:</a:t>
            </a:r>
            <a:r>
              <a:rPr lang="en-US" dirty="0" smtClean="0"/>
              <a:t>  A bulbous enlargement </a:t>
            </a:r>
            <a:r>
              <a:rPr lang="en-US" dirty="0" err="1" smtClean="0"/>
              <a:t>ofthe</a:t>
            </a:r>
            <a:r>
              <a:rPr lang="en-US" dirty="0" smtClean="0"/>
              <a:t> terminal phalanx with an increase in the angle between the nail plate and the proximal fold to over 180°. Its association with chronic lung disease and with cyanotic heart disease is well known. Rarely, clubbing may be familial with no underlying cause. The mechanisms involved in </a:t>
            </a:r>
            <a:r>
              <a:rPr lang="en-US" dirty="0" err="1" smtClean="0"/>
              <a:t>itsformation</a:t>
            </a:r>
            <a:r>
              <a:rPr lang="en-US" dirty="0" smtClean="0"/>
              <a:t> are still not known.</a:t>
            </a:r>
          </a:p>
          <a:p>
            <a:pPr algn="just"/>
            <a:r>
              <a:rPr lang="en-US" dirty="0" smtClean="0"/>
              <a:t> </a:t>
            </a:r>
          </a:p>
          <a:p>
            <a:r>
              <a:rPr lang="en-US" dirty="0" smtClean="0"/>
              <a:t> </a:t>
            </a:r>
            <a:endParaRPr lang="en-US"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786063" y="1947863"/>
            <a:ext cx="3571875" cy="29622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709738" y="1814513"/>
            <a:ext cx="5724525" cy="32289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b="1" i="1" u="sng" dirty="0" err="1" smtClean="0">
                <a:solidFill>
                  <a:srgbClr val="C00000"/>
                </a:solidFill>
              </a:rPr>
              <a:t>Koilonychia</a:t>
            </a:r>
            <a:r>
              <a:rPr lang="en-US" i="1" dirty="0" smtClean="0"/>
              <a:t>: </a:t>
            </a:r>
            <a:r>
              <a:rPr lang="en-US" dirty="0" smtClean="0"/>
              <a:t>A spooning and thinning of the nail plate, indicating iron deficiency </a:t>
            </a:r>
          </a:p>
          <a:p>
            <a:pPr algn="just"/>
            <a:r>
              <a:rPr lang="en-US" b="1" i="1" u="sng" dirty="0" err="1" smtClean="0">
                <a:solidFill>
                  <a:srgbClr val="C00000"/>
                </a:solidFill>
              </a:rPr>
              <a:t>Colour</a:t>
            </a:r>
            <a:r>
              <a:rPr lang="en-US" b="1" i="1" u="sng" dirty="0" smtClean="0">
                <a:solidFill>
                  <a:srgbClr val="C00000"/>
                </a:solidFill>
              </a:rPr>
              <a:t> changes</a:t>
            </a:r>
            <a:r>
              <a:rPr lang="en-US" i="1" dirty="0" smtClean="0">
                <a:solidFill>
                  <a:srgbClr val="C00000"/>
                </a:solidFill>
              </a:rPr>
              <a:t> </a:t>
            </a:r>
            <a:r>
              <a:rPr lang="en-US" dirty="0" smtClean="0"/>
              <a:t>:The ‘half-and-half’ nail, with </a:t>
            </a:r>
            <a:r>
              <a:rPr lang="en-US" dirty="0" err="1" smtClean="0"/>
              <a:t>awhite</a:t>
            </a:r>
            <a:r>
              <a:rPr lang="en-US" dirty="0" smtClean="0"/>
              <a:t> proximal and red or brown distal half, is seen in a minority of patients with chronic renal failure. Whitening of the nail plates may be related to </a:t>
            </a:r>
            <a:r>
              <a:rPr lang="en-US" dirty="0" err="1" smtClean="0"/>
              <a:t>hypoalbuminaemia</a:t>
            </a:r>
            <a:r>
              <a:rPr lang="en-US" dirty="0" smtClean="0"/>
              <a:t>, as in cirrhosis of the liver. Some drugs, notably </a:t>
            </a:r>
            <a:r>
              <a:rPr lang="en-US" dirty="0" err="1" smtClean="0"/>
              <a:t>antimalarials</a:t>
            </a:r>
            <a:r>
              <a:rPr lang="en-US" dirty="0" smtClean="0"/>
              <a:t>, antibiotics and </a:t>
            </a:r>
            <a:r>
              <a:rPr lang="en-US" dirty="0" err="1" smtClean="0"/>
              <a:t>phenothiazines</a:t>
            </a:r>
            <a:r>
              <a:rPr lang="en-US" dirty="0" smtClean="0"/>
              <a:t>, can </a:t>
            </a:r>
            <a:r>
              <a:rPr lang="en-US" dirty="0" err="1" smtClean="0"/>
              <a:t>discolour</a:t>
            </a:r>
            <a:r>
              <a:rPr lang="en-US" dirty="0" smtClean="0"/>
              <a:t> the nails.</a:t>
            </a:r>
          </a:p>
          <a:p>
            <a:endParaRPr lang="en-US"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2586038" y="2595563"/>
            <a:ext cx="3971925" cy="16668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46236"/>
            <a:ext cx="8229600" cy="5211763"/>
          </a:xfrm>
        </p:spPr>
        <p:txBody>
          <a:bodyPr>
            <a:normAutofit fontScale="85000" lnSpcReduction="20000"/>
          </a:bodyPr>
          <a:lstStyle/>
          <a:p>
            <a:pPr algn="just"/>
            <a:r>
              <a:rPr lang="en-US" b="1" i="1" u="sng" dirty="0" smtClean="0">
                <a:solidFill>
                  <a:srgbClr val="C00000"/>
                </a:solidFill>
              </a:rPr>
              <a:t>Beau’s lines</a:t>
            </a:r>
            <a:r>
              <a:rPr lang="en-US" i="1" dirty="0" smtClean="0">
                <a:solidFill>
                  <a:srgbClr val="C00000"/>
                </a:solidFill>
              </a:rPr>
              <a:t> </a:t>
            </a:r>
            <a:r>
              <a:rPr lang="en-US" dirty="0" smtClean="0"/>
              <a:t>:Transverse grooves that appear synchronously on all nails a few weeks after an acute illness, and which grow steadily out to the free margin .</a:t>
            </a:r>
          </a:p>
          <a:p>
            <a:pPr algn="just"/>
            <a:r>
              <a:rPr lang="en-US" b="1" i="1" u="sng" dirty="0" smtClean="0">
                <a:solidFill>
                  <a:srgbClr val="C00000"/>
                </a:solidFill>
              </a:rPr>
              <a:t>Connective tissue </a:t>
            </a:r>
            <a:r>
              <a:rPr lang="en-US" b="1" i="1" u="sng" dirty="0" err="1" smtClean="0">
                <a:solidFill>
                  <a:srgbClr val="C00000"/>
                </a:solidFill>
              </a:rPr>
              <a:t>disorders</a:t>
            </a:r>
            <a:r>
              <a:rPr lang="en-US" dirty="0" err="1" smtClean="0"/>
              <a:t>:Nail</a:t>
            </a:r>
            <a:r>
              <a:rPr lang="en-US" dirty="0" smtClean="0"/>
              <a:t> fold </a:t>
            </a:r>
            <a:r>
              <a:rPr lang="en-US" dirty="0" err="1" smtClean="0"/>
              <a:t>telangiectasia</a:t>
            </a:r>
            <a:r>
              <a:rPr lang="en-US" dirty="0" smtClean="0"/>
              <a:t> or </a:t>
            </a:r>
            <a:r>
              <a:rPr lang="en-US" dirty="0" err="1" smtClean="0"/>
              <a:t>erythema</a:t>
            </a:r>
            <a:r>
              <a:rPr lang="en-US" dirty="0" smtClean="0"/>
              <a:t> is a useful physical sign in </a:t>
            </a:r>
            <a:r>
              <a:rPr lang="en-US" dirty="0" err="1" smtClean="0"/>
              <a:t>dermatomyositis,systemic</a:t>
            </a:r>
            <a:r>
              <a:rPr lang="en-US" dirty="0" smtClean="0"/>
              <a:t> sclerosis and systemic lupus </a:t>
            </a:r>
            <a:r>
              <a:rPr lang="en-US" dirty="0" err="1" smtClean="0"/>
              <a:t>erythematosus</a:t>
            </a:r>
            <a:r>
              <a:rPr lang="en-US" dirty="0" smtClean="0"/>
              <a:t>. In </a:t>
            </a:r>
            <a:r>
              <a:rPr lang="en-US" dirty="0" err="1" smtClean="0"/>
              <a:t>dermatomyositis</a:t>
            </a:r>
            <a:r>
              <a:rPr lang="en-US" dirty="0" smtClean="0"/>
              <a:t>, the cuticles become shaggy, and in systemic sclerosis loss of finger pulp leads to </a:t>
            </a:r>
            <a:r>
              <a:rPr lang="en-US" dirty="0" err="1" smtClean="0"/>
              <a:t>overcurvature</a:t>
            </a:r>
            <a:r>
              <a:rPr lang="en-US" dirty="0" smtClean="0"/>
              <a:t> of the nail plates. Thin nails, with longitudinal ridging and sometimes partial </a:t>
            </a:r>
            <a:r>
              <a:rPr lang="en-US" dirty="0" err="1" smtClean="0"/>
              <a:t>onycholysis</a:t>
            </a:r>
            <a:r>
              <a:rPr lang="en-US" dirty="0" smtClean="0"/>
              <a:t>, are seen when the peripheral circulation is impaired, as in </a:t>
            </a:r>
            <a:r>
              <a:rPr lang="en-US" dirty="0" err="1" smtClean="0"/>
              <a:t>Raynaud’s</a:t>
            </a:r>
            <a:r>
              <a:rPr lang="en-US" dirty="0" smtClean="0"/>
              <a:t> phenomenon.</a:t>
            </a:r>
          </a:p>
          <a:p>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2438400" y="2085975"/>
            <a:ext cx="4267200" cy="26860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47938" y="1971675"/>
            <a:ext cx="4048125" cy="29146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2088"/>
          </a:xfrm>
        </p:spPr>
        <p:txBody>
          <a:bodyPr>
            <a:normAutofit fontScale="90000"/>
          </a:bodyPr>
          <a:lstStyle/>
          <a:p>
            <a:pPr algn="ctr"/>
            <a:r>
              <a:rPr lang="en-US" b="1" dirty="0" smtClean="0"/>
              <a:t>Effects of trauma</a:t>
            </a:r>
            <a:r>
              <a:rPr lang="en-US" dirty="0" smtClean="0"/>
              <a:t/>
            </a:r>
            <a:br>
              <a:rPr lang="en-US" dirty="0" smtClean="0"/>
            </a:br>
            <a:endParaRPr lang="en-US" dirty="0"/>
          </a:p>
        </p:txBody>
      </p:sp>
      <p:sp>
        <p:nvSpPr>
          <p:cNvPr id="3" name="Content Placeholder 2"/>
          <p:cNvSpPr>
            <a:spLocks noGrp="1"/>
          </p:cNvSpPr>
          <p:nvPr>
            <p:ph idx="1"/>
          </p:nvPr>
        </p:nvSpPr>
        <p:spPr>
          <a:xfrm>
            <a:off x="179512" y="1646236"/>
            <a:ext cx="8784976" cy="5527179"/>
          </a:xfrm>
        </p:spPr>
        <p:txBody>
          <a:bodyPr>
            <a:normAutofit fontScale="85000" lnSpcReduction="20000"/>
          </a:bodyPr>
          <a:lstStyle/>
          <a:p>
            <a:pPr algn="just"/>
            <a:r>
              <a:rPr lang="en-US" dirty="0" smtClean="0"/>
              <a:t>Permanent ridges or splits in the nail plate can follow damage to the nail matrix. Splinter </a:t>
            </a:r>
            <a:r>
              <a:rPr lang="en-US" dirty="0" err="1" smtClean="0"/>
              <a:t>haemorrhages</a:t>
            </a:r>
            <a:r>
              <a:rPr lang="en-US" dirty="0" smtClean="0"/>
              <a:t>, the linear nature of which is determined by longitudinal ridges and grooves in the nail bed, are most commonly seen under the nails of manual workers and are caused by minor trauma. Larger </a:t>
            </a:r>
            <a:r>
              <a:rPr lang="en-US" b="1" dirty="0" err="1" smtClean="0">
                <a:solidFill>
                  <a:srgbClr val="C00000"/>
                </a:solidFill>
              </a:rPr>
              <a:t>subungual</a:t>
            </a:r>
            <a:r>
              <a:rPr lang="en-US" b="1" dirty="0" smtClean="0">
                <a:solidFill>
                  <a:srgbClr val="C00000"/>
                </a:solidFill>
              </a:rPr>
              <a:t> </a:t>
            </a:r>
            <a:r>
              <a:rPr lang="en-US" b="1" dirty="0" err="1" smtClean="0">
                <a:solidFill>
                  <a:srgbClr val="C00000"/>
                </a:solidFill>
              </a:rPr>
              <a:t>haematomas</a:t>
            </a:r>
            <a:r>
              <a:rPr lang="en-US" b="1" dirty="0" smtClean="0">
                <a:solidFill>
                  <a:srgbClr val="C00000"/>
                </a:solidFill>
              </a:rPr>
              <a:t>  </a:t>
            </a:r>
            <a:r>
              <a:rPr lang="en-US" dirty="0" smtClean="0"/>
              <a:t>are usually easy to identify and dark areas of altered blood can raise worries about the presence of a </a:t>
            </a:r>
            <a:r>
              <a:rPr lang="en-US" dirty="0" err="1" smtClean="0"/>
              <a:t>subungual</a:t>
            </a:r>
            <a:r>
              <a:rPr lang="en-US" dirty="0" smtClean="0"/>
              <a:t> melanoma. </a:t>
            </a:r>
          </a:p>
          <a:p>
            <a:pPr algn="just"/>
            <a:r>
              <a:rPr lang="en-US" dirty="0" smtClean="0"/>
              <a:t>Chronic trauma from sport and from ill-fitting shoes contributes to </a:t>
            </a:r>
            <a:r>
              <a:rPr lang="en-US" dirty="0" err="1" smtClean="0"/>
              <a:t>haemorrhage</a:t>
            </a:r>
            <a:r>
              <a:rPr lang="en-US" dirty="0" smtClean="0"/>
              <a:t> under the nails of the big toes, to the gross thickening of toenails known as </a:t>
            </a:r>
            <a:r>
              <a:rPr lang="en-US" b="1" i="1" dirty="0" err="1" smtClean="0">
                <a:solidFill>
                  <a:srgbClr val="C00000"/>
                </a:solidFill>
              </a:rPr>
              <a:t>onychogryphosis</a:t>
            </a:r>
            <a:r>
              <a:rPr lang="en-US" i="1" dirty="0" smtClean="0">
                <a:solidFill>
                  <a:srgbClr val="C00000"/>
                </a:solidFill>
              </a:rPr>
              <a:t> </a:t>
            </a:r>
            <a:r>
              <a:rPr lang="en-US" dirty="0" smtClean="0"/>
              <a:t> and to </a:t>
            </a:r>
            <a:r>
              <a:rPr lang="en-US" b="1" dirty="0" err="1" smtClean="0">
                <a:solidFill>
                  <a:srgbClr val="C00000"/>
                </a:solidFill>
              </a:rPr>
              <a:t>ingrowing</a:t>
            </a:r>
            <a:r>
              <a:rPr lang="en-US" b="1" dirty="0" smtClean="0">
                <a:solidFill>
                  <a:srgbClr val="C00000"/>
                </a:solidFill>
              </a:rPr>
              <a:t> nails</a:t>
            </a:r>
            <a:r>
              <a:rPr lang="en-US" dirty="0" smtClean="0"/>
              <a:t>.</a:t>
            </a:r>
          </a:p>
          <a:p>
            <a:pPr algn="just"/>
            <a:r>
              <a:rPr lang="en-US" dirty="0" smtClean="0"/>
              <a:t> </a:t>
            </a:r>
            <a:endParaRPr lang="en-US"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2286000" y="1924050"/>
            <a:ext cx="4572000" cy="30099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879320"/>
          </a:xfrm>
        </p:spPr>
        <p:txBody>
          <a:bodyPr>
            <a:normAutofit fontScale="90000"/>
          </a:bodyPr>
          <a:lstStyle/>
          <a:p>
            <a:pPr algn="ctr"/>
            <a:r>
              <a:rPr lang="en-US" b="1" dirty="0" smtClean="0"/>
              <a:t>Nail changes in the common </a:t>
            </a:r>
            <a:r>
              <a:rPr lang="en-US" b="1" dirty="0" err="1" smtClean="0"/>
              <a:t>dermatoses</a:t>
            </a:r>
            <a:r>
              <a:rPr lang="en-US" dirty="0" smtClean="0"/>
              <a:t/>
            </a:r>
            <a:br>
              <a:rPr lang="en-US" dirty="0" smtClean="0"/>
            </a:br>
            <a:endParaRPr lang="en-US" dirty="0"/>
          </a:p>
        </p:txBody>
      </p:sp>
      <p:sp>
        <p:nvSpPr>
          <p:cNvPr id="3" name="Content Placeholder 2"/>
          <p:cNvSpPr>
            <a:spLocks noGrp="1"/>
          </p:cNvSpPr>
          <p:nvPr>
            <p:ph idx="1"/>
          </p:nvPr>
        </p:nvSpPr>
        <p:spPr>
          <a:xfrm>
            <a:off x="457200" y="1646236"/>
            <a:ext cx="8229600" cy="5211763"/>
          </a:xfrm>
        </p:spPr>
        <p:txBody>
          <a:bodyPr>
            <a:normAutofit fontScale="85000" lnSpcReduction="20000"/>
          </a:bodyPr>
          <a:lstStyle/>
          <a:p>
            <a:pPr algn="just"/>
            <a:r>
              <a:rPr lang="en-US" b="1" i="1" u="sng" dirty="0" smtClean="0">
                <a:solidFill>
                  <a:srgbClr val="C00000"/>
                </a:solidFill>
              </a:rPr>
              <a:t>Psoriasis:</a:t>
            </a:r>
            <a:endParaRPr lang="en-US" dirty="0" smtClean="0">
              <a:solidFill>
                <a:srgbClr val="C00000"/>
              </a:solidFill>
            </a:endParaRPr>
          </a:p>
          <a:p>
            <a:pPr algn="just"/>
            <a:r>
              <a:rPr lang="en-US" dirty="0" smtClean="0"/>
              <a:t>severe nail involvement is more likely in the presence of arthritis. The best-known nail change is pitting of the surface of the nail plate .Almost as common is psoriasis under the nail plate, showing up as red or brown areas resembling oil spots, often with </a:t>
            </a:r>
            <a:r>
              <a:rPr lang="en-US" dirty="0" err="1" smtClean="0"/>
              <a:t>onycholysis</a:t>
            </a:r>
            <a:r>
              <a:rPr lang="en-US" dirty="0" smtClean="0"/>
              <a:t> bordered by obvious discoloration. </a:t>
            </a:r>
          </a:p>
          <a:p>
            <a:pPr algn="just"/>
            <a:r>
              <a:rPr lang="en-US" b="1" i="1" u="sng" dirty="0" smtClean="0">
                <a:solidFill>
                  <a:srgbClr val="C00000"/>
                </a:solidFill>
              </a:rPr>
              <a:t>Eczema:</a:t>
            </a:r>
            <a:endParaRPr lang="en-US" dirty="0" smtClean="0">
              <a:solidFill>
                <a:srgbClr val="C00000"/>
              </a:solidFill>
            </a:endParaRPr>
          </a:p>
          <a:p>
            <a:pPr algn="just"/>
            <a:r>
              <a:rPr lang="en-US" dirty="0" smtClean="0"/>
              <a:t>       Some patients with itchy chronic eczema bring their nails to a high state of polish by scratching. In </a:t>
            </a:r>
            <a:r>
              <a:rPr lang="en-US" dirty="0" err="1" smtClean="0"/>
              <a:t>addition,eczema</a:t>
            </a:r>
            <a:r>
              <a:rPr lang="en-US" dirty="0" smtClean="0"/>
              <a:t> of the nail folds may lead to a coarse irregularity with transverse ridging of the adjacent nail plates.</a:t>
            </a:r>
          </a:p>
          <a:p>
            <a:endParaRPr lang="en-US"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051720" y="332656"/>
            <a:ext cx="2047875" cy="2857500"/>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4932040" y="260648"/>
            <a:ext cx="2066925" cy="2838450"/>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4860032" y="3356992"/>
            <a:ext cx="2095500" cy="3190875"/>
          </a:xfrm>
          <a:prstGeom prst="rect">
            <a:avLst/>
          </a:prstGeom>
          <a:noFill/>
          <a:ln w="9525">
            <a:noFill/>
            <a:miter lim="800000"/>
            <a:headEnd/>
            <a:tailEnd/>
          </a:ln>
        </p:spPr>
      </p:pic>
      <p:pic>
        <p:nvPicPr>
          <p:cNvPr id="14341" name="Picture 5"/>
          <p:cNvPicPr>
            <a:picLocks noChangeAspect="1" noChangeArrowheads="1"/>
          </p:cNvPicPr>
          <p:nvPr/>
        </p:nvPicPr>
        <p:blipFill>
          <a:blip r:embed="rId5" cstate="print"/>
          <a:srcRect/>
          <a:stretch>
            <a:fillRect/>
          </a:stretch>
        </p:blipFill>
        <p:spPr bwMode="auto">
          <a:xfrm>
            <a:off x="2051720" y="3717032"/>
            <a:ext cx="2066925" cy="24860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46236"/>
            <a:ext cx="8229600" cy="5211764"/>
          </a:xfrm>
        </p:spPr>
        <p:txBody>
          <a:bodyPr>
            <a:normAutofit fontScale="85000" lnSpcReduction="20000"/>
          </a:bodyPr>
          <a:lstStyle/>
          <a:p>
            <a:pPr algn="just"/>
            <a:r>
              <a:rPr lang="en-US" b="1" i="1" u="sng" dirty="0" smtClean="0">
                <a:solidFill>
                  <a:srgbClr val="C00000"/>
                </a:solidFill>
              </a:rPr>
              <a:t>Lichen </a:t>
            </a:r>
            <a:r>
              <a:rPr lang="en-US" b="1" i="1" u="sng" dirty="0" err="1" smtClean="0">
                <a:solidFill>
                  <a:srgbClr val="C00000"/>
                </a:solidFill>
              </a:rPr>
              <a:t>planus</a:t>
            </a:r>
            <a:r>
              <a:rPr lang="en-US" b="1" i="1" u="sng" dirty="0" smtClean="0">
                <a:solidFill>
                  <a:srgbClr val="C00000"/>
                </a:solidFill>
              </a:rPr>
              <a:t>:</a:t>
            </a:r>
            <a:endParaRPr lang="en-US" dirty="0" smtClean="0">
              <a:solidFill>
                <a:srgbClr val="C00000"/>
              </a:solidFill>
            </a:endParaRPr>
          </a:p>
          <a:p>
            <a:pPr algn="just"/>
            <a:r>
              <a:rPr lang="en-US" dirty="0" smtClean="0"/>
              <a:t>Most often this is a reversible thinning of the nail plate with irregular longitudinal grooves and ridges. More severe involvement may lead to </a:t>
            </a:r>
            <a:r>
              <a:rPr lang="en-US" b="1" dirty="0" err="1" smtClean="0">
                <a:solidFill>
                  <a:srgbClr val="C00000"/>
                </a:solidFill>
              </a:rPr>
              <a:t>pterygium</a:t>
            </a:r>
            <a:r>
              <a:rPr lang="en-US" b="1" dirty="0" smtClean="0">
                <a:solidFill>
                  <a:srgbClr val="C00000"/>
                </a:solidFill>
              </a:rPr>
              <a:t> </a:t>
            </a:r>
            <a:r>
              <a:rPr lang="en-US" dirty="0" smtClean="0"/>
              <a:t>in which the cuticle grows forward over the base of the nail and attaches itself to the </a:t>
            </a:r>
            <a:r>
              <a:rPr lang="en-US" dirty="0" err="1" smtClean="0"/>
              <a:t>nailplate</a:t>
            </a:r>
            <a:r>
              <a:rPr lang="en-US" dirty="0" smtClean="0"/>
              <a:t>. The threat of severe and permanent nail changes can sometimes justify treatment with systemic steroids.</a:t>
            </a:r>
          </a:p>
          <a:p>
            <a:pPr algn="just"/>
            <a:r>
              <a:rPr lang="en-US" b="1" i="1" u="sng" dirty="0" smtClean="0">
                <a:solidFill>
                  <a:srgbClr val="C00000"/>
                </a:solidFill>
              </a:rPr>
              <a:t>Alopecia </a:t>
            </a:r>
            <a:r>
              <a:rPr lang="en-US" b="1" i="1" u="sng" dirty="0" err="1" smtClean="0">
                <a:solidFill>
                  <a:srgbClr val="C00000"/>
                </a:solidFill>
              </a:rPr>
              <a:t>areata</a:t>
            </a:r>
            <a:r>
              <a:rPr lang="en-US" b="1" i="1" u="sng" dirty="0" smtClean="0">
                <a:solidFill>
                  <a:srgbClr val="C00000"/>
                </a:solidFill>
              </a:rPr>
              <a:t>:</a:t>
            </a:r>
            <a:endParaRPr lang="en-US" dirty="0" smtClean="0">
              <a:solidFill>
                <a:srgbClr val="C00000"/>
              </a:solidFill>
            </a:endParaRPr>
          </a:p>
          <a:p>
            <a:pPr algn="just"/>
            <a:r>
              <a:rPr lang="en-US" dirty="0" smtClean="0"/>
              <a:t>      The more severe the hair loss, the more likely there is to be nail involvement. A roughness or fine pitting is seen on the surface of the nail plates and the </a:t>
            </a:r>
            <a:r>
              <a:rPr lang="en-US" dirty="0" err="1" smtClean="0"/>
              <a:t>lunulae</a:t>
            </a:r>
            <a:r>
              <a:rPr lang="en-US" dirty="0" smtClean="0"/>
              <a:t> may appear mottled.</a:t>
            </a:r>
          </a:p>
          <a:p>
            <a:pPr algn="just"/>
            <a:endParaRPr lang="en-US"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362325" y="2000250"/>
            <a:ext cx="2419350" cy="28575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348038" y="1966913"/>
            <a:ext cx="2447925" cy="29241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6144"/>
          </a:xfrm>
        </p:spPr>
        <p:txBody>
          <a:bodyPr>
            <a:normAutofit fontScale="90000"/>
          </a:bodyPr>
          <a:lstStyle/>
          <a:p>
            <a:pPr algn="ctr"/>
            <a:r>
              <a:rPr lang="en-US" b="1" dirty="0" smtClean="0"/>
              <a:t>Infections</a:t>
            </a:r>
            <a:r>
              <a:rPr lang="en-US" dirty="0" smtClean="0"/>
              <a:t/>
            </a:r>
            <a:br>
              <a:rPr lang="en-US" dirty="0" smtClean="0"/>
            </a:br>
            <a:endParaRPr lang="en-US" dirty="0"/>
          </a:p>
        </p:txBody>
      </p:sp>
      <p:sp>
        <p:nvSpPr>
          <p:cNvPr id="3" name="Content Placeholder 2"/>
          <p:cNvSpPr>
            <a:spLocks noGrp="1"/>
          </p:cNvSpPr>
          <p:nvPr>
            <p:ph idx="1"/>
          </p:nvPr>
        </p:nvSpPr>
        <p:spPr>
          <a:xfrm>
            <a:off x="457200" y="1646236"/>
            <a:ext cx="8229600" cy="5211763"/>
          </a:xfrm>
        </p:spPr>
        <p:txBody>
          <a:bodyPr>
            <a:normAutofit fontScale="92500" lnSpcReduction="20000"/>
          </a:bodyPr>
          <a:lstStyle/>
          <a:p>
            <a:r>
              <a:rPr lang="en-US" b="1" i="1" u="sng" dirty="0" smtClean="0">
                <a:solidFill>
                  <a:srgbClr val="C00000"/>
                </a:solidFill>
              </a:rPr>
              <a:t>Acute </a:t>
            </a:r>
            <a:r>
              <a:rPr lang="en-US" b="1" i="1" u="sng" dirty="0" err="1" smtClean="0">
                <a:solidFill>
                  <a:srgbClr val="C00000"/>
                </a:solidFill>
              </a:rPr>
              <a:t>paronychia</a:t>
            </a:r>
            <a:r>
              <a:rPr lang="en-US" b="1" i="1" u="sng" dirty="0" smtClean="0">
                <a:solidFill>
                  <a:srgbClr val="C00000"/>
                </a:solidFill>
              </a:rPr>
              <a:t>:</a:t>
            </a:r>
            <a:endParaRPr lang="en-US" dirty="0" smtClean="0">
              <a:solidFill>
                <a:srgbClr val="C00000"/>
              </a:solidFill>
            </a:endParaRPr>
          </a:p>
          <a:p>
            <a:pPr algn="just"/>
            <a:r>
              <a:rPr lang="en-US" dirty="0" smtClean="0"/>
              <a:t>     The portal of entry for the organisms </a:t>
            </a:r>
            <a:r>
              <a:rPr lang="en-US" dirty="0" err="1" smtClean="0"/>
              <a:t>concerned,usually</a:t>
            </a:r>
            <a:r>
              <a:rPr lang="en-US" dirty="0" smtClean="0"/>
              <a:t> staphylococci, is a break in the skin or cuticle as a result of minor trauma. </a:t>
            </a:r>
          </a:p>
          <a:p>
            <a:pPr algn="just"/>
            <a:r>
              <a:rPr lang="en-US" dirty="0" smtClean="0"/>
              <a:t>The subsequent acute inflammation, often with the formation of pus in the nail fold or under the nail, requires systemic treatment with </a:t>
            </a:r>
            <a:r>
              <a:rPr lang="en-US" dirty="0" err="1" smtClean="0"/>
              <a:t>flucloxacillin</a:t>
            </a:r>
            <a:r>
              <a:rPr lang="en-US" dirty="0" smtClean="0"/>
              <a:t>, </a:t>
            </a:r>
            <a:r>
              <a:rPr lang="en-US" dirty="0" err="1" smtClean="0"/>
              <a:t>cephalexin</a:t>
            </a:r>
            <a:r>
              <a:rPr lang="en-US" dirty="0" smtClean="0"/>
              <a:t> </a:t>
            </a:r>
            <a:r>
              <a:rPr lang="en-US" dirty="0" err="1" smtClean="0"/>
              <a:t>orerythromycin</a:t>
            </a:r>
            <a:r>
              <a:rPr lang="en-US" dirty="0" smtClean="0"/>
              <a:t> and appropriate surgical drainage.</a:t>
            </a:r>
          </a:p>
          <a:p>
            <a:pPr algn="just"/>
            <a:r>
              <a:rPr lang="en-US" dirty="0" smtClean="0"/>
              <a:t> </a:t>
            </a:r>
          </a:p>
          <a:p>
            <a:r>
              <a:rPr lang="en-US" b="1" i="1" dirty="0" smtClean="0"/>
              <a:t> </a:t>
            </a:r>
            <a:endParaRPr lang="en-US" dirty="0" smtClean="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3405188" y="1681163"/>
            <a:ext cx="2333625" cy="34956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591288"/>
          </a:xfrm>
        </p:spPr>
        <p:txBody>
          <a:bodyPr>
            <a:normAutofit/>
          </a:bodyPr>
          <a:lstStyle/>
          <a:p>
            <a:pPr algn="ctr"/>
            <a:r>
              <a:rPr lang="en-US" b="1" i="1" u="sng" dirty="0" smtClean="0"/>
              <a:t>Chronic </a:t>
            </a:r>
            <a:r>
              <a:rPr lang="en-US" b="1" i="1" u="sng" dirty="0" err="1" smtClean="0"/>
              <a:t>paronychia</a:t>
            </a:r>
            <a:r>
              <a:rPr lang="en-US" b="1" i="1" u="sng" dirty="0" smtClean="0"/>
              <a:t>:</a:t>
            </a:r>
            <a:r>
              <a:rPr lang="en-US" dirty="0" smtClean="0"/>
              <a:t/>
            </a:r>
            <a:br>
              <a:rPr lang="en-US" dirty="0" smtClean="0"/>
            </a:br>
            <a:endParaRPr lang="en-US" dirty="0"/>
          </a:p>
        </p:txBody>
      </p:sp>
      <p:sp>
        <p:nvSpPr>
          <p:cNvPr id="3" name="Content Placeholder 2"/>
          <p:cNvSpPr>
            <a:spLocks noGrp="1"/>
          </p:cNvSpPr>
          <p:nvPr>
            <p:ph idx="1"/>
          </p:nvPr>
        </p:nvSpPr>
        <p:spPr>
          <a:xfrm>
            <a:off x="457200" y="1646236"/>
            <a:ext cx="8229600" cy="5211763"/>
          </a:xfrm>
        </p:spPr>
        <p:txBody>
          <a:bodyPr>
            <a:normAutofit fontScale="92500"/>
          </a:bodyPr>
          <a:lstStyle/>
          <a:p>
            <a:pPr algn="just"/>
            <a:r>
              <a:rPr lang="en-US" dirty="0" smtClean="0"/>
              <a:t>A combination of circumstances can allow a mixture of opportunistic pathogens (yeasts, Gram-</a:t>
            </a:r>
            <a:r>
              <a:rPr lang="en-US" dirty="0" err="1" smtClean="0"/>
              <a:t>positivecocci</a:t>
            </a:r>
            <a:r>
              <a:rPr lang="en-US" dirty="0" smtClean="0"/>
              <a:t> and Gram-negative rods) to colonize the space between the nail fold and nail plate, producing a chronic dermatitis. </a:t>
            </a:r>
          </a:p>
          <a:p>
            <a:pPr algn="just"/>
            <a:r>
              <a:rPr lang="en-US" dirty="0" smtClean="0"/>
              <a:t>Predisposing factors include a poor peripheral circulation, wet work, working with flour, diabetes, vaginal </a:t>
            </a:r>
            <a:r>
              <a:rPr lang="en-US" dirty="0" err="1" smtClean="0"/>
              <a:t>candidosis</a:t>
            </a:r>
            <a:r>
              <a:rPr lang="en-US" dirty="0" smtClean="0"/>
              <a:t> and </a:t>
            </a:r>
            <a:r>
              <a:rPr lang="en-US" dirty="0" err="1" smtClean="0"/>
              <a:t>overvigorous</a:t>
            </a:r>
            <a:r>
              <a:rPr lang="en-US" dirty="0" smtClean="0"/>
              <a:t> cutting back of the cuticles.</a:t>
            </a:r>
          </a:p>
          <a:p>
            <a:pPr algn="just"/>
            <a:r>
              <a:rPr lang="en-US" dirty="0" smtClean="0"/>
              <a:t>      </a:t>
            </a:r>
          </a:p>
          <a:p>
            <a:endParaRPr lang="en-US"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786063" y="2019300"/>
            <a:ext cx="3571875" cy="2819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19425" y="1076325"/>
            <a:ext cx="3105150" cy="47053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46237"/>
            <a:ext cx="8229600" cy="5211764"/>
          </a:xfrm>
        </p:spPr>
        <p:txBody>
          <a:bodyPr>
            <a:normAutofit fontScale="77500" lnSpcReduction="20000"/>
          </a:bodyPr>
          <a:lstStyle/>
          <a:p>
            <a:pPr algn="just"/>
            <a:r>
              <a:rPr lang="en-US" dirty="0" smtClean="0"/>
              <a:t>The nail folds become tender and swollen and small amounts of pus are discharged at intervals. The </a:t>
            </a:r>
            <a:r>
              <a:rPr lang="en-US" dirty="0" err="1" smtClean="0"/>
              <a:t>cuticular</a:t>
            </a:r>
            <a:r>
              <a:rPr lang="en-US" dirty="0" smtClean="0"/>
              <a:t> seal is damaged and the adjacent nail plate becomes ridged and </a:t>
            </a:r>
            <a:r>
              <a:rPr lang="en-US" dirty="0" err="1" smtClean="0"/>
              <a:t>discoloured</a:t>
            </a:r>
            <a:r>
              <a:rPr lang="en-US" dirty="0" smtClean="0"/>
              <a:t>. </a:t>
            </a:r>
            <a:r>
              <a:rPr lang="en-US" b="1" dirty="0" err="1" smtClean="0">
                <a:solidFill>
                  <a:srgbClr val="C00000"/>
                </a:solidFill>
              </a:rPr>
              <a:t>Paronychia</a:t>
            </a:r>
            <a:r>
              <a:rPr lang="en-US" b="1" dirty="0" smtClean="0">
                <a:solidFill>
                  <a:srgbClr val="C00000"/>
                </a:solidFill>
              </a:rPr>
              <a:t> should not be confused with a </a:t>
            </a:r>
            <a:r>
              <a:rPr lang="en-US" b="1" dirty="0" err="1" smtClean="0">
                <a:solidFill>
                  <a:srgbClr val="C00000"/>
                </a:solidFill>
              </a:rPr>
              <a:t>dermatophyte</a:t>
            </a:r>
            <a:r>
              <a:rPr lang="en-US" b="1" dirty="0" smtClean="0">
                <a:solidFill>
                  <a:srgbClr val="C00000"/>
                </a:solidFill>
              </a:rPr>
              <a:t> infection in which the nail folds are not primarily affected.</a:t>
            </a:r>
          </a:p>
          <a:p>
            <a:pPr algn="just"/>
            <a:r>
              <a:rPr lang="en-US" dirty="0" smtClean="0"/>
              <a:t>      Manicuring of the cuticle should cease. The hands should be kept as warm and as dry as possible, and the damaged </a:t>
            </a:r>
            <a:r>
              <a:rPr lang="en-US" dirty="0" err="1" smtClean="0"/>
              <a:t>nailfolds</a:t>
            </a:r>
            <a:r>
              <a:rPr lang="en-US" dirty="0" smtClean="0"/>
              <a:t> packed several times a day with an </a:t>
            </a:r>
            <a:r>
              <a:rPr lang="en-US" dirty="0" err="1" smtClean="0"/>
              <a:t>imidazole</a:t>
            </a:r>
            <a:r>
              <a:rPr lang="en-US" dirty="0" smtClean="0"/>
              <a:t> cream. Highly potent topical corticosteroid creams applied for 3 weeks also help. If there is no response, and swabs confirm that </a:t>
            </a:r>
            <a:r>
              <a:rPr lang="en-US" i="1" dirty="0" smtClean="0"/>
              <a:t>Candida </a:t>
            </a:r>
            <a:r>
              <a:rPr lang="en-US" dirty="0" smtClean="0"/>
              <a:t>is present, a 2-week course of </a:t>
            </a:r>
            <a:r>
              <a:rPr lang="en-US" dirty="0" err="1" smtClean="0"/>
              <a:t>itraconazole</a:t>
            </a:r>
            <a:r>
              <a:rPr lang="en-US" dirty="0" smtClean="0"/>
              <a:t> should be considered.</a:t>
            </a:r>
          </a:p>
          <a:p>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952625" y="1371600"/>
            <a:ext cx="5238750" cy="4114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591288"/>
          </a:xfrm>
        </p:spPr>
        <p:txBody>
          <a:bodyPr>
            <a:normAutofit/>
          </a:bodyPr>
          <a:lstStyle/>
          <a:p>
            <a:pPr algn="ctr"/>
            <a:r>
              <a:rPr lang="en-US" b="1" i="1" dirty="0" err="1" smtClean="0"/>
              <a:t>Dermatophyte</a:t>
            </a:r>
            <a:r>
              <a:rPr lang="en-US" b="1" i="1" dirty="0" smtClean="0"/>
              <a:t> infections </a:t>
            </a:r>
            <a:r>
              <a:rPr lang="en-US" dirty="0" smtClean="0"/>
              <a:t/>
            </a:r>
            <a:br>
              <a:rPr lang="en-US" dirty="0" smtClean="0"/>
            </a:br>
            <a:endParaRPr lang="en-US" dirty="0"/>
          </a:p>
        </p:txBody>
      </p:sp>
      <p:sp>
        <p:nvSpPr>
          <p:cNvPr id="3" name="Content Placeholder 2"/>
          <p:cNvSpPr>
            <a:spLocks noGrp="1"/>
          </p:cNvSpPr>
          <p:nvPr>
            <p:ph idx="1"/>
          </p:nvPr>
        </p:nvSpPr>
        <p:spPr>
          <a:xfrm>
            <a:off x="457200" y="1556792"/>
            <a:ext cx="8229600" cy="6264696"/>
          </a:xfrm>
        </p:spPr>
        <p:txBody>
          <a:bodyPr>
            <a:normAutofit fontScale="77500" lnSpcReduction="20000"/>
          </a:bodyPr>
          <a:lstStyle/>
          <a:p>
            <a:pPr algn="just"/>
            <a:r>
              <a:rPr lang="en-US" dirty="0" smtClean="0"/>
              <a:t>The common </a:t>
            </a:r>
            <a:r>
              <a:rPr lang="en-US" dirty="0" err="1" smtClean="0"/>
              <a:t>dermatophytes</a:t>
            </a:r>
            <a:r>
              <a:rPr lang="en-US" dirty="0" smtClean="0"/>
              <a:t> that cause </a:t>
            </a:r>
            <a:r>
              <a:rPr lang="en-US" dirty="0" err="1" smtClean="0"/>
              <a:t>tinea</a:t>
            </a:r>
            <a:r>
              <a:rPr lang="en-US" dirty="0" smtClean="0"/>
              <a:t> </a:t>
            </a:r>
            <a:r>
              <a:rPr lang="en-US" dirty="0" err="1" smtClean="0"/>
              <a:t>pedis</a:t>
            </a:r>
            <a:r>
              <a:rPr lang="en-US" dirty="0" smtClean="0"/>
              <a:t> can also invade the nails. Toe nail infection is common and associated with </a:t>
            </a:r>
            <a:r>
              <a:rPr lang="en-US" dirty="0" err="1" smtClean="0"/>
              <a:t>tinea</a:t>
            </a:r>
            <a:r>
              <a:rPr lang="en-US" dirty="0" smtClean="0"/>
              <a:t> </a:t>
            </a:r>
            <a:r>
              <a:rPr lang="en-US" dirty="0" err="1" smtClean="0"/>
              <a:t>pedis</a:t>
            </a:r>
            <a:r>
              <a:rPr lang="en-US" dirty="0" smtClean="0"/>
              <a:t>.</a:t>
            </a:r>
          </a:p>
          <a:p>
            <a:pPr algn="just"/>
            <a:r>
              <a:rPr lang="en-US" dirty="0" smtClean="0"/>
              <a:t> The early changes often occur at the free edge of the nail and spread proximally. The nail plate becomes yellow, crumbly and </a:t>
            </a:r>
            <a:r>
              <a:rPr lang="en-US" dirty="0" err="1" smtClean="0"/>
              <a:t>thickened.Usually</a:t>
            </a:r>
            <a:r>
              <a:rPr lang="en-US" dirty="0" smtClean="0"/>
              <a:t>, only a few nails are infected but occasionally all are. The finger nails are involved less often and the changes, in contrast to those of </a:t>
            </a:r>
            <a:r>
              <a:rPr lang="en-US" dirty="0" err="1" smtClean="0"/>
              <a:t>psoriasis,are</a:t>
            </a:r>
            <a:r>
              <a:rPr lang="en-US" dirty="0" smtClean="0"/>
              <a:t> usually confined to one hand. Coexisting </a:t>
            </a:r>
            <a:r>
              <a:rPr lang="en-US" dirty="0" err="1" smtClean="0"/>
              <a:t>tinea</a:t>
            </a:r>
            <a:r>
              <a:rPr lang="en-US" dirty="0" smtClean="0"/>
              <a:t> </a:t>
            </a:r>
            <a:r>
              <a:rPr lang="en-US" dirty="0" err="1" smtClean="0"/>
              <a:t>pedis</a:t>
            </a:r>
            <a:r>
              <a:rPr lang="en-US" dirty="0" smtClean="0"/>
              <a:t> </a:t>
            </a:r>
            <a:r>
              <a:rPr lang="en-US" dirty="0" err="1" smtClean="0"/>
              <a:t>favours</a:t>
            </a:r>
            <a:r>
              <a:rPr lang="en-US" dirty="0" smtClean="0"/>
              <a:t> </a:t>
            </a:r>
            <a:r>
              <a:rPr lang="en-US" dirty="0" err="1" smtClean="0"/>
              <a:t>dermatophyte</a:t>
            </a:r>
            <a:r>
              <a:rPr lang="en-US" dirty="0" smtClean="0"/>
              <a:t> infection of the nail.</a:t>
            </a:r>
          </a:p>
          <a:p>
            <a:pPr algn="just"/>
            <a:r>
              <a:rPr lang="en-US" dirty="0" err="1" smtClean="0"/>
              <a:t>teatment</a:t>
            </a:r>
            <a:r>
              <a:rPr lang="en-US" dirty="0" smtClean="0"/>
              <a:t> include avoidance of the </a:t>
            </a:r>
            <a:r>
              <a:rPr lang="en-US" dirty="0" err="1" smtClean="0"/>
              <a:t>aggrevatings</a:t>
            </a:r>
            <a:r>
              <a:rPr lang="en-US" dirty="0" smtClean="0"/>
              <a:t> factors and </a:t>
            </a:r>
            <a:r>
              <a:rPr lang="en-US" dirty="0" err="1" smtClean="0"/>
              <a:t>intiation</a:t>
            </a:r>
            <a:r>
              <a:rPr lang="en-US" dirty="0" smtClean="0"/>
              <a:t> of systemic </a:t>
            </a:r>
            <a:r>
              <a:rPr lang="en-US" dirty="0" err="1" smtClean="0"/>
              <a:t>antifungals</a:t>
            </a:r>
            <a:r>
              <a:rPr lang="en-US" dirty="0" smtClean="0"/>
              <a:t> such as </a:t>
            </a:r>
            <a:r>
              <a:rPr lang="en-US" dirty="0" err="1" smtClean="0"/>
              <a:t>fluconazole</a:t>
            </a:r>
            <a:r>
              <a:rPr lang="en-US" dirty="0" smtClean="0"/>
              <a:t> 150mg once weekly or </a:t>
            </a:r>
            <a:r>
              <a:rPr lang="en-US" dirty="0" err="1" smtClean="0"/>
              <a:t>itaconazole</a:t>
            </a:r>
            <a:r>
              <a:rPr lang="en-US" dirty="0" smtClean="0"/>
              <a:t> 200mg twice daily for one week </a:t>
            </a:r>
            <a:r>
              <a:rPr lang="en-US" b="1" dirty="0" smtClean="0">
                <a:solidFill>
                  <a:srgbClr val="C00000"/>
                </a:solidFill>
              </a:rPr>
              <a:t>(pulse therapy)</a:t>
            </a:r>
          </a:p>
          <a:p>
            <a:pPr algn="just"/>
            <a:r>
              <a:rPr lang="en-US" dirty="0" smtClean="0"/>
              <a:t> </a:t>
            </a:r>
          </a:p>
          <a:p>
            <a:r>
              <a:rPr lang="en-US" b="1" dirty="0" smtClean="0"/>
              <a:t> </a:t>
            </a:r>
            <a:endParaRPr lang="en-US" dirty="0" smtClean="0"/>
          </a:p>
          <a:p>
            <a:r>
              <a:rPr lang="en-US" b="1" dirty="0" smtClean="0"/>
              <a:t> </a:t>
            </a:r>
            <a:endParaRPr lang="en-US" dirty="0" smtClean="0"/>
          </a:p>
          <a:p>
            <a:r>
              <a:rPr lang="en-US" b="1" dirty="0" smtClean="0"/>
              <a:t> </a:t>
            </a:r>
            <a:endParaRPr lang="en-US" dirty="0" smtClean="0"/>
          </a:p>
          <a:p>
            <a:r>
              <a:rPr lang="en-US" b="1" dirty="0" smtClean="0"/>
              <a:t> </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714500" y="2271713"/>
            <a:ext cx="5715000" cy="23145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776413" y="2109788"/>
            <a:ext cx="5591175" cy="26384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663296"/>
          </a:xfrm>
        </p:spPr>
        <p:txBody>
          <a:bodyPr>
            <a:normAutofit/>
          </a:bodyPr>
          <a:lstStyle/>
          <a:p>
            <a:pPr algn="ctr"/>
            <a:r>
              <a:rPr lang="en-US" b="1" dirty="0" err="1" smtClean="0"/>
              <a:t>Tumours</a:t>
            </a:r>
            <a:r>
              <a:rPr lang="en-US" dirty="0" smtClean="0"/>
              <a:t/>
            </a:r>
            <a:br>
              <a:rPr lang="en-US" dirty="0" smtClean="0"/>
            </a:br>
            <a:endParaRPr lang="en-US" dirty="0"/>
          </a:p>
        </p:txBody>
      </p:sp>
      <p:sp>
        <p:nvSpPr>
          <p:cNvPr id="3" name="Content Placeholder 2"/>
          <p:cNvSpPr>
            <a:spLocks noGrp="1"/>
          </p:cNvSpPr>
          <p:nvPr>
            <p:ph idx="1"/>
          </p:nvPr>
        </p:nvSpPr>
        <p:spPr>
          <a:xfrm>
            <a:off x="457200" y="1646236"/>
            <a:ext cx="8229600" cy="5023123"/>
          </a:xfrm>
        </p:spPr>
        <p:txBody>
          <a:bodyPr>
            <a:normAutofit fontScale="85000" lnSpcReduction="20000"/>
          </a:bodyPr>
          <a:lstStyle/>
          <a:p>
            <a:pPr algn="just"/>
            <a:r>
              <a:rPr lang="en-US" b="1" i="1" dirty="0" err="1" smtClean="0">
                <a:solidFill>
                  <a:srgbClr val="C00000"/>
                </a:solidFill>
              </a:rPr>
              <a:t>Periungual</a:t>
            </a:r>
            <a:r>
              <a:rPr lang="en-US" b="1" i="1" dirty="0" smtClean="0">
                <a:solidFill>
                  <a:srgbClr val="C00000"/>
                </a:solidFill>
              </a:rPr>
              <a:t> warts </a:t>
            </a:r>
            <a:r>
              <a:rPr lang="en-US" dirty="0" smtClean="0"/>
              <a:t>are common and stubborn. </a:t>
            </a:r>
            <a:r>
              <a:rPr lang="en-US" dirty="0" err="1" smtClean="0"/>
              <a:t>Cryotherapy</a:t>
            </a:r>
            <a:r>
              <a:rPr lang="en-US" dirty="0" smtClean="0"/>
              <a:t> must be used carefully to avoid damage to the nail matrix, but is painful. </a:t>
            </a:r>
          </a:p>
          <a:p>
            <a:pPr algn="just"/>
            <a:r>
              <a:rPr lang="en-US" b="1" i="1" dirty="0" err="1" smtClean="0">
                <a:solidFill>
                  <a:srgbClr val="C00000"/>
                </a:solidFill>
              </a:rPr>
              <a:t>Periungual</a:t>
            </a:r>
            <a:r>
              <a:rPr lang="en-US" b="1" i="1" dirty="0" smtClean="0">
                <a:solidFill>
                  <a:srgbClr val="C00000"/>
                </a:solidFill>
              </a:rPr>
              <a:t> </a:t>
            </a:r>
            <a:r>
              <a:rPr lang="en-US" b="1" i="1" dirty="0" err="1" smtClean="0">
                <a:solidFill>
                  <a:srgbClr val="C00000"/>
                </a:solidFill>
              </a:rPr>
              <a:t>fibromas</a:t>
            </a:r>
            <a:r>
              <a:rPr lang="en-US" b="1" i="1" dirty="0" smtClean="0">
                <a:solidFill>
                  <a:srgbClr val="C00000"/>
                </a:solidFill>
              </a:rPr>
              <a:t> </a:t>
            </a:r>
            <a:r>
              <a:rPr lang="en-US" dirty="0" smtClean="0"/>
              <a:t>arise from the nail folds, usually in late childhood, in patients with tuberous sclerosis. </a:t>
            </a:r>
          </a:p>
          <a:p>
            <a:pPr algn="just"/>
            <a:r>
              <a:rPr lang="en-US" b="1" i="1" dirty="0" err="1" smtClean="0">
                <a:solidFill>
                  <a:srgbClr val="C00000"/>
                </a:solidFill>
              </a:rPr>
              <a:t>Glomus</a:t>
            </a:r>
            <a:r>
              <a:rPr lang="en-US" b="1" i="1" dirty="0" smtClean="0">
                <a:solidFill>
                  <a:srgbClr val="C00000"/>
                </a:solidFill>
              </a:rPr>
              <a:t> </a:t>
            </a:r>
            <a:r>
              <a:rPr lang="en-US" b="1" i="1" dirty="0" err="1" smtClean="0">
                <a:solidFill>
                  <a:srgbClr val="C00000"/>
                </a:solidFill>
              </a:rPr>
              <a:t>tumours</a:t>
            </a:r>
            <a:r>
              <a:rPr lang="en-US" b="1" i="1" dirty="0" smtClean="0">
                <a:solidFill>
                  <a:srgbClr val="C00000"/>
                </a:solidFill>
              </a:rPr>
              <a:t> </a:t>
            </a:r>
            <a:r>
              <a:rPr lang="en-US" dirty="0" smtClean="0"/>
              <a:t>can occur beneath the nail </a:t>
            </a:r>
            <a:r>
              <a:rPr lang="en-US" dirty="0" err="1" smtClean="0"/>
              <a:t>plate.The</a:t>
            </a:r>
            <a:r>
              <a:rPr lang="en-US" dirty="0" smtClean="0"/>
              <a:t> small red or bluish lesions are exquisitely painful if touched and when the temperature </a:t>
            </a:r>
            <a:r>
              <a:rPr lang="en-US" dirty="0" err="1" smtClean="0"/>
              <a:t>changes.Treatment</a:t>
            </a:r>
            <a:r>
              <a:rPr lang="en-US" dirty="0" smtClean="0"/>
              <a:t> is surgical.</a:t>
            </a:r>
          </a:p>
          <a:p>
            <a:pPr algn="just"/>
            <a:r>
              <a:rPr lang="en-US" b="1" i="1" dirty="0" err="1" smtClean="0">
                <a:solidFill>
                  <a:srgbClr val="C00000"/>
                </a:solidFill>
              </a:rPr>
              <a:t>Subungual</a:t>
            </a:r>
            <a:r>
              <a:rPr lang="en-US" b="1" i="1" dirty="0" smtClean="0">
                <a:solidFill>
                  <a:srgbClr val="C00000"/>
                </a:solidFill>
              </a:rPr>
              <a:t> </a:t>
            </a:r>
            <a:r>
              <a:rPr lang="en-US" b="1" i="1" dirty="0" err="1" smtClean="0">
                <a:solidFill>
                  <a:srgbClr val="C00000"/>
                </a:solidFill>
              </a:rPr>
              <a:t>exostoses</a:t>
            </a:r>
            <a:r>
              <a:rPr lang="en-US" i="1" dirty="0" smtClean="0">
                <a:solidFill>
                  <a:srgbClr val="C00000"/>
                </a:solidFill>
              </a:rPr>
              <a:t> </a:t>
            </a:r>
            <a:r>
              <a:rPr lang="en-US" dirty="0" smtClean="0"/>
              <a:t>protrude painfully under the nail plate. Usually secondary to trauma to the terminal phalanx, the bony abnormality can </a:t>
            </a:r>
            <a:r>
              <a:rPr lang="en-US" dirty="0" err="1" smtClean="0"/>
              <a:t>beseen</a:t>
            </a:r>
            <a:r>
              <a:rPr lang="en-US" dirty="0" smtClean="0"/>
              <a:t> on X-ray and treatment is surgical.</a:t>
            </a:r>
          </a:p>
          <a:p>
            <a:endParaRPr lang="en-US"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46236"/>
            <a:ext cx="8229600" cy="5211763"/>
          </a:xfrm>
        </p:spPr>
        <p:txBody>
          <a:bodyPr>
            <a:normAutofit fontScale="92500" lnSpcReduction="20000"/>
          </a:bodyPr>
          <a:lstStyle/>
          <a:p>
            <a:pPr algn="just"/>
            <a:r>
              <a:rPr lang="en-US" b="1" i="1" dirty="0" err="1" smtClean="0">
                <a:solidFill>
                  <a:srgbClr val="C00000"/>
                </a:solidFill>
              </a:rPr>
              <a:t>Myxoid</a:t>
            </a:r>
            <a:r>
              <a:rPr lang="en-US" b="1" i="1" dirty="0" smtClean="0">
                <a:solidFill>
                  <a:srgbClr val="C00000"/>
                </a:solidFill>
              </a:rPr>
              <a:t> cysts</a:t>
            </a:r>
            <a:r>
              <a:rPr lang="en-US" i="1" dirty="0" smtClean="0">
                <a:solidFill>
                  <a:srgbClr val="C00000"/>
                </a:solidFill>
              </a:rPr>
              <a:t> </a:t>
            </a:r>
            <a:r>
              <a:rPr lang="en-US" dirty="0" smtClean="0">
                <a:solidFill>
                  <a:srgbClr val="C00000"/>
                </a:solidFill>
              </a:rPr>
              <a:t> </a:t>
            </a:r>
            <a:r>
              <a:rPr lang="en-US" dirty="0" smtClean="0"/>
              <a:t>occur on the proximal nail folds, usually of the fingers. The smooth domed swelling contains a clear jelly-like material that </a:t>
            </a:r>
            <a:r>
              <a:rPr lang="en-US" dirty="0" err="1" smtClean="0"/>
              <a:t>transilluminates</a:t>
            </a:r>
            <a:r>
              <a:rPr lang="en-US" dirty="0" smtClean="0"/>
              <a:t> well. A groove may form on the adjacent nail plate. Treatment by </a:t>
            </a:r>
            <a:r>
              <a:rPr lang="en-US" dirty="0" err="1" smtClean="0"/>
              <a:t>Cryotherapy</a:t>
            </a:r>
            <a:r>
              <a:rPr lang="en-US" dirty="0" smtClean="0"/>
              <a:t>, injections of </a:t>
            </a:r>
            <a:r>
              <a:rPr lang="en-US" dirty="0" err="1" smtClean="0"/>
              <a:t>triamcinolone</a:t>
            </a:r>
            <a:r>
              <a:rPr lang="en-US" dirty="0" smtClean="0"/>
              <a:t> and surgical excision . </a:t>
            </a:r>
            <a:r>
              <a:rPr lang="en-US" b="1" i="1" dirty="0" smtClean="0">
                <a:solidFill>
                  <a:srgbClr val="C00000"/>
                </a:solidFill>
              </a:rPr>
              <a:t>Malignant melanoma</a:t>
            </a:r>
            <a:r>
              <a:rPr lang="en-US" dirty="0" smtClean="0">
                <a:solidFill>
                  <a:srgbClr val="C00000"/>
                </a:solidFill>
              </a:rPr>
              <a:t> </a:t>
            </a:r>
            <a:r>
              <a:rPr lang="en-US" dirty="0" smtClean="0"/>
              <a:t>should be suspected in any </a:t>
            </a:r>
            <a:r>
              <a:rPr lang="en-US" dirty="0" err="1" smtClean="0"/>
              <a:t>subungual</a:t>
            </a:r>
            <a:r>
              <a:rPr lang="en-US" dirty="0" smtClean="0"/>
              <a:t> pigmented lesion, particularly if the pigment spreads to the surrounding skin </a:t>
            </a:r>
            <a:r>
              <a:rPr lang="en-US" dirty="0" smtClean="0">
                <a:solidFill>
                  <a:srgbClr val="C00000"/>
                </a:solidFill>
              </a:rPr>
              <a:t>(</a:t>
            </a:r>
            <a:r>
              <a:rPr lang="en-US" dirty="0" err="1" smtClean="0">
                <a:solidFill>
                  <a:srgbClr val="C00000"/>
                </a:solidFill>
              </a:rPr>
              <a:t>Hutchinson’ssign</a:t>
            </a:r>
            <a:r>
              <a:rPr lang="en-US" dirty="0" smtClean="0">
                <a:solidFill>
                  <a:srgbClr val="C00000"/>
                </a:solidFill>
              </a:rPr>
              <a:t>). </a:t>
            </a:r>
            <a:r>
              <a:rPr lang="en-US" dirty="0" err="1" smtClean="0"/>
              <a:t>Subungual</a:t>
            </a:r>
            <a:r>
              <a:rPr lang="en-US" dirty="0" smtClean="0"/>
              <a:t> </a:t>
            </a:r>
            <a:r>
              <a:rPr lang="en-US" dirty="0" err="1" smtClean="0"/>
              <a:t>haematomas</a:t>
            </a:r>
            <a:r>
              <a:rPr lang="en-US" dirty="0" smtClean="0"/>
              <a:t> may cause confusion but ‘grow out’ with the nail . </a:t>
            </a:r>
          </a:p>
          <a:p>
            <a:endParaRPr lang="en-US"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019425" y="1195388"/>
            <a:ext cx="3105150" cy="44672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062288" y="1895475"/>
            <a:ext cx="3019425" cy="30670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152775" y="1909763"/>
            <a:ext cx="2838450" cy="30384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47938" y="2033588"/>
            <a:ext cx="4048125" cy="27908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591288"/>
          </a:xfrm>
        </p:spPr>
        <p:txBody>
          <a:bodyPr>
            <a:normAutofit/>
          </a:bodyPr>
          <a:lstStyle/>
          <a:p>
            <a:pPr algn="ctr"/>
            <a:r>
              <a:rPr lang="en-US" b="1" dirty="0" smtClean="0"/>
              <a:t>Congenital syndromes</a:t>
            </a:r>
            <a:r>
              <a:rPr lang="en-US" dirty="0" smtClean="0"/>
              <a:t/>
            </a:r>
            <a:br>
              <a:rPr lang="en-US" dirty="0" smtClean="0"/>
            </a:br>
            <a:endParaRPr lang="en-US" dirty="0"/>
          </a:p>
        </p:txBody>
      </p:sp>
      <p:sp>
        <p:nvSpPr>
          <p:cNvPr id="3" name="Content Placeholder 2"/>
          <p:cNvSpPr>
            <a:spLocks noGrp="1"/>
          </p:cNvSpPr>
          <p:nvPr>
            <p:ph idx="1"/>
          </p:nvPr>
        </p:nvSpPr>
        <p:spPr>
          <a:xfrm>
            <a:off x="457200" y="1646236"/>
            <a:ext cx="8229600" cy="5211763"/>
          </a:xfrm>
        </p:spPr>
        <p:txBody>
          <a:bodyPr>
            <a:normAutofit fontScale="85000" lnSpcReduction="20000"/>
          </a:bodyPr>
          <a:lstStyle/>
          <a:p>
            <a:pPr algn="just"/>
            <a:r>
              <a:rPr lang="en-US" b="1" i="1" dirty="0" smtClean="0">
                <a:solidFill>
                  <a:srgbClr val="C00000"/>
                </a:solidFill>
              </a:rPr>
              <a:t>nail–patella syndrome</a:t>
            </a:r>
            <a:r>
              <a:rPr lang="en-US" dirty="0" smtClean="0">
                <a:solidFill>
                  <a:srgbClr val="C00000"/>
                </a:solidFill>
              </a:rPr>
              <a:t> </a:t>
            </a:r>
            <a:r>
              <a:rPr lang="en-US" dirty="0" smtClean="0"/>
              <a:t>the thumb </a:t>
            </a:r>
            <a:r>
              <a:rPr lang="en-US" dirty="0" err="1" smtClean="0"/>
              <a:t>nails,and</a:t>
            </a:r>
            <a:r>
              <a:rPr lang="en-US" dirty="0" smtClean="0"/>
              <a:t> to a lesser extent those of the fingers, are smaller than normal. Rudimentary patellae, renal disease and iliac spines complete the syndrome, which is inherited as an </a:t>
            </a:r>
            <a:r>
              <a:rPr lang="en-US" dirty="0" err="1" smtClean="0"/>
              <a:t>autosomal</a:t>
            </a:r>
            <a:r>
              <a:rPr lang="en-US" dirty="0" smtClean="0"/>
              <a:t> dominant trait linked with the locus controlling ABO blood groups.</a:t>
            </a:r>
          </a:p>
          <a:p>
            <a:pPr algn="just"/>
            <a:r>
              <a:rPr lang="en-US" b="1" i="1" dirty="0" err="1" smtClean="0">
                <a:solidFill>
                  <a:srgbClr val="C00000"/>
                </a:solidFill>
              </a:rPr>
              <a:t>Pachyonychia</a:t>
            </a:r>
            <a:r>
              <a:rPr lang="en-US" b="1" i="1" dirty="0" smtClean="0">
                <a:solidFill>
                  <a:srgbClr val="C00000"/>
                </a:solidFill>
              </a:rPr>
              <a:t> </a:t>
            </a:r>
            <a:r>
              <a:rPr lang="en-US" b="1" i="1" dirty="0" err="1" smtClean="0">
                <a:solidFill>
                  <a:srgbClr val="C00000"/>
                </a:solidFill>
              </a:rPr>
              <a:t>congenita</a:t>
            </a:r>
            <a:r>
              <a:rPr lang="en-US" i="1" dirty="0" smtClean="0">
                <a:solidFill>
                  <a:srgbClr val="C00000"/>
                </a:solidFill>
              </a:rPr>
              <a:t> </a:t>
            </a:r>
            <a:r>
              <a:rPr lang="en-US" dirty="0" smtClean="0"/>
              <a:t>is also rare and inherited as an </a:t>
            </a:r>
            <a:r>
              <a:rPr lang="en-US" dirty="0" err="1" smtClean="0"/>
              <a:t>autosomal</a:t>
            </a:r>
            <a:r>
              <a:rPr lang="en-US" dirty="0" smtClean="0"/>
              <a:t> dominant trait. The nails are grossly thickened, especially peripherally, and have a curious triangular profile. Hyperkeratosis may occur on areas of friction on the legs and feet.</a:t>
            </a:r>
          </a:p>
          <a:p>
            <a:pPr algn="just"/>
            <a:r>
              <a:rPr lang="en-US" b="1" i="1" dirty="0" err="1" smtClean="0">
                <a:solidFill>
                  <a:srgbClr val="C00000"/>
                </a:solidFill>
              </a:rPr>
              <a:t>Epidermolysis</a:t>
            </a:r>
            <a:r>
              <a:rPr lang="en-US" b="1" i="1" dirty="0" smtClean="0">
                <a:solidFill>
                  <a:srgbClr val="C00000"/>
                </a:solidFill>
              </a:rPr>
              <a:t> </a:t>
            </a:r>
            <a:r>
              <a:rPr lang="en-US" b="1" i="1" dirty="0" err="1" smtClean="0">
                <a:solidFill>
                  <a:srgbClr val="C00000"/>
                </a:solidFill>
              </a:rPr>
              <a:t>bullosa</a:t>
            </a:r>
            <a:r>
              <a:rPr lang="en-US" i="1" dirty="0" smtClean="0">
                <a:solidFill>
                  <a:srgbClr val="C00000"/>
                </a:solidFill>
              </a:rPr>
              <a:t> </a:t>
            </a:r>
            <a:r>
              <a:rPr lang="en-US" dirty="0" smtClean="0"/>
              <a:t>Permanent loss of the nails may be seen with the dystrophic types of </a:t>
            </a:r>
            <a:r>
              <a:rPr lang="en-US" dirty="0" err="1" smtClean="0"/>
              <a:t>Epidermolysis</a:t>
            </a:r>
            <a:r>
              <a:rPr lang="en-US" dirty="0" smtClean="0"/>
              <a:t> </a:t>
            </a:r>
            <a:r>
              <a:rPr lang="en-US" dirty="0" err="1" smtClean="0"/>
              <a:t>bullosa</a:t>
            </a:r>
            <a:r>
              <a:rPr lang="en-US" dirty="0" smtClean="0"/>
              <a:t>.</a:t>
            </a: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r>
              <a:rPr lang="en-US" dirty="0" smtClean="0"/>
              <a:t> </a:t>
            </a:r>
            <a:r>
              <a:rPr lang="en-US" b="1" i="1" dirty="0" smtClean="0">
                <a:solidFill>
                  <a:srgbClr val="C00000"/>
                </a:solidFill>
              </a:rPr>
              <a:t>yellow nail syndrome</a:t>
            </a:r>
            <a:r>
              <a:rPr lang="en-US" dirty="0" smtClean="0">
                <a:solidFill>
                  <a:srgbClr val="C00000"/>
                </a:solidFill>
              </a:rPr>
              <a:t> </a:t>
            </a:r>
            <a:r>
              <a:rPr lang="en-US" dirty="0" smtClean="0"/>
              <a:t>the nail changes begin in adult life, against a background of </a:t>
            </a:r>
            <a:r>
              <a:rPr lang="en-US" dirty="0" err="1" smtClean="0"/>
              <a:t>hypoplasia</a:t>
            </a:r>
            <a:r>
              <a:rPr lang="en-US" dirty="0" smtClean="0"/>
              <a:t> of the lymphatic system. Peripheral </a:t>
            </a:r>
            <a:r>
              <a:rPr lang="en-US" dirty="0" err="1" smtClean="0"/>
              <a:t>oedema</a:t>
            </a:r>
            <a:r>
              <a:rPr lang="en-US" dirty="0" smtClean="0"/>
              <a:t> is usually present and pleural effusions may occur. The nails grow very slowly and become thickened and greenish-yellow; their surface is smooth but they are </a:t>
            </a:r>
            <a:r>
              <a:rPr lang="en-US" dirty="0" err="1" smtClean="0"/>
              <a:t>overcurved</a:t>
            </a:r>
            <a:r>
              <a:rPr lang="en-US" dirty="0" smtClean="0"/>
              <a:t> from side to side.</a:t>
            </a:r>
          </a:p>
          <a:p>
            <a:pPr algn="just"/>
            <a:r>
              <a:rPr lang="en-US" b="1" i="1" dirty="0" smtClean="0">
                <a:solidFill>
                  <a:srgbClr val="C00000"/>
                </a:solidFill>
              </a:rPr>
              <a:t>The nail ‘en </a:t>
            </a:r>
            <a:r>
              <a:rPr lang="en-US" b="1" i="1" dirty="0" err="1" smtClean="0">
                <a:solidFill>
                  <a:srgbClr val="C00000"/>
                </a:solidFill>
              </a:rPr>
              <a:t>racquette</a:t>
            </a:r>
            <a:r>
              <a:rPr lang="en-US" b="1" i="1" dirty="0" smtClean="0">
                <a:solidFill>
                  <a:srgbClr val="C00000"/>
                </a:solidFill>
              </a:rPr>
              <a:t>’</a:t>
            </a:r>
            <a:r>
              <a:rPr lang="en-US" i="1" dirty="0" smtClean="0"/>
              <a:t> </a:t>
            </a:r>
            <a:r>
              <a:rPr lang="en-US" dirty="0" smtClean="0"/>
              <a:t>is a short broad nail, usually a thumbnail, which is seen </a:t>
            </a:r>
            <a:r>
              <a:rPr lang="en-US" dirty="0" err="1" smtClean="0"/>
              <a:t>insome</a:t>
            </a:r>
            <a:r>
              <a:rPr lang="en-US" dirty="0" smtClean="0"/>
              <a:t> 1–2% of the population and inherited as </a:t>
            </a:r>
            <a:r>
              <a:rPr lang="en-US" dirty="0" err="1" smtClean="0"/>
              <a:t>anautosomal</a:t>
            </a:r>
            <a:r>
              <a:rPr lang="en-US" dirty="0" smtClean="0"/>
              <a:t> dominant trait. The basic abnormality is shortness of the underlying terminal phalanx.</a:t>
            </a:r>
          </a:p>
          <a:p>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871663" y="1743075"/>
            <a:ext cx="5400675" cy="33718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47938" y="2162175"/>
            <a:ext cx="4048125" cy="25336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3348038" y="1809750"/>
            <a:ext cx="2447925" cy="32385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err="1" smtClean="0"/>
              <a:t>Onycholysis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a separation of the nail plate from the nail bed, may be a result of minor trauma although it is also seen in nail psoriasis, phototoxic reactions, repeated immersion in water, after the use of nail hardeners and possibly in thyroid disease. </a:t>
            </a:r>
          </a:p>
          <a:p>
            <a:pPr algn="just"/>
            <a:r>
              <a:rPr lang="en-US" dirty="0" smtClean="0"/>
              <a:t>Usually, no cause for it is found. The space created may be colonized by yeasts, or by bacteria such as </a:t>
            </a:r>
            <a:r>
              <a:rPr lang="en-US" b="1" i="1" dirty="0" smtClean="0">
                <a:solidFill>
                  <a:srgbClr val="C00000"/>
                </a:solidFill>
              </a:rPr>
              <a:t>Pseudomonas </a:t>
            </a:r>
            <a:r>
              <a:rPr lang="en-US" b="1" i="1" dirty="0" err="1" smtClean="0">
                <a:solidFill>
                  <a:srgbClr val="C00000"/>
                </a:solidFill>
              </a:rPr>
              <a:t>aeruginosa</a:t>
            </a:r>
            <a:r>
              <a:rPr lang="en-US" b="1" dirty="0" smtClean="0">
                <a:solidFill>
                  <a:srgbClr val="C00000"/>
                </a:solidFill>
              </a:rPr>
              <a:t>, </a:t>
            </a:r>
            <a:r>
              <a:rPr lang="en-US" dirty="0" smtClean="0"/>
              <a:t>which turns it an ugly green </a:t>
            </a:r>
            <a:r>
              <a:rPr lang="en-US" dirty="0" err="1" smtClean="0"/>
              <a:t>colour</a:t>
            </a:r>
            <a:r>
              <a:rPr lang="en-US" dirty="0" smtClean="0"/>
              <a:t>.</a:t>
            </a:r>
          </a:p>
          <a:p>
            <a:endParaRPr lang="en-US"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376613" y="2124075"/>
            <a:ext cx="2390775" cy="26098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6"/>
            <a:ext cx="8229600" cy="5211763"/>
          </a:xfrm>
        </p:spPr>
        <p:txBody>
          <a:bodyPr>
            <a:normAutofit lnSpcReduction="10000"/>
          </a:bodyPr>
          <a:lstStyle/>
          <a:p>
            <a:pPr algn="just"/>
            <a:r>
              <a:rPr lang="en-US" dirty="0" smtClean="0"/>
              <a:t>Some nervous habits damage the nails. Bitten nails are short and irregular; some people also bite their cuticles and the skin around the </a:t>
            </a:r>
            <a:r>
              <a:rPr lang="en-US" dirty="0" err="1" smtClean="0"/>
              <a:t>nails.Viral</a:t>
            </a:r>
            <a:r>
              <a:rPr lang="en-US" dirty="0" smtClean="0"/>
              <a:t> warts can be seeded rapidly in this way.</a:t>
            </a:r>
          </a:p>
          <a:p>
            <a:pPr algn="just"/>
            <a:r>
              <a:rPr lang="en-US" dirty="0" smtClean="0"/>
              <a:t> In the common </a:t>
            </a:r>
            <a:r>
              <a:rPr lang="en-US" b="1" dirty="0" smtClean="0">
                <a:solidFill>
                  <a:srgbClr val="C00000"/>
                </a:solidFill>
              </a:rPr>
              <a:t>habit tic nail dystrophy, </a:t>
            </a:r>
            <a:r>
              <a:rPr lang="en-US" dirty="0" smtClean="0"/>
              <a:t>the cuticle of the thumbnail is the target for picking or </a:t>
            </a:r>
            <a:r>
              <a:rPr lang="en-US" dirty="0" err="1" smtClean="0"/>
              <a:t>rubbing.This</a:t>
            </a:r>
            <a:r>
              <a:rPr lang="en-US" dirty="0" smtClean="0"/>
              <a:t> repetitive trauma causes a ladder pattern of transverse ridges and grooves to run up the centre of the nail plate.</a:t>
            </a:r>
          </a:p>
          <a:p>
            <a:endParaRPr lang="en-US"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173</TotalTime>
  <Words>1597</Words>
  <Application>Microsoft Office PowerPoint</Application>
  <PresentationFormat>On-screen Show (4:3)</PresentationFormat>
  <Paragraphs>63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Foundry</vt:lpstr>
      <vt:lpstr>Slide 1</vt:lpstr>
      <vt:lpstr>Effects of trauma </vt:lpstr>
      <vt:lpstr>Slide 3</vt:lpstr>
      <vt:lpstr>Slide 4</vt:lpstr>
      <vt:lpstr>Slide 5</vt:lpstr>
      <vt:lpstr>Slide 6</vt:lpstr>
      <vt:lpstr>Onycholysis</vt:lpstr>
      <vt:lpstr>Slide 8</vt:lpstr>
      <vt:lpstr>Slide 9</vt:lpstr>
      <vt:lpstr>Slide 10</vt:lpstr>
      <vt:lpstr>Slide 11</vt:lpstr>
      <vt:lpstr>The nail in systemic disease </vt:lpstr>
      <vt:lpstr>Slide 13</vt:lpstr>
      <vt:lpstr>Slide 14</vt:lpstr>
      <vt:lpstr>Slide 15</vt:lpstr>
      <vt:lpstr>Slide 16</vt:lpstr>
      <vt:lpstr>Slide 17</vt:lpstr>
      <vt:lpstr>Slide 18</vt:lpstr>
      <vt:lpstr>Slide 19</vt:lpstr>
      <vt:lpstr>Slide 20</vt:lpstr>
      <vt:lpstr>Nail changes in the common dermatoses </vt:lpstr>
      <vt:lpstr>Slide 22</vt:lpstr>
      <vt:lpstr>Slide 23</vt:lpstr>
      <vt:lpstr>Slide 24</vt:lpstr>
      <vt:lpstr>Slide 25</vt:lpstr>
      <vt:lpstr>Infections </vt:lpstr>
      <vt:lpstr>Slide 27</vt:lpstr>
      <vt:lpstr>Chronic paronychia: </vt:lpstr>
      <vt:lpstr>Slide 29</vt:lpstr>
      <vt:lpstr>Slide 30</vt:lpstr>
      <vt:lpstr>Slide 31</vt:lpstr>
      <vt:lpstr>Dermatophyte infections  </vt:lpstr>
      <vt:lpstr>Slide 33</vt:lpstr>
      <vt:lpstr>Slide 34</vt:lpstr>
      <vt:lpstr>Tumours </vt:lpstr>
      <vt:lpstr>Slide 36</vt:lpstr>
      <vt:lpstr>Slide 37</vt:lpstr>
      <vt:lpstr>Slide 38</vt:lpstr>
      <vt:lpstr>Slide 39</vt:lpstr>
      <vt:lpstr>Congenital syndromes </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lg</dc:creator>
  <cp:lastModifiedBy>lg</cp:lastModifiedBy>
  <cp:revision>8</cp:revision>
  <dcterms:created xsi:type="dcterms:W3CDTF">2013-03-08T11:29:22Z</dcterms:created>
  <dcterms:modified xsi:type="dcterms:W3CDTF">2014-02-24T10:07:22Z</dcterms:modified>
</cp:coreProperties>
</file>