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35" r:id="rId2"/>
    <p:sldId id="266" r:id="rId3"/>
    <p:sldId id="291" r:id="rId4"/>
    <p:sldId id="297" r:id="rId5"/>
    <p:sldId id="302" r:id="rId6"/>
    <p:sldId id="324" r:id="rId7"/>
    <p:sldId id="327" r:id="rId8"/>
    <p:sldId id="325" r:id="rId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350" y="-72"/>
      </p:cViewPr>
      <p:guideLst>
        <p:guide orient="horz" pos="2880"/>
        <p:guide pos="2160"/>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B604B-7062-445F-846E-5B6F210C557F}" type="datetimeFigureOut">
              <a:rPr lang="en-US" smtClean="0"/>
              <a:t>4/21/2019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C7090-E516-44C8-9433-CA41427CC7CE}" type="slidenum">
              <a:rPr lang="en-US" smtClean="0"/>
              <a:t>‹#›</a:t>
            </a:fld>
            <a:endParaRPr lang="en-US"/>
          </a:p>
        </p:txBody>
      </p:sp>
    </p:spTree>
    <p:extLst>
      <p:ext uri="{BB962C8B-B14F-4D97-AF65-F5344CB8AC3E}">
        <p14:creationId xmlns:p14="http://schemas.microsoft.com/office/powerpoint/2010/main" val="398732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C7090-E516-44C8-9433-CA41427CC7CE}" type="slidenum">
              <a:rPr lang="en-US" smtClean="0"/>
              <a:t>2</a:t>
            </a:fld>
            <a:endParaRPr lang="en-US"/>
          </a:p>
        </p:txBody>
      </p:sp>
    </p:spTree>
    <p:extLst>
      <p:ext uri="{BB962C8B-B14F-4D97-AF65-F5344CB8AC3E}">
        <p14:creationId xmlns:p14="http://schemas.microsoft.com/office/powerpoint/2010/main" val="374847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sciencedirect.com/topics/biochemistry-genetics-and-molecular-biology/isomerases" TargetMode="External"/><Relationship Id="rId3" Type="http://schemas.openxmlformats.org/officeDocument/2006/relationships/hyperlink" Target="https://www.sciencedirect.com/topics/biochemistry-genetics-and-molecular-biology/oxidoreductases" TargetMode="External"/><Relationship Id="rId7" Type="http://schemas.openxmlformats.org/officeDocument/2006/relationships/hyperlink" Target="https://www.sciencedirect.com/topics/biochemistry-genetics-and-molecular-biology/ligas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sciencedirect.com/topics/biochemistry-genetics-and-molecular-biology/lyases" TargetMode="External"/><Relationship Id="rId5" Type="http://schemas.openxmlformats.org/officeDocument/2006/relationships/hyperlink" Target="https://www.sciencedirect.com/topics/biochemistry-genetics-and-molecular-biology/hydrolases" TargetMode="External"/><Relationship Id="rId4" Type="http://schemas.openxmlformats.org/officeDocument/2006/relationships/hyperlink" Target="https://www.sciencedirect.com/topics/biochemistry-genetics-and-molecular-biology/transferases"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609600"/>
            <a:ext cx="5829300" cy="1960033"/>
          </a:xfrm>
        </p:spPr>
        <p:txBody>
          <a:bodyPr/>
          <a:lstStyle/>
          <a:p>
            <a:r>
              <a:rPr lang="ar-IQ" dirty="0" smtClean="0"/>
              <a:t>المحاضرة الثانية انزيمات</a:t>
            </a:r>
            <a:r>
              <a:rPr lang="en-US" dirty="0" smtClean="0"/>
              <a:t/>
            </a:r>
            <a:br>
              <a:rPr lang="en-US" dirty="0" smtClean="0"/>
            </a:br>
            <a:r>
              <a:rPr lang="en-US" dirty="0" smtClean="0"/>
              <a:t>21-4-2019</a:t>
            </a:r>
            <a:endParaRPr lang="en-US" dirty="0"/>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35751" t="51539" r="4322"/>
          <a:stretch/>
        </p:blipFill>
        <p:spPr>
          <a:xfrm>
            <a:off x="1300425" y="2731477"/>
            <a:ext cx="4109775" cy="4431323"/>
          </a:xfrm>
          <a:prstGeom prst="rect">
            <a:avLst/>
          </a:prstGeom>
        </p:spPr>
      </p:pic>
    </p:spTree>
    <p:extLst>
      <p:ext uri="{BB962C8B-B14F-4D97-AF65-F5344CB8AC3E}">
        <p14:creationId xmlns:p14="http://schemas.microsoft.com/office/powerpoint/2010/main" val="36805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003" y="76200"/>
            <a:ext cx="6546797" cy="10402848"/>
          </a:xfrm>
          <a:prstGeom prst="rect">
            <a:avLst/>
          </a:prstGeom>
        </p:spPr>
        <p:txBody>
          <a:bodyPr wrap="square">
            <a:spAutoFit/>
          </a:bodyPr>
          <a:lstStyle/>
          <a:p>
            <a:pPr algn="ctr"/>
            <a:r>
              <a:rPr lang="en-US" b="1" u="sng" dirty="0" smtClean="0"/>
              <a:t>Enzyme </a:t>
            </a:r>
            <a:r>
              <a:rPr lang="en-US" b="1" u="sng" dirty="0"/>
              <a:t>classes : </a:t>
            </a:r>
          </a:p>
          <a:p>
            <a:r>
              <a:rPr lang="en-US" sz="1600" b="1" dirty="0" smtClean="0"/>
              <a:t>Your </a:t>
            </a:r>
            <a:r>
              <a:rPr lang="en-US" sz="1600" b="1" dirty="0"/>
              <a:t>body contains around 3,000 unique </a:t>
            </a:r>
            <a:r>
              <a:rPr lang="en-US" sz="1600" b="1" dirty="0" smtClean="0"/>
              <a:t>enzymes, and are </a:t>
            </a:r>
            <a:r>
              <a:rPr lang="en-US" sz="1600" b="1" dirty="0"/>
              <a:t>classified into six </a:t>
            </a:r>
            <a:r>
              <a:rPr lang="en-US" sz="1600" b="1" dirty="0" smtClean="0"/>
              <a:t>categories: </a:t>
            </a:r>
            <a:r>
              <a:rPr lang="en-US" sz="1600" b="1" dirty="0" smtClean="0">
                <a:hlinkClick r:id="rId3" tooltip="Learn more about Oxidoreductases"/>
              </a:rPr>
              <a:t>Oxidoreductases</a:t>
            </a:r>
            <a:r>
              <a:rPr lang="en-US" sz="1600" b="1" dirty="0"/>
              <a:t>, </a:t>
            </a:r>
            <a:r>
              <a:rPr lang="en-US" sz="1600" b="1" dirty="0">
                <a:hlinkClick r:id="rId4" tooltip="Learn more about Transferases"/>
              </a:rPr>
              <a:t>transferases</a:t>
            </a:r>
            <a:r>
              <a:rPr lang="en-US" sz="1600" b="1" dirty="0"/>
              <a:t>, </a:t>
            </a:r>
            <a:r>
              <a:rPr lang="en-US" sz="1600" b="1" dirty="0">
                <a:hlinkClick r:id="rId5" tooltip="Learn more about Hydrolases"/>
              </a:rPr>
              <a:t>hydrolases</a:t>
            </a:r>
            <a:r>
              <a:rPr lang="en-US" sz="1600" b="1" dirty="0"/>
              <a:t>, </a:t>
            </a:r>
            <a:r>
              <a:rPr lang="en-US" sz="1600" b="1" dirty="0">
                <a:hlinkClick r:id="rId6" tooltip="Learn more about Lyases"/>
              </a:rPr>
              <a:t>Lyases</a:t>
            </a:r>
            <a:r>
              <a:rPr lang="en-US" sz="1600" b="1" dirty="0"/>
              <a:t>, </a:t>
            </a:r>
            <a:r>
              <a:rPr lang="en-US" sz="1600" b="1" dirty="0">
                <a:hlinkClick r:id="rId7" tooltip="Learn more about Ligases"/>
              </a:rPr>
              <a:t>ligases</a:t>
            </a:r>
            <a:r>
              <a:rPr lang="en-US" sz="1600" b="1" dirty="0"/>
              <a:t>, and </a:t>
            </a:r>
            <a:r>
              <a:rPr lang="en-US" sz="1600" b="1" u="sng" dirty="0" smtClean="0">
                <a:hlinkClick r:id="rId8" tooltip="Learn more about Isomerases"/>
              </a:rPr>
              <a:t>Isomerases</a:t>
            </a:r>
            <a:r>
              <a:rPr lang="en-US" sz="1600" b="1" dirty="0" smtClean="0"/>
              <a:t>. As </a:t>
            </a:r>
            <a:r>
              <a:rPr lang="en-US" sz="1600" b="1" dirty="0"/>
              <a:t>in table</a:t>
            </a:r>
            <a:r>
              <a:rPr lang="en-US" sz="1600" b="1" dirty="0">
                <a:cs typeface="Times New Roman" pitchFamily="18" charset="0"/>
              </a:rPr>
              <a:t> (3</a:t>
            </a:r>
            <a:r>
              <a:rPr lang="en-US" sz="1600" b="1" dirty="0" smtClean="0">
                <a:cs typeface="Times New Roman" pitchFamily="18" charset="0"/>
              </a:rPr>
              <a:t>).</a:t>
            </a:r>
          </a:p>
          <a:p>
            <a:r>
              <a:rPr lang="en-US" sz="1600" b="1" dirty="0" smtClean="0"/>
              <a:t>Table</a:t>
            </a:r>
            <a:r>
              <a:rPr lang="en-US" sz="1600" b="1" dirty="0" smtClean="0">
                <a:cs typeface="Times New Roman" pitchFamily="18" charset="0"/>
              </a:rPr>
              <a:t> </a:t>
            </a:r>
            <a:r>
              <a:rPr lang="en-US" sz="1600" b="1" dirty="0">
                <a:cs typeface="Times New Roman" pitchFamily="18" charset="0"/>
              </a:rPr>
              <a:t>(3</a:t>
            </a:r>
            <a:r>
              <a:rPr lang="en-US" sz="1600" b="1" dirty="0" smtClean="0">
                <a:cs typeface="Times New Roman" pitchFamily="18" charset="0"/>
              </a:rPr>
              <a:t>): Enzyme classes.</a:t>
            </a:r>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pPr algn="ctr"/>
            <a:endParaRPr lang="en-US" sz="2000" b="1" u="sng" dirty="0" smtClean="0"/>
          </a:p>
          <a:p>
            <a:pPr algn="ctr"/>
            <a:r>
              <a:rPr lang="en-US" sz="2000" b="1" u="sng" dirty="0" smtClean="0"/>
              <a:t>Factors </a:t>
            </a:r>
            <a:r>
              <a:rPr lang="en-US" sz="2000" b="1" u="sng" dirty="0"/>
              <a:t>Affecting The Enzyme Activity</a:t>
            </a:r>
          </a:p>
          <a:p>
            <a:r>
              <a:rPr lang="en-US" b="1" dirty="0"/>
              <a:t>1-Enzyme concentration</a:t>
            </a:r>
          </a:p>
          <a:p>
            <a:r>
              <a:rPr lang="en-US" b="1" dirty="0"/>
              <a:t>2- substrate concentration</a:t>
            </a:r>
          </a:p>
          <a:p>
            <a:r>
              <a:rPr lang="en-US" b="1" dirty="0"/>
              <a:t>3- Product concentration</a:t>
            </a:r>
          </a:p>
          <a:p>
            <a:r>
              <a:rPr lang="en-US" b="1" dirty="0"/>
              <a:t>4-Tempreture</a:t>
            </a:r>
          </a:p>
          <a:p>
            <a:r>
              <a:rPr lang="en-US" b="1" dirty="0"/>
              <a:t>5- pH</a:t>
            </a:r>
          </a:p>
          <a:p>
            <a:r>
              <a:rPr lang="en-US" b="1" dirty="0" smtClean="0"/>
              <a:t>6- UV light &amp; Radiation</a:t>
            </a:r>
          </a:p>
          <a:p>
            <a:r>
              <a:rPr lang="en-US" b="1" dirty="0" smtClean="0"/>
              <a:t>7- Activators</a:t>
            </a:r>
          </a:p>
          <a:p>
            <a:r>
              <a:rPr lang="en-US" b="1" dirty="0" smtClean="0"/>
              <a:t>8-Inhibitors</a:t>
            </a:r>
          </a:p>
          <a:p>
            <a:r>
              <a:rPr lang="en-US" b="1" dirty="0" smtClean="0"/>
              <a:t>9- Anti enzymes</a:t>
            </a:r>
          </a:p>
          <a:p>
            <a:r>
              <a:rPr lang="en-US" b="1" dirty="0" smtClean="0"/>
              <a:t>10- Time</a:t>
            </a: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1123043157"/>
              </p:ext>
            </p:extLst>
          </p:nvPr>
        </p:nvGraphicFramePr>
        <p:xfrm>
          <a:off x="228600" y="1560568"/>
          <a:ext cx="6400800" cy="4230632"/>
        </p:xfrm>
        <a:graphic>
          <a:graphicData uri="http://schemas.openxmlformats.org/drawingml/2006/table">
            <a:tbl>
              <a:tblPr/>
              <a:tblGrid>
                <a:gridCol w="1981200"/>
                <a:gridCol w="4419600"/>
              </a:tblGrid>
              <a:tr h="302350">
                <a:tc>
                  <a:txBody>
                    <a:bodyPr/>
                    <a:lstStyle/>
                    <a:p>
                      <a:pPr algn="ctr"/>
                      <a:r>
                        <a:rPr lang="en-US" sz="1800" b="1" dirty="0" smtClean="0">
                          <a:effectLst/>
                        </a:rPr>
                        <a:t>Class </a:t>
                      </a:r>
                      <a:endParaRPr lang="en-US" sz="18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b="1" u="none" dirty="0" smtClean="0"/>
                        <a:t>Enzyme Function</a:t>
                      </a:r>
                      <a:endParaRPr lang="en-US" sz="1800" b="1" u="none" dirty="0"/>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744800">
                <a:tc>
                  <a:txBody>
                    <a:bodyPr/>
                    <a:lstStyle/>
                    <a:p>
                      <a:pPr algn="ctr"/>
                      <a:r>
                        <a:rPr lang="en-US" sz="1600" b="1" dirty="0" smtClean="0">
                          <a:effectLst/>
                        </a:rPr>
                        <a:t>Oxidoredo-reductases</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n-US" sz="1600" b="1" dirty="0">
                          <a:effectLst/>
                        </a:rPr>
                        <a:t>Catalyze oxidation-reduction </a:t>
                      </a:r>
                      <a:r>
                        <a:rPr lang="en-US" sz="1600" b="1" dirty="0" smtClean="0">
                          <a:effectLst/>
                        </a:rPr>
                        <a:t>reactions</a:t>
                      </a:r>
                    </a:p>
                    <a:p>
                      <a:pPr algn="l"/>
                      <a:r>
                        <a:rPr lang="en-US" sz="1600" b="1" u="none" dirty="0" smtClean="0">
                          <a:solidFill>
                            <a:schemeClr val="tx1"/>
                          </a:solidFill>
                          <a:effectLst/>
                        </a:rPr>
                        <a:t> Glucose Dehydrogenase, o</a:t>
                      </a:r>
                      <a:r>
                        <a:rPr lang="en-US" sz="1600" b="1" i="0" u="none" kern="1200" dirty="0" smtClean="0">
                          <a:solidFill>
                            <a:schemeClr val="tx1"/>
                          </a:solidFill>
                          <a:effectLst/>
                          <a:latin typeface="+mn-lt"/>
                          <a:ea typeface="+mn-ea"/>
                          <a:cs typeface="+mn-cs"/>
                        </a:rPr>
                        <a:t>xidizes Glucose to</a:t>
                      </a:r>
                    </a:p>
                    <a:p>
                      <a:pPr algn="l"/>
                      <a:r>
                        <a:rPr lang="en-US" sz="1600" b="1" i="0" u="none" kern="1200" dirty="0" smtClean="0">
                          <a:solidFill>
                            <a:schemeClr val="tx1"/>
                          </a:solidFill>
                          <a:effectLst/>
                          <a:latin typeface="+mn-lt"/>
                          <a:ea typeface="+mn-ea"/>
                          <a:cs typeface="+mn-cs"/>
                        </a:rPr>
                        <a:t> ATP in animals.</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827">
                <a:tc>
                  <a:txBody>
                    <a:bodyPr/>
                    <a:lstStyle/>
                    <a:p>
                      <a:pPr algn="ctr"/>
                      <a:r>
                        <a:rPr lang="en-US" sz="1600" b="1" dirty="0">
                          <a:effectLst/>
                        </a:rPr>
                        <a:t>Transferases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Catalyze the transfer of functional groups among </a:t>
                      </a:r>
                      <a:r>
                        <a:rPr lang="en-US" sz="1600" b="1" dirty="0" smtClean="0">
                          <a:effectLst/>
                        </a:rPr>
                        <a:t>molecules, Transaminase Kinases.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2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Hydrolases </a:t>
                      </a:r>
                    </a:p>
                  </a:txBody>
                  <a:tcPr marL="68580" marR="68580" marT="60960" marB="609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Add water across a bond, </a:t>
                      </a:r>
                      <a:r>
                        <a:rPr lang="en-US" sz="1600" b="1" i="0" kern="1200" dirty="0" smtClean="0">
                          <a:solidFill>
                            <a:schemeClr val="tx1"/>
                          </a:solidFill>
                          <a:effectLst/>
                          <a:latin typeface="+mn-lt"/>
                          <a:ea typeface="+mn-ea"/>
                          <a:cs typeface="+mn-cs"/>
                        </a:rPr>
                        <a:t>Lipases.</a:t>
                      </a:r>
                      <a:endParaRPr lang="en-US" sz="1600" b="1" dirty="0"/>
                    </a:p>
                  </a:txBody>
                  <a:tcPr marL="68580" marR="68580" marT="60960" marB="609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827">
                <a:tc>
                  <a:txBody>
                    <a:bodyPr/>
                    <a:lstStyle/>
                    <a:p>
                      <a:pPr algn="ctr"/>
                      <a:r>
                        <a:rPr lang="en-US" sz="1600" b="1" dirty="0">
                          <a:effectLst/>
                        </a:rPr>
                        <a:t>Lyases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Catalyze </a:t>
                      </a:r>
                      <a:r>
                        <a:rPr lang="en-US" sz="1600" b="1" dirty="0" smtClean="0">
                          <a:effectLst/>
                        </a:rPr>
                        <a:t>a formation of double bonds (or a ring structure), Decarboxylases.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20698">
                <a:tc>
                  <a:txBody>
                    <a:bodyPr/>
                    <a:lstStyle/>
                    <a:p>
                      <a:pPr algn="ctr"/>
                      <a:r>
                        <a:rPr lang="en-US" sz="1600" b="1" dirty="0">
                          <a:effectLst/>
                        </a:rPr>
                        <a:t>Ligases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effectLst/>
                        </a:rPr>
                        <a:t>Catalyze bond formation, Citric acid synthetase.</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54032">
                <a:tc>
                  <a:txBody>
                    <a:bodyPr/>
                    <a:lstStyle/>
                    <a:p>
                      <a:pPr algn="ctr"/>
                      <a:r>
                        <a:rPr lang="en-US" sz="1600" b="1" dirty="0">
                          <a:effectLst/>
                        </a:rPr>
                        <a:t>Isomerases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n-US" sz="1600" b="1" dirty="0">
                          <a:effectLst/>
                        </a:rPr>
                        <a:t>Catalyze isomerization (changing of a molecule into its isomer</a:t>
                      </a:r>
                      <a:r>
                        <a:rPr lang="en-US" sz="1600" b="1" dirty="0" smtClean="0">
                          <a:effectLst/>
                        </a:rPr>
                        <a:t>), Phospho hexo isomerase:</a:t>
                      </a:r>
                      <a:endParaRPr lang="en-US" sz="1600" b="1" i="0" u="none" strike="noStrike" kern="1200" dirty="0" smtClean="0">
                        <a:solidFill>
                          <a:schemeClr val="tx1"/>
                        </a:solidFill>
                        <a:effectLst/>
                        <a:latin typeface="+mn-lt"/>
                        <a:ea typeface="+mn-ea"/>
                        <a:cs typeface="+mn-cs"/>
                      </a:endParaRPr>
                    </a:p>
                    <a:p>
                      <a:pPr algn="l"/>
                      <a:r>
                        <a:rPr lang="en-US" sz="1600" b="1" i="0" u="none" strike="noStrike" kern="1200" dirty="0" smtClean="0">
                          <a:solidFill>
                            <a:schemeClr val="tx1"/>
                          </a:solidFill>
                          <a:effectLst/>
                          <a:latin typeface="+mn-lt"/>
                          <a:ea typeface="+mn-ea"/>
                          <a:cs typeface="+mn-cs"/>
                        </a:rPr>
                        <a:t>glucose-6-phosphate</a:t>
                      </a:r>
                      <a:r>
                        <a:rPr lang="en-US" sz="1600" b="1" i="0" kern="1200" dirty="0" smtClean="0">
                          <a:solidFill>
                            <a:schemeClr val="tx1"/>
                          </a:solidFill>
                          <a:effectLst/>
                          <a:latin typeface="+mn-lt"/>
                          <a:ea typeface="+mn-ea"/>
                          <a:cs typeface="+mn-cs"/>
                        </a:rPr>
                        <a:t> ↔ fructose</a:t>
                      </a:r>
                      <a:r>
                        <a:rPr lang="en-US" sz="1600" b="1" i="0" u="none" strike="noStrike" kern="1200" dirty="0" smtClean="0">
                          <a:solidFill>
                            <a:schemeClr val="tx1"/>
                          </a:solidFill>
                          <a:effectLst/>
                          <a:latin typeface="+mn-lt"/>
                          <a:ea typeface="+mn-ea"/>
                          <a:cs typeface="+mn-cs"/>
                        </a:rPr>
                        <a:t>-6-phosphate.</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282559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6705600" cy="9233297"/>
          </a:xfrm>
          <a:prstGeom prst="rect">
            <a:avLst/>
          </a:prstGeom>
        </p:spPr>
        <p:txBody>
          <a:bodyPr wrap="square">
            <a:spAutoFit/>
          </a:bodyPr>
          <a:lstStyle/>
          <a:p>
            <a:r>
              <a:rPr lang="en-US" sz="1600" b="1" dirty="0"/>
              <a:t> </a:t>
            </a:r>
            <a:r>
              <a:rPr lang="en-US" sz="1600" b="1" u="sng" dirty="0"/>
              <a:t>Factors </a:t>
            </a:r>
            <a:r>
              <a:rPr lang="en-US" sz="1600" b="1" u="sng" dirty="0" smtClean="0"/>
              <a:t>Affecting The </a:t>
            </a:r>
            <a:r>
              <a:rPr lang="en-US" sz="1600" b="1" u="sng" dirty="0"/>
              <a:t>Enzyme </a:t>
            </a:r>
            <a:r>
              <a:rPr lang="en-US" sz="1600" b="1" u="sng" dirty="0" smtClean="0"/>
              <a:t>Activity:</a:t>
            </a:r>
            <a:endParaRPr lang="en-US" sz="1600" b="1" dirty="0"/>
          </a:p>
          <a:p>
            <a:r>
              <a:rPr lang="en-US" sz="1600" b="1" u="sng" dirty="0" smtClean="0"/>
              <a:t>1-Enzyme concentration:</a:t>
            </a:r>
            <a:endParaRPr lang="en-US" sz="1600" b="1" u="sng" dirty="0"/>
          </a:p>
          <a:p>
            <a:r>
              <a:rPr lang="en-US" sz="1600" b="1" dirty="0" smtClean="0"/>
              <a:t>If the </a:t>
            </a:r>
            <a:r>
              <a:rPr lang="en-US" sz="1600" b="1" dirty="0"/>
              <a:t>concentration of the enzyme is increased, the velocity of the reaction proportionately </a:t>
            </a:r>
            <a:r>
              <a:rPr lang="en-US" sz="1600" b="1" dirty="0" smtClean="0"/>
              <a:t>increases, in clinical application determination of enzyme concentration &amp; for diagnosis of inborn error in metabolism.</a:t>
            </a:r>
          </a:p>
          <a:p>
            <a:r>
              <a:rPr lang="en-US" sz="1600" b="1" dirty="0" smtClean="0"/>
              <a:t> as bellow</a:t>
            </a:r>
            <a:r>
              <a:rPr lang="en-US" sz="1600" b="1" dirty="0"/>
              <a:t>. Figure(6</a:t>
            </a:r>
            <a:r>
              <a:rPr lang="en-US" sz="1600" b="1" dirty="0" smtClean="0"/>
              <a:t>).</a:t>
            </a:r>
          </a:p>
          <a:p>
            <a:endParaRPr lang="en-US" sz="1600" b="1" dirty="0"/>
          </a:p>
          <a:p>
            <a:endParaRPr lang="en-US" sz="1600" b="1" dirty="0" smtClean="0"/>
          </a:p>
          <a:p>
            <a:endParaRPr lang="en-US" sz="1600" b="1" dirty="0"/>
          </a:p>
          <a:p>
            <a:endParaRPr lang="en-US" b="1" dirty="0" smtClean="0"/>
          </a:p>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b="1" u="sng" dirty="0" smtClean="0"/>
          </a:p>
          <a:p>
            <a:r>
              <a:rPr lang="en-US" b="1" u="sng" dirty="0" smtClean="0"/>
              <a:t>2- The </a:t>
            </a:r>
            <a:r>
              <a:rPr lang="en-US" b="1" u="sng" dirty="0"/>
              <a:t>substrate </a:t>
            </a:r>
            <a:r>
              <a:rPr lang="en-US" b="1" u="sng" dirty="0" smtClean="0"/>
              <a:t>concentration:</a:t>
            </a:r>
            <a:endParaRPr lang="en-US" b="1" u="sng" dirty="0"/>
          </a:p>
          <a:p>
            <a:r>
              <a:rPr lang="en-US" sz="1600" b="1" dirty="0"/>
              <a:t>the rate of enzymatic reaction increases as the substrate concentration increases until a limiting rate is reached, after which further increase in the substrate concentration produces no significant change in the reaction rate. At this point, </a:t>
            </a:r>
            <a:r>
              <a:rPr lang="en-US" sz="1600" b="1" dirty="0" smtClean="0"/>
              <a:t>all </a:t>
            </a:r>
            <a:r>
              <a:rPr lang="en-US" sz="1600" b="1" dirty="0"/>
              <a:t>of the enzyme active sites have saturated with substrate, </a:t>
            </a:r>
            <a:r>
              <a:rPr lang="en-US" sz="1600" b="1" dirty="0" smtClean="0"/>
              <a:t>Figure(7).</a:t>
            </a:r>
          </a:p>
          <a:p>
            <a:endParaRPr lang="en-US" sz="1600" b="1" dirty="0"/>
          </a:p>
          <a:p>
            <a:endParaRPr lang="en-US" sz="1600" b="1" dirty="0" smtClean="0"/>
          </a:p>
          <a:p>
            <a:endParaRPr lang="en-US" b="1" u="sng" dirty="0" smtClean="0"/>
          </a:p>
          <a:p>
            <a:endParaRPr lang="en-US" b="1" u="sng" dirty="0"/>
          </a:p>
          <a:p>
            <a:endParaRPr lang="en-US" b="1" u="sng" dirty="0" smtClean="0"/>
          </a:p>
          <a:p>
            <a:endParaRPr lang="en-US" b="1" u="sng" dirty="0" smtClean="0"/>
          </a:p>
          <a:p>
            <a:endParaRPr lang="en-US" b="1" u="sng" dirty="0"/>
          </a:p>
          <a:p>
            <a:endParaRPr lang="en-US" b="1" u="sng" dirty="0" smtClean="0"/>
          </a:p>
          <a:p>
            <a:r>
              <a:rPr lang="en-US" b="1" u="sng" dirty="0" smtClean="0"/>
              <a:t>3- </a:t>
            </a:r>
            <a:r>
              <a:rPr lang="en-US" b="1" u="sng" dirty="0"/>
              <a:t>Product </a:t>
            </a:r>
            <a:r>
              <a:rPr lang="en-US" b="1" u="sng" dirty="0" smtClean="0"/>
              <a:t>concentration:</a:t>
            </a:r>
          </a:p>
          <a:p>
            <a:r>
              <a:rPr lang="en-US" b="1" dirty="0" smtClean="0"/>
              <a:t> </a:t>
            </a:r>
            <a:r>
              <a:rPr lang="en-US" sz="1600" b="1" dirty="0" smtClean="0"/>
              <a:t>With </a:t>
            </a:r>
            <a:r>
              <a:rPr lang="en-US" sz="1600" b="1" dirty="0"/>
              <a:t>increase in product concentration the velocity rate </a:t>
            </a:r>
            <a:r>
              <a:rPr lang="en-US" sz="1600" b="1" dirty="0" smtClean="0"/>
              <a:t>decrease causing feed-back inhibition of enzyme.</a:t>
            </a:r>
            <a:endParaRPr lang="en-US" sz="1600" b="1" dirty="0"/>
          </a:p>
          <a:p>
            <a:endParaRPr lang="en-US" sz="1600" b="1" dirty="0"/>
          </a:p>
        </p:txBody>
      </p:sp>
      <p:grpSp>
        <p:nvGrpSpPr>
          <p:cNvPr id="9" name="Group 8"/>
          <p:cNvGrpSpPr/>
          <p:nvPr/>
        </p:nvGrpSpPr>
        <p:grpSpPr>
          <a:xfrm>
            <a:off x="639455" y="1676400"/>
            <a:ext cx="5731490" cy="2514600"/>
            <a:chOff x="669322" y="2819400"/>
            <a:chExt cx="4403511" cy="3853934"/>
          </a:xfrm>
        </p:grpSpPr>
        <p:sp>
          <p:nvSpPr>
            <p:cNvPr id="10" name="Rectangle 9"/>
            <p:cNvSpPr/>
            <p:nvPr/>
          </p:nvSpPr>
          <p:spPr>
            <a:xfrm>
              <a:off x="669323" y="6211669"/>
              <a:ext cx="4403510" cy="461665"/>
            </a:xfrm>
            <a:prstGeom prst="rect">
              <a:avLst/>
            </a:prstGeom>
          </p:spPr>
          <p:txBody>
            <a:bodyPr wrap="square">
              <a:spAutoFit/>
            </a:bodyPr>
            <a:lstStyle/>
            <a:p>
              <a:r>
                <a:rPr lang="en-US" sz="1200" b="1" dirty="0"/>
                <a:t>Figure(6): The effect of increasing the enzyme </a:t>
              </a:r>
              <a:r>
                <a:rPr lang="en-US" sz="1200" b="1" dirty="0" smtClean="0"/>
                <a:t>concentration </a:t>
              </a:r>
              <a:r>
                <a:rPr lang="en-US" sz="1200" b="1" dirty="0"/>
                <a:t>upon the reaction. X1,X2 are increasing concentration.</a:t>
              </a:r>
            </a:p>
          </p:txBody>
        </p:sp>
        <p:pic>
          <p:nvPicPr>
            <p:cNvPr id="11" name="Picture 10" descr="Enzyme Concentration (Introduction to Enzymes) - Google Chrome"/>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7031" t="61273" r="74959" b="35527"/>
            <a:stretch/>
          </p:blipFill>
          <p:spPr>
            <a:xfrm>
              <a:off x="3469285" y="4896059"/>
              <a:ext cx="797915" cy="361741"/>
            </a:xfrm>
            <a:prstGeom prst="rect">
              <a:avLst/>
            </a:prstGeom>
          </p:spPr>
        </p:pic>
        <p:pic>
          <p:nvPicPr>
            <p:cNvPr id="12" name="Picture 11" descr="Enzyme Concentration (Introduction to Enzymes) - Google Chrome"/>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27" t="40267" r="73055" b="30075"/>
            <a:stretch/>
          </p:blipFill>
          <p:spPr>
            <a:xfrm>
              <a:off x="669322" y="2819400"/>
              <a:ext cx="4403511" cy="3333148"/>
            </a:xfrm>
            <a:prstGeom prst="rect">
              <a:avLst/>
            </a:prstGeom>
          </p:spPr>
        </p:pic>
        <p:sp>
          <p:nvSpPr>
            <p:cNvPr id="13" name="Rectangle 12"/>
            <p:cNvSpPr/>
            <p:nvPr/>
          </p:nvSpPr>
          <p:spPr>
            <a:xfrm>
              <a:off x="3124200" y="33133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enzyme concentration </a:t>
              </a:r>
              <a:r>
                <a:rPr lang="en-US" sz="1100" b="1" dirty="0" smtClean="0"/>
                <a:t>X2 </a:t>
              </a:r>
              <a:endParaRPr lang="en-US" sz="1100" dirty="0"/>
            </a:p>
          </p:txBody>
        </p:sp>
        <p:sp>
          <p:nvSpPr>
            <p:cNvPr id="14" name="Rectangle 13"/>
            <p:cNvSpPr/>
            <p:nvPr/>
          </p:nvSpPr>
          <p:spPr>
            <a:xfrm>
              <a:off x="3886200" y="43039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enzyme concentration X1 </a:t>
              </a:r>
              <a:endParaRPr lang="en-US" sz="1100" dirty="0"/>
            </a:p>
          </p:txBody>
        </p:sp>
        <p:sp>
          <p:nvSpPr>
            <p:cNvPr id="15" name="Rectangle 14"/>
            <p:cNvSpPr/>
            <p:nvPr/>
          </p:nvSpPr>
          <p:spPr>
            <a:xfrm>
              <a:off x="3810000" y="52945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No enzyme  </a:t>
              </a:r>
              <a:endParaRPr lang="en-US" sz="1100" dirty="0"/>
            </a:p>
          </p:txBody>
        </p:sp>
        <p:sp>
          <p:nvSpPr>
            <p:cNvPr id="16" name="Rectangle 15"/>
            <p:cNvSpPr/>
            <p:nvPr/>
          </p:nvSpPr>
          <p:spPr>
            <a:xfrm>
              <a:off x="1828800" y="5867400"/>
              <a:ext cx="685800" cy="18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Time</a:t>
              </a:r>
              <a:endParaRPr lang="en-US" sz="1100" dirty="0"/>
            </a:p>
          </p:txBody>
        </p:sp>
        <p:sp>
          <p:nvSpPr>
            <p:cNvPr id="17" name="Rectangle 16"/>
            <p:cNvSpPr/>
            <p:nvPr/>
          </p:nvSpPr>
          <p:spPr>
            <a:xfrm rot="16200000">
              <a:off x="-403871" y="4466883"/>
              <a:ext cx="2514601" cy="13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Product concentration </a:t>
              </a:r>
              <a:endParaRPr lang="en-US" sz="1100" dirty="0"/>
            </a:p>
          </p:txBody>
        </p:sp>
      </p:grpSp>
      <p:grpSp>
        <p:nvGrpSpPr>
          <p:cNvPr id="19" name="Group 18"/>
          <p:cNvGrpSpPr/>
          <p:nvPr/>
        </p:nvGrpSpPr>
        <p:grpSpPr>
          <a:xfrm>
            <a:off x="1218363" y="5848863"/>
            <a:ext cx="5182437" cy="2228337"/>
            <a:chOff x="0" y="2590800"/>
            <a:chExt cx="5791200" cy="2365178"/>
          </a:xfrm>
        </p:grpSpPr>
        <p:pic>
          <p:nvPicPr>
            <p:cNvPr id="20" name="Picture 19" descr="Factors Affecting Enzyme Activity | A-Level Biology Revision Notes - Google Chrome"/>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1667" t="29102" r="49167" b="43869"/>
            <a:stretch/>
          </p:blipFill>
          <p:spPr>
            <a:xfrm>
              <a:off x="76200" y="2590800"/>
              <a:ext cx="5715000" cy="2057400"/>
            </a:xfrm>
            <a:prstGeom prst="rect">
              <a:avLst/>
            </a:prstGeom>
          </p:spPr>
        </p:pic>
        <p:sp>
          <p:nvSpPr>
            <p:cNvPr id="21" name="Rounded Rectangle 20"/>
            <p:cNvSpPr/>
            <p:nvPr/>
          </p:nvSpPr>
          <p:spPr>
            <a:xfrm>
              <a:off x="3124198" y="4415832"/>
              <a:ext cx="2411548"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enzyme </a:t>
              </a:r>
              <a:r>
                <a:rPr lang="en-US" sz="1200" b="1" dirty="0" smtClean="0"/>
                <a:t>concentration</a:t>
              </a:r>
              <a:r>
                <a:rPr lang="en-US" sz="1200" b="1" dirty="0"/>
                <a:t>. </a:t>
              </a:r>
            </a:p>
          </p:txBody>
        </p:sp>
        <p:sp>
          <p:nvSpPr>
            <p:cNvPr id="22" name="Rounded Rectangle 21"/>
            <p:cNvSpPr/>
            <p:nvPr/>
          </p:nvSpPr>
          <p:spPr>
            <a:xfrm>
              <a:off x="304800" y="4419600"/>
              <a:ext cx="2058237"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t>Substrate </a:t>
              </a:r>
              <a:r>
                <a:rPr lang="en-US" sz="1200" b="1" dirty="0"/>
                <a:t>concentration. </a:t>
              </a:r>
            </a:p>
          </p:txBody>
        </p:sp>
        <p:sp>
          <p:nvSpPr>
            <p:cNvPr id="23" name="Rounded Rectangle 22"/>
            <p:cNvSpPr/>
            <p:nvPr/>
          </p:nvSpPr>
          <p:spPr>
            <a:xfrm rot="16200000">
              <a:off x="-673771" y="3456937"/>
              <a:ext cx="1560234" cy="212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a:t>
              </a:r>
              <a:r>
                <a:rPr lang="en-US" sz="1200" b="1" dirty="0" smtClean="0"/>
                <a:t>reaction rate. </a:t>
              </a:r>
              <a:endParaRPr lang="en-US" sz="1200" b="1" dirty="0"/>
            </a:p>
          </p:txBody>
        </p:sp>
        <p:sp>
          <p:nvSpPr>
            <p:cNvPr id="24" name="Rounded Rectangle 23"/>
            <p:cNvSpPr/>
            <p:nvPr/>
          </p:nvSpPr>
          <p:spPr>
            <a:xfrm rot="16200000">
              <a:off x="2145629" y="3416972"/>
              <a:ext cx="1560234" cy="212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a:t>
              </a:r>
              <a:r>
                <a:rPr lang="en-US" sz="1200" b="1" dirty="0" smtClean="0"/>
                <a:t>reaction rate. </a:t>
              </a:r>
              <a:endParaRPr lang="en-US" sz="1200" b="1" dirty="0"/>
            </a:p>
          </p:txBody>
        </p:sp>
        <p:sp>
          <p:nvSpPr>
            <p:cNvPr id="25" name="Rectangle 24"/>
            <p:cNvSpPr/>
            <p:nvPr/>
          </p:nvSpPr>
          <p:spPr>
            <a:xfrm>
              <a:off x="106346" y="4648201"/>
              <a:ext cx="5684854" cy="307777"/>
            </a:xfrm>
            <a:prstGeom prst="rect">
              <a:avLst/>
            </a:prstGeom>
          </p:spPr>
          <p:txBody>
            <a:bodyPr wrap="square">
              <a:spAutoFit/>
            </a:bodyPr>
            <a:lstStyle/>
            <a:p>
              <a:pPr eaLnBrk="0" hangingPunct="0">
                <a:defRPr/>
              </a:pPr>
              <a:r>
                <a:rPr lang="en-US" sz="1400" b="1" dirty="0" smtClean="0"/>
                <a:t>Figure(7): </a:t>
              </a:r>
              <a:r>
                <a:rPr lang="en-US" sz="1400" b="1" dirty="0"/>
                <a:t>The effect of </a:t>
              </a:r>
              <a:r>
                <a:rPr lang="en-US" sz="1400" b="1" dirty="0" smtClean="0"/>
                <a:t>substrate concentration on </a:t>
              </a:r>
              <a:r>
                <a:rPr lang="en-US" sz="1400" b="1" dirty="0"/>
                <a:t>Enzyme action. </a:t>
              </a:r>
            </a:p>
          </p:txBody>
        </p:sp>
      </p:grpSp>
    </p:spTree>
    <p:extLst>
      <p:ext uri="{BB962C8B-B14F-4D97-AF65-F5344CB8AC3E}">
        <p14:creationId xmlns:p14="http://schemas.microsoft.com/office/powerpoint/2010/main" val="77346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629400" cy="11203067"/>
          </a:xfrm>
          <a:prstGeom prst="rect">
            <a:avLst/>
          </a:prstGeom>
        </p:spPr>
        <p:txBody>
          <a:bodyPr wrap="square">
            <a:spAutoFit/>
          </a:bodyPr>
          <a:lstStyle/>
          <a:p>
            <a:pPr eaLnBrk="0" hangingPunct="0">
              <a:defRPr/>
            </a:pPr>
            <a:r>
              <a:rPr lang="en-US" b="1" u="sng" dirty="0" smtClean="0"/>
              <a:t>4-The effect of Temperature on Enzyme activity:</a:t>
            </a:r>
            <a:r>
              <a:rPr lang="en-US" dirty="0"/>
              <a:t> </a:t>
            </a:r>
            <a:r>
              <a:rPr lang="en-US" sz="1600" b="1" dirty="0"/>
              <a:t>Each enzyme has a temperature that it works optimally in, which in humans is around </a:t>
            </a:r>
            <a:r>
              <a:rPr lang="en-US" sz="1600" b="1" dirty="0" smtClean="0"/>
              <a:t>37⁰ the </a:t>
            </a:r>
            <a:r>
              <a:rPr lang="en-US" sz="1600" b="1" dirty="0"/>
              <a:t>normal body temperature for </a:t>
            </a:r>
            <a:r>
              <a:rPr lang="en-US" sz="1600" b="1" dirty="0" smtClean="0"/>
              <a:t>humans. Temperature is speed up all reactions. </a:t>
            </a:r>
            <a:r>
              <a:rPr lang="en-US" sz="1600" b="1" dirty="0"/>
              <a:t>Figure(8) </a:t>
            </a:r>
            <a:r>
              <a:rPr lang="en-US" sz="1600" b="1" dirty="0" smtClean="0"/>
              <a:t>indicate </a:t>
            </a:r>
            <a:r>
              <a:rPr lang="en-US" sz="1600" b="1" dirty="0"/>
              <a:t>enzyme activity stops completely at 0C°, but if the temperature rises again, then the enzyme gets reactivated once </a:t>
            </a:r>
            <a:r>
              <a:rPr lang="en-US" sz="1600" b="1" dirty="0" smtClean="0"/>
              <a:t>more, </a:t>
            </a:r>
            <a:r>
              <a:rPr lang="en-US" sz="1600" b="1" dirty="0"/>
              <a:t>besides If the temperature gets too hot, the enzyme </a:t>
            </a:r>
            <a:r>
              <a:rPr lang="en-US" sz="1600" b="1" dirty="0" smtClean="0"/>
              <a:t>denatures.</a:t>
            </a:r>
          </a:p>
          <a:p>
            <a:pPr eaLnBrk="0" hangingPunct="0">
              <a:defRPr/>
            </a:pPr>
            <a:endParaRPr lang="en-US" sz="1600" b="1" dirty="0" smtClean="0"/>
          </a:p>
          <a:p>
            <a:pPr eaLnBrk="0" hangingPunct="0">
              <a:defRPr/>
            </a:pPr>
            <a:r>
              <a:rPr lang="en-US" sz="1200" b="1" dirty="0" smtClean="0"/>
              <a:t>          Figure(8): The </a:t>
            </a:r>
            <a:r>
              <a:rPr lang="en-US" sz="1200" b="1" dirty="0"/>
              <a:t>effect of Temperature on </a:t>
            </a:r>
            <a:endParaRPr lang="en-US" sz="1200" b="1" dirty="0" smtClean="0"/>
          </a:p>
          <a:p>
            <a:pPr eaLnBrk="0" hangingPunct="0">
              <a:defRPr/>
            </a:pPr>
            <a:r>
              <a:rPr lang="en-US" sz="1200" b="1" dirty="0"/>
              <a:t> </a:t>
            </a:r>
            <a:r>
              <a:rPr lang="en-US" sz="1200" b="1" dirty="0" smtClean="0"/>
              <a:t>                              Enzyme action. </a:t>
            </a:r>
          </a:p>
          <a:p>
            <a:endParaRPr lang="en-US" sz="1200" b="1" u="sng" dirty="0"/>
          </a:p>
          <a:p>
            <a:endParaRPr lang="en-US" sz="1600" b="1" u="sng" dirty="0" smtClean="0"/>
          </a:p>
          <a:p>
            <a:pPr eaLnBrk="0" hangingPunct="0">
              <a:defRPr/>
            </a:pPr>
            <a:endParaRPr lang="en-US" sz="1600" b="1" dirty="0" smtClean="0"/>
          </a:p>
          <a:p>
            <a:pPr lvl="0" eaLnBrk="0" hangingPunct="0">
              <a:defRPr/>
            </a:pPr>
            <a:endParaRPr lang="en-US" b="1" u="sng" dirty="0" smtClean="0"/>
          </a:p>
          <a:p>
            <a:pPr lvl="0" eaLnBrk="0" hangingPunct="0">
              <a:defRPr/>
            </a:pPr>
            <a:r>
              <a:rPr lang="en-US" b="1" u="sng" dirty="0" smtClean="0"/>
              <a:t>5-The </a:t>
            </a:r>
            <a:r>
              <a:rPr lang="en-US" b="1" u="sng" dirty="0"/>
              <a:t>effect of pH </a:t>
            </a:r>
            <a:r>
              <a:rPr lang="en-US" b="1" u="sng" dirty="0">
                <a:ea typeface="Times New Roman" pitchFamily="18" charset="0"/>
                <a:cs typeface="Times New Roman" pitchFamily="18" charset="0"/>
              </a:rPr>
              <a:t>(H</a:t>
            </a:r>
            <a:r>
              <a:rPr lang="en-US" b="1" u="sng" baseline="30000" dirty="0">
                <a:ea typeface="Times New Roman" pitchFamily="18" charset="0"/>
                <a:cs typeface="Times New Roman" pitchFamily="18" charset="0"/>
              </a:rPr>
              <a:t>+</a:t>
            </a:r>
            <a:r>
              <a:rPr lang="en-US" b="1" u="sng" dirty="0">
                <a:ea typeface="Times New Roman" pitchFamily="18" charset="0"/>
                <a:cs typeface="Times New Roman" pitchFamily="18" charset="0"/>
              </a:rPr>
              <a:t> concentration)</a:t>
            </a:r>
            <a:r>
              <a:rPr lang="en-US" b="1" u="sng" dirty="0"/>
              <a:t> on Enzyme action</a:t>
            </a:r>
            <a:r>
              <a:rPr lang="en-US" sz="1600" b="1" u="sng" dirty="0"/>
              <a:t>:</a:t>
            </a:r>
          </a:p>
          <a:p>
            <a:r>
              <a:rPr lang="en-US" sz="1600" b="1" dirty="0" smtClean="0"/>
              <a:t>substances </a:t>
            </a:r>
            <a:r>
              <a:rPr lang="en-US" sz="1600" b="1" dirty="0"/>
              <a:t>that contain acidic carboxylic groups (COOH</a:t>
            </a:r>
            <a:r>
              <a:rPr lang="en-US" sz="1600" b="1" baseline="30000" dirty="0"/>
              <a:t>–</a:t>
            </a:r>
            <a:r>
              <a:rPr lang="en-US" sz="1600" b="1" dirty="0"/>
              <a:t>) and basic amino groups (NH</a:t>
            </a:r>
            <a:r>
              <a:rPr lang="en-US" sz="1600" b="1" baseline="-25000" dirty="0"/>
              <a:t>2</a:t>
            </a:r>
            <a:r>
              <a:rPr lang="en-US" sz="1600" b="1" dirty="0" smtClean="0"/>
              <a:t>)</a:t>
            </a:r>
            <a:r>
              <a:rPr lang="en-US" sz="1600" b="1" baseline="-25000" dirty="0" smtClean="0"/>
              <a:t>.</a:t>
            </a:r>
            <a:r>
              <a:rPr lang="en-US" sz="1600" b="1" dirty="0"/>
              <a:t> So, the enzymes are affected by changing the pH value. Each enzyme has a pH value that it works at with maximum efficiency called the optimal pH. If the pH is lower or higher than the optimal pH, the enzyme activity decreases until it stops working. Pepsin works at a low pH, it is highly acidic, while trypsin works at a high pH, it is basic. Most enzymes work at neutral pH 7.4, </a:t>
            </a:r>
            <a:r>
              <a:rPr lang="en-US" sz="1600" b="1" dirty="0" smtClean="0">
                <a:ea typeface="Times New Roman" pitchFamily="18" charset="0"/>
                <a:cs typeface="Times New Roman" pitchFamily="18" charset="0"/>
              </a:rPr>
              <a:t>Fig(9)</a:t>
            </a:r>
            <a:r>
              <a:rPr lang="en-US" sz="1600" b="1" dirty="0" smtClean="0"/>
              <a:t>.</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u="sng" dirty="0" smtClean="0"/>
          </a:p>
          <a:p>
            <a:endParaRPr lang="en-US" b="1" u="sng" dirty="0" smtClean="0"/>
          </a:p>
          <a:p>
            <a:endParaRPr lang="en-US" b="1" u="sng" dirty="0"/>
          </a:p>
          <a:p>
            <a:endParaRPr lang="en-US" b="1" u="sng" dirty="0" smtClean="0"/>
          </a:p>
          <a:p>
            <a:r>
              <a:rPr lang="en-US" b="1" u="sng" dirty="0" smtClean="0"/>
              <a:t>6-UV </a:t>
            </a:r>
            <a:r>
              <a:rPr lang="en-US" b="1" u="sng" dirty="0"/>
              <a:t>light &amp; Radiation:</a:t>
            </a:r>
          </a:p>
          <a:p>
            <a:r>
              <a:rPr lang="en-US" sz="1600" b="1" dirty="0"/>
              <a:t>Radiation of high energy rays [X-ray] activate peroxides to react with enzyme producing oxidized enzyme but losing of enzyme activity.</a:t>
            </a:r>
          </a:p>
          <a:p>
            <a:r>
              <a:rPr lang="en-US" sz="1600" b="1" dirty="0"/>
              <a:t>In turn this cause loss of gene expression. </a:t>
            </a:r>
          </a:p>
          <a:p>
            <a:pPr eaLnBrk="0" hangingPunct="0">
              <a:defRPr/>
            </a:pPr>
            <a:endParaRPr lang="en-US" sz="1600" b="1" dirty="0"/>
          </a:p>
          <a:p>
            <a:endParaRPr lang="en-US" sz="1600" b="1" dirty="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a:p>
        </p:txBody>
      </p:sp>
      <p:pic>
        <p:nvPicPr>
          <p:cNvPr id="11" name="Picture 10" descr="Factors Affecting Enzyme Activity | A-Level Biology Revision Notes - Google Chrome"/>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23229" t="21944" r="54791" b="39028"/>
          <a:stretch/>
        </p:blipFill>
        <p:spPr>
          <a:xfrm>
            <a:off x="3695258" y="1676400"/>
            <a:ext cx="2934144" cy="1447800"/>
          </a:xfrm>
          <a:prstGeom prst="rect">
            <a:avLst/>
          </a:prstGeom>
        </p:spPr>
      </p:pic>
      <p:sp>
        <p:nvSpPr>
          <p:cNvPr id="4" name="Rectangle 3"/>
          <p:cNvSpPr/>
          <p:nvPr/>
        </p:nvSpPr>
        <p:spPr>
          <a:xfrm>
            <a:off x="4114800" y="1676400"/>
            <a:ext cx="934871" cy="230832"/>
          </a:xfrm>
          <a:prstGeom prst="rect">
            <a:avLst/>
          </a:prstGeom>
        </p:spPr>
        <p:txBody>
          <a:bodyPr wrap="none">
            <a:spAutoFit/>
          </a:bodyPr>
          <a:lstStyle/>
          <a:p>
            <a:r>
              <a:rPr lang="en-US" sz="900" b="1" dirty="0"/>
              <a:t>Enzyme activity</a:t>
            </a:r>
          </a:p>
        </p:txBody>
      </p:sp>
      <p:pic>
        <p:nvPicPr>
          <p:cNvPr id="3" name="Picture 2"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26796" t="10293"/>
          <a:stretch/>
        </p:blipFill>
        <p:spPr>
          <a:xfrm>
            <a:off x="1506070" y="2362200"/>
            <a:ext cx="627530" cy="514652"/>
          </a:xfrm>
          <a:prstGeom prst="rect">
            <a:avLst/>
          </a:prstGeom>
        </p:spPr>
      </p:pic>
      <p:grpSp>
        <p:nvGrpSpPr>
          <p:cNvPr id="23" name="Group 22"/>
          <p:cNvGrpSpPr/>
          <p:nvPr/>
        </p:nvGrpSpPr>
        <p:grpSpPr>
          <a:xfrm>
            <a:off x="990600" y="5399818"/>
            <a:ext cx="5638800" cy="2524982"/>
            <a:chOff x="2363218" y="4953000"/>
            <a:chExt cx="4185985" cy="3811868"/>
          </a:xfrm>
        </p:grpSpPr>
        <p:sp>
          <p:nvSpPr>
            <p:cNvPr id="24" name="Rectangle 23"/>
            <p:cNvSpPr/>
            <p:nvPr/>
          </p:nvSpPr>
          <p:spPr>
            <a:xfrm>
              <a:off x="2363218" y="7696200"/>
              <a:ext cx="4185985" cy="1068668"/>
            </a:xfrm>
            <a:prstGeom prst="rect">
              <a:avLst/>
            </a:prstGeom>
          </p:spPr>
          <p:txBody>
            <a:bodyPr wrap="square">
              <a:spAutoFit/>
            </a:bodyPr>
            <a:lstStyle/>
            <a:p>
              <a:pPr lvl="0" algn="ctr" fontAlgn="base">
                <a:spcBef>
                  <a:spcPct val="0"/>
                </a:spcBef>
                <a:spcAft>
                  <a:spcPct val="0"/>
                </a:spcAft>
              </a:pPr>
              <a:r>
                <a:rPr lang="en-US" sz="1200" b="1" dirty="0" smtClean="0">
                  <a:ea typeface="Times New Roman" pitchFamily="18" charset="0"/>
                  <a:cs typeface="Times New Roman" pitchFamily="18" charset="0"/>
                </a:rPr>
                <a:t>Fig(9):</a:t>
              </a:r>
              <a:r>
                <a:rPr lang="en-US" sz="1200" b="1" dirty="0" smtClean="0"/>
                <a:t> </a:t>
              </a:r>
              <a:r>
                <a:rPr lang="en-US" sz="1200" b="1" dirty="0"/>
                <a:t>The effect of pH </a:t>
              </a:r>
              <a:r>
                <a:rPr lang="en-US" sz="1200" b="1" dirty="0">
                  <a:ea typeface="Times New Roman" pitchFamily="18" charset="0"/>
                  <a:cs typeface="Times New Roman" pitchFamily="18" charset="0"/>
                </a:rPr>
                <a:t>(H</a:t>
              </a:r>
              <a:r>
                <a:rPr lang="en-US" sz="1200" b="1" baseline="30000" dirty="0">
                  <a:ea typeface="Times New Roman" pitchFamily="18" charset="0"/>
                  <a:cs typeface="Times New Roman" pitchFamily="18" charset="0"/>
                </a:rPr>
                <a:t>+</a:t>
              </a:r>
              <a:r>
                <a:rPr lang="en-US" sz="1200" b="1" dirty="0">
                  <a:ea typeface="Times New Roman" pitchFamily="18" charset="0"/>
                  <a:cs typeface="Times New Roman" pitchFamily="18" charset="0"/>
                </a:rPr>
                <a:t> concentration)</a:t>
              </a:r>
              <a:r>
                <a:rPr lang="en-US" sz="1200" b="1" dirty="0"/>
                <a:t> on Enzyme action.</a:t>
              </a:r>
              <a:endParaRPr lang="en-US" sz="1200" b="1" dirty="0">
                <a:cs typeface="Times New Roman" pitchFamily="18" charset="0"/>
              </a:endParaRPr>
            </a:p>
            <a:p>
              <a:pPr lvl="0" fontAlgn="base">
                <a:spcBef>
                  <a:spcPct val="0"/>
                </a:spcBef>
                <a:spcAft>
                  <a:spcPct val="0"/>
                </a:spcAft>
              </a:pPr>
              <a:endParaRPr lang="en-US" sz="1600" b="1" dirty="0">
                <a:cs typeface="Times New Roman" pitchFamily="18" charset="0"/>
              </a:endParaRPr>
            </a:p>
          </p:txBody>
        </p:sp>
        <p:grpSp>
          <p:nvGrpSpPr>
            <p:cNvPr id="25" name="Group 24"/>
            <p:cNvGrpSpPr/>
            <p:nvPr/>
          </p:nvGrpSpPr>
          <p:grpSpPr>
            <a:xfrm>
              <a:off x="2606127" y="4953000"/>
              <a:ext cx="3794672" cy="2760869"/>
              <a:chOff x="2606127" y="4953000"/>
              <a:chExt cx="3794672" cy="2760869"/>
            </a:xfrm>
          </p:grpSpPr>
          <p:grpSp>
            <p:nvGrpSpPr>
              <p:cNvPr id="26" name="Group 25"/>
              <p:cNvGrpSpPr/>
              <p:nvPr/>
            </p:nvGrpSpPr>
            <p:grpSpPr>
              <a:xfrm>
                <a:off x="2606127" y="4953000"/>
                <a:ext cx="3794672" cy="2743200"/>
                <a:chOff x="1985622" y="2057400"/>
                <a:chExt cx="4262777" cy="2573441"/>
              </a:xfrm>
            </p:grpSpPr>
            <p:pic>
              <p:nvPicPr>
                <p:cNvPr id="31" name="Picture 30" descr="Factors Affecting Enzyme Activity | A-Level Biology Revision Notes - Google Chrome"/>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23490" t="33167" r="50105" b="37758"/>
                <a:stretch/>
              </p:blipFill>
              <p:spPr>
                <a:xfrm>
                  <a:off x="2371724" y="2057400"/>
                  <a:ext cx="3876675" cy="2200275"/>
                </a:xfrm>
                <a:prstGeom prst="rect">
                  <a:avLst/>
                </a:prstGeom>
              </p:spPr>
            </p:pic>
            <p:sp>
              <p:nvSpPr>
                <p:cNvPr id="32" name="Rectangle 31"/>
                <p:cNvSpPr/>
                <p:nvPr/>
              </p:nvSpPr>
              <p:spPr>
                <a:xfrm>
                  <a:off x="3163843" y="4343400"/>
                  <a:ext cx="3065439" cy="287441"/>
                </a:xfrm>
                <a:prstGeom prst="rect">
                  <a:avLst/>
                </a:prstGeom>
              </p:spPr>
              <p:txBody>
                <a:bodyPr wrap="none">
                  <a:spAutoFit/>
                </a:bodyPr>
                <a:lstStyle/>
                <a:p>
                  <a:r>
                    <a:rPr lang="en-US" sz="1100" b="1" dirty="0" smtClean="0"/>
                    <a:t>Enzyme </a:t>
                  </a:r>
                  <a:r>
                    <a:rPr lang="en-US" sz="1100" b="1" dirty="0"/>
                    <a:t>pH </a:t>
                  </a:r>
                  <a:r>
                    <a:rPr lang="en-US" sz="1100" b="1" dirty="0">
                      <a:ea typeface="Times New Roman" pitchFamily="18" charset="0"/>
                      <a:cs typeface="Times New Roman" pitchFamily="18" charset="0"/>
                    </a:rPr>
                    <a:t>(H</a:t>
                  </a:r>
                  <a:r>
                    <a:rPr lang="en-US" sz="1100" b="1" baseline="30000" dirty="0">
                      <a:ea typeface="Times New Roman" pitchFamily="18" charset="0"/>
                      <a:cs typeface="Times New Roman" pitchFamily="18" charset="0"/>
                    </a:rPr>
                    <a:t>+</a:t>
                  </a:r>
                  <a:r>
                    <a:rPr lang="en-US" sz="1100" b="1" dirty="0">
                      <a:ea typeface="Times New Roman" pitchFamily="18" charset="0"/>
                      <a:cs typeface="Times New Roman" pitchFamily="18" charset="0"/>
                    </a:rPr>
                    <a:t> concentration</a:t>
                  </a:r>
                  <a:r>
                    <a:rPr lang="en-US" sz="1100" b="1" dirty="0" smtClean="0">
                      <a:ea typeface="Times New Roman" pitchFamily="18" charset="0"/>
                      <a:cs typeface="Times New Roman" pitchFamily="18" charset="0"/>
                    </a:rPr>
                    <a:t>)</a:t>
                  </a:r>
                  <a:endParaRPr lang="en-US" sz="1100" b="1" dirty="0"/>
                </a:p>
              </p:txBody>
            </p:sp>
            <p:sp>
              <p:nvSpPr>
                <p:cNvPr id="33" name="Rectangle 32"/>
                <p:cNvSpPr/>
                <p:nvPr/>
              </p:nvSpPr>
              <p:spPr>
                <a:xfrm rot="16200000">
                  <a:off x="1719718" y="3284239"/>
                  <a:ext cx="1212116" cy="680308"/>
                </a:xfrm>
                <a:prstGeom prst="rect">
                  <a:avLst/>
                </a:prstGeom>
              </p:spPr>
              <p:txBody>
                <a:bodyPr wrap="none">
                  <a:spAutoFit/>
                </a:bodyPr>
                <a:lstStyle/>
                <a:p>
                  <a:r>
                    <a:rPr lang="en-US" sz="1100" b="1" dirty="0" smtClean="0"/>
                    <a:t>Enzyme activity</a:t>
                  </a:r>
                </a:p>
                <a:p>
                  <a:endParaRPr lang="en-US" sz="1100" dirty="0"/>
                </a:p>
              </p:txBody>
            </p:sp>
          </p:grpSp>
          <p:sp>
            <p:nvSpPr>
              <p:cNvPr id="27" name="Rectangle 26"/>
              <p:cNvSpPr/>
              <p:nvPr/>
            </p:nvSpPr>
            <p:spPr>
              <a:xfrm>
                <a:off x="3581400" y="6276201"/>
                <a:ext cx="606192" cy="276999"/>
              </a:xfrm>
              <a:prstGeom prst="rect">
                <a:avLst/>
              </a:prstGeom>
            </p:spPr>
            <p:txBody>
              <a:bodyPr wrap="none">
                <a:spAutoFit/>
              </a:bodyPr>
              <a:lstStyle/>
              <a:p>
                <a:r>
                  <a:rPr lang="en-US" sz="1200" b="1" dirty="0" smtClean="0"/>
                  <a:t>Pepsin</a:t>
                </a:r>
                <a:endParaRPr lang="en-US" sz="1200" b="1" dirty="0"/>
              </a:p>
            </p:txBody>
          </p:sp>
          <p:sp>
            <p:nvSpPr>
              <p:cNvPr id="28" name="Rectangle 27"/>
              <p:cNvSpPr/>
              <p:nvPr/>
            </p:nvSpPr>
            <p:spPr>
              <a:xfrm>
                <a:off x="4840005" y="5971401"/>
                <a:ext cx="646395" cy="276999"/>
              </a:xfrm>
              <a:prstGeom prst="rect">
                <a:avLst/>
              </a:prstGeom>
            </p:spPr>
            <p:txBody>
              <a:bodyPr wrap="none">
                <a:spAutoFit/>
              </a:bodyPr>
              <a:lstStyle/>
              <a:p>
                <a:r>
                  <a:rPr lang="en-US" sz="1200" b="1" dirty="0" smtClean="0">
                    <a:ea typeface="Times New Roman" pitchFamily="18" charset="0"/>
                    <a:cs typeface="Times New Roman" pitchFamily="18" charset="0"/>
                  </a:rPr>
                  <a:t>Trypsin</a:t>
                </a:r>
                <a:endParaRPr lang="en-US" sz="1200" b="1" dirty="0"/>
              </a:p>
            </p:txBody>
          </p:sp>
          <p:cxnSp>
            <p:nvCxnSpPr>
              <p:cNvPr id="29" name="Straight Arrow Connector 28"/>
              <p:cNvCxnSpPr/>
              <p:nvPr/>
            </p:nvCxnSpPr>
            <p:spPr>
              <a:xfrm>
                <a:off x="3961501" y="7713869"/>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819400" y="5486400"/>
                <a:ext cx="0" cy="157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4973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00800" cy="9017853"/>
          </a:xfrm>
          <a:prstGeom prst="rect">
            <a:avLst/>
          </a:prstGeom>
        </p:spPr>
        <p:txBody>
          <a:bodyPr wrap="square">
            <a:spAutoFit/>
          </a:bodyPr>
          <a:lstStyle/>
          <a:p>
            <a:pPr>
              <a:spcBef>
                <a:spcPct val="50000"/>
              </a:spcBef>
              <a:defRPr/>
            </a:pPr>
            <a:r>
              <a:rPr lang="en-US" b="1" dirty="0">
                <a:cs typeface="Arial" pitchFamily="34" charset="0"/>
              </a:rPr>
              <a:t>7-The </a:t>
            </a:r>
            <a:r>
              <a:rPr lang="en-US" b="1" dirty="0" smtClean="0">
                <a:cs typeface="Arial" pitchFamily="34" charset="0"/>
              </a:rPr>
              <a:t>Effect Of Activators </a:t>
            </a:r>
            <a:r>
              <a:rPr lang="en-US" b="1" dirty="0">
                <a:cs typeface="Arial" pitchFamily="34" charset="0"/>
              </a:rPr>
              <a:t>and </a:t>
            </a:r>
            <a:r>
              <a:rPr lang="en-US" b="1" dirty="0" smtClean="0">
                <a:cs typeface="Arial" pitchFamily="34" charset="0"/>
              </a:rPr>
              <a:t>Inhibitors on Enzyme activity</a:t>
            </a:r>
            <a:endParaRPr lang="en-US" b="1" dirty="0">
              <a:cs typeface="Arial" pitchFamily="34" charset="0"/>
            </a:endParaRPr>
          </a:p>
          <a:p>
            <a:endParaRPr lang="en-US" sz="1600" b="1" u="sng" dirty="0" smtClean="0"/>
          </a:p>
          <a:p>
            <a:r>
              <a:rPr lang="en-US" sz="1600" b="1" u="sng" dirty="0" smtClean="0"/>
              <a:t>Effects of </a:t>
            </a:r>
            <a:r>
              <a:rPr lang="en-US" sz="1600" b="1" u="sng" dirty="0" smtClean="0">
                <a:cs typeface="Arial" pitchFamily="34" charset="0"/>
              </a:rPr>
              <a:t>Activators</a:t>
            </a:r>
            <a:r>
              <a:rPr lang="en-US" sz="1600" b="1" u="sng" dirty="0" smtClean="0"/>
              <a:t> on Enzyme Activity:</a:t>
            </a:r>
          </a:p>
          <a:p>
            <a:r>
              <a:rPr lang="en-US" sz="1600" b="1" dirty="0" smtClean="0"/>
              <a:t>Enzyme activators are molecules that bind to enzymes and increase their activity.  </a:t>
            </a:r>
          </a:p>
          <a:p>
            <a:r>
              <a:rPr lang="en-US" sz="1600" b="1" u="sng" dirty="0" smtClean="0"/>
              <a:t>A cofactor: </a:t>
            </a:r>
            <a:r>
              <a:rPr lang="en-US" sz="1600" b="1" dirty="0" smtClean="0"/>
              <a:t>is a non-protein chemical compound or metallic ion (Ca⁺², Fe⁺², Mg ⁺²,Mn ⁺², Zn ⁺², and K⁺),  that must bind to particular enzymes before a reaction occurs, Cofactors can be sub classified as either inorganic ions binding cofactors, or complex organic molecules(prosthetic group) binding cofactors called </a:t>
            </a:r>
            <a:r>
              <a:rPr lang="en-US" sz="1600" b="1" u="sng" dirty="0" smtClean="0"/>
              <a:t>coenzymes.</a:t>
            </a:r>
            <a:r>
              <a:rPr lang="en-US" sz="1600" b="1" dirty="0" smtClean="0"/>
              <a:t> Cofactors can be considered "helper molecules" that assist in biochemical transformations.</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u="sng" dirty="0" smtClean="0"/>
          </a:p>
          <a:p>
            <a:endParaRPr lang="en-US" sz="1600" b="1" u="sng" dirty="0" smtClean="0"/>
          </a:p>
          <a:p>
            <a:r>
              <a:rPr lang="en-US" sz="1600" b="1" u="sng" dirty="0" smtClean="0"/>
              <a:t>Effects </a:t>
            </a:r>
            <a:r>
              <a:rPr lang="en-US" sz="1600" b="1" u="sng" dirty="0"/>
              <a:t>of Inhibitors on Enzyme Activity:</a:t>
            </a:r>
          </a:p>
          <a:p>
            <a:pPr algn="just">
              <a:spcBef>
                <a:spcPct val="50000"/>
              </a:spcBef>
              <a:defRPr/>
            </a:pPr>
            <a:r>
              <a:rPr lang="en-US" sz="1600" b="1" dirty="0"/>
              <a:t>        An enzyme inhibitor is a </a:t>
            </a:r>
            <a:r>
              <a:rPr lang="en-US" sz="1600" b="1" dirty="0" smtClean="0"/>
              <a:t>molecule, which </a:t>
            </a:r>
            <a:r>
              <a:rPr lang="en-US" sz="1600" b="1" dirty="0"/>
              <a:t>bind to enzyme, &amp; decreases their activity during biochemical reaction. </a:t>
            </a:r>
            <a:r>
              <a:rPr lang="en-US" sz="1600" b="1" u="sng" dirty="0"/>
              <a:t>Drug</a:t>
            </a:r>
            <a:r>
              <a:rPr lang="en-US" sz="1600" b="1" dirty="0"/>
              <a:t> products are most manufactured with enzyme inhibitors by blocking an enzyme’s activity known as </a:t>
            </a:r>
            <a:r>
              <a:rPr lang="en-US" sz="1600" b="1" u="sng" dirty="0"/>
              <a:t>pathogen</a:t>
            </a:r>
            <a:r>
              <a:rPr lang="en-US" sz="1600" b="1" dirty="0"/>
              <a:t> or correct a metabolic imbalance. Enzyme </a:t>
            </a:r>
            <a:r>
              <a:rPr lang="en-US" sz="1600" b="1" dirty="0">
                <a:cs typeface="Arial" pitchFamily="34" charset="0"/>
              </a:rPr>
              <a:t>Inhibitors may act combining directly with the enzyme and so effectively remove it from the substrate (like Drugs), t</a:t>
            </a:r>
            <a:r>
              <a:rPr lang="en-US" sz="1600" b="1" dirty="0"/>
              <a:t>he optimum temperature for most human enzymes start between 35⁰C and 40⁰C. </a:t>
            </a:r>
            <a:r>
              <a:rPr lang="en-US" sz="1600" b="1" dirty="0" smtClean="0"/>
              <a:t>Human enzymes start to denature above 40⁰C and stop its catalytic activity.</a:t>
            </a:r>
          </a:p>
          <a:p>
            <a:pPr algn="just">
              <a:spcBef>
                <a:spcPct val="50000"/>
              </a:spcBef>
              <a:defRPr/>
            </a:pPr>
            <a:r>
              <a:rPr lang="en-US" sz="1600" b="1" u="sng" dirty="0" smtClean="0"/>
              <a:t> Enzyme inhibition can be categorized in three types:</a:t>
            </a:r>
          </a:p>
          <a:p>
            <a:pPr algn="just">
              <a:spcBef>
                <a:spcPct val="50000"/>
              </a:spcBef>
              <a:defRPr/>
            </a:pPr>
            <a:r>
              <a:rPr lang="en-US" sz="1600" b="1" u="sng" dirty="0" smtClean="0">
                <a:cs typeface="Arial" pitchFamily="34" charset="0"/>
              </a:rPr>
              <a:t>1-Competative Inhibitor.</a:t>
            </a:r>
            <a:r>
              <a:rPr lang="en-US" sz="1600" b="1" dirty="0" smtClean="0">
                <a:cs typeface="Arial" pitchFamily="34" charset="0"/>
              </a:rPr>
              <a:t>  </a:t>
            </a:r>
            <a:endParaRPr lang="en-US" sz="1600" b="1" dirty="0">
              <a:cs typeface="Arial" pitchFamily="34" charset="0"/>
            </a:endParaRPr>
          </a:p>
          <a:p>
            <a:pPr algn="just">
              <a:spcBef>
                <a:spcPct val="50000"/>
              </a:spcBef>
            </a:pPr>
            <a:r>
              <a:rPr lang="en-US" sz="1600" b="1" u="sng" dirty="0" smtClean="0">
                <a:cs typeface="Arial" pitchFamily="34" charset="0"/>
              </a:rPr>
              <a:t>2-Un </a:t>
            </a:r>
            <a:r>
              <a:rPr lang="en-US" sz="1600" b="1" u="sng" dirty="0" err="1" smtClean="0">
                <a:cs typeface="Arial" pitchFamily="34" charset="0"/>
              </a:rPr>
              <a:t>Competative</a:t>
            </a:r>
            <a:r>
              <a:rPr lang="en-US" sz="1600" b="1" u="sng" dirty="0" smtClean="0">
                <a:cs typeface="Arial" pitchFamily="34" charset="0"/>
              </a:rPr>
              <a:t>(</a:t>
            </a:r>
            <a:r>
              <a:rPr lang="en-US" sz="1600" b="1" u="sng" dirty="0" err="1" smtClean="0">
                <a:cs typeface="Arial" pitchFamily="34" charset="0"/>
              </a:rPr>
              <a:t>Reversbile</a:t>
            </a:r>
            <a:r>
              <a:rPr lang="en-US" sz="1600" b="1" u="sng" dirty="0" smtClean="0">
                <a:cs typeface="Arial" pitchFamily="34" charset="0"/>
              </a:rPr>
              <a:t>) Inhibitor.</a:t>
            </a:r>
            <a:r>
              <a:rPr lang="en-US" sz="1600" b="1" dirty="0" smtClean="0">
                <a:cs typeface="Arial" pitchFamily="34" charset="0"/>
              </a:rPr>
              <a:t> </a:t>
            </a:r>
            <a:endParaRPr lang="en-US" sz="1600" b="1" dirty="0">
              <a:cs typeface="Arial" pitchFamily="34" charset="0"/>
            </a:endParaRPr>
          </a:p>
          <a:p>
            <a:pPr algn="just">
              <a:spcBef>
                <a:spcPct val="50000"/>
              </a:spcBef>
              <a:defRPr/>
            </a:pPr>
            <a:r>
              <a:rPr lang="en-US" sz="1600" b="1" u="sng" dirty="0">
                <a:cs typeface="Arial" pitchFamily="34" charset="0"/>
              </a:rPr>
              <a:t>3-No </a:t>
            </a:r>
            <a:r>
              <a:rPr lang="en-US" sz="1600" b="1" u="sng" dirty="0" err="1" smtClean="0">
                <a:cs typeface="Arial" pitchFamily="34" charset="0"/>
              </a:rPr>
              <a:t>Competative</a:t>
            </a:r>
            <a:r>
              <a:rPr lang="en-US" sz="1600" b="1" u="sng" dirty="0" smtClean="0">
                <a:cs typeface="Arial" pitchFamily="34" charset="0"/>
              </a:rPr>
              <a:t> (</a:t>
            </a:r>
            <a:r>
              <a:rPr lang="en-US" sz="1600" b="1" u="sng" dirty="0" err="1" smtClean="0">
                <a:cs typeface="Arial" pitchFamily="34" charset="0"/>
              </a:rPr>
              <a:t>Irreversbile</a:t>
            </a:r>
            <a:r>
              <a:rPr lang="en-US" sz="1600" b="1" u="sng" dirty="0" smtClean="0">
                <a:cs typeface="Arial" pitchFamily="34" charset="0"/>
              </a:rPr>
              <a:t>) Inhibitor.</a:t>
            </a:r>
            <a:r>
              <a:rPr lang="en-US" sz="1600" b="1" dirty="0" smtClean="0">
                <a:cs typeface="Arial" pitchFamily="34" charset="0"/>
              </a:rPr>
              <a:t> </a:t>
            </a:r>
            <a:endParaRPr lang="en-US" sz="1600" b="1" dirty="0">
              <a:cs typeface="Arial" pitchFamily="34" charset="0"/>
            </a:endParaRPr>
          </a:p>
          <a:p>
            <a:endParaRPr lang="en-US" sz="1600" b="1" dirty="0" smtClean="0"/>
          </a:p>
          <a:p>
            <a:endParaRPr lang="en-US" sz="1600" b="1" dirty="0" smtClean="0"/>
          </a:p>
        </p:txBody>
      </p:sp>
      <p:sp>
        <p:nvSpPr>
          <p:cNvPr id="4" name="Rectangle 1"/>
          <p:cNvSpPr>
            <a:spLocks noChangeArrowheads="1"/>
          </p:cNvSpPr>
          <p:nvPr/>
        </p:nvSpPr>
        <p:spPr bwMode="auto">
          <a:xfrm>
            <a:off x="381000" y="3097649"/>
            <a:ext cx="5791200" cy="1323439"/>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eaLnBrk="1" hangingPunct="1">
              <a:spcBef>
                <a:spcPct val="0"/>
              </a:spcBef>
              <a:buFontTx/>
              <a:buNone/>
            </a:pPr>
            <a:r>
              <a:rPr lang="en-US" altLang="en-US" sz="1600" b="1" u="sng" dirty="0" smtClean="0">
                <a:latin typeface="+mn-lt"/>
                <a:cs typeface="Times New Roman" pitchFamily="18" charset="0"/>
              </a:rPr>
              <a:t>Some enzymes containing or requiring  metal ions as</a:t>
            </a:r>
            <a:endParaRPr lang="ar-IQ" altLang="en-US" sz="1600" b="1" u="sng" dirty="0" smtClean="0">
              <a:latin typeface="+mn-lt"/>
              <a:cs typeface="Times New Roman" pitchFamily="18" charset="0"/>
            </a:endParaRPr>
          </a:p>
          <a:p>
            <a:pPr algn="l" eaLnBrk="1" hangingPunct="1">
              <a:spcBef>
                <a:spcPct val="0"/>
              </a:spcBef>
              <a:buFontTx/>
              <a:buNone/>
            </a:pPr>
            <a:r>
              <a:rPr lang="en-US" altLang="en-US" sz="1600" b="1" dirty="0" smtClean="0">
                <a:latin typeface="+mn-lt"/>
                <a:cs typeface="Times New Roman" pitchFamily="18" charset="0"/>
              </a:rPr>
              <a:t>Fe⁺² or Fe⁺ᵌ :                        Peroxidase</a:t>
            </a:r>
          </a:p>
          <a:p>
            <a:pPr algn="l" eaLnBrk="1" hangingPunct="1">
              <a:spcBef>
                <a:spcPct val="0"/>
              </a:spcBef>
              <a:buFontTx/>
              <a:buNone/>
            </a:pPr>
            <a:r>
              <a:rPr lang="en-US" altLang="en-US" sz="1600" b="1" dirty="0" smtClean="0">
                <a:latin typeface="+mn-lt"/>
                <a:cs typeface="Times New Roman" pitchFamily="18" charset="0"/>
              </a:rPr>
              <a:t>Zn⁺² :                                        Alcohol dehydrogenase.</a:t>
            </a:r>
          </a:p>
          <a:p>
            <a:pPr algn="l" eaLnBrk="1" hangingPunct="1">
              <a:spcBef>
                <a:spcPct val="0"/>
              </a:spcBef>
              <a:buNone/>
            </a:pPr>
            <a:r>
              <a:rPr lang="en-US" altLang="en-US" sz="1600" b="1" dirty="0" smtClean="0">
                <a:latin typeface="+mn-lt"/>
                <a:cs typeface="Times New Roman" pitchFamily="18" charset="0"/>
              </a:rPr>
              <a:t>Table 4:-metal ions as cofactors. </a:t>
            </a:r>
            <a:endParaRPr lang="ar-IQ" altLang="en-US" sz="1600" b="1" dirty="0" smtClean="0">
              <a:latin typeface="+mn-lt"/>
              <a:cs typeface="Times New Roman" pitchFamily="18" charset="0"/>
            </a:endParaRPr>
          </a:p>
          <a:p>
            <a:pPr algn="l" eaLnBrk="1" hangingPunct="1">
              <a:spcBef>
                <a:spcPct val="0"/>
              </a:spcBef>
              <a:buFontTx/>
              <a:buNone/>
            </a:pPr>
            <a:endParaRPr lang="en-US" altLang="en-US" sz="1600" dirty="0">
              <a:solidFill>
                <a:srgbClr val="0070C0"/>
              </a:solidFill>
              <a:latin typeface="+mn-lt"/>
              <a:cs typeface="Times New Roman" pitchFamily="18" charset="0"/>
            </a:endParaRPr>
          </a:p>
        </p:txBody>
      </p:sp>
    </p:spTree>
    <p:extLst>
      <p:ext uri="{BB962C8B-B14F-4D97-AF65-F5344CB8AC3E}">
        <p14:creationId xmlns:p14="http://schemas.microsoft.com/office/powerpoint/2010/main" val="3349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00800" cy="5878532"/>
          </a:xfrm>
          <a:prstGeom prst="rect">
            <a:avLst/>
          </a:prstGeom>
        </p:spPr>
        <p:txBody>
          <a:bodyPr wrap="square">
            <a:spAutoFit/>
          </a:bodyPr>
          <a:lstStyle/>
          <a:p>
            <a:pPr algn="ctr">
              <a:spcBef>
                <a:spcPct val="50000"/>
              </a:spcBef>
              <a:defRPr/>
            </a:pPr>
            <a:r>
              <a:rPr lang="en-US" sz="1600" b="1" dirty="0" smtClean="0">
                <a:cs typeface="Arial" pitchFamily="34" charset="0"/>
              </a:rPr>
              <a:t>The Effect Of Activators </a:t>
            </a:r>
            <a:r>
              <a:rPr lang="en-US" sz="1600" b="1" dirty="0">
                <a:cs typeface="Arial" pitchFamily="34" charset="0"/>
              </a:rPr>
              <a:t>and </a:t>
            </a:r>
            <a:r>
              <a:rPr lang="en-US" sz="1600" b="1" dirty="0" smtClean="0">
                <a:cs typeface="Arial" pitchFamily="34" charset="0"/>
              </a:rPr>
              <a:t>Inhibitors on Enzyme activity</a:t>
            </a:r>
            <a:endParaRPr lang="en-US" sz="1600" b="1" dirty="0">
              <a:cs typeface="Arial" pitchFamily="34" charset="0"/>
            </a:endParaRPr>
          </a:p>
          <a:p>
            <a:r>
              <a:rPr lang="en-US" sz="1600" b="1" u="sng" dirty="0" smtClean="0"/>
              <a:t>Effects of Inhibitors on Enzyme Activity:</a:t>
            </a:r>
          </a:p>
          <a:p>
            <a:r>
              <a:rPr lang="en-US" sz="1600" b="1" dirty="0" smtClean="0"/>
              <a:t>        An enzyme inhibitor is a molecule which bind to enzyme, &amp; decreases their activity during biochemical reaction</a:t>
            </a:r>
            <a:r>
              <a:rPr lang="en-US" altLang="en-US" sz="1600" b="1" dirty="0" smtClean="0"/>
              <a:t> </a:t>
            </a:r>
            <a:r>
              <a:rPr lang="en-US" altLang="en-US" sz="1600" b="1" dirty="0"/>
              <a:t>as in fig-11 below</a:t>
            </a:r>
            <a:r>
              <a:rPr lang="en-US" altLang="en-US" sz="1600" b="1" dirty="0" smtClean="0"/>
              <a:t>:-</a:t>
            </a:r>
          </a:p>
          <a:p>
            <a:endParaRPr lang="en-US" altLang="en-US" sz="1600" b="1" dirty="0"/>
          </a:p>
          <a:p>
            <a:endParaRPr lang="en-US" altLang="en-US" sz="1600" b="1" dirty="0" smtClean="0"/>
          </a:p>
          <a:p>
            <a:endParaRPr lang="en-US" altLang="en-US" sz="1600" b="1" dirty="0"/>
          </a:p>
          <a:p>
            <a:endParaRPr lang="en-US" altLang="en-US" sz="1600" b="1" dirty="0" smtClean="0"/>
          </a:p>
          <a:p>
            <a:endParaRPr lang="en-US" altLang="en-US" sz="1600" b="1" dirty="0"/>
          </a:p>
          <a:p>
            <a:r>
              <a:rPr lang="en-US" sz="1600" b="1" dirty="0" smtClean="0"/>
              <a:t> </a:t>
            </a:r>
            <a:r>
              <a:rPr lang="en-US" sz="1600" b="1" u="sng" dirty="0" smtClean="0"/>
              <a:t>Enzyme </a:t>
            </a:r>
            <a:r>
              <a:rPr lang="en-US" sz="1600" b="1" u="sng" dirty="0"/>
              <a:t>inhibition can be categorized in three types</a:t>
            </a:r>
            <a:r>
              <a:rPr lang="en-US" sz="1600" b="1" u="sng" dirty="0" smtClean="0"/>
              <a:t>:</a:t>
            </a:r>
          </a:p>
          <a:p>
            <a:pPr algn="just">
              <a:spcBef>
                <a:spcPct val="50000"/>
              </a:spcBef>
              <a:defRPr/>
            </a:pPr>
            <a:r>
              <a:rPr lang="en-US" sz="1600" b="1" u="sng" dirty="0" smtClean="0">
                <a:cs typeface="Arial" pitchFamily="34" charset="0"/>
              </a:rPr>
              <a:t>1-Competative </a:t>
            </a:r>
            <a:r>
              <a:rPr lang="en-US" sz="1600" b="1" u="sng" dirty="0">
                <a:cs typeface="Arial" pitchFamily="34" charset="0"/>
              </a:rPr>
              <a:t>Inhibitor</a:t>
            </a:r>
            <a:r>
              <a:rPr lang="en-US" sz="1600" b="1" dirty="0">
                <a:cs typeface="Arial" pitchFamily="34" charset="0"/>
              </a:rPr>
              <a:t>:  </a:t>
            </a:r>
          </a:p>
          <a:p>
            <a:pPr lvl="0" algn="just">
              <a:spcBef>
                <a:spcPct val="50000"/>
              </a:spcBef>
              <a:defRPr/>
            </a:pPr>
            <a:r>
              <a:rPr lang="en-US" altLang="en-US" sz="1600" b="1" dirty="0"/>
              <a:t>Substances [I] that compete with the substrate [S] for the </a:t>
            </a:r>
            <a:r>
              <a:rPr lang="en-US" altLang="en-US" sz="1600" b="1" dirty="0" smtClean="0"/>
              <a:t>same active </a:t>
            </a:r>
            <a:r>
              <a:rPr lang="en-US" altLang="en-US" sz="1600" b="1" dirty="0"/>
              <a:t>site of enzyme molecule and form new enzyme- substrate complex [ES</a:t>
            </a:r>
            <a:r>
              <a:rPr lang="en-US" altLang="en-US" sz="1600" b="1" dirty="0" smtClean="0"/>
              <a:t>].</a:t>
            </a:r>
            <a:r>
              <a:rPr lang="en-US" altLang="en-US" sz="1600" b="1" dirty="0">
                <a:solidFill>
                  <a:srgbClr val="000000"/>
                </a:solidFill>
                <a:cs typeface="Arial" pitchFamily="34" charset="0"/>
              </a:rPr>
              <a:t> Malonate and succinate are the anions of dicarboxylic acids and contain three and four carbon atoms, respectively. The malonate molecule binds to the active site because the spacing of its carboxyl groups is not greatly different from that of succinate. However, no catalytic reaction occurs because malonate does not have a CH</a:t>
            </a:r>
            <a:r>
              <a:rPr lang="en-US" altLang="en-US" sz="1600" b="1" baseline="-30000" dirty="0">
                <a:solidFill>
                  <a:srgbClr val="000000"/>
                </a:solidFill>
                <a:cs typeface="Arial" pitchFamily="34" charset="0"/>
              </a:rPr>
              <a:t>2</a:t>
            </a:r>
            <a:r>
              <a:rPr lang="en-US" altLang="en-US" sz="1600" b="1" dirty="0">
                <a:solidFill>
                  <a:srgbClr val="000000"/>
                </a:solidFill>
                <a:cs typeface="Arial" pitchFamily="34" charset="0"/>
              </a:rPr>
              <a:t>CH</a:t>
            </a:r>
            <a:r>
              <a:rPr lang="en-US" altLang="en-US" sz="1600" b="1" baseline="-30000" dirty="0">
                <a:solidFill>
                  <a:srgbClr val="000000"/>
                </a:solidFill>
                <a:cs typeface="Arial" pitchFamily="34" charset="0"/>
              </a:rPr>
              <a:t>2</a:t>
            </a:r>
            <a:r>
              <a:rPr lang="en-US" altLang="en-US" sz="1600" b="1" dirty="0">
                <a:solidFill>
                  <a:srgbClr val="000000"/>
                </a:solidFill>
                <a:cs typeface="Arial" pitchFamily="34" charset="0"/>
              </a:rPr>
              <a:t> group to convert to CH=CH. This reaction will also be discussed in connection with the </a:t>
            </a:r>
            <a:r>
              <a:rPr lang="en-US" altLang="en-US" sz="1600" b="1" dirty="0" smtClean="0">
                <a:solidFill>
                  <a:srgbClr val="000000"/>
                </a:solidFill>
                <a:cs typeface="Arial" pitchFamily="34" charset="0"/>
              </a:rPr>
              <a:t>Krebs cycle,</a:t>
            </a:r>
            <a:r>
              <a:rPr lang="en-US" altLang="en-US" sz="1600" b="1" dirty="0">
                <a:solidFill>
                  <a:srgbClr val="000000"/>
                </a:solidFill>
                <a:cs typeface="Arial" pitchFamily="34" charset="0"/>
              </a:rPr>
              <a:t> and energy production.</a:t>
            </a:r>
            <a:endParaRPr lang="en-US" altLang="en-US" sz="1600" b="1" dirty="0">
              <a:cs typeface="Arial" pitchFamily="34" charset="0"/>
            </a:endParaRPr>
          </a:p>
          <a:p>
            <a:pPr algn="just">
              <a:spcBef>
                <a:spcPct val="50000"/>
              </a:spcBef>
              <a:defRPr/>
            </a:pPr>
            <a:endParaRPr lang="en-US" altLang="en-US" sz="1600" b="1" dirty="0"/>
          </a:p>
          <a:p>
            <a:endParaRPr lang="en-US" altLang="en-US" sz="1600" b="1"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863" y="7391400"/>
            <a:ext cx="2435337" cy="1524000"/>
          </a:xfrm>
          <a:prstGeom prst="rect">
            <a:avLst/>
          </a:prstGeom>
        </p:spPr>
      </p:pic>
      <p:sp>
        <p:nvSpPr>
          <p:cNvPr id="8" name="Rectangle 7"/>
          <p:cNvSpPr/>
          <p:nvPr/>
        </p:nvSpPr>
        <p:spPr>
          <a:xfrm>
            <a:off x="705862" y="8120390"/>
            <a:ext cx="1503938" cy="261610"/>
          </a:xfrm>
          <a:prstGeom prst="rect">
            <a:avLst/>
          </a:prstGeom>
        </p:spPr>
        <p:txBody>
          <a:bodyPr wrap="none">
            <a:spAutoFit/>
          </a:bodyPr>
          <a:lstStyle/>
          <a:p>
            <a:r>
              <a:rPr lang="en-US" sz="1100" b="1" dirty="0"/>
              <a:t>Competitive inhibition</a:t>
            </a:r>
          </a:p>
        </p:txBody>
      </p:sp>
      <p:sp>
        <p:nvSpPr>
          <p:cNvPr id="13" name="Rectangle 12"/>
          <p:cNvSpPr/>
          <p:nvPr/>
        </p:nvSpPr>
        <p:spPr>
          <a:xfrm>
            <a:off x="152400" y="6477000"/>
            <a:ext cx="6553200" cy="830997"/>
          </a:xfrm>
          <a:prstGeom prst="rect">
            <a:avLst/>
          </a:prstGeom>
        </p:spPr>
        <p:txBody>
          <a:bodyPr wrap="square">
            <a:spAutoFit/>
          </a:bodyPr>
          <a:lstStyle/>
          <a:p>
            <a:r>
              <a:rPr lang="en-US" sz="1200" b="1" dirty="0" smtClean="0"/>
              <a:t>Fig. (12)Competitive </a:t>
            </a:r>
            <a:r>
              <a:rPr lang="en-US" sz="1200" b="1" dirty="0"/>
              <a:t>Inhibition. (a) Succinate binds to the enzyme succinate dehydrogenase</a:t>
            </a:r>
            <a:r>
              <a:rPr lang="en-US" sz="1200" b="1" dirty="0" smtClean="0"/>
              <a:t>.</a:t>
            </a:r>
          </a:p>
          <a:p>
            <a:r>
              <a:rPr lang="en-US" sz="1200" b="1" dirty="0" smtClean="0"/>
              <a:t> </a:t>
            </a:r>
            <a:r>
              <a:rPr lang="en-US" sz="1200" b="1" dirty="0"/>
              <a:t>A dehydrogenation reaction occurs, and the product</a:t>
            </a:r>
            <a:r>
              <a:rPr lang="en-US" sz="1200" b="1" dirty="0" smtClean="0"/>
              <a:t>— fumarate —is </a:t>
            </a:r>
            <a:r>
              <a:rPr lang="en-US" sz="1200" b="1" dirty="0"/>
              <a:t>released from the enzyme. (b) Malonate also binds to the active site of succinate dehydrogenase. In this case, however, no subsequent reaction occurs while malonate remains bound to the enzyme.</a:t>
            </a:r>
          </a:p>
        </p:txBody>
      </p:sp>
      <p:pic>
        <p:nvPicPr>
          <p:cNvPr id="14" name="Picture 2" descr="imageedit_5_3264962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6" y="5029199"/>
            <a:ext cx="4352924" cy="14478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38200" y="1371600"/>
            <a:ext cx="4800600" cy="914400"/>
            <a:chOff x="5124450" y="1600200"/>
            <a:chExt cx="3333750" cy="1143000"/>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1600200"/>
              <a:ext cx="33337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324600" y="2373868"/>
              <a:ext cx="833883" cy="369332"/>
            </a:xfrm>
            <a:prstGeom prst="rect">
              <a:avLst/>
            </a:prstGeom>
          </p:spPr>
          <p:txBody>
            <a:bodyPr wrap="none">
              <a:spAutoFit/>
            </a:bodyPr>
            <a:lstStyle/>
            <a:p>
              <a:r>
                <a:rPr lang="en-US" altLang="en-US" b="1" dirty="0"/>
                <a:t> fig-11 </a:t>
              </a:r>
              <a:endParaRPr lang="en-US" dirty="0"/>
            </a:p>
          </p:txBody>
        </p:sp>
        <p:sp>
          <p:nvSpPr>
            <p:cNvPr id="12" name="Rectangle 11"/>
            <p:cNvSpPr/>
            <p:nvPr/>
          </p:nvSpPr>
          <p:spPr>
            <a:xfrm>
              <a:off x="7047267" y="1600200"/>
              <a:ext cx="670100" cy="423193"/>
            </a:xfrm>
            <a:prstGeom prst="rect">
              <a:avLst/>
            </a:prstGeom>
          </p:spPr>
          <p:txBody>
            <a:bodyPr wrap="none">
              <a:spAutoFit/>
            </a:bodyPr>
            <a:lstStyle/>
            <a:p>
              <a:r>
                <a:rPr lang="en-US" altLang="en-US" sz="1600" b="1" dirty="0"/>
                <a:t> </a:t>
              </a:r>
              <a:r>
                <a:rPr lang="en-US" altLang="en-US" sz="1600" b="1" dirty="0" smtClean="0"/>
                <a:t>inhibitor</a:t>
              </a:r>
              <a:endParaRPr lang="en-US" sz="1600" dirty="0"/>
            </a:p>
          </p:txBody>
        </p:sp>
      </p:grpSp>
    </p:spTree>
    <p:extLst>
      <p:ext uri="{BB962C8B-B14F-4D97-AF65-F5344CB8AC3E}">
        <p14:creationId xmlns:p14="http://schemas.microsoft.com/office/powerpoint/2010/main" val="2896379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629400" cy="4770537"/>
          </a:xfrm>
          <a:prstGeom prst="rect">
            <a:avLst/>
          </a:prstGeom>
        </p:spPr>
        <p:txBody>
          <a:bodyPr wrap="square">
            <a:spAutoFit/>
          </a:bodyPr>
          <a:lstStyle/>
          <a:p>
            <a:pPr algn="just">
              <a:spcBef>
                <a:spcPct val="50000"/>
              </a:spcBef>
            </a:pPr>
            <a:r>
              <a:rPr lang="en-US" sz="1600" b="1" dirty="0" smtClean="0">
                <a:cs typeface="Arial" pitchFamily="34" charset="0"/>
              </a:rPr>
              <a:t>2</a:t>
            </a:r>
            <a:r>
              <a:rPr lang="en-US" sz="1600" b="1" u="sng" dirty="0" smtClean="0">
                <a:cs typeface="Arial" pitchFamily="34" charset="0"/>
              </a:rPr>
              <a:t>-</a:t>
            </a:r>
            <a:r>
              <a:rPr lang="en-US" sz="1600" b="1" u="sng" dirty="0" smtClean="0"/>
              <a:t>Uncompetitive inhibition</a:t>
            </a:r>
            <a:r>
              <a:rPr lang="en-US" sz="1600" b="1" u="sng" dirty="0" smtClean="0">
                <a:cs typeface="Arial" pitchFamily="34" charset="0"/>
              </a:rPr>
              <a:t>: </a:t>
            </a:r>
            <a:endParaRPr lang="en-US" sz="1600" b="1" u="sng" dirty="0">
              <a:cs typeface="Arial" pitchFamily="34" charset="0"/>
            </a:endParaRPr>
          </a:p>
          <a:p>
            <a:pPr algn="just">
              <a:spcBef>
                <a:spcPct val="50000"/>
              </a:spcBef>
            </a:pPr>
            <a:r>
              <a:rPr lang="en-US" altLang="en-US" sz="1600" b="1" dirty="0"/>
              <a:t>Decrease enzyme activity and full activity return when inhibitor [I] is removed. </a:t>
            </a:r>
            <a:endParaRPr lang="en-US" altLang="en-US" sz="1600" b="1" dirty="0" smtClean="0"/>
          </a:p>
          <a:p>
            <a:pPr algn="just">
              <a:spcBef>
                <a:spcPct val="50000"/>
              </a:spcBef>
            </a:pPr>
            <a:endParaRPr lang="en-US" sz="1600" b="1" u="sng" dirty="0" smtClean="0">
              <a:cs typeface="Arial" pitchFamily="34" charset="0"/>
            </a:endParaRPr>
          </a:p>
          <a:p>
            <a:pPr algn="just">
              <a:spcBef>
                <a:spcPct val="50000"/>
              </a:spcBef>
            </a:pPr>
            <a:endParaRPr lang="en-US" sz="1600" b="1" u="sng" dirty="0">
              <a:cs typeface="Arial" pitchFamily="34" charset="0"/>
            </a:endParaRPr>
          </a:p>
          <a:p>
            <a:pPr algn="just">
              <a:spcBef>
                <a:spcPct val="50000"/>
              </a:spcBef>
            </a:pPr>
            <a:endParaRPr lang="en-US" sz="1600" b="1" u="sng" dirty="0" smtClean="0">
              <a:cs typeface="Arial" pitchFamily="34" charset="0"/>
            </a:endParaRPr>
          </a:p>
          <a:p>
            <a:pPr algn="just">
              <a:spcBef>
                <a:spcPct val="50000"/>
              </a:spcBef>
            </a:pPr>
            <a:endParaRPr lang="en-US" sz="1600" b="1" u="sng" dirty="0">
              <a:cs typeface="Arial" pitchFamily="34" charset="0"/>
            </a:endParaRPr>
          </a:p>
          <a:p>
            <a:pPr algn="just">
              <a:spcBef>
                <a:spcPct val="50000"/>
              </a:spcBef>
            </a:pPr>
            <a:r>
              <a:rPr lang="en-US" sz="1600" b="1" u="sng" dirty="0" smtClean="0">
                <a:cs typeface="Arial" pitchFamily="34" charset="0"/>
              </a:rPr>
              <a:t>3-No - </a:t>
            </a:r>
            <a:r>
              <a:rPr lang="en-US" sz="1600" b="1" u="sng" dirty="0"/>
              <a:t>competitive </a:t>
            </a:r>
            <a:r>
              <a:rPr lang="en-US" sz="1600" b="1" u="sng" dirty="0" smtClean="0">
                <a:cs typeface="Arial" pitchFamily="34" charset="0"/>
              </a:rPr>
              <a:t>Irreversible </a:t>
            </a:r>
            <a:r>
              <a:rPr lang="en-US" sz="1600" b="1" u="sng" dirty="0">
                <a:cs typeface="Arial" pitchFamily="34" charset="0"/>
              </a:rPr>
              <a:t>Inhibitor</a:t>
            </a:r>
            <a:r>
              <a:rPr lang="en-US" sz="1600" b="1" dirty="0">
                <a:cs typeface="Arial" pitchFamily="34" charset="0"/>
              </a:rPr>
              <a:t>: </a:t>
            </a:r>
          </a:p>
          <a:p>
            <a:r>
              <a:rPr lang="en-US" sz="1600" b="1" dirty="0" smtClean="0"/>
              <a:t>An irreversible inhibitor inactivates an enzyme by bonding covalently to a particular group at the active site. The inhibitor-enzyme bond is so strong that the inhibition cannot be reversed, by the addition of excess substrate. The nerve gases, especially Diisopropyl Fluorophosphate (DIFP), irreversibly inhibit biological systems by forming an enzyme-inhibitor complex with a specific OH group of serine situated at the active sites of certain enzymes. The peptidase enzymes trypsin, and chymotrypsin contain serine groups at the active site, and are inhibited by DIFP (Glaucoma Drug).</a:t>
            </a:r>
            <a:endParaRPr lang="en-US" sz="1400" b="1" dirty="0"/>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7991"/>
          <a:stretch/>
        </p:blipFill>
        <p:spPr>
          <a:xfrm>
            <a:off x="2866761" y="6858000"/>
            <a:ext cx="2695839" cy="1905000"/>
          </a:xfrm>
          <a:prstGeom prst="rect">
            <a:avLst/>
          </a:prstGeom>
        </p:spPr>
      </p:pic>
      <p:grpSp>
        <p:nvGrpSpPr>
          <p:cNvPr id="5" name="Group 4"/>
          <p:cNvGrpSpPr/>
          <p:nvPr/>
        </p:nvGrpSpPr>
        <p:grpSpPr>
          <a:xfrm>
            <a:off x="1066800" y="838200"/>
            <a:ext cx="3505196" cy="1807934"/>
            <a:chOff x="1589560" y="5638800"/>
            <a:chExt cx="2830040" cy="1343047"/>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12" y="5638800"/>
              <a:ext cx="2234788" cy="1343047"/>
            </a:xfrm>
            <a:prstGeom prst="rect">
              <a:avLst/>
            </a:prstGeom>
          </p:spPr>
        </p:pic>
        <p:sp>
          <p:nvSpPr>
            <p:cNvPr id="4" name="Rectangle 3"/>
            <p:cNvSpPr/>
            <p:nvPr/>
          </p:nvSpPr>
          <p:spPr>
            <a:xfrm>
              <a:off x="1589560" y="6431286"/>
              <a:ext cx="1655126" cy="228636"/>
            </a:xfrm>
            <a:prstGeom prst="rect">
              <a:avLst/>
            </a:prstGeom>
          </p:spPr>
          <p:txBody>
            <a:bodyPr wrap="none">
              <a:spAutoFit/>
            </a:bodyPr>
            <a:lstStyle/>
            <a:p>
              <a:r>
                <a:rPr lang="en-US" sz="1400" b="1" dirty="0"/>
                <a:t>Uncompetitive inhibition</a:t>
              </a:r>
            </a:p>
          </p:txBody>
        </p:sp>
      </p:grpSp>
      <p:sp>
        <p:nvSpPr>
          <p:cNvPr id="15" name="Rectangle 14"/>
          <p:cNvSpPr/>
          <p:nvPr/>
        </p:nvSpPr>
        <p:spPr>
          <a:xfrm>
            <a:off x="838200" y="7696200"/>
            <a:ext cx="1906291" cy="276999"/>
          </a:xfrm>
          <a:prstGeom prst="rect">
            <a:avLst/>
          </a:prstGeom>
        </p:spPr>
        <p:txBody>
          <a:bodyPr wrap="none">
            <a:spAutoFit/>
          </a:bodyPr>
          <a:lstStyle/>
          <a:p>
            <a:r>
              <a:rPr lang="en-US" sz="1200" b="1" dirty="0" smtClean="0"/>
              <a:t>No - competitive </a:t>
            </a:r>
            <a:r>
              <a:rPr lang="en-US" sz="1200" b="1" dirty="0"/>
              <a:t>inhibition</a:t>
            </a:r>
          </a:p>
        </p:txBody>
      </p:sp>
      <p:grpSp>
        <p:nvGrpSpPr>
          <p:cNvPr id="6" name="Group 5"/>
          <p:cNvGrpSpPr/>
          <p:nvPr/>
        </p:nvGrpSpPr>
        <p:grpSpPr>
          <a:xfrm>
            <a:off x="304800" y="4846737"/>
            <a:ext cx="6248400" cy="1782663"/>
            <a:chOff x="762000" y="3505200"/>
            <a:chExt cx="5867400" cy="1450777"/>
          </a:xfrm>
        </p:grpSpPr>
        <p:pic>
          <p:nvPicPr>
            <p:cNvPr id="12" name="Picture 11" descr="Screen Clipping"/>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75528" y="3505200"/>
              <a:ext cx="5525272" cy="1295400"/>
            </a:xfrm>
            <a:prstGeom prst="rect">
              <a:avLst/>
            </a:prstGeom>
          </p:spPr>
        </p:pic>
        <p:sp>
          <p:nvSpPr>
            <p:cNvPr id="3" name="Rectangle 2"/>
            <p:cNvSpPr/>
            <p:nvPr/>
          </p:nvSpPr>
          <p:spPr>
            <a:xfrm>
              <a:off x="762000" y="4648200"/>
              <a:ext cx="5867400" cy="307777"/>
            </a:xfrm>
            <a:prstGeom prst="rect">
              <a:avLst/>
            </a:prstGeom>
          </p:spPr>
          <p:txBody>
            <a:bodyPr wrap="square">
              <a:spAutoFit/>
            </a:bodyPr>
            <a:lstStyle/>
            <a:p>
              <a:r>
                <a:rPr lang="en-US" sz="1400" b="1" dirty="0"/>
                <a:t> serine                        DIFP                               serine-DIFP complex         nerve gas</a:t>
              </a:r>
              <a:endParaRPr lang="en-US" sz="1400" dirty="0"/>
            </a:p>
          </p:txBody>
        </p:sp>
      </p:grpSp>
    </p:spTree>
    <p:extLst>
      <p:ext uri="{BB962C8B-B14F-4D97-AF65-F5344CB8AC3E}">
        <p14:creationId xmlns:p14="http://schemas.microsoft.com/office/powerpoint/2010/main" val="1150586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07"/>
          <p:cNvPicPr>
            <a:picLocks noChangeAspect="1" noChangeArrowheads="1"/>
          </p:cNvPicPr>
          <p:nvPr/>
        </p:nvPicPr>
        <p:blipFill>
          <a:blip r:embed="rId2">
            <a:extLst>
              <a:ext uri="{28A0092B-C50C-407E-A947-70E740481C1C}">
                <a14:useLocalDpi xmlns:a14="http://schemas.microsoft.com/office/drawing/2010/main" val="0"/>
              </a:ext>
            </a:extLst>
          </a:blip>
          <a:srcRect l="8594" t="14584" r="7813" b="10417"/>
          <a:stretch>
            <a:fillRect/>
          </a:stretch>
        </p:blipFill>
        <p:spPr bwMode="auto">
          <a:xfrm>
            <a:off x="171450" y="685800"/>
            <a:ext cx="65151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316468"/>
            <a:ext cx="2887201" cy="369332"/>
          </a:xfrm>
          <a:prstGeom prst="rect">
            <a:avLst/>
          </a:prstGeom>
        </p:spPr>
        <p:txBody>
          <a:bodyPr wrap="none">
            <a:spAutoFit/>
          </a:bodyPr>
          <a:lstStyle/>
          <a:p>
            <a:r>
              <a:rPr lang="en-US" b="1" dirty="0"/>
              <a:t>Table</a:t>
            </a:r>
            <a:r>
              <a:rPr lang="en-US" b="1" dirty="0">
                <a:cs typeface="Times New Roman" pitchFamily="18" charset="0"/>
              </a:rPr>
              <a:t> </a:t>
            </a:r>
            <a:r>
              <a:rPr lang="en-US" b="1" dirty="0" smtClean="0">
                <a:cs typeface="Times New Roman" pitchFamily="18" charset="0"/>
              </a:rPr>
              <a:t>(4): </a:t>
            </a:r>
            <a:r>
              <a:rPr lang="en-US" b="1" dirty="0">
                <a:cs typeface="Times New Roman" pitchFamily="18" charset="0"/>
              </a:rPr>
              <a:t>Enzyme </a:t>
            </a:r>
            <a:r>
              <a:rPr lang="en-US" b="1" dirty="0" smtClean="0">
                <a:cs typeface="Times New Roman" pitchFamily="18" charset="0"/>
              </a:rPr>
              <a:t>Inhibitors.</a:t>
            </a:r>
            <a:endParaRPr lang="en-US" dirty="0"/>
          </a:p>
        </p:txBody>
      </p:sp>
    </p:spTree>
    <p:extLst>
      <p:ext uri="{BB962C8B-B14F-4D97-AF65-F5344CB8AC3E}">
        <p14:creationId xmlns:p14="http://schemas.microsoft.com/office/powerpoint/2010/main" val="3118279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468</Words>
  <Application>Microsoft Office PowerPoint</Application>
  <PresentationFormat>On-screen Show (4:3)</PresentationFormat>
  <Paragraphs>180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المحاضرة الثانية انزيمات 21-4-2019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delta AL neel</dc:creator>
  <cp:lastModifiedBy>hp</cp:lastModifiedBy>
  <cp:revision>152</cp:revision>
  <dcterms:created xsi:type="dcterms:W3CDTF">2006-08-16T00:00:00Z</dcterms:created>
  <dcterms:modified xsi:type="dcterms:W3CDTF">2019-04-21T18:05:30Z</dcterms:modified>
</cp:coreProperties>
</file>