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16" r:id="rId4"/>
    <p:sldId id="313" r:id="rId5"/>
    <p:sldId id="259" r:id="rId6"/>
    <p:sldId id="311" r:id="rId7"/>
    <p:sldId id="260" r:id="rId8"/>
    <p:sldId id="312" r:id="rId9"/>
    <p:sldId id="317" r:id="rId10"/>
    <p:sldId id="262" r:id="rId11"/>
    <p:sldId id="263" r:id="rId12"/>
    <p:sldId id="318" r:id="rId13"/>
    <p:sldId id="319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00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770" autoAdjust="0"/>
  </p:normalViewPr>
  <p:slideViewPr>
    <p:cSldViewPr>
      <p:cViewPr varScale="1">
        <p:scale>
          <a:sx n="61" d="100"/>
          <a:sy n="61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CA6F-A6AB-4C6C-83D8-9B400F8B215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765A-CBBD-4733-BA54-F212B43F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765A-CBBD-4733-BA54-F212B43FF4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2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83" y="362133"/>
            <a:ext cx="1724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50" y="1389063"/>
            <a:ext cx="4928922" cy="501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0"/>
            <a:ext cx="7272808" cy="1988839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</a:rPr>
              <a:t>management:</a:t>
            </a:r>
          </a:p>
          <a:p>
            <a:pPr lvl="0" algn="ctr"/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Aim: safe delivery before fetal asphyxia and cortical damage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511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0165" y="363434"/>
            <a:ext cx="5069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ea typeface="Calibri" pitchFamily="34" charset="0"/>
                <a:cs typeface="Arial" pitchFamily="34" charset="0"/>
              </a:rPr>
              <a:t>Preophylactic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ea typeface="Calibri" pitchFamily="34" charset="0"/>
                <a:cs typeface="Arial" pitchFamily="34" charset="0"/>
              </a:rPr>
              <a:t> caesarean?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503" y="1700808"/>
            <a:ext cx="7931224" cy="42349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Not recommended by ACOG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ysClr val="windowText" lastClr="000000"/>
                </a:solidFill>
                <a:latin typeface="Constantia"/>
              </a:rPr>
              <a:t>Consider if: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EFW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&gt; 5 kg in women without DM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latin typeface="Constantia"/>
              </a:rPr>
              <a:t>    EFW &gt;4.5 kg in women with DM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67" y="0"/>
            <a:ext cx="8854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for help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Senior Obstetrician, </a:t>
            </a:r>
            <a:r>
              <a:rPr lang="en-US" dirty="0" err="1" smtClean="0"/>
              <a:t>anaesthesiologist</a:t>
            </a:r>
            <a:r>
              <a:rPr lang="en-US" dirty="0" smtClean="0"/>
              <a:t> and </a:t>
            </a:r>
            <a:r>
              <a:rPr lang="en-US" dirty="0" err="1" smtClean="0"/>
              <a:t>paediatrician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Prepare blood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Avoid : </a:t>
            </a:r>
            <a:r>
              <a:rPr lang="en-US" dirty="0" err="1" smtClean="0"/>
              <a:t>fundal</a:t>
            </a:r>
            <a:r>
              <a:rPr lang="en-US" dirty="0" smtClean="0"/>
              <a:t> pressure, turning the patient into left lateral position and inappropriate traction on the fetal head. 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071833" cy="51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8215370" cy="669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34271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07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033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079660" cy="691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76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8504" y="435496"/>
            <a:ext cx="7743936" cy="2648880"/>
          </a:xfrm>
          <a:prstGeom prst="roundRect">
            <a:avLst/>
          </a:prstGeom>
          <a:solidFill>
            <a:srgbClr val="0F6FC6">
              <a:alpha val="55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lang="en-US" sz="4800" dirty="0" smtClean="0"/>
              <a:t>Shoulder </a:t>
            </a:r>
            <a:r>
              <a:rPr lang="en-US" sz="4800" dirty="0" err="1" smtClean="0"/>
              <a:t>dystocia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00298" y="3000373"/>
            <a:ext cx="4380518" cy="2428892"/>
          </a:xfrm>
          <a:prstGeom prst="roundRect">
            <a:avLst/>
          </a:prstGeom>
          <a:solidFill>
            <a:srgbClr val="0F6FC6">
              <a:alpha val="3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/>
            <a:endParaRPr lang="en-US" sz="4400" dirty="0" smtClean="0"/>
          </a:p>
          <a:p>
            <a:pPr lvl="0" algn="ctr"/>
            <a:endParaRPr kumimoji="0" lang="ar-IQ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33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6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6305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More dramatic techniques: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. </a:t>
            </a:r>
            <a:r>
              <a:rPr lang="en-US" sz="3600" dirty="0" smtClean="0"/>
              <a:t>as fracture of the fetal clavicle, </a:t>
            </a:r>
            <a:r>
              <a:rPr lang="en-US" sz="3600" dirty="0" err="1" smtClean="0"/>
              <a:t>symphysiotomy</a:t>
            </a:r>
            <a:r>
              <a:rPr lang="en-US" sz="3600" dirty="0" smtClean="0"/>
              <a:t>, replacement of the fetal head and delivery by caesarean section ( </a:t>
            </a:r>
            <a:r>
              <a:rPr lang="en-US" sz="3600" dirty="0" err="1" smtClean="0"/>
              <a:t>Zavanelli</a:t>
            </a:r>
            <a:r>
              <a:rPr lang="en-US" sz="3600" dirty="0" smtClean="0"/>
              <a:t> maneuver) are traumatic and rarely necessary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25</a:t>
            </a:fld>
            <a:endParaRPr lang="ar-IQ"/>
          </a:p>
        </p:txBody>
      </p:sp>
      <p:pic>
        <p:nvPicPr>
          <p:cNvPr id="7" name="Picture 6" descr="Sidney's Willow city loop April 2004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091921" y="61040"/>
            <a:ext cx="3024336" cy="120772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Thank</a:t>
            </a:r>
            <a:r>
              <a:rPr lang="en-US" sz="2800" b="1" dirty="0">
                <a:ln/>
                <a:blipFill>
                  <a:blip r:embed="rId3"/>
                  <a:tile tx="0" ty="0" sx="100000" sy="100000" flip="none" algn="tl"/>
                </a:blipFill>
                <a:latin typeface="Goudy Stout" pitchFamily="18" charset="0"/>
                <a:cs typeface="Arial"/>
              </a:rPr>
              <a:t> </a:t>
            </a: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669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48370"/>
            <a:ext cx="6389560" cy="465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606578" y="20611"/>
            <a:ext cx="6431420" cy="1287145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lang="en-US" sz="3200" kern="0" dirty="0" smtClean="0">
                <a:solidFill>
                  <a:sysClr val="window" lastClr="FFFFFF"/>
                </a:solidFill>
                <a:latin typeface="Constantia"/>
              </a:rPr>
              <a:t>Normal delivery</a:t>
            </a:r>
            <a:endParaRPr lang="ar-IQ" sz="3200" kern="0" dirty="0">
              <a:solidFill>
                <a:srgbClr val="FFC000"/>
              </a:solidFill>
              <a:latin typeface="Constanti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464" y="1142548"/>
            <a:ext cx="7133774" cy="430267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When the fetal shoulders delivered with gentle traction after the fetal head.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70" y="1336268"/>
            <a:ext cx="7051949" cy="51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606578" y="20611"/>
            <a:ext cx="6431420" cy="1287145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</a:rPr>
              <a:t>Shoulder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</a:rPr>
              <a:t>dystocia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464" y="1142548"/>
            <a:ext cx="7133774" cy="430267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When the fetal shoulders cannot be delivered with gentle traction after the fetal head.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3600" b="1" dirty="0" smtClean="0"/>
              <a:t>Shoulder </a:t>
            </a:r>
            <a:r>
              <a:rPr lang="en-US" sz="3600" b="1" dirty="0" err="1" smtClean="0"/>
              <a:t>dystocia</a:t>
            </a:r>
            <a:endParaRPr lang="en-US" sz="36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The incidence varies from 0.2 to 1.2% 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643050"/>
            <a:ext cx="3619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3600" dirty="0" smtClean="0"/>
              <a:t>Risk factors: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/>
              <a:t>1. Large baby</a:t>
            </a:r>
          </a:p>
          <a:p>
            <a:pPr algn="l"/>
            <a:r>
              <a:rPr lang="en-US" sz="2800" dirty="0" smtClean="0"/>
              <a:t>2. Small mother</a:t>
            </a:r>
          </a:p>
          <a:p>
            <a:pPr algn="l"/>
            <a:r>
              <a:rPr lang="en-US" sz="2800" dirty="0" smtClean="0"/>
              <a:t>3. Maternal obesity</a:t>
            </a:r>
          </a:p>
          <a:p>
            <a:pPr algn="l"/>
            <a:r>
              <a:rPr lang="en-US" sz="2800" dirty="0" smtClean="0"/>
              <a:t>4. Diabetes mellitus</a:t>
            </a:r>
          </a:p>
          <a:p>
            <a:pPr algn="l"/>
            <a:r>
              <a:rPr lang="en-US" sz="2800" dirty="0" smtClean="0"/>
              <a:t>5. </a:t>
            </a:r>
            <a:r>
              <a:rPr lang="en-US" sz="2800" dirty="0" err="1" smtClean="0"/>
              <a:t>Postmaturity</a:t>
            </a:r>
            <a:endParaRPr lang="en-US" sz="2800" dirty="0" smtClean="0"/>
          </a:p>
          <a:p>
            <a:pPr algn="l"/>
            <a:r>
              <a:rPr lang="en-US" sz="2800" dirty="0" smtClean="0"/>
              <a:t>6. Previous shoulder </a:t>
            </a:r>
            <a:r>
              <a:rPr lang="en-US" sz="2800" dirty="0" err="1" smtClean="0"/>
              <a:t>dystocia</a:t>
            </a:r>
            <a:endParaRPr lang="en-US" sz="2800" dirty="0" smtClean="0"/>
          </a:p>
          <a:p>
            <a:pPr algn="l"/>
            <a:r>
              <a:rPr lang="en-US" sz="2800" dirty="0" smtClean="0"/>
              <a:t>7. Prolonged first and second  stage of </a:t>
            </a:r>
            <a:r>
              <a:rPr lang="en-US" sz="2800" dirty="0" err="1" smtClean="0"/>
              <a:t>labour</a:t>
            </a:r>
            <a:endParaRPr lang="en-US" sz="2800" dirty="0" smtClean="0"/>
          </a:p>
          <a:p>
            <a:pPr algn="l"/>
            <a:r>
              <a:rPr lang="en-US" sz="2800" dirty="0" smtClean="0"/>
              <a:t>8. Assisted vaginal delivery</a:t>
            </a:r>
          </a:p>
        </p:txBody>
      </p:sp>
    </p:spTree>
    <p:extLst>
      <p:ext uri="{BB962C8B-B14F-4D97-AF65-F5344CB8AC3E}">
        <p14:creationId xmlns:p14="http://schemas.microsoft.com/office/powerpoint/2010/main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87653" y="-99392"/>
            <a:ext cx="6299475" cy="161670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Complications :  fetal 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9071" y="1340768"/>
            <a:ext cx="7700392" cy="20361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1.hypoxia and cerebral damage: due to occlusion of the vessels in the fetal neck after 5 minutes, if the baby is already compromised, this may occur earlier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071" y="3376885"/>
            <a:ext cx="7583228" cy="18523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defRPr/>
            </a:pPr>
            <a:r>
              <a:rPr lang="en-US" sz="2400" dirty="0" smtClean="0"/>
              <a:t>2.nerve and brachial plexus damage (</a:t>
            </a:r>
            <a:r>
              <a:rPr lang="en-US" sz="2400" dirty="0" err="1" smtClean="0"/>
              <a:t>Erb's</a:t>
            </a:r>
            <a:r>
              <a:rPr lang="en-US" sz="2400" dirty="0" smtClean="0"/>
              <a:t> palsy): due to inappropriate traction on the head causing lateral flexion of the head on the neck.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 </a:t>
            </a: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470" y="5373216"/>
            <a:ext cx="8166993" cy="10800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3.Fetal death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214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87653" y="-99392"/>
            <a:ext cx="6299475" cy="161670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Complications :  </a:t>
            </a:r>
            <a:r>
              <a:rPr lang="en-US" sz="3600" dirty="0" smtClean="0"/>
              <a:t>Maternal: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9071" y="1340768"/>
            <a:ext cx="7700392" cy="20361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Postpartum hemorrhage, usually from uterine </a:t>
            </a:r>
            <a:r>
              <a:rPr lang="en-US" sz="2400" dirty="0" err="1" smtClean="0"/>
              <a:t>atony</a:t>
            </a:r>
            <a:r>
              <a:rPr lang="en-US" sz="2400" dirty="0" smtClean="0"/>
              <a:t>, but also from vaginal and cervical lacerations, is the major maternal risk from shoulder </a:t>
            </a:r>
            <a:r>
              <a:rPr lang="en-US" sz="2400" dirty="0" err="1" smtClean="0"/>
              <a:t>dystocia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071" y="3376885"/>
            <a:ext cx="7583228" cy="18523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defRPr/>
            </a:pPr>
            <a:r>
              <a:rPr lang="en-US" sz="2400" dirty="0" smtClean="0"/>
              <a:t>trauma to the genital tract, uterine rupture</a:t>
            </a: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470" y="5373216"/>
            <a:ext cx="8166993" cy="10800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Puerperal infection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214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3600" b="1" dirty="0" smtClean="0"/>
              <a:t>Diagnosis: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The head recoils  against perineum ( Turtle sign)</a:t>
            </a:r>
          </a:p>
          <a:p>
            <a:pPr algn="l"/>
            <a:r>
              <a:rPr lang="en-US" sz="2800" dirty="0" smtClean="0"/>
              <a:t>Restitution does not occur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3286116" cy="31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308</Words>
  <Application>Microsoft Office PowerPoint</Application>
  <PresentationFormat>On-screen Show (4:3)</PresentationFormat>
  <Paragraphs>54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Goudy Stout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for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dramatic techniques: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</dc:creator>
  <cp:lastModifiedBy>Aspire R3</cp:lastModifiedBy>
  <cp:revision>61</cp:revision>
  <dcterms:created xsi:type="dcterms:W3CDTF">2015-03-10T18:50:54Z</dcterms:created>
  <dcterms:modified xsi:type="dcterms:W3CDTF">2018-10-15T04:37:10Z</dcterms:modified>
</cp:coreProperties>
</file>