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6" r:id="rId2"/>
    <p:sldId id="257" r:id="rId3"/>
    <p:sldId id="260" r:id="rId4"/>
    <p:sldId id="311" r:id="rId5"/>
    <p:sldId id="312" r:id="rId6"/>
    <p:sldId id="313" r:id="rId7"/>
    <p:sldId id="315" r:id="rId8"/>
    <p:sldId id="316" r:id="rId9"/>
    <p:sldId id="320" r:id="rId10"/>
    <p:sldId id="321" r:id="rId11"/>
    <p:sldId id="317" r:id="rId12"/>
    <p:sldId id="318" r:id="rId13"/>
    <p:sldId id="261" r:id="rId14"/>
    <p:sldId id="319" r:id="rId15"/>
    <p:sldId id="323" r:id="rId16"/>
    <p:sldId id="322" r:id="rId17"/>
    <p:sldId id="332" r:id="rId18"/>
    <p:sldId id="330" r:id="rId19"/>
    <p:sldId id="263" r:id="rId20"/>
    <p:sldId id="324" r:id="rId21"/>
    <p:sldId id="325" r:id="rId22"/>
    <p:sldId id="270" r:id="rId23"/>
    <p:sldId id="326" r:id="rId24"/>
    <p:sldId id="327" r:id="rId25"/>
    <p:sldId id="272" r:id="rId26"/>
    <p:sldId id="328" r:id="rId27"/>
    <p:sldId id="300"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87770" autoAdjust="0"/>
  </p:normalViewPr>
  <p:slideViewPr>
    <p:cSldViewPr>
      <p:cViewPr varScale="1">
        <p:scale>
          <a:sx n="64" d="100"/>
          <a:sy n="64" d="100"/>
        </p:scale>
        <p:origin x="-15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4CA6F-A6AB-4C6C-83D8-9B400F8B2153}" type="datetimeFigureOut">
              <a:rPr lang="en-US" smtClean="0"/>
              <a:pPr/>
              <a:t>4/25/2019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5765A-CBBD-4733-BA54-F212B43FF418}" type="slidenum">
              <a:rPr lang="en-US" smtClean="0"/>
              <a:pPr/>
              <a:t>‹#›</a:t>
            </a:fld>
            <a:endParaRPr lang="en-US"/>
          </a:p>
        </p:txBody>
      </p:sp>
    </p:spTree>
    <p:extLst>
      <p:ext uri="{BB962C8B-B14F-4D97-AF65-F5344CB8AC3E}">
        <p14:creationId xmlns:p14="http://schemas.microsoft.com/office/powerpoint/2010/main" xmlns="" val="322486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5765A-CBBD-4733-BA54-F212B43FF418}" type="slidenum">
              <a:rPr lang="en-US" smtClean="0"/>
              <a:pPr/>
              <a:t>1</a:t>
            </a:fld>
            <a:endParaRPr lang="en-US"/>
          </a:p>
        </p:txBody>
      </p:sp>
    </p:spTree>
    <p:extLst>
      <p:ext uri="{BB962C8B-B14F-4D97-AF65-F5344CB8AC3E}">
        <p14:creationId xmlns:p14="http://schemas.microsoft.com/office/powerpoint/2010/main" xmlns="" val="297222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7745765A-CBBD-4733-BA54-F212B43FF418}"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7745765A-CBBD-4733-BA54-F212B43FF41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20/08/1440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20/08/1440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20/08/1440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20/08/1440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20/08/1440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20/08/1440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20/08/1440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20/08/1440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73983" y="362133"/>
            <a:ext cx="1724025" cy="98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91350" y="1389063"/>
            <a:ext cx="4928922" cy="5010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8239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71472" y="0"/>
            <a:ext cx="6429420" cy="1633384"/>
          </a:xfrm>
          <a:prstGeom prst="rightArrow">
            <a:avLst/>
          </a:prstGeom>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defRPr/>
            </a:pPr>
            <a:r>
              <a:rPr lang="en-US" sz="3600" b="1" dirty="0" smtClean="0"/>
              <a:t>3.Intrapartum fetal distress</a:t>
            </a:r>
            <a:endParaRPr lang="ar-IQ" sz="3600" kern="0" dirty="0" smtClean="0">
              <a:solidFill>
                <a:srgbClr val="FFC000"/>
              </a:solidFill>
              <a:latin typeface="Constantia"/>
            </a:endParaRPr>
          </a:p>
        </p:txBody>
      </p:sp>
      <p:sp>
        <p:nvSpPr>
          <p:cNvPr id="3" name="Rounded Rectangle 2"/>
          <p:cNvSpPr/>
          <p:nvPr/>
        </p:nvSpPr>
        <p:spPr>
          <a:xfrm>
            <a:off x="857224" y="1357298"/>
            <a:ext cx="5214942" cy="1214446"/>
          </a:xfrm>
          <a:prstGeom prst="roundRect">
            <a:avLst/>
          </a:prstGeom>
          <a:solidFill>
            <a:srgbClr val="A5C249">
              <a:lumMod val="60000"/>
              <a:lumOff val="40000"/>
            </a:srgbClr>
          </a:solidFill>
          <a:ln w="25400" cap="flat" cmpd="sng" algn="ctr">
            <a:solidFill>
              <a:srgbClr val="0F6FC6">
                <a:shade val="50000"/>
              </a:srgbClr>
            </a:solidFill>
            <a:prstDash val="solid"/>
          </a:ln>
          <a:effectLst/>
        </p:spPr>
        <p:txBody>
          <a:bodyPr rtlCol="1" anchor="ctr"/>
          <a:lstStyle/>
          <a:p>
            <a:pPr lvl="0" algn="l" rtl="0">
              <a:defRPr/>
            </a:pPr>
            <a:r>
              <a:rPr lang="en-US" sz="2400" dirty="0" smtClean="0">
                <a:solidFill>
                  <a:schemeClr val="bg1"/>
                </a:solidFill>
              </a:rPr>
              <a:t>Prolonged fetal heart rate deceleration</a:t>
            </a:r>
            <a:endParaRPr kumimoji="0" lang="en-US" sz="1800" b="0" i="0" u="none" strike="noStrike" kern="0" cap="none" spc="0" normalizeH="0" baseline="0" noProof="0" dirty="0">
              <a:ln>
                <a:noFill/>
              </a:ln>
              <a:solidFill>
                <a:schemeClr val="bg1"/>
              </a:solidFill>
              <a:effectLst/>
              <a:uLnTx/>
              <a:uFillTx/>
              <a:latin typeface="Constantia"/>
              <a:ea typeface="+mn-ea"/>
              <a:cs typeface="+mn-cs"/>
            </a:endParaRPr>
          </a:p>
        </p:txBody>
      </p:sp>
      <p:sp>
        <p:nvSpPr>
          <p:cNvPr id="1026" name="AutoShape 2" descr="mk:@MSITStore:D:\WilliamsObstetrics%2023rdEdition.CHM::/AccessMedicine%20%20Print%20Chapter%2037_%20Postterm%20Pregnancy_dosyalar/loadBinaryCA5APA1Q.jpg"/>
          <p:cNvSpPr>
            <a:spLocks noChangeAspect="1" noChangeArrowheads="1"/>
          </p:cNvSpPr>
          <p:nvPr/>
        </p:nvSpPr>
        <p:spPr bwMode="auto">
          <a:xfrm>
            <a:off x="901541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70658" name="Picture 2"/>
          <p:cNvPicPr>
            <a:picLocks noChangeAspect="1" noChangeArrowheads="1"/>
          </p:cNvPicPr>
          <p:nvPr/>
        </p:nvPicPr>
        <p:blipFill>
          <a:blip r:embed="rId3"/>
          <a:srcRect/>
          <a:stretch>
            <a:fillRect/>
          </a:stretch>
        </p:blipFill>
        <p:spPr bwMode="auto">
          <a:xfrm>
            <a:off x="529380" y="2428868"/>
            <a:ext cx="7833086" cy="4438329"/>
          </a:xfrm>
          <a:prstGeom prst="rect">
            <a:avLst/>
          </a:prstGeom>
          <a:noFill/>
          <a:ln w="9525">
            <a:noFill/>
            <a:miter lim="800000"/>
            <a:headEnd/>
            <a:tailEnd/>
          </a:ln>
          <a:effectLst/>
        </p:spPr>
      </p:pic>
    </p:spTree>
    <p:extLst>
      <p:ext uri="{BB962C8B-B14F-4D97-AF65-F5344CB8AC3E}">
        <p14:creationId xmlns:p14="http://schemas.microsoft.com/office/powerpoint/2010/main" xmlns="" val="38658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28596" y="214290"/>
            <a:ext cx="6357982" cy="1143008"/>
          </a:xfrm>
          <a:prstGeom prst="rightArrow">
            <a:avLst/>
          </a:prstGeom>
          <a:ln/>
        </p:spPr>
        <p:style>
          <a:lnRef idx="1">
            <a:schemeClr val="dk1"/>
          </a:lnRef>
          <a:fillRef idx="2">
            <a:schemeClr val="dk1"/>
          </a:fillRef>
          <a:effectRef idx="1">
            <a:schemeClr val="dk1"/>
          </a:effectRef>
          <a:fontRef idx="minor">
            <a:schemeClr val="dk1"/>
          </a:fontRef>
        </p:style>
        <p:txBody>
          <a:bodyPr rtlCol="1" anchor="ctr"/>
          <a:lstStyle/>
          <a:p>
            <a:pPr algn="l" rtl="0"/>
            <a:r>
              <a:rPr lang="en-US" sz="2800" b="1" u="sng" dirty="0" smtClean="0">
                <a:solidFill>
                  <a:srgbClr val="FF0000"/>
                </a:solidFill>
              </a:rPr>
              <a:t>Complications </a:t>
            </a:r>
            <a:r>
              <a:rPr lang="en-US" sz="2400" b="1" u="sng" dirty="0" err="1" smtClean="0"/>
              <a:t>A.Fetal</a:t>
            </a:r>
            <a:r>
              <a:rPr lang="en-US" sz="2400" b="1" u="sng" dirty="0" smtClean="0"/>
              <a:t> and neonatal risks</a:t>
            </a:r>
            <a:endParaRPr kumimoji="0" lang="ar-IQ" sz="2800" b="0" i="0" u="none" strike="noStrike" kern="0" cap="none" spc="0" normalizeH="0" baseline="0" noProof="0" dirty="0">
              <a:ln>
                <a:noFill/>
              </a:ln>
              <a:solidFill>
                <a:srgbClr val="FF0000"/>
              </a:solidFill>
              <a:effectLst/>
              <a:uLnTx/>
              <a:uFillTx/>
              <a:latin typeface="Constantia"/>
              <a:ea typeface="+mn-ea"/>
            </a:endParaRPr>
          </a:p>
        </p:txBody>
      </p:sp>
      <p:sp>
        <p:nvSpPr>
          <p:cNvPr id="3" name="Rounded Rectangle 2"/>
          <p:cNvSpPr/>
          <p:nvPr/>
        </p:nvSpPr>
        <p:spPr>
          <a:xfrm>
            <a:off x="357158" y="1285861"/>
            <a:ext cx="7500990" cy="1357322"/>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marL="514350" lvl="0" indent="-514350" algn="l"/>
            <a:r>
              <a:rPr lang="en-US" sz="3200" b="1" dirty="0" smtClean="0"/>
              <a:t>4.Meconium aspiration syndrome</a:t>
            </a:r>
            <a:endParaRPr kumimoji="0" lang="ar-IQ" sz="2800" strike="noStrike" kern="0" cap="none" spc="0" normalizeH="0" baseline="0" noProof="0" dirty="0">
              <a:ln>
                <a:noFill/>
              </a:ln>
              <a:solidFill>
                <a:srgbClr val="FFFF00"/>
              </a:solidFill>
              <a:effectLst/>
              <a:uLnTx/>
              <a:uFillTx/>
              <a:latin typeface="Constantia"/>
            </a:endParaRPr>
          </a:p>
        </p:txBody>
      </p:sp>
      <p:sp>
        <p:nvSpPr>
          <p:cNvPr id="4" name="Rounded Rectangle 3"/>
          <p:cNvSpPr/>
          <p:nvPr/>
        </p:nvSpPr>
        <p:spPr>
          <a:xfrm>
            <a:off x="357158" y="3286124"/>
            <a:ext cx="7429077" cy="1357322"/>
          </a:xfrm>
          <a:prstGeom prst="roundRect">
            <a:avLst/>
          </a:prstGeom>
          <a:ln/>
        </p:spPr>
        <p:style>
          <a:lnRef idx="1">
            <a:schemeClr val="accent1"/>
          </a:lnRef>
          <a:fillRef idx="3">
            <a:schemeClr val="accent1"/>
          </a:fillRef>
          <a:effectRef idx="2">
            <a:schemeClr val="accent1"/>
          </a:effectRef>
          <a:fontRef idx="minor">
            <a:schemeClr val="lt1"/>
          </a:fontRef>
        </p:style>
        <p:txBody>
          <a:bodyPr rtlCol="1" anchor="ctr"/>
          <a:lstStyle/>
          <a:p>
            <a:pPr lvl="0" algn="l" rtl="0">
              <a:defRPr/>
            </a:pPr>
            <a:r>
              <a:rPr lang="en-US" sz="3200" b="1" dirty="0" smtClean="0"/>
              <a:t>5.Fetal trauma &amp; traumatic deliveries</a:t>
            </a:r>
            <a:r>
              <a:rPr lang="en-US" sz="3200" dirty="0" smtClean="0"/>
              <a:t> </a:t>
            </a:r>
            <a:endParaRPr kumimoji="0" lang="ar-IQ" sz="3200" strike="noStrike" kern="0" cap="none" spc="0" normalizeH="0" baseline="0" noProof="0" dirty="0">
              <a:ln>
                <a:noFill/>
              </a:ln>
              <a:solidFill>
                <a:srgbClr val="FFC000"/>
              </a:solidFill>
              <a:effectLst/>
              <a:uLnTx/>
              <a:uFillTx/>
              <a:latin typeface="Constantia"/>
              <a:ea typeface="+mn-ea"/>
            </a:endParaRPr>
          </a:p>
        </p:txBody>
      </p:sp>
      <p:sp>
        <p:nvSpPr>
          <p:cNvPr id="5" name="Rounded Rectangle 4"/>
          <p:cNvSpPr/>
          <p:nvPr/>
        </p:nvSpPr>
        <p:spPr>
          <a:xfrm>
            <a:off x="285721" y="5286389"/>
            <a:ext cx="7643865" cy="1000132"/>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lvl="0" algn="l"/>
            <a:r>
              <a:rPr lang="en-US" sz="3200" b="1" dirty="0" smtClean="0"/>
              <a:t>6.Sudden infant death syndrome</a:t>
            </a:r>
            <a:endParaRPr kumimoji="0" lang="ar-IQ" sz="3200" strike="noStrike" kern="0" cap="none" spc="0" normalizeH="0" baseline="0" noProof="0" dirty="0">
              <a:ln>
                <a:noFill/>
              </a:ln>
              <a:solidFill>
                <a:srgbClr val="FFC000"/>
              </a:solidFill>
              <a:effectLst/>
              <a:uLnTx/>
              <a:uFillTx/>
              <a:latin typeface="Constantia"/>
            </a:endParaRPr>
          </a:p>
        </p:txBody>
      </p:sp>
    </p:spTree>
    <p:extLst>
      <p:ext uri="{BB962C8B-B14F-4D97-AF65-F5344CB8AC3E}">
        <p14:creationId xmlns:p14="http://schemas.microsoft.com/office/powerpoint/2010/main" xmlns="" val="28214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28596" y="214290"/>
            <a:ext cx="6357982" cy="1143008"/>
          </a:xfrm>
          <a:prstGeom prst="rightArrow">
            <a:avLst/>
          </a:prstGeom>
          <a:ln/>
        </p:spPr>
        <p:style>
          <a:lnRef idx="1">
            <a:schemeClr val="dk1"/>
          </a:lnRef>
          <a:fillRef idx="2">
            <a:schemeClr val="dk1"/>
          </a:fillRef>
          <a:effectRef idx="1">
            <a:schemeClr val="dk1"/>
          </a:effectRef>
          <a:fontRef idx="minor">
            <a:schemeClr val="dk1"/>
          </a:fontRef>
        </p:style>
        <p:txBody>
          <a:bodyPr rtlCol="1" anchor="ctr"/>
          <a:lstStyle/>
          <a:p>
            <a:pPr algn="l" rtl="0"/>
            <a:r>
              <a:rPr lang="en-US" sz="2800" b="1" u="sng" dirty="0" smtClean="0">
                <a:solidFill>
                  <a:srgbClr val="FF0000"/>
                </a:solidFill>
              </a:rPr>
              <a:t>Complications </a:t>
            </a:r>
            <a:r>
              <a:rPr lang="en-US" sz="2400" b="1" u="sng" dirty="0" smtClean="0"/>
              <a:t>B. Maternal risks</a:t>
            </a:r>
            <a:endParaRPr kumimoji="0" lang="ar-IQ" sz="2800" b="0" i="0" u="none" strike="noStrike" kern="0" cap="none" spc="0" normalizeH="0" baseline="0" noProof="0" dirty="0">
              <a:ln>
                <a:noFill/>
              </a:ln>
              <a:solidFill>
                <a:srgbClr val="FF0000"/>
              </a:solidFill>
              <a:effectLst/>
              <a:uLnTx/>
              <a:uFillTx/>
              <a:latin typeface="Constantia"/>
              <a:ea typeface="+mn-ea"/>
            </a:endParaRPr>
          </a:p>
        </p:txBody>
      </p:sp>
      <p:sp>
        <p:nvSpPr>
          <p:cNvPr id="3" name="Rounded Rectangle 2"/>
          <p:cNvSpPr/>
          <p:nvPr/>
        </p:nvSpPr>
        <p:spPr>
          <a:xfrm>
            <a:off x="357158" y="1285860"/>
            <a:ext cx="7700392" cy="2036117"/>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marL="514350" lvl="0" indent="-514350" algn="l"/>
            <a:r>
              <a:rPr lang="en-US" sz="3200" b="1" dirty="0" smtClean="0"/>
              <a:t>Increased </a:t>
            </a:r>
            <a:r>
              <a:rPr lang="en-US" sz="3200" dirty="0" smtClean="0"/>
              <a:t>risk of </a:t>
            </a:r>
            <a:r>
              <a:rPr lang="en-US" sz="3200" dirty="0" err="1" smtClean="0"/>
              <a:t>dystocia</a:t>
            </a:r>
            <a:r>
              <a:rPr lang="en-US" sz="3200" dirty="0" smtClean="0"/>
              <a:t>, PPH</a:t>
            </a:r>
            <a:endParaRPr kumimoji="0" lang="ar-IQ" sz="2800" strike="noStrike" kern="0" cap="none" spc="0" normalizeH="0" baseline="0" noProof="0" dirty="0">
              <a:ln>
                <a:noFill/>
              </a:ln>
              <a:solidFill>
                <a:srgbClr val="FFFF00"/>
              </a:solidFill>
              <a:effectLst/>
              <a:uLnTx/>
              <a:uFillTx/>
              <a:latin typeface="Constantia"/>
            </a:endParaRPr>
          </a:p>
        </p:txBody>
      </p:sp>
      <p:sp>
        <p:nvSpPr>
          <p:cNvPr id="4" name="Rounded Rectangle 3"/>
          <p:cNvSpPr/>
          <p:nvPr/>
        </p:nvSpPr>
        <p:spPr>
          <a:xfrm>
            <a:off x="429071" y="3376885"/>
            <a:ext cx="7583228" cy="1852315"/>
          </a:xfrm>
          <a:prstGeom prst="roundRect">
            <a:avLst/>
          </a:prstGeom>
          <a:ln/>
        </p:spPr>
        <p:style>
          <a:lnRef idx="1">
            <a:schemeClr val="accent1"/>
          </a:lnRef>
          <a:fillRef idx="3">
            <a:schemeClr val="accent1"/>
          </a:fillRef>
          <a:effectRef idx="2">
            <a:schemeClr val="accent1"/>
          </a:effectRef>
          <a:fontRef idx="minor">
            <a:schemeClr val="lt1"/>
          </a:fontRef>
        </p:style>
        <p:txBody>
          <a:bodyPr rtlCol="1" anchor="ctr"/>
          <a:lstStyle/>
          <a:p>
            <a:pPr lvl="0" algn="l" rtl="0">
              <a:defRPr/>
            </a:pPr>
            <a:r>
              <a:rPr lang="en-US" sz="3200" dirty="0" err="1" smtClean="0"/>
              <a:t>perineal</a:t>
            </a:r>
            <a:r>
              <a:rPr lang="en-US" sz="3200" dirty="0" smtClean="0"/>
              <a:t> trauma, operative delivery </a:t>
            </a:r>
            <a:endParaRPr kumimoji="0" lang="ar-IQ" sz="3200" strike="noStrike" kern="0" cap="none" spc="0" normalizeH="0" baseline="0" noProof="0" dirty="0">
              <a:ln>
                <a:noFill/>
              </a:ln>
              <a:solidFill>
                <a:srgbClr val="FFC000"/>
              </a:solidFill>
              <a:effectLst/>
              <a:uLnTx/>
              <a:uFillTx/>
              <a:latin typeface="Constantia"/>
              <a:ea typeface="+mn-ea"/>
            </a:endParaRPr>
          </a:p>
        </p:txBody>
      </p:sp>
      <p:sp>
        <p:nvSpPr>
          <p:cNvPr id="5" name="Rounded Rectangle 4"/>
          <p:cNvSpPr/>
          <p:nvPr/>
        </p:nvSpPr>
        <p:spPr>
          <a:xfrm>
            <a:off x="285721" y="5429264"/>
            <a:ext cx="7858180" cy="937127"/>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lvl="0" algn="l"/>
            <a:r>
              <a:rPr lang="en-US" sz="3200" dirty="0" smtClean="0"/>
              <a:t>psychological morbidity</a:t>
            </a:r>
            <a:endParaRPr kumimoji="0" lang="ar-IQ" sz="3200" strike="noStrike" kern="0" cap="none" spc="0" normalizeH="0" baseline="0" noProof="0" dirty="0">
              <a:ln>
                <a:noFill/>
              </a:ln>
              <a:solidFill>
                <a:srgbClr val="FFC000"/>
              </a:solidFill>
              <a:effectLst/>
              <a:uLnTx/>
              <a:uFillTx/>
              <a:latin typeface="Constantia"/>
            </a:endParaRPr>
          </a:p>
        </p:txBody>
      </p:sp>
    </p:spTree>
    <p:extLst>
      <p:ext uri="{BB962C8B-B14F-4D97-AF65-F5344CB8AC3E}">
        <p14:creationId xmlns:p14="http://schemas.microsoft.com/office/powerpoint/2010/main" xmlns="" val="28214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606578" y="20611"/>
            <a:ext cx="6431420" cy="1287145"/>
          </a:xfrm>
          <a:prstGeom prst="rightArrow">
            <a:avLst/>
          </a:prstGeom>
          <a:solidFill>
            <a:srgbClr val="0F6FC6"/>
          </a:solidFill>
          <a:ln w="25400" cap="flat" cmpd="sng" algn="ctr">
            <a:solidFill>
              <a:srgbClr val="0F6FC6">
                <a:shade val="50000"/>
              </a:srgbClr>
            </a:solidFill>
            <a:prstDash val="solid"/>
          </a:ln>
          <a:effectLst/>
        </p:spPr>
        <p:txBody>
          <a:bodyPr rtlCol="1" anchor="ctr"/>
          <a:lstStyle/>
          <a:p>
            <a:pPr algn="l" rtl="0"/>
            <a:r>
              <a:rPr lang="en-US" sz="3200" b="1" u="sng" dirty="0" smtClean="0"/>
              <a:t>Management: History</a:t>
            </a:r>
            <a:endParaRPr lang="en-US" sz="3200" b="1" dirty="0" smtClean="0"/>
          </a:p>
          <a:p>
            <a:pPr rtl="0"/>
            <a:r>
              <a:rPr lang="en-US" sz="3200" dirty="0" smtClean="0"/>
              <a:t> </a:t>
            </a:r>
            <a:endParaRPr lang="en-US" sz="3200" b="1" dirty="0"/>
          </a:p>
        </p:txBody>
      </p:sp>
      <p:sp>
        <p:nvSpPr>
          <p:cNvPr id="5" name="Rounded Rectangle 4"/>
          <p:cNvSpPr/>
          <p:nvPr/>
        </p:nvSpPr>
        <p:spPr>
          <a:xfrm>
            <a:off x="659464" y="1142548"/>
            <a:ext cx="7133774" cy="4302675"/>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800" dirty="0" smtClean="0"/>
              <a:t>Reliability of gestational age estimation</a:t>
            </a:r>
          </a:p>
          <a:p>
            <a:pPr algn="l"/>
            <a:r>
              <a:rPr lang="en-US" sz="2800" dirty="0" smtClean="0"/>
              <a:t>Any risk factor </a:t>
            </a:r>
            <a:endParaRPr lang="en-US" sz="2800" dirty="0">
              <a:solidFill>
                <a:srgbClr val="FFFF00"/>
              </a:solidFill>
            </a:endParaRPr>
          </a:p>
        </p:txBody>
      </p:sp>
    </p:spTree>
    <p:extLst>
      <p:ext uri="{BB962C8B-B14F-4D97-AF65-F5344CB8AC3E}">
        <p14:creationId xmlns:p14="http://schemas.microsoft.com/office/powerpoint/2010/main" xmlns="" val="286819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606578" y="20611"/>
            <a:ext cx="6431420" cy="1287145"/>
          </a:xfrm>
          <a:prstGeom prst="rightArrow">
            <a:avLst/>
          </a:prstGeom>
          <a:solidFill>
            <a:srgbClr val="0F6FC6"/>
          </a:solidFill>
          <a:ln w="25400" cap="flat" cmpd="sng" algn="ctr">
            <a:solidFill>
              <a:srgbClr val="0F6FC6">
                <a:shade val="50000"/>
              </a:srgbClr>
            </a:solidFill>
            <a:prstDash val="solid"/>
          </a:ln>
          <a:effectLst/>
        </p:spPr>
        <p:txBody>
          <a:bodyPr rtlCol="1" anchor="ctr"/>
          <a:lstStyle/>
          <a:p>
            <a:pPr algn="l" rtl="0"/>
            <a:r>
              <a:rPr lang="en-US" sz="3200" b="1" u="sng" dirty="0" smtClean="0"/>
              <a:t>Management: examination</a:t>
            </a:r>
            <a:endParaRPr lang="en-US" sz="3200" b="1" dirty="0" smtClean="0"/>
          </a:p>
          <a:p>
            <a:pPr rtl="0"/>
            <a:r>
              <a:rPr lang="en-US" sz="3200" dirty="0" smtClean="0"/>
              <a:t> </a:t>
            </a:r>
            <a:endParaRPr lang="en-US" sz="3200" b="1" dirty="0"/>
          </a:p>
        </p:txBody>
      </p:sp>
      <p:sp>
        <p:nvSpPr>
          <p:cNvPr id="5" name="Rounded Rectangle 4"/>
          <p:cNvSpPr/>
          <p:nvPr/>
        </p:nvSpPr>
        <p:spPr>
          <a:xfrm>
            <a:off x="659464" y="1142548"/>
            <a:ext cx="8270254" cy="535828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endParaRPr lang="en-US" sz="2400" dirty="0" smtClean="0"/>
          </a:p>
          <a:p>
            <a:pPr algn="l" rtl="0"/>
            <a:r>
              <a:rPr lang="en-US" sz="2400" dirty="0" smtClean="0"/>
              <a:t>General exam. BP</a:t>
            </a:r>
          </a:p>
          <a:p>
            <a:pPr algn="l" rtl="0"/>
            <a:endParaRPr lang="en-US" sz="2400" dirty="0" smtClean="0"/>
          </a:p>
          <a:p>
            <a:pPr algn="l" rtl="0"/>
            <a:r>
              <a:rPr lang="en-US" sz="2400" dirty="0" smtClean="0"/>
              <a:t>Abdominal exam. To evaluate fetal presentation, size and engagement.</a:t>
            </a:r>
          </a:p>
          <a:p>
            <a:pPr algn="l" rtl="0"/>
            <a:endParaRPr lang="en-US" sz="2400" b="1" dirty="0" smtClean="0"/>
          </a:p>
          <a:p>
            <a:pPr algn="l"/>
            <a:r>
              <a:rPr lang="en-US" sz="2400" dirty="0" smtClean="0"/>
              <a:t> Pelvic examination: Ripeness of the cervix is important in the management of prolonged pregnancy using Bishop score, 6 or less indicates poor </a:t>
            </a:r>
            <a:r>
              <a:rPr lang="en-US" sz="2400" dirty="0" err="1" smtClean="0"/>
              <a:t>inducibility</a:t>
            </a:r>
            <a:endParaRPr lang="en-US" sz="2400" dirty="0" smtClean="0"/>
          </a:p>
          <a:p>
            <a:pPr algn="l"/>
            <a:r>
              <a:rPr lang="en-US" sz="2400" dirty="0" err="1" smtClean="0">
                <a:solidFill>
                  <a:schemeClr val="tx1"/>
                </a:solidFill>
              </a:rPr>
              <a:t>Pelvimetry</a:t>
            </a:r>
            <a:endParaRPr lang="en-US" sz="2400" dirty="0">
              <a:solidFill>
                <a:schemeClr val="tx1"/>
              </a:solidFill>
            </a:endParaRPr>
          </a:p>
        </p:txBody>
      </p:sp>
    </p:spTree>
    <p:extLst>
      <p:ext uri="{BB962C8B-B14F-4D97-AF65-F5344CB8AC3E}">
        <p14:creationId xmlns:p14="http://schemas.microsoft.com/office/powerpoint/2010/main" xmlns="" val="286819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683568" y="0"/>
            <a:ext cx="7416824" cy="2204864"/>
          </a:xfrm>
          <a:prstGeom prst="rightArrow">
            <a:avLst/>
          </a:prstGeom>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normalizeH="0" baseline="0" noProof="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onstantia"/>
                <a:ea typeface="+mn-ea"/>
              </a:rPr>
              <a:t>ultrasoud</a:t>
            </a:r>
            <a:endParaRPr kumimoji="0" lang="ar-IQ" sz="3600" b="1" i="0" u="none" strike="noStrike" kern="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onstantia"/>
              <a:ea typeface="+mn-ea"/>
            </a:endParaRPr>
          </a:p>
        </p:txBody>
      </p:sp>
      <p:sp>
        <p:nvSpPr>
          <p:cNvPr id="3" name="Rounded Rectangle 2"/>
          <p:cNvSpPr/>
          <p:nvPr/>
        </p:nvSpPr>
        <p:spPr>
          <a:xfrm>
            <a:off x="0" y="2285992"/>
            <a:ext cx="3500430" cy="2714644"/>
          </a:xfrm>
          <a:prstGeom prst="roundRect">
            <a:avLst/>
          </a:prstGeom>
          <a:solidFill>
            <a:srgbClr val="A5C249">
              <a:lumMod val="60000"/>
              <a:lumOff val="40000"/>
            </a:srgbClr>
          </a:solidFill>
          <a:ln w="25400" cap="flat" cmpd="sng" algn="ctr">
            <a:solidFill>
              <a:srgbClr val="0F6FC6">
                <a:shade val="50000"/>
              </a:srgbClr>
            </a:solidFill>
            <a:prstDash val="solid"/>
          </a:ln>
          <a:effectLst/>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Constantia"/>
                <a:ea typeface="+mn-ea"/>
                <a:cs typeface="+mn-cs"/>
              </a:rPr>
              <a:t>Amount of </a:t>
            </a:r>
            <a:r>
              <a:rPr kumimoji="0" lang="en-US" sz="2800" b="0" i="0" u="none" strike="noStrike" kern="0" cap="none" spc="0" normalizeH="0" baseline="0" noProof="0" dirty="0" err="1" smtClean="0">
                <a:ln>
                  <a:noFill/>
                </a:ln>
                <a:solidFill>
                  <a:sysClr val="windowText" lastClr="000000"/>
                </a:solidFill>
                <a:effectLst/>
                <a:uLnTx/>
                <a:uFillTx/>
                <a:latin typeface="Constantia"/>
                <a:ea typeface="+mn-ea"/>
                <a:cs typeface="+mn-cs"/>
              </a:rPr>
              <a:t>liquore</a:t>
            </a:r>
            <a:r>
              <a:rPr kumimoji="0" lang="en-US" sz="2800" b="0" i="0" u="none" strike="noStrike" kern="0" cap="none" spc="0" normalizeH="0" baseline="0" noProof="0" dirty="0" smtClean="0">
                <a:ln>
                  <a:noFill/>
                </a:ln>
                <a:solidFill>
                  <a:sysClr val="windowText" lastClr="000000"/>
                </a:solidFill>
                <a:effectLst/>
                <a:uLnTx/>
                <a:uFillTx/>
                <a:latin typeface="Constantia"/>
                <a:ea typeface="+mn-ea"/>
                <a:cs typeface="+mn-cs"/>
              </a:rPr>
              <a:t>, fetal size, fetal wellbeing</a:t>
            </a:r>
            <a:endParaRPr kumimoji="0" lang="en-US" sz="1800" b="0" i="0" u="none" strike="noStrike" kern="0" cap="none" spc="0" normalizeH="0" baseline="0" noProof="0" dirty="0">
              <a:ln>
                <a:noFill/>
              </a:ln>
              <a:solidFill>
                <a:sysClr val="windowText" lastClr="000000"/>
              </a:solidFill>
              <a:effectLst/>
              <a:uLnTx/>
              <a:uFillTx/>
              <a:latin typeface="Constantia"/>
              <a:ea typeface="+mn-ea"/>
              <a:cs typeface="+mn-cs"/>
            </a:endParaRPr>
          </a:p>
        </p:txBody>
      </p:sp>
      <p:pic>
        <p:nvPicPr>
          <p:cNvPr id="71683" name="Picture 3"/>
          <p:cNvPicPr>
            <a:picLocks noChangeAspect="1" noChangeArrowheads="1"/>
          </p:cNvPicPr>
          <p:nvPr/>
        </p:nvPicPr>
        <p:blipFill>
          <a:blip r:embed="rId2"/>
          <a:srcRect/>
          <a:stretch>
            <a:fillRect/>
          </a:stretch>
        </p:blipFill>
        <p:spPr bwMode="auto">
          <a:xfrm>
            <a:off x="4714876" y="3318818"/>
            <a:ext cx="3714776" cy="2853379"/>
          </a:xfrm>
          <a:prstGeom prst="rect">
            <a:avLst/>
          </a:prstGeom>
          <a:noFill/>
          <a:ln w="9525">
            <a:noFill/>
            <a:miter lim="800000"/>
            <a:headEnd/>
            <a:tailEnd/>
          </a:ln>
          <a:effectLst/>
        </p:spPr>
      </p:pic>
      <p:pic>
        <p:nvPicPr>
          <p:cNvPr id="72706" name="Picture 2"/>
          <p:cNvPicPr>
            <a:picLocks noChangeAspect="1" noChangeArrowheads="1"/>
          </p:cNvPicPr>
          <p:nvPr/>
        </p:nvPicPr>
        <p:blipFill>
          <a:blip r:embed="rId3"/>
          <a:srcRect/>
          <a:stretch>
            <a:fillRect/>
          </a:stretch>
        </p:blipFill>
        <p:spPr bwMode="auto">
          <a:xfrm>
            <a:off x="3500430" y="1484585"/>
            <a:ext cx="5286412" cy="5579144"/>
          </a:xfrm>
          <a:prstGeom prst="rect">
            <a:avLst/>
          </a:prstGeom>
          <a:noFill/>
          <a:ln w="9525">
            <a:noFill/>
            <a:miter lim="800000"/>
            <a:headEnd/>
            <a:tailEnd/>
          </a:ln>
          <a:effectLst/>
        </p:spPr>
      </p:pic>
    </p:spTree>
    <p:extLst>
      <p:ext uri="{BB962C8B-B14F-4D97-AF65-F5344CB8AC3E}">
        <p14:creationId xmlns:p14="http://schemas.microsoft.com/office/powerpoint/2010/main" xmlns="" val="38658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683568" y="0"/>
            <a:ext cx="7416824" cy="2204864"/>
          </a:xfrm>
          <a:prstGeom prst="rightArrow">
            <a:avLst/>
          </a:prstGeom>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normalizeH="0" baseline="0" noProof="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onstantia"/>
                <a:ea typeface="+mn-ea"/>
              </a:rPr>
              <a:t>ultrasoud</a:t>
            </a:r>
            <a:endParaRPr kumimoji="0" lang="ar-IQ" sz="3600" b="1" i="0" u="none" strike="noStrike" kern="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onstantia"/>
              <a:ea typeface="+mn-ea"/>
            </a:endParaRPr>
          </a:p>
        </p:txBody>
      </p:sp>
      <p:sp>
        <p:nvSpPr>
          <p:cNvPr id="3" name="Rounded Rectangle 2"/>
          <p:cNvSpPr/>
          <p:nvPr/>
        </p:nvSpPr>
        <p:spPr>
          <a:xfrm>
            <a:off x="1331640" y="2392490"/>
            <a:ext cx="6408712" cy="720080"/>
          </a:xfrm>
          <a:prstGeom prst="roundRect">
            <a:avLst/>
          </a:prstGeom>
          <a:solidFill>
            <a:srgbClr val="A5C249">
              <a:lumMod val="60000"/>
              <a:lumOff val="40000"/>
            </a:srgbClr>
          </a:solidFill>
          <a:ln w="25400" cap="flat" cmpd="sng" algn="ctr">
            <a:solidFill>
              <a:srgbClr val="0F6FC6">
                <a:shade val="50000"/>
              </a:srgbClr>
            </a:solidFill>
            <a:prstDash val="solid"/>
          </a:ln>
          <a:effectLst/>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Constantia"/>
                <a:ea typeface="+mn-ea"/>
                <a:cs typeface="+mn-cs"/>
              </a:rPr>
              <a:t>Doppler study</a:t>
            </a:r>
            <a:endParaRPr kumimoji="0" lang="en-US" sz="1800" b="0" i="0" u="none" strike="noStrike" kern="0" cap="none" spc="0" normalizeH="0" baseline="0" noProof="0" dirty="0">
              <a:ln>
                <a:noFill/>
              </a:ln>
              <a:solidFill>
                <a:sysClr val="windowText" lastClr="000000"/>
              </a:solidFill>
              <a:effectLst/>
              <a:uLnTx/>
              <a:uFillTx/>
              <a:latin typeface="Constantia"/>
              <a:ea typeface="+mn-ea"/>
              <a:cs typeface="+mn-cs"/>
            </a:endParaRPr>
          </a:p>
        </p:txBody>
      </p:sp>
      <p:pic>
        <p:nvPicPr>
          <p:cNvPr id="71682" name="Picture 2"/>
          <p:cNvPicPr>
            <a:picLocks noChangeAspect="1" noChangeArrowheads="1"/>
          </p:cNvPicPr>
          <p:nvPr/>
        </p:nvPicPr>
        <p:blipFill>
          <a:blip r:embed="rId2"/>
          <a:srcRect/>
          <a:stretch>
            <a:fillRect/>
          </a:stretch>
        </p:blipFill>
        <p:spPr bwMode="auto">
          <a:xfrm>
            <a:off x="642910" y="3429000"/>
            <a:ext cx="3943350" cy="2676525"/>
          </a:xfrm>
          <a:prstGeom prst="rect">
            <a:avLst/>
          </a:prstGeom>
          <a:noFill/>
          <a:ln w="9525">
            <a:noFill/>
            <a:miter lim="800000"/>
            <a:headEnd/>
            <a:tailEnd/>
          </a:ln>
          <a:effectLst/>
        </p:spPr>
      </p:pic>
      <p:pic>
        <p:nvPicPr>
          <p:cNvPr id="71683" name="Picture 3"/>
          <p:cNvPicPr>
            <a:picLocks noChangeAspect="1" noChangeArrowheads="1"/>
          </p:cNvPicPr>
          <p:nvPr/>
        </p:nvPicPr>
        <p:blipFill>
          <a:blip r:embed="rId3"/>
          <a:srcRect/>
          <a:stretch>
            <a:fillRect/>
          </a:stretch>
        </p:blipFill>
        <p:spPr bwMode="auto">
          <a:xfrm>
            <a:off x="4714876" y="3318818"/>
            <a:ext cx="3714776" cy="2853379"/>
          </a:xfrm>
          <a:prstGeom prst="rect">
            <a:avLst/>
          </a:prstGeom>
          <a:noFill/>
          <a:ln w="9525">
            <a:noFill/>
            <a:miter lim="800000"/>
            <a:headEnd/>
            <a:tailEnd/>
          </a:ln>
          <a:effectLst/>
        </p:spPr>
      </p:pic>
    </p:spTree>
    <p:extLst>
      <p:ext uri="{BB962C8B-B14F-4D97-AF65-F5344CB8AC3E}">
        <p14:creationId xmlns:p14="http://schemas.microsoft.com/office/powerpoint/2010/main" xmlns="" val="38658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683568" y="0"/>
            <a:ext cx="7416824" cy="2204864"/>
          </a:xfrm>
          <a:prstGeom prst="rightArrow">
            <a:avLst/>
          </a:prstGeom>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normalizeH="0" baseline="0" noProof="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onstantia"/>
                <a:ea typeface="+mn-ea"/>
              </a:rPr>
              <a:t>ultrasoud</a:t>
            </a:r>
            <a:endParaRPr kumimoji="0" lang="ar-IQ" sz="3600" b="1" i="0" u="none" strike="noStrike" kern="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onstantia"/>
              <a:ea typeface="+mn-ea"/>
            </a:endParaRPr>
          </a:p>
        </p:txBody>
      </p:sp>
      <p:sp>
        <p:nvSpPr>
          <p:cNvPr id="3" name="Rounded Rectangle 2"/>
          <p:cNvSpPr/>
          <p:nvPr/>
        </p:nvSpPr>
        <p:spPr>
          <a:xfrm>
            <a:off x="0" y="2285992"/>
            <a:ext cx="3500430" cy="2714644"/>
          </a:xfrm>
          <a:prstGeom prst="roundRect">
            <a:avLst/>
          </a:prstGeom>
          <a:solidFill>
            <a:srgbClr val="A5C249">
              <a:lumMod val="60000"/>
              <a:lumOff val="40000"/>
            </a:srgbClr>
          </a:solidFill>
          <a:ln w="25400" cap="flat" cmpd="sng" algn="ctr">
            <a:solidFill>
              <a:srgbClr val="0F6FC6">
                <a:shade val="50000"/>
              </a:srgbClr>
            </a:solidFill>
            <a:prstDash val="solid"/>
          </a:ln>
          <a:effectLst/>
        </p:spPr>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latin typeface="Constantia"/>
                <a:ea typeface="+mn-ea"/>
                <a:cs typeface="+mn-cs"/>
              </a:rPr>
              <a:t>Amount of </a:t>
            </a:r>
            <a:r>
              <a:rPr kumimoji="0" lang="en-US" sz="2800" b="0" i="0" u="none" strike="noStrike" kern="0" cap="none" spc="0" normalizeH="0" baseline="0" noProof="0" dirty="0" err="1" smtClean="0">
                <a:ln>
                  <a:noFill/>
                </a:ln>
                <a:solidFill>
                  <a:sysClr val="windowText" lastClr="000000"/>
                </a:solidFill>
                <a:effectLst/>
                <a:uLnTx/>
                <a:uFillTx/>
                <a:latin typeface="Constantia"/>
                <a:ea typeface="+mn-ea"/>
                <a:cs typeface="+mn-cs"/>
              </a:rPr>
              <a:t>liquore</a:t>
            </a:r>
            <a:r>
              <a:rPr kumimoji="0" lang="en-US" sz="2800" b="0" i="0" u="none" strike="noStrike" kern="0" cap="none" spc="0" normalizeH="0" baseline="0" noProof="0" dirty="0" smtClean="0">
                <a:ln>
                  <a:noFill/>
                </a:ln>
                <a:solidFill>
                  <a:sysClr val="windowText" lastClr="000000"/>
                </a:solidFill>
                <a:effectLst/>
                <a:uLnTx/>
                <a:uFillTx/>
                <a:latin typeface="Constantia"/>
                <a:ea typeface="+mn-ea"/>
                <a:cs typeface="+mn-cs"/>
              </a:rPr>
              <a:t>, DVP</a:t>
            </a:r>
            <a:endParaRPr kumimoji="0" lang="en-US" sz="1800" b="0" i="0" u="none" strike="noStrike" kern="0" cap="none" spc="0" normalizeH="0" baseline="0" noProof="0" dirty="0">
              <a:ln>
                <a:noFill/>
              </a:ln>
              <a:solidFill>
                <a:sysClr val="windowText" lastClr="000000"/>
              </a:solidFill>
              <a:effectLst/>
              <a:uLnTx/>
              <a:uFillTx/>
              <a:latin typeface="Constantia"/>
              <a:ea typeface="+mn-ea"/>
              <a:cs typeface="+mn-cs"/>
            </a:endParaRPr>
          </a:p>
        </p:txBody>
      </p:sp>
      <p:pic>
        <p:nvPicPr>
          <p:cNvPr id="74754" name="Picture 2"/>
          <p:cNvPicPr>
            <a:picLocks noChangeAspect="1" noChangeArrowheads="1"/>
          </p:cNvPicPr>
          <p:nvPr/>
        </p:nvPicPr>
        <p:blipFill>
          <a:blip r:embed="rId2"/>
          <a:srcRect/>
          <a:stretch>
            <a:fillRect/>
          </a:stretch>
        </p:blipFill>
        <p:spPr bwMode="auto">
          <a:xfrm>
            <a:off x="4143372" y="1857364"/>
            <a:ext cx="5000628" cy="4220042"/>
          </a:xfrm>
          <a:prstGeom prst="rect">
            <a:avLst/>
          </a:prstGeom>
          <a:noFill/>
          <a:ln w="9525">
            <a:noFill/>
            <a:miter lim="800000"/>
            <a:headEnd/>
            <a:tailEnd/>
          </a:ln>
          <a:effectLst/>
        </p:spPr>
      </p:pic>
      <p:cxnSp>
        <p:nvCxnSpPr>
          <p:cNvPr id="7" name="Straight Arrow Connector 6"/>
          <p:cNvCxnSpPr/>
          <p:nvPr/>
        </p:nvCxnSpPr>
        <p:spPr>
          <a:xfrm rot="5400000">
            <a:off x="5715008" y="3643314"/>
            <a:ext cx="1000132"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658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00034" y="-571528"/>
            <a:ext cx="7416824" cy="2204864"/>
          </a:xfrm>
          <a:prstGeom prst="rightArrow">
            <a:avLst/>
          </a:prstGeom>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normalizeH="0" baseline="0" noProof="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onstantia"/>
                <a:ea typeface="+mn-ea"/>
              </a:rPr>
              <a:t>ultrasoud</a:t>
            </a:r>
            <a:endParaRPr kumimoji="0" lang="ar-IQ" sz="3600" b="1" i="0" u="none" strike="noStrike" kern="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onstantia"/>
              <a:ea typeface="+mn-ea"/>
            </a:endParaRPr>
          </a:p>
        </p:txBody>
      </p:sp>
      <p:pic>
        <p:nvPicPr>
          <p:cNvPr id="71683" name="Picture 3"/>
          <p:cNvPicPr>
            <a:picLocks noChangeAspect="1" noChangeArrowheads="1"/>
          </p:cNvPicPr>
          <p:nvPr/>
        </p:nvPicPr>
        <p:blipFill>
          <a:blip r:embed="rId2"/>
          <a:srcRect/>
          <a:stretch>
            <a:fillRect/>
          </a:stretch>
        </p:blipFill>
        <p:spPr bwMode="auto">
          <a:xfrm>
            <a:off x="4714876" y="3318818"/>
            <a:ext cx="3714776" cy="2853379"/>
          </a:xfrm>
          <a:prstGeom prst="rect">
            <a:avLst/>
          </a:prstGeom>
          <a:noFill/>
          <a:ln w="9525">
            <a:noFill/>
            <a:miter lim="800000"/>
            <a:headEnd/>
            <a:tailEnd/>
          </a:ln>
          <a:effectLst/>
        </p:spPr>
      </p:pic>
      <p:pic>
        <p:nvPicPr>
          <p:cNvPr id="73730" name="Picture 2"/>
          <p:cNvPicPr>
            <a:picLocks noChangeAspect="1" noChangeArrowheads="1"/>
          </p:cNvPicPr>
          <p:nvPr/>
        </p:nvPicPr>
        <p:blipFill>
          <a:blip r:embed="rId3"/>
          <a:srcRect/>
          <a:stretch>
            <a:fillRect/>
          </a:stretch>
        </p:blipFill>
        <p:spPr bwMode="auto">
          <a:xfrm>
            <a:off x="214282" y="1132489"/>
            <a:ext cx="8715404" cy="5725511"/>
          </a:xfrm>
          <a:prstGeom prst="rect">
            <a:avLst/>
          </a:prstGeom>
          <a:noFill/>
          <a:ln w="9525">
            <a:noFill/>
            <a:miter lim="800000"/>
            <a:headEnd/>
            <a:tailEnd/>
          </a:ln>
          <a:effectLst/>
        </p:spPr>
      </p:pic>
    </p:spTree>
    <p:extLst>
      <p:ext uri="{BB962C8B-B14F-4D97-AF65-F5344CB8AC3E}">
        <p14:creationId xmlns:p14="http://schemas.microsoft.com/office/powerpoint/2010/main" xmlns="" val="38658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4282" y="285728"/>
            <a:ext cx="838639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perspectiveLeft"/>
              <a:lightRig rig="threePt" dir="t"/>
            </a:scene3d>
            <a:sp3d extrusionH="57150">
              <a:bevelT w="38100" h="38100" prst="slope"/>
            </a:sp3d>
          </a:bodyPr>
          <a:lstStyle/>
          <a:p>
            <a:pPr lvl="0" algn="l" rtl="0" fontAlgn="base">
              <a:spcBef>
                <a:spcPct val="0"/>
              </a:spcBef>
              <a:spcAft>
                <a:spcPct val="0"/>
              </a:spcAft>
              <a:defRPr/>
            </a:pPr>
            <a:r>
              <a:rPr lang="en-US" sz="3600" dirty="0" smtClean="0"/>
              <a:t>D.</a:t>
            </a:r>
            <a:r>
              <a:rPr lang="en-US" sz="3600" b="1" u="sng" dirty="0" smtClean="0"/>
              <a:t> Fetal monitoring in post term pregnancy</a:t>
            </a:r>
            <a:endParaRPr kumimoji="0" lang="en-US" sz="3600" b="0" i="0" u="none" strike="noStrike" kern="0" cap="none" spc="0" normalizeH="0" baseline="0" noProof="0" dirty="0" smtClean="0">
              <a:ln>
                <a:noFill/>
              </a:ln>
              <a:solidFill>
                <a:srgbClr val="FFFF00"/>
              </a:solidFill>
              <a:uLnTx/>
              <a:uFillTx/>
              <a:cs typeface="Arial" pitchFamily="34" charset="0"/>
            </a:endParaRPr>
          </a:p>
        </p:txBody>
      </p:sp>
      <p:sp>
        <p:nvSpPr>
          <p:cNvPr id="4" name="Rounded Rectangle 3"/>
          <p:cNvSpPr/>
          <p:nvPr/>
        </p:nvSpPr>
        <p:spPr>
          <a:xfrm>
            <a:off x="407503" y="1700808"/>
            <a:ext cx="7931224" cy="4234903"/>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ysClr val="windowText" lastClr="000000"/>
              </a:solidFill>
              <a:effectLst/>
              <a:uLnTx/>
              <a:uFillTx/>
              <a:latin typeface="Constantia"/>
              <a:ea typeface="+mn-ea"/>
              <a:cs typeface="+mn-cs"/>
            </a:endParaRPr>
          </a:p>
          <a:p>
            <a:pPr algn="l" rtl="0"/>
            <a:r>
              <a:rPr lang="en-US" sz="2400" dirty="0" smtClean="0"/>
              <a:t> -At least twice weekly NST and  DVP.</a:t>
            </a:r>
            <a:endParaRPr lang="en-US" sz="2800" b="1" dirty="0" smtClean="0"/>
          </a:p>
          <a:p>
            <a:pPr algn="l" rtl="0"/>
            <a:r>
              <a:rPr lang="en-US" sz="2400" dirty="0" smtClean="0"/>
              <a:t> -Fetal movements or kick count </a:t>
            </a:r>
            <a:endParaRPr lang="en-US" sz="2800" b="1" dirty="0" smtClean="0"/>
          </a:p>
          <a:p>
            <a:pPr algn="l" rtl="0"/>
            <a:r>
              <a:rPr lang="en-US" sz="2400" dirty="0" smtClean="0"/>
              <a:t> -The biophysical profile (BPP) holds no advantage over NST and </a:t>
            </a:r>
            <a:r>
              <a:rPr lang="en-US" sz="2400" dirty="0" err="1" smtClean="0"/>
              <a:t>liquore</a:t>
            </a:r>
            <a:r>
              <a:rPr lang="en-US" sz="2400" dirty="0" smtClean="0"/>
              <a:t> assessment</a:t>
            </a:r>
            <a:r>
              <a:rPr lang="en-US" sz="2000" dirty="0" smtClean="0"/>
              <a:t>.</a:t>
            </a:r>
            <a:endParaRPr lang="en-US" sz="2800" b="1" dirty="0" smtClean="0"/>
          </a:p>
          <a:p>
            <a:pPr algn="l" rtl="0"/>
            <a:r>
              <a:rPr lang="en-US" sz="2000" dirty="0" smtClean="0"/>
              <a:t> -</a:t>
            </a:r>
            <a:r>
              <a:rPr lang="en-US" sz="2400" dirty="0" smtClean="0"/>
              <a:t>Umbilical artery Doppler to detect IUGR</a:t>
            </a:r>
            <a:endParaRPr lang="en-US" sz="2800" b="1" dirty="0" smtClean="0"/>
          </a:p>
          <a:p>
            <a:pPr algn="l" rtl="0"/>
            <a:r>
              <a:rPr lang="en-US" sz="2400" dirty="0" smtClean="0"/>
              <a:t> -CST If positive indicates delivery by caesarean section</a:t>
            </a:r>
            <a:r>
              <a:rPr lang="en-US" dirty="0" smtClean="0"/>
              <a:t>.</a:t>
            </a:r>
            <a:endParaRPr lang="en-US" sz="2000" b="1" dirty="0"/>
          </a:p>
        </p:txBody>
      </p:sp>
    </p:spTree>
    <p:extLst>
      <p:ext uri="{BB962C8B-B14F-4D97-AF65-F5344CB8AC3E}">
        <p14:creationId xmlns:p14="http://schemas.microsoft.com/office/powerpoint/2010/main" xmlns="" val="15108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8504" y="435496"/>
            <a:ext cx="7743936" cy="2648880"/>
          </a:xfrm>
          <a:prstGeom prst="roundRect">
            <a:avLst/>
          </a:prstGeom>
          <a:solidFill>
            <a:srgbClr val="0F6FC6">
              <a:alpha val="55000"/>
            </a:srgbClr>
          </a:solidFill>
          <a:ln w="25400" cap="flat" cmpd="sng" algn="ctr">
            <a:solidFill>
              <a:srgbClr val="0F6FC6">
                <a:shade val="50000"/>
              </a:srgbClr>
            </a:solidFill>
            <a:prstDash val="solid"/>
          </a:ln>
          <a:effectLst/>
        </p:spPr>
        <p:txBody>
          <a:bodyPr rtlCol="1" anchor="ctr"/>
          <a:lstStyle/>
          <a:p>
            <a:pPr algn="ctr" rtl="0"/>
            <a:r>
              <a:rPr lang="en-US" sz="5400" b="1" dirty="0" smtClean="0"/>
              <a:t>Post-term pregnancy      </a:t>
            </a:r>
            <a:endParaRPr lang="en-US" sz="5400" b="1" dirty="0"/>
          </a:p>
        </p:txBody>
      </p:sp>
      <p:sp>
        <p:nvSpPr>
          <p:cNvPr id="4" name="Rounded Rectangle 1"/>
          <p:cNvSpPr/>
          <p:nvPr/>
        </p:nvSpPr>
        <p:spPr>
          <a:xfrm>
            <a:off x="2500298" y="3000373"/>
            <a:ext cx="4380518" cy="2428892"/>
          </a:xfrm>
          <a:prstGeom prst="roundRect">
            <a:avLst/>
          </a:prstGeom>
          <a:solidFill>
            <a:srgbClr val="0F6FC6">
              <a:alpha val="36000"/>
            </a:srgbClr>
          </a:solidFill>
          <a:ln w="25400" cap="flat" cmpd="sng" algn="ctr">
            <a:solidFill>
              <a:srgbClr val="0F6FC6">
                <a:shade val="50000"/>
              </a:srgbClr>
            </a:solidFill>
            <a:prstDash val="solid"/>
          </a:ln>
          <a:effectLst/>
        </p:spPr>
        <p:txBody>
          <a:bodyPr rtlCol="1" anchor="ctr"/>
          <a:lstStyle/>
          <a:p>
            <a:pPr algn="ctr"/>
            <a:r>
              <a:rPr lang="en-GB" sz="4400" b="1" kern="0" cap="all" dirty="0" smtClean="0">
                <a:solidFill>
                  <a:srgbClr val="FFFF00"/>
                </a:solidFill>
                <a:latin typeface="Constantia"/>
              </a:rPr>
              <a:t> </a:t>
            </a:r>
            <a:r>
              <a:rPr lang="en-US" sz="4400" dirty="0" smtClean="0"/>
              <a:t>Dr ban </a:t>
            </a:r>
            <a:r>
              <a:rPr lang="en-US" sz="4400" dirty="0" err="1" smtClean="0"/>
              <a:t>hadi</a:t>
            </a:r>
            <a:endParaRPr lang="en-US" sz="4400" dirty="0" smtClean="0"/>
          </a:p>
          <a:p>
            <a:pPr algn="ctr"/>
            <a:r>
              <a:rPr lang="en-US" sz="4400" dirty="0" smtClean="0"/>
              <a:t>F.I.C.O.G.2019</a:t>
            </a:r>
            <a:endParaRPr lang="en-US" sz="4400" dirty="0" smtClean="0"/>
          </a:p>
          <a:p>
            <a:pPr lvl="0" algn="ctr"/>
            <a:endParaRPr kumimoji="0" lang="ar-IQ" sz="2400" b="0" i="0" u="none" strike="noStrike" kern="0" cap="none" spc="0" normalizeH="0" baseline="0" noProof="0" dirty="0">
              <a:ln>
                <a:noFill/>
              </a:ln>
              <a:solidFill>
                <a:srgbClr val="FFFF00"/>
              </a:solidFill>
              <a:effectLst/>
              <a:uLnTx/>
              <a:uFillTx/>
              <a:latin typeface="Constantia"/>
              <a:ea typeface="+mn-ea"/>
            </a:endParaRPr>
          </a:p>
        </p:txBody>
      </p:sp>
    </p:spTree>
    <p:extLst>
      <p:ext uri="{BB962C8B-B14F-4D97-AF65-F5344CB8AC3E}">
        <p14:creationId xmlns:p14="http://schemas.microsoft.com/office/powerpoint/2010/main" xmlns="" val="297339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4282" y="285728"/>
            <a:ext cx="559371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perspectiveLeft"/>
              <a:lightRig rig="threePt" dir="t"/>
            </a:scene3d>
            <a:sp3d extrusionH="57150">
              <a:bevelT w="38100" h="38100" prst="slope"/>
            </a:sp3d>
          </a:bodyPr>
          <a:lstStyle/>
          <a:p>
            <a:pPr lvl="0" algn="l" rtl="0" fontAlgn="base">
              <a:spcBef>
                <a:spcPct val="0"/>
              </a:spcBef>
              <a:spcAft>
                <a:spcPct val="0"/>
              </a:spcAft>
              <a:defRPr/>
            </a:pPr>
            <a:r>
              <a:rPr lang="en-US" sz="3600" b="1" i="1" dirty="0" smtClean="0"/>
              <a:t>E. Sweeping the membranes</a:t>
            </a:r>
            <a:endParaRPr kumimoji="0" lang="en-US" sz="3600" b="0" i="0" u="none" strike="noStrike" kern="0" cap="none" spc="0" normalizeH="0" baseline="0" noProof="0" dirty="0" smtClean="0">
              <a:ln>
                <a:noFill/>
              </a:ln>
              <a:solidFill>
                <a:srgbClr val="FFFF00"/>
              </a:solidFill>
              <a:uLnTx/>
              <a:uFillTx/>
              <a:cs typeface="Arial" pitchFamily="34" charset="0"/>
            </a:endParaRPr>
          </a:p>
        </p:txBody>
      </p:sp>
      <p:sp>
        <p:nvSpPr>
          <p:cNvPr id="4" name="Rounded Rectangle 3"/>
          <p:cNvSpPr/>
          <p:nvPr/>
        </p:nvSpPr>
        <p:spPr>
          <a:xfrm>
            <a:off x="407503" y="1700808"/>
            <a:ext cx="7931224" cy="4234903"/>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ysClr val="windowText" lastClr="000000"/>
              </a:solidFill>
              <a:effectLst/>
              <a:uLnTx/>
              <a:uFillTx/>
              <a:latin typeface="Constantia"/>
              <a:ea typeface="+mn-ea"/>
              <a:cs typeface="+mn-cs"/>
            </a:endParaRPr>
          </a:p>
          <a:p>
            <a:pPr algn="l" rtl="0"/>
            <a:r>
              <a:rPr lang="en-US" sz="2400" dirty="0" smtClean="0"/>
              <a:t> </a:t>
            </a:r>
            <a:r>
              <a:rPr lang="en-US" sz="2800" dirty="0" smtClean="0"/>
              <a:t>at or beyond 40 weeks appears to reduce the incidence of post term pregnancy and the frequency of using other methods of induction</a:t>
            </a:r>
            <a:endParaRPr lang="en-US" sz="2000" b="1" dirty="0"/>
          </a:p>
        </p:txBody>
      </p:sp>
    </p:spTree>
    <p:extLst>
      <p:ext uri="{BB962C8B-B14F-4D97-AF65-F5344CB8AC3E}">
        <p14:creationId xmlns:p14="http://schemas.microsoft.com/office/powerpoint/2010/main" xmlns="" val="15108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4282" y="285728"/>
            <a:ext cx="435003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perspectiveLeft"/>
              <a:lightRig rig="threePt" dir="t"/>
            </a:scene3d>
            <a:sp3d extrusionH="57150">
              <a:bevelT w="38100" h="38100" prst="slope"/>
            </a:sp3d>
          </a:bodyPr>
          <a:lstStyle/>
          <a:p>
            <a:pPr lvl="0" algn="l" rtl="0" fontAlgn="base">
              <a:spcBef>
                <a:spcPct val="0"/>
              </a:spcBef>
              <a:spcAft>
                <a:spcPct val="0"/>
              </a:spcAft>
              <a:defRPr/>
            </a:pPr>
            <a:r>
              <a:rPr lang="en-US" sz="3600" b="1" i="1" dirty="0" smtClean="0"/>
              <a:t>F. Induction of </a:t>
            </a:r>
            <a:r>
              <a:rPr lang="en-US" sz="3600" b="1" i="1" dirty="0" err="1" smtClean="0"/>
              <a:t>labour</a:t>
            </a:r>
            <a:r>
              <a:rPr lang="en-US" sz="3600" dirty="0" smtClean="0"/>
              <a:t> </a:t>
            </a:r>
            <a:endParaRPr kumimoji="0" lang="en-US" sz="3600" b="0" i="0" u="none" strike="noStrike" kern="0" cap="none" spc="0" normalizeH="0" baseline="0" noProof="0" dirty="0" smtClean="0">
              <a:ln>
                <a:noFill/>
              </a:ln>
              <a:solidFill>
                <a:srgbClr val="FFFF00"/>
              </a:solidFill>
              <a:uLnTx/>
              <a:uFillTx/>
              <a:cs typeface="Arial" pitchFamily="34" charset="0"/>
            </a:endParaRPr>
          </a:p>
        </p:txBody>
      </p:sp>
      <p:sp>
        <p:nvSpPr>
          <p:cNvPr id="4" name="Rounded Rectangle 3"/>
          <p:cNvSpPr/>
          <p:nvPr/>
        </p:nvSpPr>
        <p:spPr>
          <a:xfrm>
            <a:off x="407503" y="1700808"/>
            <a:ext cx="7931224" cy="4234903"/>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smtClean="0">
              <a:ln>
                <a:noFill/>
              </a:ln>
              <a:solidFill>
                <a:sysClr val="windowText" lastClr="000000"/>
              </a:solidFill>
              <a:effectLst/>
              <a:uLnTx/>
              <a:uFillTx/>
              <a:latin typeface="Constantia"/>
              <a:ea typeface="+mn-ea"/>
              <a:cs typeface="+mn-cs"/>
            </a:endParaRPr>
          </a:p>
          <a:p>
            <a:pPr algn="l" rtl="0"/>
            <a:r>
              <a:rPr lang="en-US" sz="2400" dirty="0" smtClean="0"/>
              <a:t> </a:t>
            </a:r>
            <a:r>
              <a:rPr lang="en-US" sz="2800" dirty="0" smtClean="0"/>
              <a:t>at 41 completed weeks and beyond reduces the </a:t>
            </a:r>
            <a:r>
              <a:rPr lang="en-US" sz="2800" dirty="0" err="1" smtClean="0"/>
              <a:t>perinatal</a:t>
            </a:r>
            <a:r>
              <a:rPr lang="en-US" sz="2800" dirty="0" smtClean="0"/>
              <a:t> mortality, </a:t>
            </a:r>
            <a:r>
              <a:rPr lang="en-US" sz="2800" dirty="0" err="1" smtClean="0"/>
              <a:t>meconium</a:t>
            </a:r>
            <a:r>
              <a:rPr lang="en-US" sz="2800" dirty="0" smtClean="0"/>
              <a:t> staining of amniotic fluid and caesarean section compared to conservative management which involves monitoring the fetal condition until spontaneous onset of </a:t>
            </a:r>
            <a:r>
              <a:rPr lang="en-US" sz="2800" dirty="0" err="1" smtClean="0"/>
              <a:t>labour</a:t>
            </a:r>
            <a:r>
              <a:rPr lang="en-US" sz="2800" dirty="0" smtClean="0"/>
              <a:t>.</a:t>
            </a:r>
            <a:endParaRPr lang="en-US" sz="2800" b="1" dirty="0"/>
          </a:p>
        </p:txBody>
      </p:sp>
    </p:spTree>
    <p:extLst>
      <p:ext uri="{BB962C8B-B14F-4D97-AF65-F5344CB8AC3E}">
        <p14:creationId xmlns:p14="http://schemas.microsoft.com/office/powerpoint/2010/main" xmlns="" val="15108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63500" y="544716"/>
            <a:ext cx="6840760" cy="936104"/>
          </a:xfrm>
          <a:prstGeom prst="roundRect">
            <a:avLst/>
          </a:prstGeom>
          <a:solidFill>
            <a:srgbClr val="0F6FC6">
              <a:alpha val="52000"/>
            </a:srgbClr>
          </a:solidFill>
          <a:ln w="25400" cap="flat" cmpd="sng" algn="ctr">
            <a:solidFill>
              <a:srgbClr val="0F6FC6">
                <a:shade val="50000"/>
              </a:srgbClr>
            </a:solidFill>
            <a:prstDash val="solid"/>
          </a:ln>
          <a:effectLst/>
        </p:spPr>
        <p:txBody>
          <a:bodyPr rtlCol="1" anchor="ctr"/>
          <a:lstStyle/>
          <a:p>
            <a:pPr algn="l" rtl="0"/>
            <a:r>
              <a:rPr lang="en-US" sz="3200" i="1" u="sng" dirty="0" smtClean="0"/>
              <a:t>A-if the date is confirmed and the cervix is </a:t>
            </a:r>
            <a:r>
              <a:rPr lang="en-US" sz="3200" i="1" u="sng" dirty="0" err="1" smtClean="0"/>
              <a:t>favourable</a:t>
            </a:r>
            <a:r>
              <a:rPr lang="en-US" sz="3200" dirty="0" smtClean="0"/>
              <a:t>, </a:t>
            </a:r>
            <a:endParaRPr lang="en-US" sz="3200" b="1" dirty="0"/>
          </a:p>
        </p:txBody>
      </p:sp>
      <p:sp>
        <p:nvSpPr>
          <p:cNvPr id="3" name="Rounded Rectangle 2"/>
          <p:cNvSpPr/>
          <p:nvPr/>
        </p:nvSpPr>
        <p:spPr>
          <a:xfrm>
            <a:off x="663500" y="1786844"/>
            <a:ext cx="6840760" cy="1570148"/>
          </a:xfrm>
          <a:prstGeom prst="roundRect">
            <a:avLst/>
          </a:prstGeom>
          <a:solidFill>
            <a:srgbClr val="0F6FC6">
              <a:alpha val="52000"/>
            </a:srgbClr>
          </a:solidFill>
          <a:ln w="25400" cap="flat" cmpd="sng" algn="ctr">
            <a:solidFill>
              <a:srgbClr val="0F6FC6">
                <a:shade val="50000"/>
              </a:srgbClr>
            </a:solidFill>
            <a:prstDash val="solid"/>
          </a:ln>
          <a:effectLst/>
        </p:spPr>
        <p:txBody>
          <a:bodyPr rtlCol="1" anchor="ctr"/>
          <a:lstStyle/>
          <a:p>
            <a:pPr lvl="0" algn="l" rtl="0">
              <a:defRPr/>
            </a:pPr>
            <a:r>
              <a:rPr lang="en-US" sz="3200" dirty="0" err="1" smtClean="0"/>
              <a:t>labour</a:t>
            </a:r>
            <a:r>
              <a:rPr lang="en-US" sz="3200" dirty="0" smtClean="0"/>
              <a:t> should be induced with artificial rupture of membranes and intra venous (IV) </a:t>
            </a:r>
            <a:r>
              <a:rPr lang="en-US" sz="3200" dirty="0" err="1" smtClean="0"/>
              <a:t>oxytocin</a:t>
            </a:r>
            <a:endParaRPr kumimoji="0" lang="en-US" sz="32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4" name="Rounded Rectangle 3"/>
          <p:cNvSpPr/>
          <p:nvPr/>
        </p:nvSpPr>
        <p:spPr>
          <a:xfrm>
            <a:off x="677450" y="3789040"/>
            <a:ext cx="6823508" cy="1640224"/>
          </a:xfrm>
          <a:prstGeom prst="roundRect">
            <a:avLst/>
          </a:prstGeom>
          <a:solidFill>
            <a:srgbClr val="0F6FC6">
              <a:alpha val="26000"/>
            </a:srgbClr>
          </a:solidFill>
          <a:ln w="25400" cap="flat" cmpd="sng" algn="ctr">
            <a:solidFill>
              <a:srgbClr val="0F6FC6">
                <a:shade val="50000"/>
              </a:srgbClr>
            </a:solidFill>
            <a:prstDash val="solid"/>
          </a:ln>
          <a:effectLst/>
        </p:spPr>
        <p:txBody>
          <a:bodyPr rtlCol="1" anchor="ctr"/>
          <a:lstStyle/>
          <a:p>
            <a:pPr lvl="0" algn="l" rtl="0">
              <a:defRPr/>
            </a:pPr>
            <a:r>
              <a:rPr lang="en-US" sz="3200" dirty="0" smtClean="0"/>
              <a:t>with </a:t>
            </a:r>
            <a:r>
              <a:rPr lang="en-US" sz="3200" dirty="0" err="1" smtClean="0"/>
              <a:t>continous</a:t>
            </a:r>
            <a:r>
              <a:rPr lang="en-US" sz="3200" dirty="0" smtClean="0"/>
              <a:t> intra partum fetal monitoring for deceleration</a:t>
            </a:r>
            <a:endParaRPr kumimoji="0" lang="en-US" sz="3200" b="0" i="0" u="none" strike="noStrike" kern="0" cap="none" spc="0" normalizeH="0" baseline="0" noProof="0" dirty="0">
              <a:ln>
                <a:noFill/>
              </a:ln>
              <a:solidFill>
                <a:sysClr val="window" lastClr="FFFFFF"/>
              </a:solidFill>
              <a:effectLst/>
              <a:uLnTx/>
              <a:uFillTx/>
              <a:latin typeface="Constantia"/>
              <a:ea typeface="+mn-ea"/>
              <a:cs typeface="+mn-cs"/>
            </a:endParaRPr>
          </a:p>
        </p:txBody>
      </p:sp>
    </p:spTree>
    <p:extLst>
      <p:ext uri="{BB962C8B-B14F-4D97-AF65-F5344CB8AC3E}">
        <p14:creationId xmlns:p14="http://schemas.microsoft.com/office/powerpoint/2010/main" xmlns="" val="1823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63500" y="544716"/>
            <a:ext cx="6840760" cy="936104"/>
          </a:xfrm>
          <a:prstGeom prst="roundRect">
            <a:avLst/>
          </a:prstGeom>
          <a:solidFill>
            <a:srgbClr val="0F6FC6">
              <a:alpha val="52000"/>
            </a:srgbClr>
          </a:solidFill>
          <a:ln w="25400" cap="flat" cmpd="sng" algn="ctr">
            <a:solidFill>
              <a:srgbClr val="0F6FC6">
                <a:shade val="50000"/>
              </a:srgbClr>
            </a:solidFill>
            <a:prstDash val="solid"/>
          </a:ln>
          <a:effectLst/>
        </p:spPr>
        <p:txBody>
          <a:bodyPr rtlCol="1" anchor="ctr"/>
          <a:lstStyle/>
          <a:p>
            <a:pPr algn="l" rtl="0"/>
            <a:r>
              <a:rPr lang="en-US" sz="3200" i="1" u="sng" dirty="0" smtClean="0"/>
              <a:t>B-if the date is confirmed and the cervix is </a:t>
            </a:r>
            <a:r>
              <a:rPr lang="en-US" sz="3200" i="1" u="sng" dirty="0" err="1" smtClean="0"/>
              <a:t>unfavourable</a:t>
            </a:r>
            <a:r>
              <a:rPr lang="en-US" sz="3200" i="1" u="sng" dirty="0" smtClean="0"/>
              <a:t> </a:t>
            </a:r>
            <a:r>
              <a:rPr lang="en-US" sz="3200" dirty="0" smtClean="0"/>
              <a:t>there are two options </a:t>
            </a:r>
            <a:endParaRPr lang="en-US" sz="3200" b="1" dirty="0"/>
          </a:p>
        </p:txBody>
      </p:sp>
      <p:sp>
        <p:nvSpPr>
          <p:cNvPr id="3" name="Rounded Rectangle 2"/>
          <p:cNvSpPr/>
          <p:nvPr/>
        </p:nvSpPr>
        <p:spPr>
          <a:xfrm>
            <a:off x="663500" y="1786844"/>
            <a:ext cx="6840760" cy="1570148"/>
          </a:xfrm>
          <a:prstGeom prst="roundRect">
            <a:avLst/>
          </a:prstGeom>
          <a:solidFill>
            <a:srgbClr val="0F6FC6">
              <a:alpha val="52000"/>
            </a:srgbClr>
          </a:solidFill>
          <a:ln w="25400" cap="flat" cmpd="sng" algn="ctr">
            <a:solidFill>
              <a:srgbClr val="0F6FC6">
                <a:shade val="50000"/>
              </a:srgbClr>
            </a:solidFill>
            <a:prstDash val="solid"/>
          </a:ln>
          <a:effectLst/>
        </p:spPr>
        <p:txBody>
          <a:bodyPr rtlCol="1" anchor="ctr"/>
          <a:lstStyle/>
          <a:p>
            <a:pPr lvl="0" algn="l" rtl="0">
              <a:defRPr/>
            </a:pPr>
            <a:r>
              <a:rPr lang="en-US" sz="2800" dirty="0" smtClean="0"/>
              <a:t>Induce </a:t>
            </a:r>
            <a:r>
              <a:rPr lang="en-US" sz="2800" dirty="0" err="1" smtClean="0"/>
              <a:t>labour</a:t>
            </a:r>
            <a:r>
              <a:rPr lang="en-US" sz="2800" dirty="0" smtClean="0"/>
              <a:t>:- by using of PGE2 gel or vaginal suppositories or the use of Foley's catheter &amp; extra-amniotic infusion of NS</a:t>
            </a:r>
            <a:endParaRPr kumimoji="0" lang="en-US" sz="2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4" name="Rounded Rectangle 3"/>
          <p:cNvSpPr/>
          <p:nvPr/>
        </p:nvSpPr>
        <p:spPr>
          <a:xfrm>
            <a:off x="677450" y="3789040"/>
            <a:ext cx="7037822" cy="2283166"/>
          </a:xfrm>
          <a:prstGeom prst="roundRect">
            <a:avLst/>
          </a:prstGeom>
          <a:solidFill>
            <a:srgbClr val="0F6FC6">
              <a:alpha val="26000"/>
            </a:srgbClr>
          </a:solidFill>
          <a:ln w="25400" cap="flat" cmpd="sng" algn="ctr">
            <a:solidFill>
              <a:srgbClr val="0F6FC6">
                <a:shade val="50000"/>
              </a:srgbClr>
            </a:solidFill>
            <a:prstDash val="solid"/>
          </a:ln>
          <a:effectLst/>
        </p:spPr>
        <p:txBody>
          <a:bodyPr rtlCol="1" anchor="ctr"/>
          <a:lstStyle/>
          <a:p>
            <a:pPr lvl="0" algn="l" rtl="0"/>
            <a:r>
              <a:rPr lang="en-US" sz="2800" dirty="0" smtClean="0"/>
              <a:t>Observation:-both NST &amp; AFI should be performed twice weekly.</a:t>
            </a:r>
            <a:endParaRPr lang="en-US" sz="2800" b="1" dirty="0" smtClean="0"/>
          </a:p>
          <a:p>
            <a:pPr algn="l" rtl="0"/>
            <a:r>
              <a:rPr lang="ar-IQ" sz="2800" dirty="0" smtClean="0"/>
              <a:t>  </a:t>
            </a:r>
            <a:r>
              <a:rPr lang="en-US" sz="2800" dirty="0" smtClean="0"/>
              <a:t>Delivery should take place if the NST becomes non reactive or If the AFI is   &lt;5  cm or DVP &lt;2 cm.</a:t>
            </a:r>
            <a:endParaRPr lang="en-US" sz="2800" b="1" dirty="0"/>
          </a:p>
        </p:txBody>
      </p:sp>
    </p:spTree>
    <p:extLst>
      <p:ext uri="{BB962C8B-B14F-4D97-AF65-F5344CB8AC3E}">
        <p14:creationId xmlns:p14="http://schemas.microsoft.com/office/powerpoint/2010/main" xmlns="" val="1823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4348" y="500042"/>
            <a:ext cx="6840760" cy="936104"/>
          </a:xfrm>
          <a:prstGeom prst="roundRect">
            <a:avLst/>
          </a:prstGeom>
          <a:solidFill>
            <a:srgbClr val="0F6FC6">
              <a:alpha val="52000"/>
            </a:srgbClr>
          </a:solidFill>
          <a:ln w="25400" cap="flat" cmpd="sng" algn="ctr">
            <a:solidFill>
              <a:srgbClr val="0F6FC6">
                <a:shade val="50000"/>
              </a:srgbClr>
            </a:solidFill>
            <a:prstDash val="solid"/>
          </a:ln>
          <a:effectLst/>
        </p:spPr>
        <p:txBody>
          <a:bodyPr rtlCol="1" anchor="ctr"/>
          <a:lstStyle/>
          <a:p>
            <a:pPr algn="l" rtl="0"/>
            <a:r>
              <a:rPr lang="en-US" sz="3200" i="1" u="sng" dirty="0" smtClean="0"/>
              <a:t>C- if the date is uncertain:-</a:t>
            </a:r>
            <a:endParaRPr lang="en-US" sz="3200" b="1" dirty="0"/>
          </a:p>
        </p:txBody>
      </p:sp>
      <p:sp>
        <p:nvSpPr>
          <p:cNvPr id="3" name="Rounded Rectangle 2"/>
          <p:cNvSpPr/>
          <p:nvPr/>
        </p:nvSpPr>
        <p:spPr>
          <a:xfrm>
            <a:off x="663500" y="1786844"/>
            <a:ext cx="6840760" cy="1570148"/>
          </a:xfrm>
          <a:prstGeom prst="roundRect">
            <a:avLst/>
          </a:prstGeom>
          <a:solidFill>
            <a:srgbClr val="0F6FC6">
              <a:alpha val="52000"/>
            </a:srgbClr>
          </a:solidFill>
          <a:ln w="25400" cap="flat" cmpd="sng" algn="ctr">
            <a:solidFill>
              <a:srgbClr val="0F6FC6">
                <a:shade val="50000"/>
              </a:srgbClr>
            </a:solidFill>
            <a:prstDash val="solid"/>
          </a:ln>
          <a:effectLst/>
        </p:spPr>
        <p:txBody>
          <a:bodyPr rtlCol="1" anchor="ctr"/>
          <a:lstStyle/>
          <a:p>
            <a:pPr lvl="0" algn="l" rtl="0">
              <a:defRPr/>
            </a:pPr>
            <a:r>
              <a:rPr lang="en-US" sz="2800" dirty="0" smtClean="0"/>
              <a:t>Both the NST &amp; AFI can be performed twice weekly while waiting for spontaneous   </a:t>
            </a:r>
            <a:r>
              <a:rPr lang="en-US" sz="2800" dirty="0" err="1" smtClean="0"/>
              <a:t>labour</a:t>
            </a:r>
            <a:r>
              <a:rPr lang="en-US" sz="2800" dirty="0" smtClean="0"/>
              <a:t> to occur.</a:t>
            </a:r>
            <a:endParaRPr kumimoji="0" lang="en-US" sz="2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4" name="Rounded Rectangle 3"/>
          <p:cNvSpPr/>
          <p:nvPr/>
        </p:nvSpPr>
        <p:spPr>
          <a:xfrm>
            <a:off x="677450" y="3789040"/>
            <a:ext cx="7037822" cy="2283166"/>
          </a:xfrm>
          <a:prstGeom prst="roundRect">
            <a:avLst/>
          </a:prstGeom>
          <a:solidFill>
            <a:srgbClr val="0F6FC6">
              <a:alpha val="26000"/>
            </a:srgbClr>
          </a:solidFill>
          <a:ln w="25400" cap="flat" cmpd="sng" algn="ctr">
            <a:solidFill>
              <a:srgbClr val="0F6FC6">
                <a:shade val="50000"/>
              </a:srgbClr>
            </a:solidFill>
            <a:prstDash val="solid"/>
          </a:ln>
          <a:effectLst/>
        </p:spPr>
        <p:txBody>
          <a:bodyPr rtlCol="1" anchor="ctr"/>
          <a:lstStyle/>
          <a:p>
            <a:pPr algn="l" rtl="0"/>
            <a:r>
              <a:rPr lang="en-US" sz="2800" dirty="0" smtClean="0"/>
              <a:t>Delivery should take place if the NST becomes non reactive or if the AFI &lt;5 cm</a:t>
            </a:r>
            <a:endParaRPr lang="en-US" sz="2800" b="1" dirty="0" smtClean="0"/>
          </a:p>
          <a:p>
            <a:pPr algn="l" rtl="0"/>
            <a:r>
              <a:rPr lang="en-US" sz="2800" dirty="0" smtClean="0"/>
              <a:t> </a:t>
            </a:r>
            <a:endParaRPr lang="en-US" sz="2800" b="1" dirty="0"/>
          </a:p>
        </p:txBody>
      </p:sp>
    </p:spTree>
    <p:extLst>
      <p:ext uri="{BB962C8B-B14F-4D97-AF65-F5344CB8AC3E}">
        <p14:creationId xmlns:p14="http://schemas.microsoft.com/office/powerpoint/2010/main" xmlns="" val="1823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30352" y="188640"/>
            <a:ext cx="6417912" cy="1656184"/>
          </a:xfrm>
          <a:prstGeom prst="rightArrow">
            <a:avLst/>
          </a:prstGeom>
          <a:solidFill>
            <a:srgbClr val="0F6FC6">
              <a:alpha val="66000"/>
            </a:srgbClr>
          </a:solidFill>
          <a:ln w="25400" cap="flat" cmpd="sng" algn="ctr">
            <a:solidFill>
              <a:srgbClr val="0F6FC6">
                <a:shade val="50000"/>
              </a:srgbClr>
            </a:solidFill>
            <a:prstDash val="solid"/>
          </a:ln>
          <a:effectLst/>
        </p:spPr>
        <p:txBody>
          <a:bodyPr rtlCol="1" anchor="ctr"/>
          <a:lstStyle/>
          <a:p>
            <a:pPr algn="l">
              <a:defRPr/>
            </a:pPr>
            <a:r>
              <a:rPr lang="en-US" sz="3600" dirty="0" smtClean="0"/>
              <a:t>Notes:</a:t>
            </a:r>
            <a:endParaRPr lang="en-US" sz="3600" b="1" dirty="0" smtClean="0"/>
          </a:p>
          <a:p>
            <a:pPr marL="0" marR="0" lvl="0" indent="0" algn="l" defTabSz="914400" eaLnBrk="1" fontAlgn="auto" latinLnBrk="0" hangingPunct="1">
              <a:lnSpc>
                <a:spcPct val="100000"/>
              </a:lnSpc>
              <a:spcBef>
                <a:spcPts val="0"/>
              </a:spcBef>
              <a:spcAft>
                <a:spcPts val="0"/>
              </a:spcAft>
              <a:buClrTx/>
              <a:buSzTx/>
              <a:buFontTx/>
              <a:buNone/>
              <a:tabLst/>
              <a:defRPr/>
            </a:pPr>
            <a:endParaRPr kumimoji="0" lang="ar-IQ" sz="3600" b="0" i="0" u="none" strike="noStrike" kern="0" cap="none" spc="0" normalizeH="0" baseline="0" noProof="0" dirty="0">
              <a:ln>
                <a:noFill/>
              </a:ln>
              <a:solidFill>
                <a:sysClr val="window" lastClr="FFFFFF"/>
              </a:solidFill>
              <a:effectLst/>
              <a:uLnTx/>
              <a:uFillTx/>
              <a:latin typeface="Constantia"/>
              <a:ea typeface="+mn-ea"/>
            </a:endParaRPr>
          </a:p>
        </p:txBody>
      </p:sp>
      <p:sp>
        <p:nvSpPr>
          <p:cNvPr id="3" name="Rounded Rectangle 2"/>
          <p:cNvSpPr/>
          <p:nvPr/>
        </p:nvSpPr>
        <p:spPr>
          <a:xfrm>
            <a:off x="530352" y="1988840"/>
            <a:ext cx="6705944" cy="4392488"/>
          </a:xfrm>
          <a:prstGeom prst="roundRect">
            <a:avLst/>
          </a:prstGeom>
          <a:solidFill>
            <a:srgbClr val="0F6FC6">
              <a:alpha val="59000"/>
            </a:srgbClr>
          </a:solidFill>
          <a:ln w="25400" cap="flat" cmpd="sng" algn="ctr">
            <a:solidFill>
              <a:srgbClr val="0F6FC6">
                <a:shade val="50000"/>
              </a:srgbClr>
            </a:solidFill>
            <a:prstDash val="solid"/>
          </a:ln>
          <a:effectLst/>
        </p:spPr>
        <p:txBody>
          <a:bodyPr rtlCol="1"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latin typeface="Constantia"/>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latin typeface="Constantia"/>
              <a:ea typeface="+mn-ea"/>
              <a:cs typeface="+mn-cs"/>
            </a:endParaRPr>
          </a:p>
          <a:p>
            <a:pPr lvl="0" algn="l"/>
            <a:r>
              <a:rPr lang="en-US" sz="2800" dirty="0" smtClean="0"/>
              <a:t>Those with decreased amniotic fluid volume: </a:t>
            </a:r>
            <a:r>
              <a:rPr lang="en-US" sz="2800" dirty="0" err="1" smtClean="0"/>
              <a:t>amnio</a:t>
            </a:r>
            <a:r>
              <a:rPr lang="en-US" sz="2800" dirty="0" smtClean="0"/>
              <a:t>-infusion with 1000 ml of warm normal saline solution can be performed; it will prevent cord compression &amp; signs of fetal distress</a:t>
            </a:r>
            <a:r>
              <a:rPr kumimoji="0" lang="en-US" sz="2800" b="0" i="0" u="none" strike="noStrike" kern="0" cap="none" spc="0" normalizeH="0" baseline="0" noProof="0" dirty="0" smtClean="0">
                <a:ln>
                  <a:noFill/>
                </a:ln>
                <a:solidFill>
                  <a:sysClr val="windowText" lastClr="000000"/>
                </a:solidFill>
                <a:effectLst/>
                <a:uLnTx/>
                <a:uFillTx/>
                <a:latin typeface="Constantia"/>
                <a:ea typeface="+mn-ea"/>
                <a:cs typeface="+mn-cs"/>
              </a:rPr>
              <a:t> </a:t>
            </a:r>
            <a:br>
              <a:rPr kumimoji="0" lang="en-US" sz="2800" b="0" i="0" u="none" strike="noStrike" kern="0" cap="none" spc="0" normalizeH="0" baseline="0" noProof="0" dirty="0" smtClean="0">
                <a:ln>
                  <a:noFill/>
                </a:ln>
                <a:solidFill>
                  <a:sysClr val="windowText" lastClr="000000"/>
                </a:solidFill>
                <a:effectLst/>
                <a:uLnTx/>
                <a:uFillTx/>
                <a:latin typeface="Constantia"/>
                <a:ea typeface="+mn-ea"/>
                <a:cs typeface="+mn-cs"/>
              </a:rPr>
            </a:br>
            <a:endParaRPr kumimoji="0" lang="ar-IQ" sz="2800" b="0" i="0" u="none" strike="noStrike" kern="0" cap="none" spc="0" normalizeH="0" baseline="0" noProof="0" dirty="0">
              <a:ln>
                <a:noFill/>
              </a:ln>
              <a:solidFill>
                <a:sysClr val="window" lastClr="FFFFFF"/>
              </a:solidFill>
              <a:effectLst/>
              <a:uLnTx/>
              <a:uFillTx/>
              <a:latin typeface="Constantia"/>
              <a:ea typeface="+mn-ea"/>
            </a:endParaRPr>
          </a:p>
        </p:txBody>
      </p:sp>
    </p:spTree>
    <p:extLst>
      <p:ext uri="{BB962C8B-B14F-4D97-AF65-F5344CB8AC3E}">
        <p14:creationId xmlns:p14="http://schemas.microsoft.com/office/powerpoint/2010/main" xmlns="" val="68919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4348" y="500042"/>
            <a:ext cx="6840760" cy="936104"/>
          </a:xfrm>
          <a:prstGeom prst="roundRect">
            <a:avLst/>
          </a:prstGeom>
          <a:solidFill>
            <a:srgbClr val="0F6FC6">
              <a:alpha val="52000"/>
            </a:srgbClr>
          </a:solidFill>
          <a:ln w="25400" cap="flat" cmpd="sng" algn="ctr">
            <a:solidFill>
              <a:srgbClr val="0F6FC6">
                <a:shade val="50000"/>
              </a:srgbClr>
            </a:solidFill>
            <a:prstDash val="solid"/>
          </a:ln>
          <a:effectLst/>
        </p:spPr>
        <p:txBody>
          <a:bodyPr rtlCol="1" anchor="ctr"/>
          <a:lstStyle/>
          <a:p>
            <a:pPr algn="l" rtl="0"/>
            <a:r>
              <a:rPr lang="en-US" sz="3200" dirty="0" smtClean="0"/>
              <a:t>Those with baby weight &gt; 5 </a:t>
            </a:r>
            <a:r>
              <a:rPr lang="en-US" sz="3200" dirty="0" err="1" smtClean="0"/>
              <a:t>kgm</a:t>
            </a:r>
            <a:r>
              <a:rPr lang="en-US" sz="3200" dirty="0" smtClean="0"/>
              <a:t>   →   CS</a:t>
            </a:r>
            <a:endParaRPr lang="en-US" sz="3200" b="1" dirty="0"/>
          </a:p>
        </p:txBody>
      </p:sp>
      <p:sp>
        <p:nvSpPr>
          <p:cNvPr id="3" name="Rounded Rectangle 2"/>
          <p:cNvSpPr/>
          <p:nvPr/>
        </p:nvSpPr>
        <p:spPr>
          <a:xfrm>
            <a:off x="663500" y="1786844"/>
            <a:ext cx="6840760" cy="1570148"/>
          </a:xfrm>
          <a:prstGeom prst="roundRect">
            <a:avLst/>
          </a:prstGeom>
          <a:solidFill>
            <a:srgbClr val="0F6FC6">
              <a:alpha val="52000"/>
            </a:srgbClr>
          </a:solidFill>
          <a:ln w="25400" cap="flat" cmpd="sng" algn="ctr">
            <a:solidFill>
              <a:srgbClr val="0F6FC6">
                <a:shade val="50000"/>
              </a:srgbClr>
            </a:solidFill>
            <a:prstDash val="solid"/>
          </a:ln>
          <a:effectLst/>
        </p:spPr>
        <p:txBody>
          <a:bodyPr rtlCol="1" anchor="ctr"/>
          <a:lstStyle/>
          <a:p>
            <a:pPr lvl="0" algn="l" rtl="0">
              <a:defRPr/>
            </a:pPr>
            <a:r>
              <a:rPr lang="en-US" sz="2800" dirty="0" smtClean="0"/>
              <a:t>Those with baby weight &gt; 4500 gm   → CS if they are IDDM</a:t>
            </a:r>
            <a:endParaRPr kumimoji="0" lang="en-US" sz="2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4" name="Rounded Rectangle 3"/>
          <p:cNvSpPr/>
          <p:nvPr/>
        </p:nvSpPr>
        <p:spPr>
          <a:xfrm>
            <a:off x="677450" y="3789040"/>
            <a:ext cx="7037822" cy="2283166"/>
          </a:xfrm>
          <a:prstGeom prst="roundRect">
            <a:avLst/>
          </a:prstGeom>
          <a:solidFill>
            <a:srgbClr val="0F6FC6">
              <a:alpha val="26000"/>
            </a:srgbClr>
          </a:solidFill>
          <a:ln w="25400" cap="flat" cmpd="sng" algn="ctr">
            <a:solidFill>
              <a:srgbClr val="0F6FC6">
                <a:shade val="50000"/>
              </a:srgbClr>
            </a:solidFill>
            <a:prstDash val="solid"/>
          </a:ln>
          <a:effectLst/>
        </p:spPr>
        <p:txBody>
          <a:bodyPr rtlCol="1" anchor="ctr"/>
          <a:lstStyle/>
          <a:p>
            <a:pPr algn="l" rtl="0"/>
            <a:r>
              <a:rPr lang="en-US" sz="2800" dirty="0" smtClean="0"/>
              <a:t>Patient at 42 weeks should be delivered irrespective to the state of the cervix</a:t>
            </a:r>
            <a:endParaRPr lang="en-US" sz="2800" b="1" dirty="0"/>
          </a:p>
        </p:txBody>
      </p:sp>
    </p:spTree>
    <p:extLst>
      <p:ext uri="{BB962C8B-B14F-4D97-AF65-F5344CB8AC3E}">
        <p14:creationId xmlns:p14="http://schemas.microsoft.com/office/powerpoint/2010/main" xmlns="" val="1823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2"/>
          </p:nvPr>
        </p:nvSpPr>
        <p:spPr/>
        <p:txBody>
          <a:bodyPr/>
          <a:lstStyle/>
          <a:p>
            <a:fld id="{EBA434FA-58BC-47F1-B585-71E86441C38A}" type="slidenum">
              <a:rPr lang="ar-IQ" smtClean="0"/>
              <a:pPr/>
              <a:t>27</a:t>
            </a:fld>
            <a:endParaRPr lang="ar-IQ"/>
          </a:p>
        </p:txBody>
      </p:sp>
      <p:pic>
        <p:nvPicPr>
          <p:cNvPr id="7" name="Picture 6" descr="Sidney's Willow city loop April 2004 00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ounded Rectangle 7"/>
          <p:cNvSpPr/>
          <p:nvPr/>
        </p:nvSpPr>
        <p:spPr>
          <a:xfrm>
            <a:off x="6091921" y="61040"/>
            <a:ext cx="3024336" cy="1207720"/>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fontAlgn="auto">
              <a:spcBef>
                <a:spcPts val="0"/>
              </a:spcBef>
              <a:spcAft>
                <a:spcPts val="0"/>
              </a:spcAft>
            </a:pPr>
            <a:r>
              <a:rPr lang="en-US" sz="2800" b="1" dirty="0">
                <a:ln/>
                <a:solidFill>
                  <a:srgbClr val="FF0000"/>
                </a:solidFill>
                <a:latin typeface="Goudy Stout" pitchFamily="18" charset="0"/>
                <a:cs typeface="Arial"/>
              </a:rPr>
              <a:t>Thank</a:t>
            </a:r>
            <a:r>
              <a:rPr lang="en-US" sz="2800" b="1" dirty="0">
                <a:ln/>
                <a:blipFill>
                  <a:blip r:embed="rId3"/>
                  <a:tile tx="0" ty="0" sx="100000" sy="100000" flip="none" algn="tl"/>
                </a:blipFill>
                <a:latin typeface="Goudy Stout" pitchFamily="18" charset="0"/>
                <a:cs typeface="Arial"/>
              </a:rPr>
              <a:t> </a:t>
            </a:r>
            <a:r>
              <a:rPr lang="en-US" sz="2800" b="1" dirty="0">
                <a:ln/>
                <a:solidFill>
                  <a:srgbClr val="FF0000"/>
                </a:solidFill>
                <a:latin typeface="Goudy Stout" pitchFamily="18" charset="0"/>
                <a:cs typeface="Arial"/>
              </a:rPr>
              <a:t>you</a:t>
            </a:r>
          </a:p>
        </p:txBody>
      </p:sp>
    </p:spTree>
    <p:extLst>
      <p:ext uri="{BB962C8B-B14F-4D97-AF65-F5344CB8AC3E}">
        <p14:creationId xmlns:p14="http://schemas.microsoft.com/office/powerpoint/2010/main" xmlns="" val="166915786"/>
      </p:ext>
    </p:extLst>
  </p:cSld>
  <p:clrMapOvr>
    <a:masterClrMapping/>
  </p:clrMapOvr>
  <mc:AlternateContent xmlns:mc="http://schemas.openxmlformats.org/markup-compatibility/2006">
    <mc:Choice xmlns:p14="http://schemas.microsoft.com/office/powerpoint/2010/main" xmlns="" Requires="p14">
      <p:transition spd="slow" p14:dur="1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87653" y="-99392"/>
            <a:ext cx="6299475" cy="1616708"/>
          </a:xfrm>
          <a:prstGeom prst="rightArrow">
            <a:avLst/>
          </a:prstGeom>
          <a:ln/>
        </p:spPr>
        <p:style>
          <a:lnRef idx="1">
            <a:schemeClr val="dk1"/>
          </a:lnRef>
          <a:fillRef idx="2">
            <a:schemeClr val="dk1"/>
          </a:fillRef>
          <a:effectRef idx="1">
            <a:schemeClr val="dk1"/>
          </a:effectRef>
          <a:fontRef idx="minor">
            <a:schemeClr val="dk1"/>
          </a:fontRef>
        </p:style>
        <p:txBody>
          <a:bodyPr rtlCol="1"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FFFF00"/>
                </a:solidFill>
                <a:effectLst/>
                <a:uLnTx/>
                <a:uFillTx/>
                <a:latin typeface="Constantia"/>
                <a:ea typeface="+mn-ea"/>
                <a:cs typeface="+mn-cs"/>
              </a:rPr>
              <a:t>Definitions</a:t>
            </a:r>
            <a:endParaRPr kumimoji="0" lang="ar-IQ" sz="3600" b="0" i="0" u="none" strike="noStrike" kern="0" cap="none" spc="0" normalizeH="0" baseline="0" noProof="0" dirty="0">
              <a:ln>
                <a:noFill/>
              </a:ln>
              <a:solidFill>
                <a:srgbClr val="FFFF00"/>
              </a:solidFill>
              <a:effectLst/>
              <a:uLnTx/>
              <a:uFillTx/>
              <a:latin typeface="Constantia"/>
              <a:ea typeface="+mn-ea"/>
            </a:endParaRPr>
          </a:p>
        </p:txBody>
      </p:sp>
      <p:sp>
        <p:nvSpPr>
          <p:cNvPr id="3" name="Rounded Rectangle 2"/>
          <p:cNvSpPr/>
          <p:nvPr/>
        </p:nvSpPr>
        <p:spPr>
          <a:xfrm>
            <a:off x="429071" y="1340768"/>
            <a:ext cx="7700392" cy="2036117"/>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lvl="0" algn="l"/>
            <a:r>
              <a:rPr lang="en-US" sz="3200" b="1" kern="0" dirty="0" smtClean="0">
                <a:solidFill>
                  <a:srgbClr val="FFFF00"/>
                </a:solidFill>
                <a:latin typeface="Constantia"/>
              </a:rPr>
              <a:t>Term</a:t>
            </a:r>
            <a:endParaRPr kumimoji="0" lang="ar-IQ" sz="3200" b="1" i="0" u="none" strike="noStrike" kern="0" cap="none" spc="0" normalizeH="0" baseline="0" noProof="0" dirty="0">
              <a:ln>
                <a:noFill/>
              </a:ln>
              <a:solidFill>
                <a:srgbClr val="FFFF00"/>
              </a:solidFill>
              <a:effectLst/>
              <a:uLnTx/>
              <a:uFillTx/>
              <a:latin typeface="Constantia"/>
            </a:endParaRPr>
          </a:p>
        </p:txBody>
      </p:sp>
      <p:sp>
        <p:nvSpPr>
          <p:cNvPr id="5" name="Rounded Rectangle 4"/>
          <p:cNvSpPr/>
          <p:nvPr/>
        </p:nvSpPr>
        <p:spPr>
          <a:xfrm>
            <a:off x="500034" y="3714752"/>
            <a:ext cx="7572428" cy="1714512"/>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lvl="0" algn="l"/>
            <a:r>
              <a:rPr lang="en-US" sz="3200" b="1" kern="0" dirty="0" smtClean="0">
                <a:solidFill>
                  <a:srgbClr val="FFFF00"/>
                </a:solidFill>
                <a:latin typeface="Constantia"/>
              </a:rPr>
              <a:t>Post-date</a:t>
            </a:r>
            <a:endParaRPr kumimoji="0" lang="ar-IQ" sz="3200" b="1" i="0" u="none" strike="noStrike" kern="0" cap="none" spc="0" normalizeH="0" baseline="0" noProof="0" dirty="0">
              <a:ln>
                <a:noFill/>
              </a:ln>
              <a:solidFill>
                <a:srgbClr val="FFC000"/>
              </a:solidFill>
              <a:effectLst/>
              <a:uLnTx/>
              <a:uFillTx/>
              <a:latin typeface="Constantia"/>
            </a:endParaRPr>
          </a:p>
        </p:txBody>
      </p:sp>
    </p:spTree>
    <p:extLst>
      <p:ext uri="{BB962C8B-B14F-4D97-AF65-F5344CB8AC3E}">
        <p14:creationId xmlns:p14="http://schemas.microsoft.com/office/powerpoint/2010/main" xmlns="" val="28214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755576" y="-1"/>
            <a:ext cx="7931224" cy="1864717"/>
          </a:xfrm>
          <a:prstGeom prst="rightArrow">
            <a:avLst/>
          </a:prstGeom>
          <a:ln/>
        </p:spPr>
        <p:style>
          <a:lnRef idx="1">
            <a:schemeClr val="accent5"/>
          </a:lnRef>
          <a:fillRef idx="2">
            <a:schemeClr val="accent5"/>
          </a:fillRef>
          <a:effectRef idx="1">
            <a:schemeClr val="accent5"/>
          </a:effectRef>
          <a:fontRef idx="minor">
            <a:schemeClr val="dk1"/>
          </a:fontRef>
        </p:style>
        <p:txBody>
          <a:bodyPr rtlCol="1" anchor="ctr"/>
          <a:lstStyle/>
          <a:p>
            <a:pPr lvl="0" algn="ctr">
              <a:defRPr/>
            </a:pPr>
            <a:r>
              <a:rPr lang="en-US" sz="3600" b="1" u="sng" dirty="0" smtClean="0"/>
              <a:t>Definition:</a:t>
            </a:r>
            <a:endParaRPr kumimoji="0" lang="ar-IQ" sz="3600" b="0" i="0" u="none" strike="noStrike" kern="0" cap="none" spc="0" normalizeH="0" baseline="0" noProof="0" dirty="0">
              <a:ln>
                <a:noFill/>
              </a:ln>
              <a:solidFill>
                <a:sysClr val="window" lastClr="FFFFFF"/>
              </a:solidFill>
              <a:effectLst/>
              <a:uLnTx/>
              <a:uFillTx/>
              <a:latin typeface="Constantia"/>
              <a:ea typeface="+mn-ea"/>
            </a:endParaRPr>
          </a:p>
        </p:txBody>
      </p:sp>
      <p:sp>
        <p:nvSpPr>
          <p:cNvPr id="4" name="Rounded Rectangle 3"/>
          <p:cNvSpPr/>
          <p:nvPr/>
        </p:nvSpPr>
        <p:spPr>
          <a:xfrm>
            <a:off x="0" y="1571612"/>
            <a:ext cx="9144000" cy="5286388"/>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algn="l" rtl="0"/>
            <a:r>
              <a:rPr lang="en-US" sz="2800" dirty="0" smtClean="0"/>
              <a:t>The standard international definition of  prolonged pregnancy by WHO is 42 completed  weeks or more (294 days or more) from first day of  last menstrual period, the gestational age having been established by ultrasound prior to 16 weeks. </a:t>
            </a:r>
            <a:endParaRPr lang="en-US" sz="2800" b="1" dirty="0"/>
          </a:p>
        </p:txBody>
      </p:sp>
    </p:spTree>
    <p:extLst>
      <p:ext uri="{BB962C8B-B14F-4D97-AF65-F5344CB8AC3E}">
        <p14:creationId xmlns:p14="http://schemas.microsoft.com/office/powerpoint/2010/main" xmlns="" val="165351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755576" y="-1"/>
            <a:ext cx="7931224" cy="1864717"/>
          </a:xfrm>
          <a:prstGeom prst="rightArrow">
            <a:avLst/>
          </a:prstGeom>
          <a:ln/>
        </p:spPr>
        <p:style>
          <a:lnRef idx="1">
            <a:schemeClr val="accent5"/>
          </a:lnRef>
          <a:fillRef idx="2">
            <a:schemeClr val="accent5"/>
          </a:fillRef>
          <a:effectRef idx="1">
            <a:schemeClr val="accent5"/>
          </a:effectRef>
          <a:fontRef idx="minor">
            <a:schemeClr val="dk1"/>
          </a:fontRef>
        </p:style>
        <p:txBody>
          <a:bodyPr rtlCol="1" anchor="ctr"/>
          <a:lstStyle/>
          <a:p>
            <a:pPr algn="l" rtl="0"/>
            <a:r>
              <a:rPr lang="en-US" sz="3600" b="1" u="sng" dirty="0" smtClean="0"/>
              <a:t>Incidence:</a:t>
            </a:r>
            <a:endParaRPr lang="en-US" sz="3600" b="1" dirty="0"/>
          </a:p>
        </p:txBody>
      </p:sp>
      <p:sp>
        <p:nvSpPr>
          <p:cNvPr id="4" name="Rounded Rectangle 3"/>
          <p:cNvSpPr/>
          <p:nvPr/>
        </p:nvSpPr>
        <p:spPr>
          <a:xfrm>
            <a:off x="0" y="1571612"/>
            <a:ext cx="9144000" cy="5286388"/>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algn="l" rtl="0"/>
            <a:r>
              <a:rPr lang="en-US" sz="2800" dirty="0" smtClean="0"/>
              <a:t>Incidence of post term pregnancy is </a:t>
            </a:r>
            <a:r>
              <a:rPr lang="en-US" sz="2800" dirty="0" smtClean="0"/>
              <a:t>10-15%</a:t>
            </a:r>
            <a:endParaRPr lang="en-US" sz="2800" dirty="0" smtClean="0"/>
          </a:p>
          <a:p>
            <a:pPr algn="l" rtl="0"/>
            <a:endParaRPr lang="en-US" sz="2800" b="1" dirty="0" smtClean="0"/>
          </a:p>
          <a:p>
            <a:pPr algn="l" rtl="0"/>
            <a:r>
              <a:rPr lang="en-US" sz="2800" dirty="0" smtClean="0"/>
              <a:t>Dating by last menstrual period alone has 70% tendency to over estimate the gestational age (delayed ovulation).</a:t>
            </a:r>
          </a:p>
          <a:p>
            <a:pPr algn="l" rtl="0"/>
            <a:endParaRPr lang="en-US" sz="2800" b="1" dirty="0" smtClean="0"/>
          </a:p>
          <a:p>
            <a:pPr algn="l" rtl="0"/>
            <a:r>
              <a:rPr lang="en-US" sz="2800" dirty="0" smtClean="0"/>
              <a:t>Routine use of early ultra sound to calculate gestational age reduce incidence  from </a:t>
            </a:r>
            <a:r>
              <a:rPr lang="en-US" sz="2800" dirty="0" smtClean="0"/>
              <a:t>15 % </a:t>
            </a:r>
            <a:r>
              <a:rPr lang="en-US" sz="2800" dirty="0" smtClean="0"/>
              <a:t>to 1.5%.   </a:t>
            </a:r>
            <a:endParaRPr lang="en-US" sz="2800" b="1" dirty="0"/>
          </a:p>
        </p:txBody>
      </p:sp>
    </p:spTree>
    <p:extLst>
      <p:ext uri="{BB962C8B-B14F-4D97-AF65-F5344CB8AC3E}">
        <p14:creationId xmlns:p14="http://schemas.microsoft.com/office/powerpoint/2010/main" xmlns="" val="165351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755576" y="-1"/>
            <a:ext cx="7931224" cy="1864717"/>
          </a:xfrm>
          <a:prstGeom prst="rightArrow">
            <a:avLst/>
          </a:prstGeom>
          <a:ln/>
        </p:spPr>
        <p:style>
          <a:lnRef idx="1">
            <a:schemeClr val="accent5"/>
          </a:lnRef>
          <a:fillRef idx="2">
            <a:schemeClr val="accent5"/>
          </a:fillRef>
          <a:effectRef idx="1">
            <a:schemeClr val="accent5"/>
          </a:effectRef>
          <a:fontRef idx="minor">
            <a:schemeClr val="dk1"/>
          </a:fontRef>
        </p:style>
        <p:txBody>
          <a:bodyPr rtlCol="1" anchor="ctr"/>
          <a:lstStyle/>
          <a:p>
            <a:pPr algn="l" rtl="0"/>
            <a:r>
              <a:rPr lang="en-US" sz="3600" b="1" u="sng" dirty="0" err="1" smtClean="0"/>
              <a:t>Aetiology</a:t>
            </a:r>
            <a:r>
              <a:rPr lang="en-US" sz="3600" b="1" u="sng" dirty="0" smtClean="0"/>
              <a:t> and pathology:-</a:t>
            </a:r>
            <a:endParaRPr lang="en-US" sz="3600" b="1" dirty="0"/>
          </a:p>
        </p:txBody>
      </p:sp>
      <p:sp>
        <p:nvSpPr>
          <p:cNvPr id="4" name="Rounded Rectangle 3"/>
          <p:cNvSpPr/>
          <p:nvPr/>
        </p:nvSpPr>
        <p:spPr>
          <a:xfrm>
            <a:off x="0" y="1571612"/>
            <a:ext cx="9144000" cy="5286388"/>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algn="l" rtl="0"/>
            <a:r>
              <a:rPr lang="en-US" sz="2800" dirty="0" smtClean="0"/>
              <a:t>The most common cause is inaccurate dating.</a:t>
            </a:r>
          </a:p>
          <a:p>
            <a:pPr algn="l" rtl="0"/>
            <a:r>
              <a:rPr lang="en-US" sz="2800" dirty="0" smtClean="0"/>
              <a:t>The </a:t>
            </a:r>
            <a:r>
              <a:rPr lang="en-US" sz="2800" dirty="0" smtClean="0"/>
              <a:t>cause of prolonged pregnancy is not clear may represent simple biological variation.</a:t>
            </a:r>
            <a:endParaRPr lang="en-US" sz="2800" b="1" dirty="0" smtClean="0"/>
          </a:p>
          <a:p>
            <a:pPr algn="l" rtl="0"/>
            <a:r>
              <a:rPr lang="en-US" sz="2800" dirty="0" smtClean="0"/>
              <a:t>Prolonged pregnancy more common in:</a:t>
            </a:r>
            <a:endParaRPr lang="en-US" sz="2800" b="1" dirty="0" smtClean="0"/>
          </a:p>
          <a:p>
            <a:pPr algn="l" rtl="0"/>
            <a:r>
              <a:rPr lang="en-US" sz="2800" dirty="0" smtClean="0"/>
              <a:t>1. </a:t>
            </a:r>
            <a:r>
              <a:rPr lang="en-US" sz="2800" dirty="0" err="1" smtClean="0"/>
              <a:t>Primigravida</a:t>
            </a:r>
            <a:r>
              <a:rPr lang="en-US" sz="2800" b="1" dirty="0" smtClean="0"/>
              <a:t>.</a:t>
            </a:r>
          </a:p>
          <a:p>
            <a:pPr algn="l" rtl="0"/>
            <a:r>
              <a:rPr lang="en-US" sz="2800" dirty="0" smtClean="0"/>
              <a:t>2. Previous Prolonged pregnancy 30%.</a:t>
            </a:r>
            <a:endParaRPr lang="en-US" sz="2800" b="1" dirty="0" smtClean="0"/>
          </a:p>
          <a:p>
            <a:pPr algn="l" rtl="0"/>
            <a:r>
              <a:rPr lang="en-US" sz="2800" dirty="0" smtClean="0"/>
              <a:t>3.Anencephaly</a:t>
            </a:r>
            <a:endParaRPr lang="en-US" sz="2800" b="1" dirty="0" smtClean="0"/>
          </a:p>
          <a:p>
            <a:pPr algn="l" rtl="0"/>
            <a:r>
              <a:rPr lang="en-US" sz="2800" dirty="0" smtClean="0"/>
              <a:t>4.Placental </a:t>
            </a:r>
            <a:r>
              <a:rPr lang="en-US" sz="2800" dirty="0" err="1" smtClean="0"/>
              <a:t>sulphatase</a:t>
            </a:r>
            <a:r>
              <a:rPr lang="en-US" sz="2800" dirty="0" smtClean="0"/>
              <a:t> deficiency</a:t>
            </a:r>
            <a:endParaRPr lang="en-US" sz="2800" b="1" dirty="0" smtClean="0"/>
          </a:p>
          <a:p>
            <a:pPr algn="l" rtl="0"/>
            <a:r>
              <a:rPr lang="en-US" sz="2800" dirty="0" smtClean="0"/>
              <a:t>5.Male fetus</a:t>
            </a:r>
            <a:endParaRPr lang="en-US" sz="2800" b="1" dirty="0" smtClean="0"/>
          </a:p>
          <a:p>
            <a:pPr algn="l" rtl="0"/>
            <a:r>
              <a:rPr lang="en-US" sz="2800" dirty="0" smtClean="0"/>
              <a:t>5.Adrenal </a:t>
            </a:r>
            <a:r>
              <a:rPr lang="en-US" sz="2800" dirty="0" err="1" smtClean="0"/>
              <a:t>hypoplasia</a:t>
            </a:r>
            <a:endParaRPr lang="en-US" sz="2800" b="1" dirty="0" smtClean="0"/>
          </a:p>
          <a:p>
            <a:pPr algn="l" rtl="0"/>
            <a:r>
              <a:rPr lang="en-US" sz="2800" dirty="0" smtClean="0"/>
              <a:t>6.Nulliparity</a:t>
            </a:r>
            <a:endParaRPr lang="en-US" sz="2800" b="1" dirty="0" smtClean="0"/>
          </a:p>
          <a:p>
            <a:pPr algn="l" rtl="0"/>
            <a:r>
              <a:rPr lang="en-US" sz="2800" dirty="0" smtClean="0"/>
              <a:t>7.Obesity.</a:t>
            </a:r>
            <a:endParaRPr lang="en-US" sz="2800" b="1" dirty="0" smtClean="0"/>
          </a:p>
          <a:p>
            <a:pPr rtl="0"/>
            <a:r>
              <a:rPr lang="en-US" sz="2800" dirty="0" smtClean="0"/>
              <a:t> </a:t>
            </a:r>
            <a:endParaRPr lang="en-US" sz="2800" b="1" dirty="0"/>
          </a:p>
        </p:txBody>
      </p:sp>
    </p:spTree>
    <p:extLst>
      <p:ext uri="{BB962C8B-B14F-4D97-AF65-F5344CB8AC3E}">
        <p14:creationId xmlns:p14="http://schemas.microsoft.com/office/powerpoint/2010/main" xmlns="" val="165351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87653" y="-99392"/>
            <a:ext cx="6299475" cy="1616708"/>
          </a:xfrm>
          <a:prstGeom prst="rightArrow">
            <a:avLst/>
          </a:prstGeom>
          <a:ln/>
        </p:spPr>
        <p:style>
          <a:lnRef idx="1">
            <a:schemeClr val="dk1"/>
          </a:lnRef>
          <a:fillRef idx="2">
            <a:schemeClr val="dk1"/>
          </a:fillRef>
          <a:effectRef idx="1">
            <a:schemeClr val="dk1"/>
          </a:effectRef>
          <a:fontRef idx="minor">
            <a:schemeClr val="dk1"/>
          </a:fontRef>
        </p:style>
        <p:txBody>
          <a:bodyPr rtlCol="1" anchor="ctr"/>
          <a:lstStyle/>
          <a:p>
            <a:pPr lvl="0" algn="ctr">
              <a:defRPr/>
            </a:pPr>
            <a:r>
              <a:rPr lang="en-US" sz="3200" b="1" dirty="0" smtClean="0">
                <a:solidFill>
                  <a:srgbClr val="FF0000"/>
                </a:solidFill>
              </a:rPr>
              <a:t>Physiological changes associated with prolonged gestation</a:t>
            </a:r>
            <a:endParaRPr kumimoji="0" lang="ar-IQ" sz="3200" b="0" i="0" u="none" strike="noStrike" kern="0" cap="none" spc="0" normalizeH="0" baseline="0" noProof="0" dirty="0">
              <a:ln>
                <a:noFill/>
              </a:ln>
              <a:solidFill>
                <a:srgbClr val="FF0000"/>
              </a:solidFill>
              <a:effectLst/>
              <a:uLnTx/>
              <a:uFillTx/>
              <a:latin typeface="Constantia"/>
              <a:ea typeface="+mn-ea"/>
            </a:endParaRPr>
          </a:p>
        </p:txBody>
      </p:sp>
      <p:sp>
        <p:nvSpPr>
          <p:cNvPr id="3" name="Rounded Rectangle 2"/>
          <p:cNvSpPr/>
          <p:nvPr/>
        </p:nvSpPr>
        <p:spPr>
          <a:xfrm>
            <a:off x="357158" y="1285860"/>
            <a:ext cx="7700392" cy="2036117"/>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marL="514350" lvl="0" indent="-514350" algn="l"/>
            <a:r>
              <a:rPr lang="en-US" sz="3200" b="1" i="1" u="sng" dirty="0" smtClean="0"/>
              <a:t>1)Amniotic fluid changes</a:t>
            </a:r>
          </a:p>
          <a:p>
            <a:pPr marL="514350" lvl="0" indent="-514350" algn="l"/>
            <a:r>
              <a:rPr kumimoji="0" lang="en-US" sz="2800" strike="noStrike" kern="0" cap="none" spc="0" normalizeH="0" baseline="0" noProof="0" dirty="0" smtClean="0">
                <a:ln>
                  <a:noFill/>
                </a:ln>
                <a:solidFill>
                  <a:srgbClr val="FFFF00"/>
                </a:solidFill>
                <a:effectLst/>
                <a:uLnTx/>
                <a:uFillTx/>
                <a:latin typeface="Constantia"/>
              </a:rPr>
              <a:t>Reduced in amount, cloudy</a:t>
            </a:r>
            <a:r>
              <a:rPr kumimoji="0" lang="en-US" sz="2800" strike="noStrike" kern="0" cap="none" spc="0" normalizeH="0" noProof="0" dirty="0" smtClean="0">
                <a:ln>
                  <a:noFill/>
                </a:ln>
                <a:solidFill>
                  <a:srgbClr val="FFFF00"/>
                </a:solidFill>
                <a:effectLst/>
                <a:uLnTx/>
                <a:uFillTx/>
                <a:latin typeface="Constantia"/>
              </a:rPr>
              <a:t> with </a:t>
            </a:r>
            <a:r>
              <a:rPr kumimoji="0" lang="en-US" sz="2800" strike="noStrike" kern="0" cap="none" spc="0" normalizeH="0" noProof="0" dirty="0" err="1" smtClean="0">
                <a:ln>
                  <a:noFill/>
                </a:ln>
                <a:solidFill>
                  <a:srgbClr val="FFFF00"/>
                </a:solidFill>
                <a:effectLst/>
                <a:uLnTx/>
                <a:uFillTx/>
                <a:latin typeface="Constantia"/>
              </a:rPr>
              <a:t>vernix</a:t>
            </a:r>
            <a:r>
              <a:rPr kumimoji="0" lang="en-US" sz="2800" strike="noStrike" kern="0" cap="none" spc="0" normalizeH="0" noProof="0" dirty="0" smtClean="0">
                <a:ln>
                  <a:noFill/>
                </a:ln>
                <a:solidFill>
                  <a:srgbClr val="FFFF00"/>
                </a:solidFill>
                <a:effectLst/>
                <a:uLnTx/>
                <a:uFillTx/>
                <a:latin typeface="Constantia"/>
              </a:rPr>
              <a:t> </a:t>
            </a:r>
            <a:r>
              <a:rPr kumimoji="0" lang="en-US" sz="2800" strike="noStrike" kern="0" cap="none" spc="0" normalizeH="0" noProof="0" dirty="0" err="1" smtClean="0">
                <a:ln>
                  <a:noFill/>
                </a:ln>
                <a:solidFill>
                  <a:srgbClr val="FFFF00"/>
                </a:solidFill>
                <a:effectLst/>
                <a:uLnTx/>
                <a:uFillTx/>
                <a:latin typeface="Constantia"/>
              </a:rPr>
              <a:t>caseosa</a:t>
            </a:r>
            <a:r>
              <a:rPr kumimoji="0" lang="en-US" sz="2800" strike="noStrike" kern="0" cap="none" spc="0" normalizeH="0" noProof="0" dirty="0" smtClean="0">
                <a:ln>
                  <a:noFill/>
                </a:ln>
                <a:solidFill>
                  <a:srgbClr val="FFFF00"/>
                </a:solidFill>
                <a:effectLst/>
                <a:uLnTx/>
                <a:uFillTx/>
                <a:latin typeface="Constantia"/>
              </a:rPr>
              <a:t> and </a:t>
            </a:r>
            <a:r>
              <a:rPr kumimoji="0" lang="en-US" sz="2800" strike="noStrike" kern="0" cap="none" spc="0" normalizeH="0" noProof="0" dirty="0" err="1" smtClean="0">
                <a:ln>
                  <a:noFill/>
                </a:ln>
                <a:solidFill>
                  <a:srgbClr val="FFFF00"/>
                </a:solidFill>
                <a:effectLst/>
                <a:uLnTx/>
                <a:uFillTx/>
                <a:latin typeface="Constantia"/>
              </a:rPr>
              <a:t>meconium</a:t>
            </a:r>
            <a:endParaRPr kumimoji="0" lang="ar-IQ" sz="2800" strike="noStrike" kern="0" cap="none" spc="0" normalizeH="0" baseline="0" noProof="0" dirty="0">
              <a:ln>
                <a:noFill/>
              </a:ln>
              <a:solidFill>
                <a:srgbClr val="FFFF00"/>
              </a:solidFill>
              <a:effectLst/>
              <a:uLnTx/>
              <a:uFillTx/>
              <a:latin typeface="Constantia"/>
            </a:endParaRPr>
          </a:p>
        </p:txBody>
      </p:sp>
      <p:sp>
        <p:nvSpPr>
          <p:cNvPr id="4" name="Rounded Rectangle 3"/>
          <p:cNvSpPr/>
          <p:nvPr/>
        </p:nvSpPr>
        <p:spPr>
          <a:xfrm>
            <a:off x="429071" y="3376885"/>
            <a:ext cx="7583228" cy="1852315"/>
          </a:xfrm>
          <a:prstGeom prst="roundRect">
            <a:avLst/>
          </a:prstGeom>
          <a:ln/>
        </p:spPr>
        <p:style>
          <a:lnRef idx="1">
            <a:schemeClr val="accent1"/>
          </a:lnRef>
          <a:fillRef idx="3">
            <a:schemeClr val="accent1"/>
          </a:fillRef>
          <a:effectRef idx="2">
            <a:schemeClr val="accent1"/>
          </a:effectRef>
          <a:fontRef idx="minor">
            <a:schemeClr val="lt1"/>
          </a:fontRef>
        </p:style>
        <p:txBody>
          <a:bodyPr rtlCol="1" anchor="ctr"/>
          <a:lstStyle/>
          <a:p>
            <a:pPr lvl="0" algn="l" rtl="0">
              <a:defRPr/>
            </a:pPr>
            <a:r>
              <a:rPr lang="en-US" sz="3200" b="1" i="1" u="sng" dirty="0" smtClean="0"/>
              <a:t>2) Fetal changes</a:t>
            </a:r>
          </a:p>
          <a:p>
            <a:pPr lvl="0" algn="l" rtl="0">
              <a:defRPr/>
            </a:pPr>
            <a:r>
              <a:rPr kumimoji="0" lang="en-US" sz="2800" strike="noStrike" kern="0" cap="none" spc="0" normalizeH="0" baseline="0" noProof="0" dirty="0" err="1" smtClean="0">
                <a:ln>
                  <a:noFill/>
                </a:ln>
                <a:solidFill>
                  <a:srgbClr val="FFC000"/>
                </a:solidFill>
                <a:effectLst/>
                <a:uLnTx/>
                <a:uFillTx/>
                <a:latin typeface="Constantia"/>
                <a:ea typeface="+mn-ea"/>
              </a:rPr>
              <a:t>Macrosomia</a:t>
            </a:r>
            <a:r>
              <a:rPr kumimoji="0" lang="en-US" sz="2800" strike="noStrike" kern="0" cap="none" spc="0" normalizeH="0" noProof="0" dirty="0" smtClean="0">
                <a:ln>
                  <a:noFill/>
                </a:ln>
                <a:solidFill>
                  <a:srgbClr val="FFC000"/>
                </a:solidFill>
                <a:effectLst/>
                <a:uLnTx/>
                <a:uFillTx/>
                <a:latin typeface="Constantia"/>
                <a:ea typeface="+mn-ea"/>
              </a:rPr>
              <a:t> </a:t>
            </a:r>
          </a:p>
          <a:p>
            <a:pPr lvl="0" algn="l" rtl="0">
              <a:defRPr/>
            </a:pPr>
            <a:r>
              <a:rPr lang="en-US" sz="2800" kern="0" baseline="0" dirty="0" smtClean="0">
                <a:solidFill>
                  <a:srgbClr val="FFC000"/>
                </a:solidFill>
                <a:latin typeface="Constantia"/>
              </a:rPr>
              <a:t>IUGR</a:t>
            </a:r>
            <a:endParaRPr kumimoji="0" lang="ar-IQ" sz="3200" strike="noStrike" kern="0" cap="none" spc="0" normalizeH="0" baseline="0" noProof="0" dirty="0">
              <a:ln>
                <a:noFill/>
              </a:ln>
              <a:solidFill>
                <a:srgbClr val="FFC000"/>
              </a:solidFill>
              <a:effectLst/>
              <a:uLnTx/>
              <a:uFillTx/>
              <a:latin typeface="Constantia"/>
              <a:ea typeface="+mn-ea"/>
            </a:endParaRPr>
          </a:p>
        </p:txBody>
      </p:sp>
      <p:sp>
        <p:nvSpPr>
          <p:cNvPr id="5" name="Rounded Rectangle 4"/>
          <p:cNvSpPr/>
          <p:nvPr/>
        </p:nvSpPr>
        <p:spPr>
          <a:xfrm>
            <a:off x="285721" y="5429264"/>
            <a:ext cx="7858180" cy="937127"/>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lvl="0" algn="l"/>
            <a:r>
              <a:rPr lang="en-US" sz="3200" b="1" i="1" u="sng" dirty="0" smtClean="0"/>
              <a:t>3) Placental changes</a:t>
            </a:r>
          </a:p>
          <a:p>
            <a:pPr lvl="0" algn="l"/>
            <a:r>
              <a:rPr kumimoji="0" lang="en-US" sz="2800" strike="noStrike" kern="0" cap="none" spc="0" normalizeH="0" baseline="0" noProof="0" dirty="0" smtClean="0">
                <a:ln>
                  <a:noFill/>
                </a:ln>
                <a:solidFill>
                  <a:srgbClr val="FFC000"/>
                </a:solidFill>
                <a:effectLst/>
                <a:uLnTx/>
                <a:uFillTx/>
                <a:latin typeface="Constantia"/>
              </a:rPr>
              <a:t>Hemorrhagic infarcts, cotyledons and white </a:t>
            </a:r>
            <a:r>
              <a:rPr kumimoji="0" lang="en-US" sz="2800" strike="noStrike" kern="0" cap="none" spc="0" normalizeH="0" baseline="0" noProof="0" dirty="0" err="1" smtClean="0">
                <a:ln>
                  <a:noFill/>
                </a:ln>
                <a:solidFill>
                  <a:srgbClr val="FFC000"/>
                </a:solidFill>
                <a:effectLst/>
                <a:uLnTx/>
                <a:uFillTx/>
                <a:latin typeface="Constantia"/>
              </a:rPr>
              <a:t>fossi</a:t>
            </a:r>
            <a:endParaRPr kumimoji="0" lang="ar-IQ" sz="3200" strike="noStrike" kern="0" cap="none" spc="0" normalizeH="0" baseline="0" noProof="0" dirty="0">
              <a:ln>
                <a:noFill/>
              </a:ln>
              <a:solidFill>
                <a:srgbClr val="FFC000"/>
              </a:solidFill>
              <a:effectLst/>
              <a:uLnTx/>
              <a:uFillTx/>
              <a:latin typeface="Constantia"/>
            </a:endParaRPr>
          </a:p>
        </p:txBody>
      </p:sp>
    </p:spTree>
    <p:extLst>
      <p:ext uri="{BB962C8B-B14F-4D97-AF65-F5344CB8AC3E}">
        <p14:creationId xmlns:p14="http://schemas.microsoft.com/office/powerpoint/2010/main" xmlns="" val="28214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28596" y="214290"/>
            <a:ext cx="7643866" cy="2357454"/>
          </a:xfrm>
          <a:prstGeom prst="rightArrow">
            <a:avLst/>
          </a:prstGeom>
          <a:ln/>
        </p:spPr>
        <p:style>
          <a:lnRef idx="1">
            <a:schemeClr val="dk1"/>
          </a:lnRef>
          <a:fillRef idx="2">
            <a:schemeClr val="dk1"/>
          </a:fillRef>
          <a:effectRef idx="1">
            <a:schemeClr val="dk1"/>
          </a:effectRef>
          <a:fontRef idx="minor">
            <a:schemeClr val="dk1"/>
          </a:fontRef>
        </p:style>
        <p:txBody>
          <a:bodyPr rtlCol="1" anchor="ctr"/>
          <a:lstStyle/>
          <a:p>
            <a:pPr algn="l" rtl="0"/>
            <a:r>
              <a:rPr lang="en-US" sz="3600" b="1" u="sng" dirty="0" smtClean="0">
                <a:solidFill>
                  <a:srgbClr val="FF0000"/>
                </a:solidFill>
              </a:rPr>
              <a:t>Complications </a:t>
            </a:r>
            <a:r>
              <a:rPr lang="en-US" sz="3200" b="1" u="sng" dirty="0" err="1" smtClean="0"/>
              <a:t>A.Fetal</a:t>
            </a:r>
            <a:r>
              <a:rPr lang="en-US" sz="3200" b="1" u="sng" dirty="0" smtClean="0"/>
              <a:t> and neonatal risks</a:t>
            </a:r>
            <a:endParaRPr kumimoji="0" lang="ar-IQ" sz="3600" b="0" i="0" u="none" strike="noStrike" kern="0" cap="none" spc="0" normalizeH="0" baseline="0" noProof="0" dirty="0">
              <a:ln>
                <a:noFill/>
              </a:ln>
              <a:solidFill>
                <a:srgbClr val="FF0000"/>
              </a:solidFill>
              <a:effectLst/>
              <a:uLnTx/>
              <a:uFillTx/>
              <a:latin typeface="Constantia"/>
              <a:ea typeface="+mn-ea"/>
            </a:endParaRPr>
          </a:p>
        </p:txBody>
      </p:sp>
      <p:sp>
        <p:nvSpPr>
          <p:cNvPr id="3" name="Rounded Rectangle 2"/>
          <p:cNvSpPr/>
          <p:nvPr/>
        </p:nvSpPr>
        <p:spPr>
          <a:xfrm>
            <a:off x="357158" y="2643182"/>
            <a:ext cx="7700392" cy="2036117"/>
          </a:xfrm>
          <a:prstGeom prst="roundRect">
            <a:avLst/>
          </a:prstGeom>
          <a:ln/>
        </p:spPr>
        <p:style>
          <a:lnRef idx="0">
            <a:schemeClr val="accent1"/>
          </a:lnRef>
          <a:fillRef idx="3">
            <a:schemeClr val="accent1"/>
          </a:fillRef>
          <a:effectRef idx="3">
            <a:schemeClr val="accent1"/>
          </a:effectRef>
          <a:fontRef idx="minor">
            <a:schemeClr val="lt1"/>
          </a:fontRef>
        </p:style>
        <p:txBody>
          <a:bodyPr rtlCol="1" anchor="ctr"/>
          <a:lstStyle/>
          <a:p>
            <a:pPr marL="514350" lvl="0" indent="-514350" algn="l"/>
            <a:r>
              <a:rPr lang="en-US" sz="3200" b="1" dirty="0" smtClean="0"/>
              <a:t>1.Increased </a:t>
            </a:r>
            <a:r>
              <a:rPr lang="en-US" sz="3200" b="1" dirty="0" err="1" smtClean="0"/>
              <a:t>perinatal</a:t>
            </a:r>
            <a:r>
              <a:rPr lang="en-US" sz="3200" b="1" dirty="0" smtClean="0"/>
              <a:t> morbidity and mortality </a:t>
            </a:r>
            <a:endParaRPr kumimoji="0" lang="ar-IQ" sz="2800" strike="noStrike" kern="0" cap="none" spc="0" normalizeH="0" baseline="0" noProof="0" dirty="0">
              <a:ln>
                <a:noFill/>
              </a:ln>
              <a:solidFill>
                <a:srgbClr val="FFFF00"/>
              </a:solidFill>
              <a:effectLst/>
              <a:uLnTx/>
              <a:uFillTx/>
              <a:latin typeface="Constantia"/>
            </a:endParaRPr>
          </a:p>
        </p:txBody>
      </p:sp>
    </p:spTree>
    <p:extLst>
      <p:ext uri="{BB962C8B-B14F-4D97-AF65-F5344CB8AC3E}">
        <p14:creationId xmlns:p14="http://schemas.microsoft.com/office/powerpoint/2010/main" xmlns="" val="282148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683568" y="0"/>
            <a:ext cx="7416824" cy="2204864"/>
          </a:xfrm>
          <a:prstGeom prst="rightArrow">
            <a:avLst/>
          </a:prstGeom>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rtl="0">
              <a:defRPr/>
            </a:pPr>
            <a:r>
              <a:rPr lang="en-US" sz="3600" b="1" dirty="0" smtClean="0"/>
              <a:t>2.Post maturity syndrome</a:t>
            </a:r>
            <a:endParaRPr lang="ar-IQ" sz="3600" kern="0" dirty="0">
              <a:solidFill>
                <a:srgbClr val="FFC000"/>
              </a:solidFill>
              <a:latin typeface="Constantia"/>
            </a:endParaRPr>
          </a:p>
        </p:txBody>
      </p:sp>
      <p:sp>
        <p:nvSpPr>
          <p:cNvPr id="3" name="Rounded Rectangle 2"/>
          <p:cNvSpPr/>
          <p:nvPr/>
        </p:nvSpPr>
        <p:spPr>
          <a:xfrm>
            <a:off x="0" y="2643182"/>
            <a:ext cx="4786314" cy="1857388"/>
          </a:xfrm>
          <a:prstGeom prst="roundRect">
            <a:avLst/>
          </a:prstGeom>
          <a:solidFill>
            <a:srgbClr val="A5C249">
              <a:lumMod val="60000"/>
              <a:lumOff val="40000"/>
            </a:srgbClr>
          </a:solidFill>
          <a:ln w="25400" cap="flat" cmpd="sng" algn="ctr">
            <a:solidFill>
              <a:srgbClr val="0F6FC6">
                <a:shade val="50000"/>
              </a:srgbClr>
            </a:solidFill>
            <a:prstDash val="solid"/>
          </a:ln>
          <a:effectLst/>
        </p:spPr>
        <p:txBody>
          <a:bodyPr rtlCol="1" anchor="ctr"/>
          <a:lstStyle/>
          <a:p>
            <a:pPr lvl="0" algn="l" rtl="0">
              <a:defRPr/>
            </a:pPr>
            <a:r>
              <a:rPr lang="en-US" sz="2400" dirty="0" smtClean="0">
                <a:solidFill>
                  <a:schemeClr val="bg1"/>
                </a:solidFill>
              </a:rPr>
              <a:t>Thick, viscous </a:t>
            </a:r>
            <a:r>
              <a:rPr lang="en-US" sz="2400" dirty="0" err="1" smtClean="0">
                <a:solidFill>
                  <a:schemeClr val="bg1"/>
                </a:solidFill>
              </a:rPr>
              <a:t>meconium</a:t>
            </a:r>
            <a:r>
              <a:rPr lang="en-US" sz="2400" dirty="0" smtClean="0">
                <a:solidFill>
                  <a:schemeClr val="bg1"/>
                </a:solidFill>
              </a:rPr>
              <a:t> coated desquamating skin. Old appearance and wrinkling of the hands</a:t>
            </a:r>
            <a:r>
              <a:rPr kumimoji="0" lang="en-US" sz="1800" b="0" i="0" u="none" strike="noStrike" kern="0" cap="none" spc="0" normalizeH="0" baseline="0" noProof="0" dirty="0" smtClean="0">
                <a:ln>
                  <a:noFill/>
                </a:ln>
                <a:solidFill>
                  <a:sysClr val="windowText" lastClr="000000"/>
                </a:solidFill>
                <a:effectLst/>
                <a:uLnTx/>
                <a:uFillTx/>
                <a:latin typeface="Constantia"/>
                <a:ea typeface="+mn-ea"/>
                <a:cs typeface="+mn-cs"/>
              </a:rPr>
              <a:t>:</a:t>
            </a:r>
            <a:endParaRPr kumimoji="0" lang="en-US" sz="1800" b="0" i="0" u="none" strike="noStrike" kern="0" cap="none" spc="0" normalizeH="0" baseline="0" noProof="0" dirty="0">
              <a:ln>
                <a:noFill/>
              </a:ln>
              <a:solidFill>
                <a:sysClr val="windowText" lastClr="000000"/>
              </a:solidFill>
              <a:effectLst/>
              <a:uLnTx/>
              <a:uFillTx/>
              <a:latin typeface="Constantia"/>
              <a:ea typeface="+mn-ea"/>
              <a:cs typeface="+mn-cs"/>
            </a:endParaRPr>
          </a:p>
        </p:txBody>
      </p:sp>
      <p:sp>
        <p:nvSpPr>
          <p:cNvPr id="1026" name="AutoShape 2" descr="mk:@MSITStore:D:\WilliamsObstetrics%2023rdEdition.CHM::/AccessMedicine%20%20Print%20Chapter%2037_%20Postterm%20Pregnancy_dosyalar/loadBinaryCA5APA1Q.jpg"/>
          <p:cNvSpPr>
            <a:spLocks noChangeAspect="1" noChangeArrowheads="1"/>
          </p:cNvSpPr>
          <p:nvPr/>
        </p:nvSpPr>
        <p:spPr bwMode="auto">
          <a:xfrm>
            <a:off x="901541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1027" name="Picture 3"/>
          <p:cNvPicPr>
            <a:picLocks noChangeAspect="1" noChangeArrowheads="1"/>
          </p:cNvPicPr>
          <p:nvPr/>
        </p:nvPicPr>
        <p:blipFill>
          <a:blip r:embed="rId3"/>
          <a:srcRect/>
          <a:stretch>
            <a:fillRect/>
          </a:stretch>
        </p:blipFill>
        <p:spPr bwMode="auto">
          <a:xfrm>
            <a:off x="4786314" y="2259085"/>
            <a:ext cx="4357686" cy="4598915"/>
          </a:xfrm>
          <a:prstGeom prst="rect">
            <a:avLst/>
          </a:prstGeom>
          <a:noFill/>
          <a:ln w="9525">
            <a:noFill/>
            <a:miter lim="800000"/>
            <a:headEnd/>
            <a:tailEnd/>
          </a:ln>
          <a:effectLst/>
        </p:spPr>
      </p:pic>
    </p:spTree>
    <p:extLst>
      <p:ext uri="{BB962C8B-B14F-4D97-AF65-F5344CB8AC3E}">
        <p14:creationId xmlns:p14="http://schemas.microsoft.com/office/powerpoint/2010/main" xmlns="" val="38658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696</Words>
  <Application>Microsoft Office PowerPoint</Application>
  <PresentationFormat>On-screen Show (4:3)</PresentationFormat>
  <Paragraphs>105</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سمة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dc:creator>
  <cp:lastModifiedBy>hp</cp:lastModifiedBy>
  <cp:revision>59</cp:revision>
  <dcterms:created xsi:type="dcterms:W3CDTF">2015-03-10T18:50:54Z</dcterms:created>
  <dcterms:modified xsi:type="dcterms:W3CDTF">2019-04-25T15:04:05Z</dcterms:modified>
</cp:coreProperties>
</file>