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84" r:id="rId3"/>
    <p:sldId id="285" r:id="rId4"/>
    <p:sldId id="286" r:id="rId5"/>
    <p:sldId id="287" r:id="rId6"/>
    <p:sldId id="288" r:id="rId7"/>
    <p:sldId id="309" r:id="rId8"/>
    <p:sldId id="289" r:id="rId9"/>
    <p:sldId id="291" r:id="rId10"/>
    <p:sldId id="292" r:id="rId11"/>
    <p:sldId id="293" r:id="rId12"/>
    <p:sldId id="294" r:id="rId13"/>
    <p:sldId id="295" r:id="rId14"/>
    <p:sldId id="296" r:id="rId15"/>
    <p:sldId id="297" r:id="rId16"/>
    <p:sldId id="298" r:id="rId17"/>
    <p:sldId id="299" r:id="rId18"/>
    <p:sldId id="301" r:id="rId19"/>
    <p:sldId id="303" r:id="rId20"/>
    <p:sldId id="304" r:id="rId21"/>
    <p:sldId id="305" r:id="rId22"/>
    <p:sldId id="306" r:id="rId23"/>
    <p:sldId id="307" r:id="rId24"/>
    <p:sldId id="308" r:id="rId25"/>
    <p:sldId id="31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p:cViewPr varScale="1">
        <p:scale>
          <a:sx n="74" d="100"/>
          <a:sy n="74" d="100"/>
        </p:scale>
        <p:origin x="66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06456"/>
            <a:ext cx="8534400" cy="3477875"/>
          </a:xfrm>
          <a:prstGeom prst="rect">
            <a:avLst/>
          </a:prstGeom>
        </p:spPr>
        <p:txBody>
          <a:bodyPr wrap="square">
            <a:spAutoFit/>
          </a:bodyPr>
          <a:lstStyle/>
          <a:p>
            <a:pPr algn="just"/>
            <a:r>
              <a:rPr lang="en-US" sz="2800" b="1" dirty="0" smtClean="0">
                <a:solidFill>
                  <a:srgbClr val="FF0000"/>
                </a:solidFill>
                <a:latin typeface="Times New Roman" pitchFamily="18" charset="0"/>
                <a:cs typeface="Times New Roman" pitchFamily="18" charset="0"/>
              </a:rPr>
              <a:t>Decarboxylation Reaction</a:t>
            </a:r>
            <a:r>
              <a:rPr lang="en-US" sz="2800" dirty="0" smtClean="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And Biogenic Amines</a:t>
            </a:r>
            <a:endParaRPr lang="en-US" sz="2800" dirty="0" smtClean="0">
              <a:solidFill>
                <a:srgbClr val="FF0000"/>
              </a:solidFill>
              <a:latin typeface="Times New Roman" pitchFamily="18" charset="0"/>
              <a:cs typeface="Times New Roman" pitchFamily="18" charset="0"/>
            </a:endParaRPr>
          </a:p>
          <a:p>
            <a:pPr algn="just"/>
            <a:r>
              <a:rPr lang="en-US" sz="2400" b="1" dirty="0" smtClean="0">
                <a:solidFill>
                  <a:srgbClr val="FF0000"/>
                </a:solidFill>
                <a:latin typeface="Times New Roman" pitchFamily="18" charset="0"/>
                <a:cs typeface="Times New Roman" pitchFamily="18" charset="0"/>
              </a:rPr>
              <a:t>Decarboxylation</a:t>
            </a:r>
            <a:endParaRPr lang="en-US" sz="2400" dirty="0">
              <a:solidFill>
                <a:srgbClr val="FF0000"/>
              </a:solidFill>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Decarboxylation is the reaction by which CO2 is removed from the COOH group of an amino acid as a result </a:t>
            </a:r>
            <a:r>
              <a:rPr lang="en-US" sz="2400" b="1" i="1" dirty="0">
                <a:latin typeface="Times New Roman" pitchFamily="18" charset="0"/>
                <a:cs typeface="Times New Roman" pitchFamily="18" charset="0"/>
              </a:rPr>
              <a:t>an</a:t>
            </a:r>
            <a:r>
              <a:rPr lang="en-US" sz="2400" dirty="0">
                <a:latin typeface="Times New Roman" pitchFamily="18" charset="0"/>
                <a:cs typeface="Times New Roman" pitchFamily="18" charset="0"/>
              </a:rPr>
              <a:t> </a:t>
            </a:r>
            <a:r>
              <a:rPr lang="en-US" sz="2400" b="1" i="1" dirty="0">
                <a:latin typeface="Times New Roman" pitchFamily="18" charset="0"/>
                <a:cs typeface="Times New Roman" pitchFamily="18" charset="0"/>
              </a:rPr>
              <a:t>amine is formed. </a:t>
            </a:r>
            <a:r>
              <a:rPr lang="en-US" sz="2400" dirty="0">
                <a:latin typeface="Times New Roman" pitchFamily="18" charset="0"/>
                <a:cs typeface="Times New Roman" pitchFamily="18" charset="0"/>
              </a:rPr>
              <a:t>The reaction is </a:t>
            </a:r>
            <a:r>
              <a:rPr lang="en-US" sz="2400" dirty="0" err="1">
                <a:latin typeface="Times New Roman" pitchFamily="18" charset="0"/>
                <a:cs typeface="Times New Roman" pitchFamily="18" charset="0"/>
              </a:rPr>
              <a:t>catalysed</a:t>
            </a:r>
            <a:r>
              <a:rPr lang="en-US" sz="2400" dirty="0">
                <a:latin typeface="Times New Roman" pitchFamily="18" charset="0"/>
                <a:cs typeface="Times New Roman" pitchFamily="18" charset="0"/>
              </a:rPr>
              <a:t> by the enzyme </a:t>
            </a:r>
            <a:r>
              <a:rPr lang="en-US" sz="2400" b="1" i="1" dirty="0">
                <a:latin typeface="Times New Roman" pitchFamily="18" charset="0"/>
                <a:cs typeface="Times New Roman" pitchFamily="18" charset="0"/>
              </a:rPr>
              <a:t>decarboxylase</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which requires </a:t>
            </a:r>
            <a:r>
              <a:rPr lang="en-US" sz="2400" dirty="0" err="1">
                <a:latin typeface="Times New Roman" pitchFamily="18" charset="0"/>
                <a:cs typeface="Times New Roman" pitchFamily="18" charset="0"/>
              </a:rPr>
              <a:t>pyridoxal</a:t>
            </a:r>
            <a:r>
              <a:rPr lang="en-US" sz="2400" dirty="0">
                <a:latin typeface="Times New Roman" pitchFamily="18" charset="0"/>
                <a:cs typeface="Times New Roman" pitchFamily="18" charset="0"/>
              </a:rPr>
              <a:t>-P (B6-PO4) as coenzyme. Tissues like liver, kidney, brain possess the enzyme </a:t>
            </a:r>
            <a:r>
              <a:rPr lang="en-US" sz="2400" i="1" dirty="0">
                <a:latin typeface="Times New Roman" pitchFamily="18" charset="0"/>
                <a:cs typeface="Times New Roman" pitchFamily="18" charset="0"/>
              </a:rPr>
              <a:t>decarboxylase </a:t>
            </a:r>
            <a:r>
              <a:rPr lang="en-US" sz="2400" dirty="0">
                <a:latin typeface="Times New Roman" pitchFamily="18" charset="0"/>
                <a:cs typeface="Times New Roman" pitchFamily="18" charset="0"/>
              </a:rPr>
              <a:t>and also by microorganisms of intestinal tract. The enzyme removes CO2 from COOH and converts the amino acid to corresponding amine. </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8200" y="3784331"/>
            <a:ext cx="7696199" cy="2387869"/>
          </a:xfrm>
          <a:prstGeom prst="rect">
            <a:avLst/>
          </a:prstGeom>
          <a:noFill/>
          <a:ln>
            <a:noFill/>
          </a:ln>
        </p:spPr>
      </p:pic>
    </p:spTree>
    <p:extLst>
      <p:ext uri="{BB962C8B-B14F-4D97-AF65-F5344CB8AC3E}">
        <p14:creationId xmlns:p14="http://schemas.microsoft.com/office/powerpoint/2010/main" val="306762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229600" cy="4216539"/>
          </a:xfrm>
          <a:prstGeom prst="rect">
            <a:avLst/>
          </a:prstGeom>
        </p:spPr>
        <p:txBody>
          <a:bodyPr wrap="square">
            <a:spAutoFit/>
          </a:bodyPr>
          <a:lstStyle/>
          <a:p>
            <a:pPr algn="just"/>
            <a:r>
              <a:rPr lang="en-US" sz="2800" b="1" dirty="0">
                <a:solidFill>
                  <a:srgbClr val="FF0000"/>
                </a:solidFill>
                <a:latin typeface="Times New Roman" pitchFamily="18" charset="0"/>
                <a:cs typeface="Times New Roman" pitchFamily="18" charset="0"/>
              </a:rPr>
              <a:t>B-Metabolic Role of Tyrosine:</a:t>
            </a:r>
            <a:endParaRPr lang="en-US" sz="2800" dirty="0">
              <a:solidFill>
                <a:srgbClr val="FF0000"/>
              </a:solidFill>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Tyrosine though it is non- essential, but it is of great importance in human body. Many biological compounds of importance are synthesized from tyrosine like</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1 -Synthesis of thyroid hormones: </a:t>
            </a:r>
            <a:r>
              <a:rPr lang="en-US" sz="2400" dirty="0" err="1">
                <a:latin typeface="Times New Roman" pitchFamily="18" charset="0"/>
                <a:cs typeface="Times New Roman" pitchFamily="18" charset="0"/>
              </a:rPr>
              <a:t>Thyroxine</a:t>
            </a:r>
            <a:r>
              <a:rPr lang="en-US" sz="2400" dirty="0">
                <a:latin typeface="Times New Roman" pitchFamily="18" charset="0"/>
                <a:cs typeface="Times New Roman" pitchFamily="18" charset="0"/>
              </a:rPr>
              <a:t> (T</a:t>
            </a:r>
            <a:r>
              <a:rPr lang="en-US" sz="2400" baseline="-25000" dirty="0">
                <a:latin typeface="Times New Roman" pitchFamily="18" charset="0"/>
                <a:cs typeface="Times New Roman" pitchFamily="18" charset="0"/>
              </a:rPr>
              <a:t>4</a:t>
            </a:r>
            <a:r>
              <a:rPr lang="en-US" sz="2400" dirty="0">
                <a:latin typeface="Times New Roman" pitchFamily="18" charset="0"/>
                <a:cs typeface="Times New Roman" pitchFamily="18" charset="0"/>
              </a:rPr>
              <a:t>) and tri-</a:t>
            </a:r>
            <a:r>
              <a:rPr lang="en-US" sz="2400" dirty="0" err="1">
                <a:latin typeface="Times New Roman" pitchFamily="18" charset="0"/>
                <a:cs typeface="Times New Roman" pitchFamily="18" charset="0"/>
              </a:rPr>
              <a:t>iodo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thyroxine</a:t>
            </a:r>
            <a:r>
              <a:rPr lang="en-US" sz="2400" dirty="0">
                <a:latin typeface="Times New Roman" pitchFamily="18" charset="0"/>
                <a:cs typeface="Times New Roman" pitchFamily="18" charset="0"/>
              </a:rPr>
              <a:t>(T</a:t>
            </a:r>
            <a:r>
              <a:rPr lang="en-US" sz="2400" baseline="-25000" dirty="0">
                <a:latin typeface="Times New Roman" pitchFamily="18" charset="0"/>
                <a:cs typeface="Times New Roman" pitchFamily="18" charset="0"/>
              </a:rPr>
              <a:t>3</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2-Synthesis of catecholamine’s: epinephrine (adrenaline) , </a:t>
            </a:r>
            <a:r>
              <a:rPr lang="en-US" sz="2400" dirty="0">
                <a:latin typeface="Times New Roman" pitchFamily="18" charset="0"/>
                <a:cs typeface="Times New Roman" pitchFamily="18" charset="0"/>
              </a:rPr>
              <a:t>nor </a:t>
            </a:r>
            <a:r>
              <a:rPr lang="en-US" sz="2400" dirty="0" smtClean="0">
                <a:latin typeface="Times New Roman" pitchFamily="18" charset="0"/>
                <a:cs typeface="Times New Roman" pitchFamily="18" charset="0"/>
              </a:rPr>
              <a:t>epinephrine (nor-adrenaline</a:t>
            </a:r>
            <a:r>
              <a:rPr lang="en-US" sz="2400" dirty="0">
                <a:latin typeface="Times New Roman" pitchFamily="18" charset="0"/>
                <a:cs typeface="Times New Roman" pitchFamily="18" charset="0"/>
              </a:rPr>
              <a:t>) and dopamine. All three are synthesized from tyrosine and acts as "neurotransmitters"</a:t>
            </a:r>
          </a:p>
        </p:txBody>
      </p:sp>
    </p:spTree>
    <p:extLst>
      <p:ext uri="{BB962C8B-B14F-4D97-AF65-F5344CB8AC3E}">
        <p14:creationId xmlns:p14="http://schemas.microsoft.com/office/powerpoint/2010/main" val="2351304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نتيجة بحث الصور عن ‪Synthesis of catecholamine’s: epinephri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57200"/>
            <a:ext cx="8382000" cy="6096000"/>
          </a:xfrm>
          <a:prstGeom prst="rect">
            <a:avLst/>
          </a:prstGeom>
          <a:noFill/>
          <a:ln>
            <a:solidFill>
              <a:schemeClr val="tx1">
                <a:alpha val="90000"/>
              </a:schemeClr>
            </a:solidFill>
          </a:ln>
        </p:spPr>
      </p:pic>
    </p:spTree>
    <p:extLst>
      <p:ext uri="{BB962C8B-B14F-4D97-AF65-F5344CB8AC3E}">
        <p14:creationId xmlns:p14="http://schemas.microsoft.com/office/powerpoint/2010/main" val="2107420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8763000" cy="4893647"/>
          </a:xfrm>
          <a:prstGeom prst="rect">
            <a:avLst/>
          </a:prstGeom>
        </p:spPr>
        <p:txBody>
          <a:bodyPr wrap="square">
            <a:spAutoFit/>
          </a:bodyPr>
          <a:lstStyle/>
          <a:p>
            <a:pPr algn="just"/>
            <a:r>
              <a:rPr lang="en-US" sz="2400" b="1" dirty="0" smtClean="0">
                <a:latin typeface="Times New Roman" pitchFamily="18" charset="0"/>
                <a:cs typeface="Times New Roman" pitchFamily="18" charset="0"/>
              </a:rPr>
              <a:t>3- </a:t>
            </a:r>
            <a:r>
              <a:rPr lang="en-US" sz="2400" b="1" dirty="0">
                <a:latin typeface="Times New Roman" pitchFamily="18" charset="0"/>
                <a:cs typeface="Times New Roman" pitchFamily="18" charset="0"/>
              </a:rPr>
              <a:t>Synthesis of melanin pigment: </a:t>
            </a:r>
            <a:endParaRPr lang="en-US" sz="2400" dirty="0">
              <a:latin typeface="Times New Roman" pitchFamily="18" charset="0"/>
              <a:cs typeface="Times New Roman" pitchFamily="18" charset="0"/>
            </a:endParaRPr>
          </a:p>
          <a:p>
            <a:pPr algn="just"/>
            <a:r>
              <a:rPr lang="en-US" sz="2400" dirty="0" err="1">
                <a:latin typeface="Times New Roman" pitchFamily="18" charset="0"/>
                <a:cs typeface="Times New Roman" pitchFamily="18" charset="0"/>
              </a:rPr>
              <a:t>Melanins</a:t>
            </a:r>
            <a:r>
              <a:rPr lang="en-US" sz="2400" dirty="0">
                <a:latin typeface="Times New Roman" pitchFamily="18" charset="0"/>
                <a:cs typeface="Times New Roman" pitchFamily="18" charset="0"/>
              </a:rPr>
              <a:t> are synthesized from tyrosine in " </a:t>
            </a:r>
            <a:r>
              <a:rPr lang="en-US" sz="2400" dirty="0" err="1">
                <a:latin typeface="Times New Roman" pitchFamily="18" charset="0"/>
                <a:cs typeface="Times New Roman" pitchFamily="18" charset="0"/>
              </a:rPr>
              <a:t>melanosomes</a:t>
            </a:r>
            <a:r>
              <a:rPr lang="en-US" sz="2400" dirty="0">
                <a:latin typeface="Times New Roman" pitchFamily="18" charset="0"/>
                <a:cs typeface="Times New Roman" pitchFamily="18" charset="0"/>
              </a:rPr>
              <a:t>", membrane bound particles within melanocytes in skin which are cells of neural crest </a:t>
            </a:r>
            <a:r>
              <a:rPr lang="en-US" sz="2400" dirty="0" smtClean="0">
                <a:latin typeface="Times New Roman" pitchFamily="18" charset="0"/>
                <a:cs typeface="Times New Roman" pitchFamily="18" charset="0"/>
              </a:rPr>
              <a:t>origin. </a:t>
            </a:r>
            <a:r>
              <a:rPr lang="en-US" sz="2400" dirty="0" err="1" smtClean="0">
                <a:latin typeface="Times New Roman" pitchFamily="18" charset="0"/>
                <a:cs typeface="Times New Roman" pitchFamily="18" charset="0"/>
              </a:rPr>
              <a:t>Melanins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function is to protect underlying cells from the harmful effects of sunlight.</a:t>
            </a:r>
          </a:p>
          <a:p>
            <a:pPr algn="just"/>
            <a:endParaRPr lang="en-US" sz="2400" b="1" dirty="0" smtClean="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Types </a:t>
            </a:r>
            <a:r>
              <a:rPr lang="en-US" sz="2400" b="1" dirty="0">
                <a:latin typeface="Times New Roman" pitchFamily="18" charset="0"/>
                <a:cs typeface="Times New Roman" pitchFamily="18" charset="0"/>
              </a:rPr>
              <a:t>of </a:t>
            </a:r>
            <a:r>
              <a:rPr lang="en-US" sz="2400" b="1" dirty="0" err="1" smtClean="0">
                <a:latin typeface="Times New Roman" pitchFamily="18" charset="0"/>
                <a:cs typeface="Times New Roman" pitchFamily="18" charset="0"/>
              </a:rPr>
              <a:t>melanins</a:t>
            </a:r>
            <a:r>
              <a:rPr lang="en-US" sz="2400" b="1" dirty="0" smtClean="0">
                <a:latin typeface="Times New Roman" pitchFamily="18" charset="0"/>
                <a:cs typeface="Times New Roman" pitchFamily="18" charset="0"/>
              </a:rPr>
              <a:t>:(depending on physical and chemical properties)</a:t>
            </a:r>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Eumelanins</a:t>
            </a:r>
            <a:r>
              <a:rPr lang="en-US" sz="2400" dirty="0" smtClean="0">
                <a:latin typeface="Times New Roman" pitchFamily="18" charset="0"/>
                <a:cs typeface="Times New Roman" pitchFamily="18" charset="0"/>
              </a:rPr>
              <a:t> </a:t>
            </a: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Pheomelanins:They</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contain </a:t>
            </a:r>
            <a:r>
              <a:rPr lang="en-US" sz="2400" dirty="0" err="1" smtClean="0">
                <a:latin typeface="Times New Roman" pitchFamily="18" charset="0"/>
                <a:cs typeface="Times New Roman" pitchFamily="18" charset="0"/>
              </a:rPr>
              <a:t>sulphur</a:t>
            </a:r>
            <a:r>
              <a:rPr lang="en-US" sz="2400"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Trichochromes</a:t>
            </a:r>
            <a:r>
              <a:rPr lang="en-US" sz="2400" dirty="0" smtClean="0">
                <a:latin typeface="Times New Roman" pitchFamily="18" charset="0"/>
                <a:cs typeface="Times New Roman" pitchFamily="18" charset="0"/>
              </a:rPr>
              <a:t>: contains </a:t>
            </a:r>
            <a:r>
              <a:rPr lang="en-US" sz="2400" dirty="0" err="1" smtClean="0">
                <a:latin typeface="Times New Roman" pitchFamily="18" charset="0"/>
                <a:cs typeface="Times New Roman" pitchFamily="18" charset="0"/>
              </a:rPr>
              <a:t>sulphur</a:t>
            </a:r>
            <a:r>
              <a:rPr lang="en-US" sz="2400" dirty="0" smtClean="0">
                <a:latin typeface="Times New Roman" pitchFamily="18" charset="0"/>
                <a:cs typeface="Times New Roman" pitchFamily="18" charset="0"/>
              </a:rPr>
              <a:t> and are related to                           </a:t>
            </a:r>
            <a:r>
              <a:rPr lang="en-US" sz="2400" dirty="0" err="1" smtClean="0">
                <a:latin typeface="Times New Roman" pitchFamily="18" charset="0"/>
                <a:cs typeface="Times New Roman" pitchFamily="18" charset="0"/>
              </a:rPr>
              <a:t>pheomelanins</a:t>
            </a:r>
            <a:r>
              <a:rPr lang="en-US" sz="2400" dirty="0" smtClean="0">
                <a:latin typeface="Times New Roman" pitchFamily="18" charset="0"/>
                <a:cs typeface="Times New Roman" pitchFamily="18" charset="0"/>
              </a:rPr>
              <a:t>. </a:t>
            </a:r>
          </a:p>
          <a:p>
            <a:pPr algn="just"/>
            <a:r>
              <a:rPr lang="en-US" sz="2400"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936998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8229600" cy="2308324"/>
          </a:xfrm>
          <a:prstGeom prst="rect">
            <a:avLst/>
          </a:prstGeom>
        </p:spPr>
        <p:txBody>
          <a:bodyPr wrap="square">
            <a:spAutoFit/>
          </a:bodyPr>
          <a:lstStyle/>
          <a:p>
            <a:pPr algn="just"/>
            <a:r>
              <a:rPr lang="en-US" sz="2400" b="1" dirty="0">
                <a:latin typeface="Times New Roman" pitchFamily="18" charset="0"/>
                <a:cs typeface="Times New Roman" pitchFamily="18" charset="0"/>
              </a:rPr>
              <a:t>4 </a:t>
            </a:r>
            <a:r>
              <a:rPr lang="en-US" sz="2400" dirty="0">
                <a:latin typeface="Times New Roman" pitchFamily="18" charset="0"/>
                <a:cs typeface="Times New Roman" pitchFamily="18" charset="0"/>
              </a:rPr>
              <a:t>- Formation of </a:t>
            </a:r>
            <a:r>
              <a:rPr lang="en-US" sz="2400" dirty="0" err="1">
                <a:latin typeface="Times New Roman" pitchFamily="18" charset="0"/>
                <a:cs typeface="Times New Roman" pitchFamily="18" charset="0"/>
              </a:rPr>
              <a:t>tyramine</a:t>
            </a:r>
            <a:endParaRPr lang="en-US" sz="2400" dirty="0">
              <a:latin typeface="Times New Roman" pitchFamily="18" charset="0"/>
              <a:cs typeface="Times New Roman" pitchFamily="18" charset="0"/>
            </a:endParaRPr>
          </a:p>
          <a:p>
            <a:pPr algn="just"/>
            <a:r>
              <a:rPr lang="en-US" sz="2400" b="1" dirty="0">
                <a:latin typeface="Times New Roman" pitchFamily="18" charset="0"/>
                <a:cs typeface="Times New Roman" pitchFamily="18" charset="0"/>
              </a:rPr>
              <a:t>5</a:t>
            </a:r>
            <a:r>
              <a:rPr lang="en-US" sz="2400" dirty="0">
                <a:latin typeface="Times New Roman" pitchFamily="18" charset="0"/>
                <a:cs typeface="Times New Roman" pitchFamily="18" charset="0"/>
              </a:rPr>
              <a:t>- Formation of phenol and cresol: phenylalanine and tyrosine are acted upon by intestinal bacteria in the gut to form p-cresol and phenol. </a:t>
            </a:r>
          </a:p>
          <a:p>
            <a:pPr algn="just"/>
            <a:r>
              <a:rPr lang="en-US" sz="2400" b="1" dirty="0">
                <a:latin typeface="Times New Roman" pitchFamily="18" charset="0"/>
                <a:cs typeface="Times New Roman" pitchFamily="18" charset="0"/>
              </a:rPr>
              <a:t>6</a:t>
            </a:r>
            <a:r>
              <a:rPr lang="en-US" sz="2400" dirty="0">
                <a:latin typeface="Times New Roman" pitchFamily="18" charset="0"/>
                <a:cs typeface="Times New Roman" pitchFamily="18" charset="0"/>
              </a:rPr>
              <a:t> - Formation of tyrosine-O-</a:t>
            </a:r>
            <a:r>
              <a:rPr lang="en-US" sz="2400" dirty="0" err="1">
                <a:latin typeface="Times New Roman" pitchFamily="18" charset="0"/>
                <a:cs typeface="Times New Roman" pitchFamily="18" charset="0"/>
              </a:rPr>
              <a:t>sulphate</a:t>
            </a:r>
            <a:r>
              <a:rPr lang="en-US" sz="2400" dirty="0">
                <a:latin typeface="Times New Roman" pitchFamily="18" charset="0"/>
                <a:cs typeface="Times New Roman" pitchFamily="18" charset="0"/>
              </a:rPr>
              <a:t>: this is present in fibrinogen molecule.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13" y="3380704"/>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432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763000" cy="5262979"/>
          </a:xfrm>
          <a:prstGeom prst="rect">
            <a:avLst/>
          </a:prstGeom>
        </p:spPr>
        <p:txBody>
          <a:bodyPr wrap="square">
            <a:spAutoFit/>
          </a:bodyPr>
          <a:lstStyle/>
          <a:p>
            <a:r>
              <a:rPr lang="en-US" sz="2800" b="1" dirty="0">
                <a:latin typeface="Times New Roman" pitchFamily="18" charset="0"/>
                <a:cs typeface="Times New Roman" pitchFamily="18" charset="0"/>
              </a:rPr>
              <a:t>Clinical aspect: Inherited Disorders</a:t>
            </a:r>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Following </a:t>
            </a:r>
            <a:r>
              <a:rPr lang="en-US" sz="2800" dirty="0">
                <a:latin typeface="Times New Roman" pitchFamily="18" charset="0"/>
                <a:cs typeface="Times New Roman" pitchFamily="18" charset="0"/>
              </a:rPr>
              <a:t>disorders are associated with phenylalanine and tyrosine metabolism.</a:t>
            </a:r>
          </a:p>
          <a:p>
            <a:pPr lvl="0"/>
            <a:endParaRPr lang="en-US" sz="2800" b="1" dirty="0" smtClean="0">
              <a:latin typeface="Times New Roman" pitchFamily="18" charset="0"/>
              <a:cs typeface="Times New Roman" pitchFamily="18" charset="0"/>
            </a:endParaRPr>
          </a:p>
          <a:p>
            <a:pPr lvl="0"/>
            <a:r>
              <a:rPr lang="en-US" sz="2800" dirty="0" smtClean="0">
                <a:latin typeface="Times New Roman" pitchFamily="18" charset="0"/>
                <a:cs typeface="Times New Roman" pitchFamily="18" charset="0"/>
              </a:rPr>
              <a:t>1-Phenyl </a:t>
            </a:r>
            <a:r>
              <a:rPr lang="en-US" sz="2800" dirty="0" err="1" smtClean="0">
                <a:latin typeface="Times New Roman" pitchFamily="18" charset="0"/>
                <a:cs typeface="Times New Roman" pitchFamily="18" charset="0"/>
              </a:rPr>
              <a:t>Ketonuria</a:t>
            </a:r>
            <a:endParaRPr lang="en-US" sz="2800" dirty="0">
              <a:latin typeface="Times New Roman" pitchFamily="18" charset="0"/>
              <a:cs typeface="Times New Roman" pitchFamily="18" charset="0"/>
            </a:endParaRPr>
          </a:p>
          <a:p>
            <a:pPr lvl="0"/>
            <a:r>
              <a:rPr lang="en-US" sz="2800" dirty="0" smtClean="0">
                <a:latin typeface="Times New Roman" pitchFamily="18" charset="0"/>
                <a:cs typeface="Times New Roman" pitchFamily="18" charset="0"/>
              </a:rPr>
              <a:t>2- Albinism</a:t>
            </a:r>
          </a:p>
          <a:p>
            <a:r>
              <a:rPr lang="en-US" sz="2800" dirty="0" smtClean="0">
                <a:latin typeface="Times New Roman" pitchFamily="18" charset="0"/>
                <a:cs typeface="Times New Roman" pitchFamily="18" charset="0"/>
              </a:rPr>
              <a:t>3- </a:t>
            </a:r>
            <a:r>
              <a:rPr lang="en-US" sz="2800" dirty="0" err="1">
                <a:latin typeface="Times New Roman" pitchFamily="18" charset="0"/>
                <a:cs typeface="Times New Roman" pitchFamily="18" charset="0"/>
              </a:rPr>
              <a:t>Tyrosinaemia</a:t>
            </a:r>
            <a:r>
              <a:rPr lang="en-US" sz="2800" dirty="0">
                <a:latin typeface="Times New Roman" pitchFamily="18" charset="0"/>
                <a:cs typeface="Times New Roman" pitchFamily="18" charset="0"/>
              </a:rPr>
              <a:t> Type </a:t>
            </a:r>
            <a:r>
              <a:rPr lang="en-US" sz="2800" dirty="0" smtClean="0">
                <a:latin typeface="Times New Roman" pitchFamily="18" charset="0"/>
                <a:cs typeface="Times New Roman" pitchFamily="18" charset="0"/>
              </a:rPr>
              <a:t>I</a:t>
            </a:r>
          </a:p>
          <a:p>
            <a:r>
              <a:rPr lang="en-US" sz="2800" dirty="0" smtClean="0">
                <a:latin typeface="Times New Roman" pitchFamily="18" charset="0"/>
                <a:cs typeface="Times New Roman" pitchFamily="18" charset="0"/>
              </a:rPr>
              <a:t>4-</a:t>
            </a:r>
            <a:r>
              <a:rPr lang="en-US" sz="2800" dirty="0">
                <a:latin typeface="Times New Roman" pitchFamily="18" charset="0"/>
                <a:cs typeface="Times New Roman" pitchFamily="18" charset="0"/>
              </a:rPr>
              <a:t>Tyrosinaemia Type </a:t>
            </a:r>
            <a:r>
              <a:rPr lang="en-US" sz="2800" dirty="0" smtClean="0">
                <a:latin typeface="Times New Roman" pitchFamily="18" charset="0"/>
                <a:cs typeface="Times New Roman" pitchFamily="18" charset="0"/>
              </a:rPr>
              <a:t>II</a:t>
            </a:r>
          </a:p>
          <a:p>
            <a:r>
              <a:rPr lang="en-US" sz="2800" dirty="0" smtClean="0">
                <a:latin typeface="Times New Roman" pitchFamily="18" charset="0"/>
                <a:cs typeface="Times New Roman" pitchFamily="18" charset="0"/>
              </a:rPr>
              <a:t>5- </a:t>
            </a:r>
            <a:r>
              <a:rPr lang="en-US" sz="2800" dirty="0">
                <a:latin typeface="Times New Roman" pitchFamily="18" charset="0"/>
                <a:cs typeface="Times New Roman" pitchFamily="18" charset="0"/>
              </a:rPr>
              <a:t>Neonatal </a:t>
            </a:r>
            <a:r>
              <a:rPr lang="en-US" sz="2800" dirty="0" err="1" smtClean="0">
                <a:latin typeface="Times New Roman" pitchFamily="18" charset="0"/>
                <a:cs typeface="Times New Roman" pitchFamily="18" charset="0"/>
              </a:rPr>
              <a:t>Tyrosinaemia</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6-</a:t>
            </a:r>
            <a:r>
              <a:rPr lang="en-US" sz="2800" dirty="0">
                <a:latin typeface="Times New Roman" pitchFamily="18" charset="0"/>
                <a:cs typeface="Times New Roman" pitchFamily="18" charset="0"/>
              </a:rPr>
              <a:t>Hereditary </a:t>
            </a:r>
            <a:r>
              <a:rPr lang="en-US" sz="2800" dirty="0" err="1">
                <a:latin typeface="Times New Roman" pitchFamily="18" charset="0"/>
                <a:cs typeface="Times New Roman" pitchFamily="18" charset="0"/>
              </a:rPr>
              <a:t>Tyrosinaemia</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7- </a:t>
            </a:r>
            <a:r>
              <a:rPr lang="en-US" sz="2800" dirty="0" err="1">
                <a:latin typeface="Times New Roman" pitchFamily="18" charset="0"/>
                <a:cs typeface="Times New Roman" pitchFamily="18" charset="0"/>
              </a:rPr>
              <a:t>Alkaptonuria</a:t>
            </a:r>
            <a:endParaRPr lang="en-US" sz="2800" dirty="0">
              <a:latin typeface="Times New Roman" pitchFamily="18" charset="0"/>
              <a:cs typeface="Times New Roman" pitchFamily="18" charset="0"/>
            </a:endParaRPr>
          </a:p>
          <a:p>
            <a:pPr lvl="0"/>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121958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746" y="381000"/>
            <a:ext cx="7998854" cy="830997"/>
          </a:xfrm>
          <a:prstGeom prst="rect">
            <a:avLst/>
          </a:prstGeom>
        </p:spPr>
        <p:txBody>
          <a:bodyPr wrap="square">
            <a:spAutoFit/>
          </a:bodyPr>
          <a:lstStyle/>
          <a:p>
            <a:pPr lvl="0"/>
            <a:r>
              <a:rPr lang="en-US" sz="2400" b="1" dirty="0">
                <a:latin typeface="Times New Roman" pitchFamily="18" charset="0"/>
                <a:cs typeface="Times New Roman" pitchFamily="18" charset="0"/>
              </a:rPr>
              <a:t>Phenyl </a:t>
            </a:r>
            <a:r>
              <a:rPr lang="en-US" sz="2400" b="1" dirty="0" err="1" smtClean="0">
                <a:latin typeface="Times New Roman" pitchFamily="18" charset="0"/>
                <a:cs typeface="Times New Roman" pitchFamily="18" charset="0"/>
              </a:rPr>
              <a:t>Ketonuria</a:t>
            </a:r>
            <a:r>
              <a:rPr lang="en-US" sz="2400" b="1" dirty="0" smtClean="0">
                <a:latin typeface="Times New Roman" pitchFamily="18" charset="0"/>
                <a:cs typeface="Times New Roman" pitchFamily="18" charset="0"/>
              </a:rPr>
              <a:t>(PKU)</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Six </a:t>
            </a:r>
            <a:r>
              <a:rPr lang="en-US" sz="2400" dirty="0">
                <a:latin typeface="Times New Roman" pitchFamily="18" charset="0"/>
                <a:cs typeface="Times New Roman" pitchFamily="18" charset="0"/>
              </a:rPr>
              <a:t>types of hyper </a:t>
            </a:r>
            <a:r>
              <a:rPr lang="en-US" sz="2400" dirty="0" err="1">
                <a:latin typeface="Times New Roman" pitchFamily="18" charset="0"/>
                <a:cs typeface="Times New Roman" pitchFamily="18" charset="0"/>
              </a:rPr>
              <a:t>phenylalaninaemia</a:t>
            </a:r>
            <a:r>
              <a:rPr lang="en-US" sz="2400" dirty="0">
                <a:latin typeface="Times New Roman" pitchFamily="18" charset="0"/>
                <a:cs typeface="Times New Roman" pitchFamily="18" charset="0"/>
              </a:rPr>
              <a:t> have been described</a:t>
            </a:r>
          </a:p>
        </p:txBody>
      </p:sp>
      <p:pic>
        <p:nvPicPr>
          <p:cNvPr id="3" name="Picture 2" descr="نتيجة بحث الصور عن ‪Five types of hyperphenylalaninaemia‬‏"/>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1"/>
            <a:ext cx="8305800" cy="5486400"/>
          </a:xfrm>
          <a:prstGeom prst="rect">
            <a:avLst/>
          </a:prstGeom>
          <a:noFill/>
          <a:ln>
            <a:noFill/>
          </a:ln>
        </p:spPr>
      </p:pic>
    </p:spTree>
    <p:extLst>
      <p:ext uri="{BB962C8B-B14F-4D97-AF65-F5344CB8AC3E}">
        <p14:creationId xmlns:p14="http://schemas.microsoft.com/office/powerpoint/2010/main" val="1482779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1782" y="428178"/>
            <a:ext cx="8534400" cy="5109091"/>
          </a:xfrm>
          <a:prstGeom prst="rect">
            <a:avLst/>
          </a:prstGeom>
        </p:spPr>
        <p:txBody>
          <a:bodyPr wrap="square">
            <a:spAutoFit/>
          </a:bodyPr>
          <a:lstStyle/>
          <a:p>
            <a:pPr algn="just"/>
            <a:r>
              <a:rPr lang="en-US" sz="2800" b="1" dirty="0">
                <a:latin typeface="Times New Roman" pitchFamily="18" charset="0"/>
                <a:cs typeface="Times New Roman" pitchFamily="18" charset="0"/>
              </a:rPr>
              <a:t>Accumulation of phenylalanine leads to:</a:t>
            </a:r>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a:t>
            </a:r>
            <a:r>
              <a:rPr lang="en-US" sz="2800" dirty="0" smtClean="0">
                <a:latin typeface="Times New Roman" pitchFamily="18" charset="0"/>
                <a:cs typeface="Times New Roman" pitchFamily="18" charset="0"/>
              </a:rPr>
              <a:t>mpairs </a:t>
            </a:r>
            <a:r>
              <a:rPr lang="en-US" sz="2800" dirty="0">
                <a:latin typeface="Times New Roman" pitchFamily="18" charset="0"/>
                <a:cs typeface="Times New Roman" pitchFamily="18" charset="0"/>
              </a:rPr>
              <a:t>melanin synthesis, children with the defect tend to have flair skin and fair hair.</a:t>
            </a:r>
          </a:p>
          <a:p>
            <a:pPr algn="just"/>
            <a:r>
              <a:rPr lang="en-US" sz="2800" dirty="0">
                <a:latin typeface="Times New Roman" pitchFamily="18" charset="0"/>
                <a:cs typeface="Times New Roman" pitchFamily="18" charset="0"/>
              </a:rPr>
              <a:t>-Excess of phenyl alanine in blood leads to excretion of this amino acid into the intestine. Here it competes with tryptophan for absorption. Tryptophan becomes subject to action of intestinal bacteria resulting in formation of </a:t>
            </a:r>
            <a:r>
              <a:rPr lang="en-US" sz="2800" dirty="0" err="1">
                <a:latin typeface="Times New Roman" pitchFamily="18" charset="0"/>
                <a:cs typeface="Times New Roman" pitchFamily="18" charset="0"/>
              </a:rPr>
              <a:t>indole</a:t>
            </a:r>
            <a:r>
              <a:rPr lang="en-US" sz="2800" dirty="0">
                <a:latin typeface="Times New Roman" pitchFamily="18" charset="0"/>
                <a:cs typeface="Times New Roman" pitchFamily="18" charset="0"/>
              </a:rPr>
              <a:t> derivatives which are absorbed and excreted in urine</a:t>
            </a:r>
            <a:r>
              <a:rPr lang="en-US" sz="2800" dirty="0" smtClean="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 Defective "serotonin " formation. </a:t>
            </a:r>
          </a:p>
          <a:p>
            <a:pPr algn="just"/>
            <a:endParaRPr lang="en-US" sz="2800" dirty="0">
              <a:latin typeface="Times New Roman" pitchFamily="18" charset="0"/>
              <a:cs typeface="Times New Roman" pitchFamily="18" charset="0"/>
            </a:endParaRPr>
          </a:p>
          <a:p>
            <a:r>
              <a:rPr lang="en-US" b="1" dirty="0"/>
              <a:t> </a:t>
            </a:r>
            <a:endParaRPr lang="en-US" dirty="0"/>
          </a:p>
        </p:txBody>
      </p:sp>
    </p:spTree>
    <p:extLst>
      <p:ext uri="{BB962C8B-B14F-4D97-AF65-F5344CB8AC3E}">
        <p14:creationId xmlns:p14="http://schemas.microsoft.com/office/powerpoint/2010/main" val="3277038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686800" cy="5632311"/>
          </a:xfrm>
          <a:prstGeom prst="rect">
            <a:avLst/>
          </a:prstGeom>
        </p:spPr>
        <p:txBody>
          <a:bodyPr wrap="square">
            <a:spAutoFit/>
          </a:bodyPr>
          <a:lstStyle/>
          <a:p>
            <a:r>
              <a:rPr lang="en-US" sz="2400" b="1" dirty="0">
                <a:latin typeface="Times New Roman" pitchFamily="18" charset="0"/>
                <a:cs typeface="Times New Roman" pitchFamily="18" charset="0"/>
              </a:rPr>
              <a:t>Clinical Features</a:t>
            </a:r>
            <a:r>
              <a:rPr lang="en-US" sz="2400" dirty="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failure to walk or talk, hyperactivity, tremor, and failure to grow. Child is mentally retarded, other features include seizures, psychoses,    eczema</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Blood</a:t>
            </a:r>
            <a:r>
              <a:rPr lang="en-US" sz="2400" dirty="0">
                <a:latin typeface="Times New Roman" pitchFamily="18" charset="0"/>
                <a:cs typeface="Times New Roman" pitchFamily="18" charset="0"/>
              </a:rPr>
              <a:t>: increased levels of phenyl alanine. Normal level in blood is 1-2 mg%. It increases to 15-65 mg%.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Urine</a:t>
            </a:r>
            <a:r>
              <a:rPr lang="en-US" sz="2400" dirty="0">
                <a:latin typeface="Times New Roman" pitchFamily="18" charset="0"/>
                <a:cs typeface="Times New Roman" pitchFamily="18" charset="0"/>
              </a:rPr>
              <a:t>: - excretion of phenyl alanine, and its </a:t>
            </a:r>
            <a:r>
              <a:rPr lang="en-US" sz="2400" dirty="0" err="1">
                <a:latin typeface="Times New Roman" pitchFamily="18" charset="0"/>
                <a:cs typeface="Times New Roman" pitchFamily="18" charset="0"/>
              </a:rPr>
              <a:t>catabolites</a:t>
            </a:r>
            <a:r>
              <a:rPr lang="en-US" sz="2400" dirty="0">
                <a:latin typeface="Times New Roman" pitchFamily="18" charset="0"/>
                <a:cs typeface="Times New Roman" pitchFamily="18" charset="0"/>
              </a:rPr>
              <a:t>: phenyl pyruvic acid, and phenyl </a:t>
            </a:r>
            <a:r>
              <a:rPr lang="en-US" sz="2400" dirty="0" smtClean="0">
                <a:latin typeface="Times New Roman" pitchFamily="18" charset="0"/>
                <a:cs typeface="Times New Roman" pitchFamily="18" charset="0"/>
              </a:rPr>
              <a:t>acetic </a:t>
            </a:r>
            <a:r>
              <a:rPr lang="en-US" sz="2400" dirty="0">
                <a:latin typeface="Times New Roman" pitchFamily="18" charset="0"/>
                <a:cs typeface="Times New Roman" pitchFamily="18" charset="0"/>
              </a:rPr>
              <a:t>acid.</a:t>
            </a:r>
          </a:p>
          <a:p>
            <a:r>
              <a:rPr lang="en-US" sz="2400" dirty="0">
                <a:latin typeface="Times New Roman" pitchFamily="18" charset="0"/>
                <a:cs typeface="Times New Roman" pitchFamily="18" charset="0"/>
              </a:rPr>
              <a:t>-phenyl acetic acid excreted as phenyl acetyl glutamine which produces "mousy </a:t>
            </a:r>
            <a:r>
              <a:rPr lang="en-US" sz="2400" dirty="0" err="1">
                <a:latin typeface="Times New Roman" pitchFamily="18" charset="0"/>
                <a:cs typeface="Times New Roman" pitchFamily="18" charset="0"/>
              </a:rPr>
              <a:t>odour</a:t>
            </a:r>
            <a:r>
              <a:rPr lang="en-US" sz="2400" dirty="0">
                <a:latin typeface="Times New Roman" pitchFamily="18" charset="0"/>
                <a:cs typeface="Times New Roman" pitchFamily="18" charset="0"/>
              </a:rPr>
              <a:t>".</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also abnormal O-</a:t>
            </a:r>
            <a:r>
              <a:rPr lang="en-US" sz="2400" dirty="0" err="1">
                <a:latin typeface="Times New Roman" pitchFamily="18" charset="0"/>
                <a:cs typeface="Times New Roman" pitchFamily="18" charset="0"/>
              </a:rPr>
              <a:t>hydroxy</a:t>
            </a:r>
            <a:r>
              <a:rPr lang="en-US" sz="2400" dirty="0">
                <a:latin typeface="Times New Roman" pitchFamily="18" charset="0"/>
                <a:cs typeface="Times New Roman" pitchFamily="18" charset="0"/>
              </a:rPr>
              <a:t> derivative is formed, whose metabolites may also be found in </a:t>
            </a:r>
            <a:r>
              <a:rPr lang="en-US" sz="2400" dirty="0" smtClean="0">
                <a:latin typeface="Times New Roman" pitchFamily="18" charset="0"/>
                <a:cs typeface="Times New Roman" pitchFamily="18" charset="0"/>
              </a:rPr>
              <a:t>urine</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622694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12369"/>
            <a:ext cx="8229600" cy="3662541"/>
          </a:xfrm>
          <a:prstGeom prst="rect">
            <a:avLst/>
          </a:prstGeom>
        </p:spPr>
        <p:txBody>
          <a:bodyPr wrap="square">
            <a:spAutoFit/>
          </a:bodyPr>
          <a:lstStyle/>
          <a:p>
            <a:pPr algn="just"/>
            <a:endParaRPr lang="en-US" sz="2800" b="1" dirty="0" smtClean="0">
              <a:latin typeface="Times New Roman" pitchFamily="18" charset="0"/>
              <a:cs typeface="Times New Roman" pitchFamily="18" charset="0"/>
            </a:endParaRPr>
          </a:p>
          <a:p>
            <a:pPr algn="just"/>
            <a:r>
              <a:rPr lang="en-US" sz="2800" b="1" dirty="0" smtClean="0">
                <a:latin typeface="Times New Roman" pitchFamily="18" charset="0"/>
                <a:cs typeface="Times New Roman" pitchFamily="18" charset="0"/>
              </a:rPr>
              <a:t>2- </a:t>
            </a:r>
            <a:r>
              <a:rPr lang="en-US" sz="2800" b="1" dirty="0" err="1">
                <a:latin typeface="Times New Roman" pitchFamily="18" charset="0"/>
                <a:cs typeface="Times New Roman" pitchFamily="18" charset="0"/>
              </a:rPr>
              <a:t>Alkaptonuria</a:t>
            </a:r>
            <a:r>
              <a:rPr lang="en-US" sz="2800" b="1"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A rare inborn error or hereditary defect in metabolism of phenyl alanine and tyrosine.</a:t>
            </a:r>
          </a:p>
          <a:p>
            <a:pPr algn="just"/>
            <a:r>
              <a:rPr lang="en-US" sz="2800" dirty="0">
                <a:latin typeface="Times New Roman" pitchFamily="18" charset="0"/>
                <a:cs typeface="Times New Roman" pitchFamily="18" charset="0"/>
              </a:rPr>
              <a:t>Enzyme deficiency: lack of the enzyme </a:t>
            </a:r>
            <a:r>
              <a:rPr lang="en-US" sz="2800" dirty="0" err="1">
                <a:latin typeface="Times New Roman" pitchFamily="18" charset="0"/>
                <a:cs typeface="Times New Roman" pitchFamily="18" charset="0"/>
              </a:rPr>
              <a:t>homogentisate</a:t>
            </a:r>
            <a:r>
              <a:rPr lang="en-US" sz="2800" dirty="0">
                <a:latin typeface="Times New Roman" pitchFamily="18" charset="0"/>
                <a:cs typeface="Times New Roman" pitchFamily="18" charset="0"/>
              </a:rPr>
              <a:t> oxidase resulting in </a:t>
            </a: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accumulation of </a:t>
            </a:r>
            <a:r>
              <a:rPr lang="en-US" sz="2800" dirty="0" err="1">
                <a:latin typeface="Times New Roman" pitchFamily="18" charset="0"/>
                <a:cs typeface="Times New Roman" pitchFamily="18" charset="0"/>
              </a:rPr>
              <a:t>homogentisic</a:t>
            </a:r>
            <a:r>
              <a:rPr lang="en-US" sz="2800" dirty="0">
                <a:latin typeface="Times New Roman" pitchFamily="18" charset="0"/>
                <a:cs typeface="Times New Roman" pitchFamily="18" charset="0"/>
              </a:rPr>
              <a:t> acid (one of many derivatives of tyrosine).</a:t>
            </a:r>
          </a:p>
          <a:p>
            <a:endParaRPr lang="en-US" dirty="0" smtClean="0"/>
          </a:p>
          <a:p>
            <a:endParaRPr lang="en-US" dirty="0"/>
          </a:p>
        </p:txBody>
      </p:sp>
    </p:spTree>
    <p:extLst>
      <p:ext uri="{BB962C8B-B14F-4D97-AF65-F5344CB8AC3E}">
        <p14:creationId xmlns:p14="http://schemas.microsoft.com/office/powerpoint/2010/main" val="800801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305800" cy="5543056"/>
          </a:xfrm>
          <a:prstGeom prst="rect">
            <a:avLst/>
          </a:prstGeom>
        </p:spPr>
        <p:txBody>
          <a:bodyPr wrap="square">
            <a:spAutoFit/>
          </a:bodyPr>
          <a:lstStyle/>
          <a:p>
            <a:pPr algn="just">
              <a:lnSpc>
                <a:spcPct val="115000"/>
              </a:lnSpc>
            </a:pPr>
            <a:r>
              <a:rPr lang="en-US" sz="2800" b="1" dirty="0">
                <a:solidFill>
                  <a:srgbClr val="2E3093"/>
                </a:solidFill>
                <a:latin typeface="Times New Roman" panose="02020603050405020304" pitchFamily="18" charset="0"/>
                <a:ea typeface="Calibri" panose="020F0502020204030204" pitchFamily="34" charset="0"/>
                <a:cs typeface="Arial" panose="020B0604020202020204" pitchFamily="34" charset="0"/>
              </a:rPr>
              <a:t>Diagnosis of </a:t>
            </a:r>
            <a:r>
              <a:rPr lang="en-US" sz="2800" b="1" dirty="0" err="1">
                <a:solidFill>
                  <a:srgbClr val="2E3093"/>
                </a:solidFill>
                <a:latin typeface="Times New Roman" panose="02020603050405020304" pitchFamily="18" charset="0"/>
                <a:ea typeface="Calibri" panose="020F0502020204030204" pitchFamily="34" charset="0"/>
                <a:cs typeface="Arial" panose="020B0604020202020204" pitchFamily="34" charset="0"/>
              </a:rPr>
              <a:t>Alkaptonuria</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US" sz="2800" b="1" dirty="0">
                <a:solidFill>
                  <a:srgbClr val="231F20"/>
                </a:solidFill>
                <a:latin typeface="Times New Roman" panose="02020603050405020304" pitchFamily="18" charset="0"/>
                <a:ea typeface="Calibri" panose="020F0502020204030204" pitchFamily="34" charset="0"/>
                <a:cs typeface="Arial" panose="020B0604020202020204" pitchFamily="34" charset="0"/>
              </a:rPr>
              <a:t>1. Urine becomes black on standing </a:t>
            </a:r>
            <a:r>
              <a:rPr lang="en-US" sz="2800" dirty="0">
                <a:solidFill>
                  <a:srgbClr val="231F20"/>
                </a:solidFill>
                <a:latin typeface="Times New Roman" panose="02020603050405020304" pitchFamily="18" charset="0"/>
                <a:ea typeface="Calibri" panose="020F0502020204030204" pitchFamily="34" charset="0"/>
                <a:cs typeface="Arial" panose="020B0604020202020204" pitchFamily="34" charset="0"/>
              </a:rPr>
              <a:t>when it becomes alkaline. Blackening is accelerated </a:t>
            </a:r>
            <a:r>
              <a:rPr lang="en-US" sz="2800" dirty="0" smtClean="0">
                <a:solidFill>
                  <a:srgbClr val="231F20"/>
                </a:solidFill>
                <a:latin typeface="Times New Roman" panose="02020603050405020304" pitchFamily="18" charset="0"/>
                <a:ea typeface="Calibri" panose="020F0502020204030204" pitchFamily="34" charset="0"/>
                <a:cs typeface="Arial" panose="020B0604020202020204" pitchFamily="34" charset="0"/>
              </a:rPr>
              <a:t>on</a:t>
            </a:r>
            <a:r>
              <a:rPr lang="en-US" sz="2800" dirty="0" smtClean="0">
                <a:latin typeface="Calibri" panose="020F0502020204030204" pitchFamily="34" charset="0"/>
                <a:ea typeface="Calibri" panose="020F0502020204030204" pitchFamily="34" charset="0"/>
                <a:cs typeface="Arial" panose="020B0604020202020204" pitchFamily="34" charset="0"/>
              </a:rPr>
              <a:t> </a:t>
            </a:r>
            <a:r>
              <a:rPr lang="en-US" sz="2800" dirty="0" smtClean="0">
                <a:solidFill>
                  <a:srgbClr val="231F20"/>
                </a:solidFill>
                <a:latin typeface="Times New Roman" panose="02020603050405020304" pitchFamily="18" charset="0"/>
                <a:ea typeface="Calibri" panose="020F0502020204030204" pitchFamily="34" charset="0"/>
                <a:cs typeface="Arial" panose="020B0604020202020204" pitchFamily="34" charset="0"/>
              </a:rPr>
              <a:t>exposure </a:t>
            </a:r>
            <a:r>
              <a:rPr lang="en-US" sz="2800" dirty="0">
                <a:solidFill>
                  <a:srgbClr val="231F20"/>
                </a:solidFill>
                <a:latin typeface="Times New Roman" panose="02020603050405020304" pitchFamily="18" charset="0"/>
                <a:ea typeface="Calibri" panose="020F0502020204030204" pitchFamily="34" charset="0"/>
                <a:cs typeface="Arial" panose="020B0604020202020204" pitchFamily="34" charset="0"/>
              </a:rPr>
              <a:t>to sunlight and oxygen. The urine when kept in a test tube will start to blacken from the top layer</a:t>
            </a:r>
            <a:r>
              <a:rPr lang="en-US" sz="2800" dirty="0" smtClean="0">
                <a:solidFill>
                  <a:srgbClr val="231F20"/>
                </a:solidFill>
                <a:latin typeface="Times New Roman" panose="02020603050405020304" pitchFamily="18" charset="0"/>
                <a:ea typeface="Calibri" panose="020F0502020204030204" pitchFamily="34" charset="0"/>
                <a:cs typeface="Arial" panose="020B0604020202020204" pitchFamily="34" charset="0"/>
              </a:rPr>
              <a:t>.</a:t>
            </a:r>
          </a:p>
          <a:p>
            <a:pPr algn="just">
              <a:lnSpc>
                <a:spcPct val="115000"/>
              </a:lnSpc>
            </a:pP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US" sz="2800" b="1" dirty="0">
                <a:solidFill>
                  <a:srgbClr val="231F20"/>
                </a:solidFill>
                <a:latin typeface="Times New Roman" panose="02020603050405020304" pitchFamily="18" charset="0"/>
                <a:ea typeface="Calibri" panose="020F0502020204030204" pitchFamily="34" charset="0"/>
                <a:cs typeface="Arial" panose="020B0604020202020204" pitchFamily="34" charset="0"/>
              </a:rPr>
              <a:t>2. Ferric chloride test </a:t>
            </a:r>
            <a:r>
              <a:rPr lang="en-US" sz="2800" dirty="0">
                <a:solidFill>
                  <a:srgbClr val="231F20"/>
                </a:solidFill>
                <a:latin typeface="Times New Roman" panose="02020603050405020304" pitchFamily="18" charset="0"/>
                <a:ea typeface="Calibri" panose="020F0502020204030204" pitchFamily="34" charset="0"/>
                <a:cs typeface="Arial" panose="020B0604020202020204" pitchFamily="34" charset="0"/>
              </a:rPr>
              <a:t>will be positive for urine</a:t>
            </a:r>
            <a:r>
              <a:rPr lang="en-US" sz="2800" dirty="0" smtClean="0">
                <a:solidFill>
                  <a:srgbClr val="231F20"/>
                </a:solidFill>
                <a:latin typeface="Times New Roman" panose="02020603050405020304" pitchFamily="18" charset="0"/>
                <a:ea typeface="Calibri" panose="020F0502020204030204" pitchFamily="34" charset="0"/>
                <a:cs typeface="Arial" panose="020B0604020202020204" pitchFamily="34" charset="0"/>
              </a:rPr>
              <a:t>.</a:t>
            </a:r>
          </a:p>
          <a:p>
            <a:pPr algn="just">
              <a:lnSpc>
                <a:spcPct val="115000"/>
              </a:lnSpc>
            </a:pP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US" sz="2800" b="1" dirty="0">
                <a:solidFill>
                  <a:srgbClr val="231F20"/>
                </a:solidFill>
                <a:latin typeface="Times New Roman" panose="02020603050405020304" pitchFamily="18" charset="0"/>
                <a:ea typeface="Calibri" panose="020F0502020204030204" pitchFamily="34" charset="0"/>
                <a:cs typeface="Arial" panose="020B0604020202020204" pitchFamily="34" charset="0"/>
              </a:rPr>
              <a:t>3. Benedict's test </a:t>
            </a:r>
            <a:r>
              <a:rPr lang="en-US" sz="2800" dirty="0">
                <a:solidFill>
                  <a:srgbClr val="231F20"/>
                </a:solidFill>
                <a:latin typeface="Times New Roman" panose="02020603050405020304" pitchFamily="18" charset="0"/>
                <a:ea typeface="Calibri" panose="020F0502020204030204" pitchFamily="34" charset="0"/>
                <a:cs typeface="Arial" panose="020B0604020202020204" pitchFamily="34" charset="0"/>
              </a:rPr>
              <a:t>is strongly positive. Therefore, </a:t>
            </a:r>
            <a:r>
              <a:rPr lang="en-US" sz="2800" dirty="0" err="1">
                <a:solidFill>
                  <a:srgbClr val="231F20"/>
                </a:solidFill>
                <a:latin typeface="Times New Roman" panose="02020603050405020304" pitchFamily="18" charset="0"/>
                <a:ea typeface="Calibri" panose="020F0502020204030204" pitchFamily="34" charset="0"/>
                <a:cs typeface="Arial" panose="020B0604020202020204" pitchFamily="34" charset="0"/>
              </a:rPr>
              <a:t>alkaptonuria</a:t>
            </a:r>
            <a:r>
              <a:rPr lang="en-US" sz="2800" dirty="0">
                <a:solidFill>
                  <a:srgbClr val="231F20"/>
                </a:solidFill>
                <a:latin typeface="Times New Roman" panose="02020603050405020304" pitchFamily="18" charset="0"/>
                <a:ea typeface="Calibri" panose="020F0502020204030204" pitchFamily="34" charset="0"/>
                <a:cs typeface="Arial" panose="020B0604020202020204" pitchFamily="34" charset="0"/>
              </a:rPr>
              <a:t> comes under the </a:t>
            </a:r>
            <a:r>
              <a:rPr lang="en-US" sz="2800" dirty="0" smtClean="0">
                <a:solidFill>
                  <a:srgbClr val="231F20"/>
                </a:solidFill>
                <a:latin typeface="Times New Roman" panose="02020603050405020304" pitchFamily="18" charset="0"/>
                <a:ea typeface="Calibri" panose="020F0502020204030204" pitchFamily="34" charset="0"/>
                <a:cs typeface="Arial" panose="020B0604020202020204" pitchFamily="34" charset="0"/>
              </a:rPr>
              <a:t>differential</a:t>
            </a:r>
            <a:r>
              <a:rPr lang="en-US" sz="2800" dirty="0" smtClean="0">
                <a:latin typeface="Calibri" panose="020F0502020204030204" pitchFamily="34" charset="0"/>
                <a:ea typeface="Calibri" panose="020F0502020204030204" pitchFamily="34" charset="0"/>
                <a:cs typeface="Arial" panose="020B0604020202020204" pitchFamily="34" charset="0"/>
              </a:rPr>
              <a:t> </a:t>
            </a:r>
            <a:r>
              <a:rPr lang="en-US" sz="2800" dirty="0" smtClean="0">
                <a:solidFill>
                  <a:srgbClr val="231F20"/>
                </a:solidFill>
                <a:latin typeface="Times New Roman" panose="02020603050405020304" pitchFamily="18" charset="0"/>
                <a:ea typeface="Calibri" panose="020F0502020204030204" pitchFamily="34" charset="0"/>
                <a:cs typeface="Arial" panose="020B0604020202020204" pitchFamily="34" charset="0"/>
              </a:rPr>
              <a:t>diagnosis </a:t>
            </a:r>
            <a:r>
              <a:rPr lang="en-US" sz="2800" dirty="0">
                <a:solidFill>
                  <a:srgbClr val="231F20"/>
                </a:solidFill>
                <a:latin typeface="Times New Roman" panose="02020603050405020304" pitchFamily="18" charset="0"/>
                <a:ea typeface="Calibri" panose="020F0502020204030204" pitchFamily="34" charset="0"/>
                <a:cs typeface="Arial" panose="020B0604020202020204" pitchFamily="34" charset="0"/>
              </a:rPr>
              <a:t>of reducing substances in urine</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93289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86800" cy="3231654"/>
          </a:xfrm>
          <a:prstGeom prst="rect">
            <a:avLst/>
          </a:prstGeom>
        </p:spPr>
        <p:txBody>
          <a:bodyPr wrap="square">
            <a:spAutoFit/>
          </a:bodyPr>
          <a:lstStyle/>
          <a:p>
            <a:r>
              <a:rPr lang="en-US" sz="2400" b="1" dirty="0" smtClean="0">
                <a:solidFill>
                  <a:srgbClr val="FF0000"/>
                </a:solidFill>
                <a:latin typeface="Times New Roman" pitchFamily="18" charset="0"/>
                <a:cs typeface="Times New Roman" pitchFamily="18" charset="0"/>
              </a:rPr>
              <a:t>Some Of The Important Biogenic Amines</a:t>
            </a:r>
            <a:endParaRPr lang="en-US" sz="2400" dirty="0" smtClean="0">
              <a:solidFill>
                <a:srgbClr val="FF0000"/>
              </a:solidFill>
              <a:latin typeface="Times New Roman" pitchFamily="18" charset="0"/>
              <a:cs typeface="Times New Roman" pitchFamily="18" charset="0"/>
            </a:endParaRPr>
          </a:p>
          <a:p>
            <a:r>
              <a:rPr lang="en-US" sz="2400" b="1" dirty="0" smtClean="0">
                <a:solidFill>
                  <a:schemeClr val="accent1">
                    <a:lumMod val="75000"/>
                  </a:schemeClr>
                </a:solidFill>
                <a:latin typeface="Times New Roman" pitchFamily="18" charset="0"/>
                <a:cs typeface="Times New Roman" pitchFamily="18" charset="0"/>
              </a:rPr>
              <a:t>1</a:t>
            </a:r>
            <a:r>
              <a:rPr lang="en-US" sz="2400" b="1" dirty="0">
                <a:solidFill>
                  <a:schemeClr val="accent1">
                    <a:lumMod val="75000"/>
                  </a:schemeClr>
                </a:solidFill>
                <a:latin typeface="Times New Roman" pitchFamily="18" charset="0"/>
                <a:cs typeface="Times New Roman" pitchFamily="18" charset="0"/>
              </a:rPr>
              <a:t>. </a:t>
            </a:r>
            <a:r>
              <a:rPr lang="en-US" sz="2400" b="1" dirty="0" err="1">
                <a:solidFill>
                  <a:schemeClr val="accent1">
                    <a:lumMod val="75000"/>
                  </a:schemeClr>
                </a:solidFill>
                <a:latin typeface="Times New Roman" pitchFamily="18" charset="0"/>
                <a:cs typeface="Times New Roman" pitchFamily="18" charset="0"/>
              </a:rPr>
              <a:t>Tyramine</a:t>
            </a:r>
            <a:endParaRPr lang="en-US" sz="2400" dirty="0">
              <a:solidFill>
                <a:schemeClr val="accent1">
                  <a:lumMod val="75000"/>
                </a:schemeClr>
              </a:solidFill>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Decarboxylation of tyrosine forms </a:t>
            </a:r>
            <a:r>
              <a:rPr lang="en-US" sz="2400" dirty="0" err="1">
                <a:latin typeface="Times New Roman" pitchFamily="18" charset="0"/>
                <a:cs typeface="Times New Roman" pitchFamily="18" charset="0"/>
              </a:rPr>
              <a:t>tyramine</a:t>
            </a:r>
            <a:r>
              <a:rPr lang="en-US" sz="2400" dirty="0">
                <a:latin typeface="Times New Roman" pitchFamily="18" charset="0"/>
                <a:cs typeface="Times New Roman" pitchFamily="18" charset="0"/>
              </a:rPr>
              <a:t>. This occurs in the gut as a result of bacterial action. Also this reaction takes place in kidney. The </a:t>
            </a:r>
            <a:r>
              <a:rPr lang="en-US" sz="2400" b="1" i="1" dirty="0">
                <a:latin typeface="Times New Roman" pitchFamily="18" charset="0"/>
                <a:cs typeface="Times New Roman" pitchFamily="18" charset="0"/>
              </a:rPr>
              <a:t>reaction is</a:t>
            </a:r>
            <a:r>
              <a:rPr lang="en-US" sz="2400"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favoured</a:t>
            </a:r>
            <a:r>
              <a:rPr lang="en-US" sz="2400" b="1" i="1" dirty="0">
                <a:latin typeface="Times New Roman" pitchFamily="18" charset="0"/>
                <a:cs typeface="Times New Roman" pitchFamily="18" charset="0"/>
              </a:rPr>
              <a:t> by O2-deficiency. </a:t>
            </a:r>
            <a:r>
              <a:rPr lang="en-US" sz="2400" dirty="0">
                <a:latin typeface="Times New Roman" pitchFamily="18" charset="0"/>
                <a:cs typeface="Times New Roman" pitchFamily="18" charset="0"/>
              </a:rPr>
              <a:t>In the presence of sufficient O2, tissue </a:t>
            </a:r>
            <a:r>
              <a:rPr lang="en-US" sz="2400" dirty="0" err="1">
                <a:latin typeface="Times New Roman" pitchFamily="18" charset="0"/>
                <a:cs typeface="Times New Roman" pitchFamily="18" charset="0"/>
              </a:rPr>
              <a:t>deaminates</a:t>
            </a:r>
            <a:r>
              <a:rPr lang="en-US" sz="2400" dirty="0">
                <a:latin typeface="Times New Roman" pitchFamily="18" charset="0"/>
                <a:cs typeface="Times New Roman" pitchFamily="18" charset="0"/>
              </a:rPr>
              <a:t> tyrosine. </a:t>
            </a:r>
            <a:r>
              <a:rPr lang="en-US" sz="2400" dirty="0" err="1">
                <a:latin typeface="Times New Roman" pitchFamily="18" charset="0"/>
                <a:cs typeface="Times New Roman" pitchFamily="18" charset="0"/>
              </a:rPr>
              <a:t>Tyramine</a:t>
            </a:r>
            <a:r>
              <a:rPr lang="en-US" sz="2400" dirty="0">
                <a:latin typeface="Times New Roman" pitchFamily="18" charset="0"/>
                <a:cs typeface="Times New Roman" pitchFamily="18" charset="0"/>
              </a:rPr>
              <a:t> elevates blood pressure.</a:t>
            </a:r>
          </a:p>
          <a:p>
            <a:r>
              <a:rPr lang="en-US" dirty="0"/>
              <a:t> </a:t>
            </a:r>
          </a:p>
          <a:p>
            <a:r>
              <a:rPr lang="en-US" dirty="0"/>
              <a:t> </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482436" y="3612654"/>
            <a:ext cx="6095999" cy="2057400"/>
          </a:xfrm>
          <a:prstGeom prst="rect">
            <a:avLst/>
          </a:prstGeom>
          <a:noFill/>
          <a:ln>
            <a:noFill/>
          </a:ln>
        </p:spPr>
      </p:pic>
    </p:spTree>
    <p:extLst>
      <p:ext uri="{BB962C8B-B14F-4D97-AF65-F5344CB8AC3E}">
        <p14:creationId xmlns:p14="http://schemas.microsoft.com/office/powerpoint/2010/main" val="2011695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12369"/>
            <a:ext cx="8229600" cy="3662541"/>
          </a:xfrm>
          <a:prstGeom prst="rect">
            <a:avLst/>
          </a:prstGeom>
        </p:spPr>
        <p:txBody>
          <a:bodyPr wrap="square">
            <a:spAutoFit/>
          </a:bodyPr>
          <a:lstStyle/>
          <a:p>
            <a:pPr algn="just"/>
            <a:r>
              <a:rPr lang="en-US" sz="2800" b="1" dirty="0" smtClean="0">
                <a:latin typeface="Times New Roman" pitchFamily="18" charset="0"/>
                <a:cs typeface="Times New Roman" pitchFamily="18" charset="0"/>
              </a:rPr>
              <a:t>3- </a:t>
            </a:r>
            <a:r>
              <a:rPr lang="en-US" sz="2800" b="1" dirty="0">
                <a:latin typeface="Times New Roman" pitchFamily="18" charset="0"/>
                <a:cs typeface="Times New Roman" pitchFamily="18" charset="0"/>
              </a:rPr>
              <a:t>Albinism</a:t>
            </a:r>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Albinism refers to a group of conditions in which a defect in tyrosine metabolism results in a deficiency in the production of melanin( </a:t>
            </a:r>
            <a:r>
              <a:rPr lang="en-US" sz="2800" dirty="0" err="1">
                <a:latin typeface="Times New Roman" pitchFamily="18" charset="0"/>
                <a:cs typeface="Times New Roman" pitchFamily="18" charset="0"/>
              </a:rPr>
              <a:t>hypomelanosis</a:t>
            </a:r>
            <a:r>
              <a:rPr lang="en-US" sz="2800" dirty="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These defects result in partial or full absence of pigment from skin, hair and eyes</a:t>
            </a:r>
            <a:r>
              <a:rPr lang="en-US" sz="2800" dirty="0" smtClean="0">
                <a:latin typeface="Times New Roman" pitchFamily="18" charset="0"/>
                <a:cs typeface="Times New Roman" pitchFamily="18" charset="0"/>
              </a:rPr>
              <a:t>.</a:t>
            </a:r>
          </a:p>
          <a:p>
            <a:pPr algn="just"/>
            <a:endParaRPr lang="en-US" sz="2800" b="1" dirty="0" smtClean="0">
              <a:latin typeface="Times New Roman" pitchFamily="18" charset="0"/>
              <a:cs typeface="Times New Roman" pitchFamily="18" charset="0"/>
            </a:endParaRPr>
          </a:p>
          <a:p>
            <a:endParaRPr lang="en-US" dirty="0" smtClean="0"/>
          </a:p>
          <a:p>
            <a:endParaRPr lang="en-US" dirty="0"/>
          </a:p>
        </p:txBody>
      </p:sp>
    </p:spTree>
    <p:extLst>
      <p:ext uri="{BB962C8B-B14F-4D97-AF65-F5344CB8AC3E}">
        <p14:creationId xmlns:p14="http://schemas.microsoft.com/office/powerpoint/2010/main" val="817938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10600" cy="3862596"/>
          </a:xfrm>
          <a:prstGeom prst="rect">
            <a:avLst/>
          </a:prstGeom>
        </p:spPr>
        <p:txBody>
          <a:bodyPr wrap="square">
            <a:spAutoFit/>
          </a:bodyPr>
          <a:lstStyle/>
          <a:p>
            <a:pPr algn="just">
              <a:lnSpc>
                <a:spcPct val="115000"/>
              </a:lnSpc>
            </a:pP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4- </a:t>
            </a:r>
            <a:r>
              <a:rPr lang="en-US" sz="2800" b="1" dirty="0" err="1">
                <a:solidFill>
                  <a:srgbClr val="FF0000"/>
                </a:solidFill>
                <a:latin typeface="Times New Roman" panose="02020603050405020304" pitchFamily="18" charset="0"/>
                <a:ea typeface="Calibri" panose="020F0502020204030204" pitchFamily="34" charset="0"/>
                <a:cs typeface="Arial" panose="020B0604020202020204" pitchFamily="34" charset="0"/>
              </a:rPr>
              <a:t>Tyrosinosis</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US" sz="2800" dirty="0">
                <a:solidFill>
                  <a:srgbClr val="231F20"/>
                </a:solidFill>
                <a:latin typeface="Times New Roman" panose="02020603050405020304" pitchFamily="18" charset="0"/>
                <a:ea typeface="Calibri" panose="020F0502020204030204" pitchFamily="34" charset="0"/>
                <a:cs typeface="Arial" panose="020B0604020202020204" pitchFamily="34" charset="0"/>
              </a:rPr>
              <a:t>A rare inherited </a:t>
            </a:r>
            <a:r>
              <a:rPr lang="en-US" sz="2800" dirty="0" err="1">
                <a:solidFill>
                  <a:srgbClr val="231F20"/>
                </a:solidFill>
                <a:latin typeface="Times New Roman" panose="02020603050405020304" pitchFamily="18" charset="0"/>
                <a:ea typeface="Calibri" panose="020F0502020204030204" pitchFamily="34" charset="0"/>
                <a:cs typeface="Arial" panose="020B0604020202020204" pitchFamily="34" charset="0"/>
              </a:rPr>
              <a:t>disorder.Tyrosinosis</a:t>
            </a:r>
            <a:r>
              <a:rPr lang="en-US" sz="2800" dirty="0">
                <a:solidFill>
                  <a:srgbClr val="231F20"/>
                </a:solidFill>
                <a:latin typeface="Times New Roman" panose="02020603050405020304" pitchFamily="18" charset="0"/>
                <a:ea typeface="Calibri" panose="020F0502020204030204" pitchFamily="34" charset="0"/>
                <a:cs typeface="Arial" panose="020B0604020202020204" pitchFamily="34" charset="0"/>
              </a:rPr>
              <a:t> is </a:t>
            </a:r>
            <a:r>
              <a:rPr lang="en-US" sz="2800" dirty="0" err="1">
                <a:solidFill>
                  <a:srgbClr val="231F20"/>
                </a:solidFill>
                <a:latin typeface="Times New Roman" panose="02020603050405020304" pitchFamily="18" charset="0"/>
                <a:ea typeface="Calibri" panose="020F0502020204030204" pitchFamily="34" charset="0"/>
                <a:cs typeface="Arial" panose="020B0604020202020204" pitchFamily="34" charset="0"/>
              </a:rPr>
              <a:t>characterised</a:t>
            </a:r>
            <a:r>
              <a:rPr lang="en-US" sz="2800" dirty="0">
                <a:solidFill>
                  <a:srgbClr val="231F20"/>
                </a:solidFill>
                <a:latin typeface="Times New Roman" panose="02020603050405020304" pitchFamily="18" charset="0"/>
                <a:ea typeface="Calibri" panose="020F0502020204030204" pitchFamily="34" charset="0"/>
                <a:cs typeface="Arial" panose="020B0604020202020204" pitchFamily="34" charset="0"/>
              </a:rPr>
              <a:t> by accumulation of metabolites that adversely affect the activities of several enzymes and transport systems. Pathophysiology of this disorder is complex.</a:t>
            </a:r>
            <a:endParaRPr lang="en-US" sz="2800" dirty="0">
              <a:latin typeface="Calibri" panose="020F0502020204030204" pitchFamily="34" charset="0"/>
              <a:ea typeface="Calibri" panose="020F0502020204030204" pitchFamily="34" charset="0"/>
              <a:cs typeface="Arial" panose="020B0604020202020204" pitchFamily="34" charset="0"/>
            </a:endParaRPr>
          </a:p>
          <a:p>
            <a:r>
              <a:rPr lang="en-US" sz="2800" b="1" dirty="0">
                <a:solidFill>
                  <a:srgbClr val="005AAB"/>
                </a:solidFill>
                <a:latin typeface="Times New Roman" panose="02020603050405020304" pitchFamily="18" charset="0"/>
                <a:ea typeface="Calibri" panose="020F0502020204030204" pitchFamily="34" charset="0"/>
              </a:rPr>
              <a:t>Enzyme deficiency: </a:t>
            </a:r>
            <a:r>
              <a:rPr lang="en-US" sz="2800" dirty="0">
                <a:solidFill>
                  <a:srgbClr val="231F20"/>
                </a:solidFill>
                <a:latin typeface="Times New Roman" panose="02020603050405020304" pitchFamily="18" charset="0"/>
                <a:ea typeface="Calibri" panose="020F0502020204030204" pitchFamily="34" charset="0"/>
              </a:rPr>
              <a:t>There is lack of the enzyme </a:t>
            </a:r>
            <a:r>
              <a:rPr lang="en-US" sz="2800" dirty="0" err="1">
                <a:solidFill>
                  <a:srgbClr val="231F20"/>
                </a:solidFill>
                <a:latin typeface="Times New Roman" panose="02020603050405020304" pitchFamily="18" charset="0"/>
                <a:ea typeface="Calibri" panose="020F0502020204030204" pitchFamily="34" charset="0"/>
              </a:rPr>
              <a:t>Fumaryl</a:t>
            </a:r>
            <a:r>
              <a:rPr lang="en-US" sz="2800" dirty="0">
                <a:solidFill>
                  <a:srgbClr val="231F20"/>
                </a:solidFill>
                <a:latin typeface="Times New Roman" panose="02020603050405020304" pitchFamily="18" charset="0"/>
                <a:ea typeface="Calibri" panose="020F0502020204030204" pitchFamily="34" charset="0"/>
              </a:rPr>
              <a:t> acetoacetate hydrolase and possibly also </a:t>
            </a:r>
            <a:r>
              <a:rPr lang="en-US" sz="2800" dirty="0" err="1">
                <a:solidFill>
                  <a:srgbClr val="231F20"/>
                </a:solidFill>
                <a:latin typeface="Times New Roman" panose="02020603050405020304" pitchFamily="18" charset="0"/>
                <a:ea typeface="Calibri" panose="020F0502020204030204" pitchFamily="34" charset="0"/>
              </a:rPr>
              <a:t>Maleyl</a:t>
            </a:r>
            <a:r>
              <a:rPr lang="en-US" sz="2800" dirty="0">
                <a:solidFill>
                  <a:srgbClr val="231F20"/>
                </a:solidFill>
                <a:latin typeface="Times New Roman" panose="02020603050405020304" pitchFamily="18" charset="0"/>
                <a:ea typeface="Calibri" panose="020F0502020204030204" pitchFamily="34" charset="0"/>
              </a:rPr>
              <a:t> acetoacetate </a:t>
            </a:r>
            <a:r>
              <a:rPr lang="en-US" sz="2800" dirty="0" err="1">
                <a:solidFill>
                  <a:srgbClr val="231F20"/>
                </a:solidFill>
                <a:latin typeface="Times New Roman" panose="02020603050405020304" pitchFamily="18" charset="0"/>
                <a:ea typeface="Calibri" panose="020F0502020204030204" pitchFamily="34" charset="0"/>
              </a:rPr>
              <a:t>isomerase</a:t>
            </a:r>
            <a:endParaRPr lang="en-US" sz="2800" dirty="0"/>
          </a:p>
        </p:txBody>
      </p:sp>
    </p:spTree>
    <p:extLst>
      <p:ext uri="{BB962C8B-B14F-4D97-AF65-F5344CB8AC3E}">
        <p14:creationId xmlns:p14="http://schemas.microsoft.com/office/powerpoint/2010/main" val="3200432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7848600" cy="3529556"/>
          </a:xfrm>
          <a:prstGeom prst="rect">
            <a:avLst/>
          </a:prstGeom>
        </p:spPr>
        <p:txBody>
          <a:bodyPr wrap="square">
            <a:spAutoFit/>
          </a:bodyPr>
          <a:lstStyle/>
          <a:p>
            <a:pPr algn="just">
              <a:lnSpc>
                <a:spcPct val="115000"/>
              </a:lnSpc>
            </a:pPr>
            <a:r>
              <a:rPr lang="en-US" sz="2800" b="1" dirty="0">
                <a:solidFill>
                  <a:srgbClr val="005AAB"/>
                </a:solidFill>
                <a:latin typeface="Times New Roman" panose="02020603050405020304" pitchFamily="18" charset="0"/>
                <a:ea typeface="Calibri" panose="020F0502020204030204" pitchFamily="34" charset="0"/>
                <a:cs typeface="Arial" panose="020B0604020202020204" pitchFamily="34" charset="0"/>
              </a:rPr>
              <a:t>Types: </a:t>
            </a:r>
            <a:r>
              <a:rPr lang="en-US" sz="2800" dirty="0">
                <a:solidFill>
                  <a:srgbClr val="231F20"/>
                </a:solidFill>
                <a:latin typeface="Times New Roman" panose="02020603050405020304" pitchFamily="18" charset="0"/>
                <a:ea typeface="Calibri" panose="020F0502020204030204" pitchFamily="34" charset="0"/>
                <a:cs typeface="Arial" panose="020B0604020202020204" pitchFamily="34" charset="0"/>
              </a:rPr>
              <a:t>Both acute and chronic forms are known.</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US" sz="2800" b="1" dirty="0">
                <a:solidFill>
                  <a:srgbClr val="005AAB"/>
                </a:solidFill>
                <a:latin typeface="Times New Roman" panose="02020603050405020304" pitchFamily="18" charset="0"/>
                <a:ea typeface="Calibri" panose="020F0502020204030204" pitchFamily="34" charset="0"/>
                <a:cs typeface="Arial" panose="020B0604020202020204" pitchFamily="34" charset="0"/>
              </a:rPr>
              <a:t>1. In acute </a:t>
            </a:r>
            <a:r>
              <a:rPr lang="en-US" sz="2800" b="1" dirty="0" err="1">
                <a:solidFill>
                  <a:srgbClr val="005AAB"/>
                </a:solidFill>
                <a:latin typeface="Times New Roman" panose="02020603050405020304" pitchFamily="18" charset="0"/>
                <a:ea typeface="Calibri" panose="020F0502020204030204" pitchFamily="34" charset="0"/>
                <a:cs typeface="Arial" panose="020B0604020202020204" pitchFamily="34" charset="0"/>
              </a:rPr>
              <a:t>tyrosinosis</a:t>
            </a:r>
            <a:r>
              <a:rPr lang="en-US" sz="2800" b="1" dirty="0">
                <a:solidFill>
                  <a:srgbClr val="005AAB"/>
                </a:solidFill>
                <a:latin typeface="Times New Roman" panose="02020603050405020304" pitchFamily="18" charset="0"/>
                <a:ea typeface="Calibri" panose="020F0502020204030204" pitchFamily="34" charset="0"/>
                <a:cs typeface="Arial" panose="020B0604020202020204" pitchFamily="34" charset="0"/>
              </a:rPr>
              <a:t>: </a:t>
            </a:r>
            <a:r>
              <a:rPr lang="en-US" sz="2800" dirty="0">
                <a:solidFill>
                  <a:srgbClr val="231F20"/>
                </a:solidFill>
                <a:latin typeface="Times New Roman" panose="02020603050405020304" pitchFamily="18" charset="0"/>
                <a:ea typeface="Calibri" panose="020F0502020204030204" pitchFamily="34" charset="0"/>
                <a:cs typeface="Arial" panose="020B0604020202020204" pitchFamily="34" charset="0"/>
              </a:rPr>
              <a:t>Infants exhibit </a:t>
            </a:r>
            <a:r>
              <a:rPr lang="en-US" sz="2800" dirty="0" err="1">
                <a:solidFill>
                  <a:srgbClr val="231F20"/>
                </a:solidFill>
                <a:latin typeface="Times New Roman" panose="02020603050405020304" pitchFamily="18" charset="0"/>
                <a:ea typeface="Calibri" panose="020F0502020204030204" pitchFamily="34" charset="0"/>
                <a:cs typeface="Arial" panose="020B0604020202020204" pitchFamily="34" charset="0"/>
              </a:rPr>
              <a:t>diarrhoea</a:t>
            </a:r>
            <a:r>
              <a:rPr lang="en-US" sz="2800" dirty="0">
                <a:solidFill>
                  <a:srgbClr val="231F20"/>
                </a:solidFill>
                <a:latin typeface="Times New Roman" panose="02020603050405020304" pitchFamily="18" charset="0"/>
                <a:ea typeface="Calibri" panose="020F0502020204030204" pitchFamily="34" charset="0"/>
                <a:cs typeface="Arial" panose="020B0604020202020204" pitchFamily="34" charset="0"/>
              </a:rPr>
              <a:t>, vomiting, a “cabbage”-like </a:t>
            </a:r>
            <a:r>
              <a:rPr lang="en-US" sz="2800" dirty="0" err="1">
                <a:solidFill>
                  <a:srgbClr val="231F20"/>
                </a:solidFill>
                <a:latin typeface="Times New Roman" panose="02020603050405020304" pitchFamily="18" charset="0"/>
                <a:ea typeface="Calibri" panose="020F0502020204030204" pitchFamily="34" charset="0"/>
                <a:cs typeface="Arial" panose="020B0604020202020204" pitchFamily="34" charset="0"/>
              </a:rPr>
              <a:t>odour</a:t>
            </a:r>
            <a:r>
              <a:rPr lang="en-US" sz="2800" dirty="0">
                <a:solidFill>
                  <a:srgbClr val="231F20"/>
                </a:solidFill>
                <a:latin typeface="Times New Roman" panose="02020603050405020304" pitchFamily="18" charset="0"/>
                <a:ea typeface="Calibri" panose="020F0502020204030204" pitchFamily="34" charset="0"/>
                <a:cs typeface="Arial" panose="020B0604020202020204" pitchFamily="34" charset="0"/>
              </a:rPr>
              <a:t>. They do not thrive well, and there is usually associated Liver damage. </a:t>
            </a:r>
            <a:r>
              <a:rPr lang="en-US" sz="2800" b="1" dirty="0">
                <a:solidFill>
                  <a:srgbClr val="231F20"/>
                </a:solidFill>
                <a:latin typeface="Times New Roman" panose="02020603050405020304" pitchFamily="18" charset="0"/>
                <a:ea typeface="Calibri" panose="020F0502020204030204" pitchFamily="34" charset="0"/>
                <a:cs typeface="Arial" panose="020B0604020202020204" pitchFamily="34" charset="0"/>
              </a:rPr>
              <a:t>Infants die from liver failure. </a:t>
            </a:r>
            <a:r>
              <a:rPr lang="en-US" sz="2800" dirty="0">
                <a:solidFill>
                  <a:srgbClr val="231F20"/>
                </a:solidFill>
                <a:latin typeface="Times New Roman" panose="02020603050405020304" pitchFamily="18" charset="0"/>
                <a:ea typeface="Calibri" panose="020F0502020204030204" pitchFamily="34" charset="0"/>
                <a:cs typeface="Arial" panose="020B0604020202020204" pitchFamily="34" charset="0"/>
              </a:rPr>
              <a:t>Untreated acute </a:t>
            </a:r>
            <a:r>
              <a:rPr lang="en-US" sz="2800" dirty="0" err="1">
                <a:solidFill>
                  <a:srgbClr val="231F20"/>
                </a:solidFill>
                <a:latin typeface="Times New Roman" panose="02020603050405020304" pitchFamily="18" charset="0"/>
                <a:ea typeface="Calibri" panose="020F0502020204030204" pitchFamily="34" charset="0"/>
                <a:cs typeface="Arial" panose="020B0604020202020204" pitchFamily="34" charset="0"/>
              </a:rPr>
              <a:t>tyrosinosis</a:t>
            </a:r>
            <a:r>
              <a:rPr lang="en-US" sz="2800" dirty="0">
                <a:solidFill>
                  <a:srgbClr val="231F20"/>
                </a:solidFill>
                <a:latin typeface="Times New Roman" panose="02020603050405020304" pitchFamily="18" charset="0"/>
                <a:ea typeface="Calibri" panose="020F0502020204030204" pitchFamily="34" charset="0"/>
                <a:cs typeface="Arial" panose="020B0604020202020204" pitchFamily="34" charset="0"/>
              </a:rPr>
              <a:t> cases do not </a:t>
            </a:r>
            <a:r>
              <a:rPr lang="en-US" sz="2800" dirty="0" smtClean="0">
                <a:solidFill>
                  <a:srgbClr val="231F20"/>
                </a:solidFill>
                <a:latin typeface="Times New Roman" panose="02020603050405020304" pitchFamily="18" charset="0"/>
                <a:ea typeface="Calibri" panose="020F0502020204030204" pitchFamily="34" charset="0"/>
                <a:cs typeface="Arial" panose="020B0604020202020204" pitchFamily="34" charset="0"/>
              </a:rPr>
              <a:t>survive</a:t>
            </a:r>
            <a:r>
              <a:rPr lang="en-US" sz="2800" dirty="0" smtClean="0">
                <a:latin typeface="Calibri" panose="020F0502020204030204" pitchFamily="34" charset="0"/>
                <a:ea typeface="Calibri" panose="020F0502020204030204" pitchFamily="34" charset="0"/>
                <a:cs typeface="Arial" panose="020B0604020202020204" pitchFamily="34" charset="0"/>
              </a:rPr>
              <a:t> </a:t>
            </a:r>
            <a:r>
              <a:rPr lang="en-US" sz="2800" dirty="0" smtClean="0">
                <a:solidFill>
                  <a:srgbClr val="231F20"/>
                </a:solidFill>
                <a:latin typeface="Times New Roman" panose="02020603050405020304" pitchFamily="18" charset="0"/>
                <a:ea typeface="Calibri" panose="020F0502020204030204" pitchFamily="34" charset="0"/>
                <a:cs typeface="Arial" panose="020B0604020202020204" pitchFamily="34" charset="0"/>
              </a:rPr>
              <a:t>and </a:t>
            </a:r>
            <a:r>
              <a:rPr lang="en-US" sz="2800" dirty="0">
                <a:solidFill>
                  <a:srgbClr val="231F20"/>
                </a:solidFill>
                <a:latin typeface="Times New Roman" panose="02020603050405020304" pitchFamily="18" charset="0"/>
                <a:ea typeface="Calibri" panose="020F0502020204030204" pitchFamily="34" charset="0"/>
                <a:cs typeface="Arial" panose="020B0604020202020204" pitchFamily="34" charset="0"/>
              </a:rPr>
              <a:t>death occurs within 6 to 8 months.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09989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458200" cy="3034036"/>
          </a:xfrm>
          <a:prstGeom prst="rect">
            <a:avLst/>
          </a:prstGeom>
        </p:spPr>
        <p:txBody>
          <a:bodyPr wrap="square">
            <a:spAutoFit/>
          </a:bodyPr>
          <a:lstStyle/>
          <a:p>
            <a:pPr algn="just">
              <a:lnSpc>
                <a:spcPct val="115000"/>
              </a:lnSpc>
            </a:pPr>
            <a:r>
              <a:rPr lang="en-US" sz="2800" b="1" dirty="0">
                <a:solidFill>
                  <a:srgbClr val="005AAB"/>
                </a:solidFill>
                <a:latin typeface="Times New Roman" panose="02020603050405020304" pitchFamily="18" charset="0"/>
                <a:ea typeface="Calibri" panose="020F0502020204030204" pitchFamily="34" charset="0"/>
                <a:cs typeface="Arial" panose="020B0604020202020204" pitchFamily="34" charset="0"/>
              </a:rPr>
              <a:t>2. In chronic </a:t>
            </a:r>
            <a:r>
              <a:rPr lang="en-US" sz="2800" b="1" dirty="0" err="1">
                <a:solidFill>
                  <a:srgbClr val="005AAB"/>
                </a:solidFill>
                <a:latin typeface="Times New Roman" panose="02020603050405020304" pitchFamily="18" charset="0"/>
                <a:ea typeface="Calibri" panose="020F0502020204030204" pitchFamily="34" charset="0"/>
                <a:cs typeface="Arial" panose="020B0604020202020204" pitchFamily="34" charset="0"/>
              </a:rPr>
              <a:t>tyrosinosis</a:t>
            </a:r>
            <a:r>
              <a:rPr lang="en-US" sz="2800" b="1" dirty="0">
                <a:solidFill>
                  <a:srgbClr val="005AAB"/>
                </a:solidFill>
                <a:latin typeface="Times New Roman" panose="02020603050405020304" pitchFamily="18" charset="0"/>
                <a:ea typeface="Calibri" panose="020F0502020204030204" pitchFamily="34" charset="0"/>
                <a:cs typeface="Arial" panose="020B0604020202020204" pitchFamily="34" charset="0"/>
              </a:rPr>
              <a:t>: </a:t>
            </a:r>
            <a:r>
              <a:rPr lang="en-US" sz="2800" dirty="0">
                <a:solidFill>
                  <a:srgbClr val="231F20"/>
                </a:solidFill>
                <a:latin typeface="Times New Roman" panose="02020603050405020304" pitchFamily="18" charset="0"/>
                <a:ea typeface="Calibri" panose="020F0502020204030204" pitchFamily="34" charset="0"/>
                <a:cs typeface="Arial" panose="020B0604020202020204" pitchFamily="34" charset="0"/>
              </a:rPr>
              <a:t>Clinical features are similar but milder symptoms and course. Children survive and in untreated cases leads to death by the age of 10 years. In both types plasma tyrosine levels are elevated: 6 to 12 mg/dl. There also occurs increase in plasma methionine level.</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43763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763000" cy="6705600"/>
          </a:xfrm>
          <a:prstGeom prst="rect">
            <a:avLst/>
          </a:prstGeom>
          <a:noFill/>
          <a:ln>
            <a:noFill/>
          </a:ln>
        </p:spPr>
      </p:pic>
    </p:spTree>
    <p:extLst>
      <p:ext uri="{BB962C8B-B14F-4D97-AF65-F5344CB8AC3E}">
        <p14:creationId xmlns:p14="http://schemas.microsoft.com/office/powerpoint/2010/main" val="1436085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8913"/>
            <a:ext cx="7772400" cy="648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930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7924800" cy="2677656"/>
          </a:xfrm>
          <a:prstGeom prst="rect">
            <a:avLst/>
          </a:prstGeom>
        </p:spPr>
        <p:txBody>
          <a:bodyPr wrap="square">
            <a:spAutoFit/>
          </a:bodyPr>
          <a:lstStyle/>
          <a:p>
            <a:pPr algn="just"/>
            <a:r>
              <a:rPr lang="en-US" sz="2800" b="1" dirty="0">
                <a:solidFill>
                  <a:schemeClr val="accent1">
                    <a:lumMod val="75000"/>
                  </a:schemeClr>
                </a:solidFill>
                <a:latin typeface="Times New Roman" pitchFamily="18" charset="0"/>
                <a:cs typeface="Times New Roman" pitchFamily="18" charset="0"/>
              </a:rPr>
              <a:t>2. </a:t>
            </a:r>
            <a:r>
              <a:rPr lang="en-US" sz="2800" b="1" dirty="0" err="1">
                <a:solidFill>
                  <a:schemeClr val="accent1">
                    <a:lumMod val="75000"/>
                  </a:schemeClr>
                </a:solidFill>
                <a:latin typeface="Times New Roman" pitchFamily="18" charset="0"/>
                <a:cs typeface="Times New Roman" pitchFamily="18" charset="0"/>
              </a:rPr>
              <a:t>Tryptamine</a:t>
            </a:r>
            <a:endParaRPr lang="en-US" sz="2800" dirty="0">
              <a:solidFill>
                <a:schemeClr val="accent1">
                  <a:lumMod val="75000"/>
                </a:schemeClr>
              </a:solidFill>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Mammalian kidney, liver and bacteria of gut can </a:t>
            </a:r>
            <a:r>
              <a:rPr lang="en-US" sz="2800" dirty="0" err="1">
                <a:latin typeface="Times New Roman" pitchFamily="18" charset="0"/>
                <a:cs typeface="Times New Roman" pitchFamily="18" charset="0"/>
              </a:rPr>
              <a:t>decarboxylate</a:t>
            </a:r>
            <a:r>
              <a:rPr lang="en-US" sz="2800" dirty="0">
                <a:latin typeface="Times New Roman" pitchFamily="18" charset="0"/>
                <a:cs typeface="Times New Roman" pitchFamily="18" charset="0"/>
              </a:rPr>
              <a:t> the amino acid, tryptophan to form the amine </a:t>
            </a:r>
            <a:r>
              <a:rPr lang="en-US" sz="2800" b="1" i="1" dirty="0" err="1">
                <a:latin typeface="Times New Roman" pitchFamily="18" charset="0"/>
                <a:cs typeface="Times New Roman" pitchFamily="18" charset="0"/>
              </a:rPr>
              <a:t>tryptamine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Tryptamine</a:t>
            </a:r>
            <a:r>
              <a:rPr lang="en-US" sz="2800" dirty="0">
                <a:latin typeface="Times New Roman" pitchFamily="18" charset="0"/>
                <a:cs typeface="Times New Roman" pitchFamily="18" charset="0"/>
              </a:rPr>
              <a:t> also elevates blood pressure. Hydroxylation at 5-position produces </a:t>
            </a:r>
            <a:r>
              <a:rPr lang="en-US" sz="2800" dirty="0" smtClean="0">
                <a:latin typeface="Times New Roman" pitchFamily="18" charset="0"/>
                <a:cs typeface="Times New Roman" pitchFamily="18" charset="0"/>
              </a:rPr>
              <a:t>5-OH-tryptamine- </a:t>
            </a:r>
            <a:r>
              <a:rPr lang="en-US" sz="2800" dirty="0">
                <a:latin typeface="Times New Roman" pitchFamily="18" charset="0"/>
                <a:cs typeface="Times New Roman" pitchFamily="18" charset="0"/>
              </a:rPr>
              <a:t>5-HT (Serotonin).</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505200"/>
            <a:ext cx="6553200" cy="2362200"/>
          </a:xfrm>
          <a:prstGeom prst="rect">
            <a:avLst/>
          </a:prstGeom>
          <a:noFill/>
          <a:ln>
            <a:noFill/>
          </a:ln>
        </p:spPr>
      </p:pic>
    </p:spTree>
    <p:extLst>
      <p:ext uri="{BB962C8B-B14F-4D97-AF65-F5344CB8AC3E}">
        <p14:creationId xmlns:p14="http://schemas.microsoft.com/office/powerpoint/2010/main" val="4005223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458200" cy="2246769"/>
          </a:xfrm>
          <a:prstGeom prst="rect">
            <a:avLst/>
          </a:prstGeom>
        </p:spPr>
        <p:txBody>
          <a:bodyPr wrap="square">
            <a:spAutoFit/>
          </a:bodyPr>
          <a:lstStyle/>
          <a:p>
            <a:pPr algn="just"/>
            <a:r>
              <a:rPr lang="en-US" sz="2800" b="1" dirty="0" smtClean="0">
                <a:solidFill>
                  <a:schemeClr val="accent1">
                    <a:lumMod val="75000"/>
                  </a:schemeClr>
                </a:solidFill>
                <a:latin typeface="Times New Roman" pitchFamily="18" charset="0"/>
                <a:cs typeface="Times New Roman" pitchFamily="18" charset="0"/>
              </a:rPr>
              <a:t>3-Histamine</a:t>
            </a:r>
            <a:endParaRPr lang="en-US" sz="2800" dirty="0">
              <a:solidFill>
                <a:schemeClr val="accent1">
                  <a:lumMod val="75000"/>
                </a:schemeClr>
              </a:solidFill>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Histamine is formed by decarboxylation of amino acid “</a:t>
            </a:r>
            <a:r>
              <a:rPr lang="en-US" sz="2800" dirty="0" err="1">
                <a:latin typeface="Times New Roman" pitchFamily="18" charset="0"/>
                <a:cs typeface="Times New Roman" pitchFamily="18" charset="0"/>
              </a:rPr>
              <a:t>Histidine</a:t>
            </a:r>
            <a:r>
              <a:rPr lang="en-US" sz="2800" dirty="0">
                <a:latin typeface="Times New Roman" pitchFamily="18" charset="0"/>
                <a:cs typeface="Times New Roman" pitchFamily="18" charset="0"/>
              </a:rPr>
              <a:t>” by the enzyme </a:t>
            </a:r>
            <a:r>
              <a:rPr lang="en-US" sz="2800" b="1" i="1" dirty="0" err="1">
                <a:latin typeface="Times New Roman" pitchFamily="18" charset="0"/>
                <a:cs typeface="Times New Roman" pitchFamily="18" charset="0"/>
              </a:rPr>
              <a:t>Histidine</a:t>
            </a:r>
            <a:r>
              <a:rPr lang="en-US" sz="2800" b="1" i="1" dirty="0">
                <a:latin typeface="Times New Roman" pitchFamily="18" charset="0"/>
                <a:cs typeface="Times New Roman" pitchFamily="18" charset="0"/>
              </a:rPr>
              <a:t> decarboxylase</a:t>
            </a:r>
            <a:r>
              <a:rPr lang="en-US" sz="2800" dirty="0">
                <a:latin typeface="Times New Roman" pitchFamily="18" charset="0"/>
                <a:cs typeface="Times New Roman" pitchFamily="18" charset="0"/>
              </a:rPr>
              <a:t> or aromatic L-amino acid decarboxylase in presence of B6-PO4.</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124200"/>
            <a:ext cx="6781800" cy="2819400"/>
          </a:xfrm>
          <a:prstGeom prst="rect">
            <a:avLst/>
          </a:prstGeom>
          <a:noFill/>
          <a:ln>
            <a:noFill/>
          </a:ln>
        </p:spPr>
      </p:pic>
    </p:spTree>
    <p:extLst>
      <p:ext uri="{BB962C8B-B14F-4D97-AF65-F5344CB8AC3E}">
        <p14:creationId xmlns:p14="http://schemas.microsoft.com/office/powerpoint/2010/main" val="2860682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533400"/>
            <a:ext cx="7467600" cy="1569660"/>
          </a:xfrm>
          <a:prstGeom prst="rect">
            <a:avLst/>
          </a:prstGeom>
        </p:spPr>
        <p:txBody>
          <a:bodyPr wrap="square">
            <a:spAutoFit/>
          </a:bodyPr>
          <a:lstStyle/>
          <a:p>
            <a:pPr algn="ctr"/>
            <a:r>
              <a:rPr lang="en-US" sz="3200" b="1" dirty="0">
                <a:solidFill>
                  <a:srgbClr val="FF0000"/>
                </a:solidFill>
                <a:latin typeface="Times New Roman" pitchFamily="18" charset="0"/>
                <a:cs typeface="Times New Roman" pitchFamily="18" charset="0"/>
              </a:rPr>
              <a:t>Metabolism of Individual Amino Acids</a:t>
            </a:r>
            <a:endParaRPr lang="en-US" sz="3200" dirty="0">
              <a:solidFill>
                <a:srgbClr val="FF0000"/>
              </a:solidFill>
              <a:latin typeface="Times New Roman" pitchFamily="18" charset="0"/>
              <a:cs typeface="Times New Roman" pitchFamily="18" charset="0"/>
            </a:endParaRPr>
          </a:p>
          <a:p>
            <a:pPr algn="ctr" rtl="1"/>
            <a:endParaRPr lang="en-US" sz="3200" b="1" dirty="0" smtClean="0">
              <a:solidFill>
                <a:srgbClr val="00B050"/>
              </a:solidFill>
              <a:latin typeface="Times New Roman" pitchFamily="18" charset="0"/>
              <a:cs typeface="Times New Roman" pitchFamily="18" charset="0"/>
            </a:endParaRPr>
          </a:p>
          <a:p>
            <a:pPr algn="ctr" rtl="1"/>
            <a:r>
              <a:rPr lang="en-US" sz="3200" b="1" dirty="0" smtClean="0">
                <a:solidFill>
                  <a:srgbClr val="00B050"/>
                </a:solidFill>
                <a:latin typeface="Times New Roman" pitchFamily="18" charset="0"/>
                <a:cs typeface="Times New Roman" pitchFamily="18" charset="0"/>
              </a:rPr>
              <a:t>A-Metabolism </a:t>
            </a:r>
            <a:r>
              <a:rPr lang="en-US" sz="3200" b="1" dirty="0">
                <a:solidFill>
                  <a:srgbClr val="00B050"/>
                </a:solidFill>
                <a:latin typeface="Times New Roman" pitchFamily="18" charset="0"/>
                <a:cs typeface="Times New Roman" pitchFamily="18" charset="0"/>
              </a:rPr>
              <a:t>of Aromatic amino acids</a:t>
            </a:r>
            <a:endParaRPr lang="en-US" sz="3200" dirty="0">
              <a:solidFill>
                <a:srgbClr val="00B050"/>
              </a:solidFill>
              <a:latin typeface="Times New Roman" pitchFamily="18" charset="0"/>
              <a:cs typeface="Times New Roman" pitchFamily="18" charset="0"/>
            </a:endParaRPr>
          </a:p>
        </p:txBody>
      </p:sp>
      <p:pic>
        <p:nvPicPr>
          <p:cNvPr id="3" name="Picture 2" descr="http://player.slideplayer.com/35/10307839/data/images/img11.png"/>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590800"/>
            <a:ext cx="4724400" cy="3048000"/>
          </a:xfrm>
          <a:prstGeom prst="rect">
            <a:avLst/>
          </a:prstGeom>
          <a:noFill/>
          <a:ln>
            <a:noFill/>
          </a:ln>
        </p:spPr>
      </p:pic>
    </p:spTree>
    <p:extLst>
      <p:ext uri="{BB962C8B-B14F-4D97-AF65-F5344CB8AC3E}">
        <p14:creationId xmlns:p14="http://schemas.microsoft.com/office/powerpoint/2010/main" val="980843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6771084"/>
          </a:xfrm>
          <a:prstGeom prst="rect">
            <a:avLst/>
          </a:prstGeom>
        </p:spPr>
        <p:txBody>
          <a:bodyPr wrap="square">
            <a:spAutoFit/>
          </a:bodyPr>
          <a:lstStyle/>
          <a:p>
            <a:r>
              <a:rPr lang="en-US" sz="2800" b="1" dirty="0">
                <a:solidFill>
                  <a:schemeClr val="accent1">
                    <a:lumMod val="75000"/>
                  </a:schemeClr>
                </a:solidFill>
                <a:latin typeface="Times New Roman" pitchFamily="18" charset="0"/>
                <a:cs typeface="Times New Roman" pitchFamily="18" charset="0"/>
              </a:rPr>
              <a:t>Points to remember</a:t>
            </a:r>
            <a:endParaRPr lang="en-US" sz="2800" dirty="0">
              <a:solidFill>
                <a:schemeClr val="accent1">
                  <a:lumMod val="75000"/>
                </a:schemeClr>
              </a:solidFill>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Phenyl alanine is </a:t>
            </a:r>
            <a:r>
              <a:rPr lang="en-US" sz="2400" dirty="0" smtClean="0">
                <a:latin typeface="Times New Roman" pitchFamily="18" charset="0"/>
                <a:cs typeface="Times New Roman" pitchFamily="18" charset="0"/>
              </a:rPr>
              <a:t>an </a:t>
            </a:r>
            <a:r>
              <a:rPr lang="en-US" sz="2400" dirty="0">
                <a:latin typeface="Times New Roman" pitchFamily="18" charset="0"/>
                <a:cs typeface="Times New Roman" pitchFamily="18" charset="0"/>
              </a:rPr>
              <a:t>essential amino </a:t>
            </a:r>
            <a:r>
              <a:rPr lang="en-US" sz="2400" dirty="0" smtClean="0">
                <a:latin typeface="Times New Roman" pitchFamily="18" charset="0"/>
                <a:cs typeface="Times New Roman" pitchFamily="18" charset="0"/>
              </a:rPr>
              <a:t>acid, while tyrosine </a:t>
            </a:r>
            <a:r>
              <a:rPr lang="en-US" sz="2400" dirty="0">
                <a:latin typeface="Times New Roman" pitchFamily="18" charset="0"/>
                <a:cs typeface="Times New Roman" pitchFamily="18" charset="0"/>
              </a:rPr>
              <a:t>is not essential, as it can be formed in the body from phenyl alanine.    </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 </a:t>
            </a:r>
            <a:r>
              <a:rPr lang="en-US" sz="2400" dirty="0" smtClean="0">
                <a:latin typeface="Times New Roman" pitchFamily="18" charset="0"/>
                <a:cs typeface="Times New Roman" pitchFamily="18" charset="0"/>
              </a:rPr>
              <a:t>phenyl </a:t>
            </a:r>
            <a:r>
              <a:rPr lang="en-US" sz="2400" dirty="0" err="1" smtClean="0">
                <a:latin typeface="Times New Roman" pitchFamily="18" charset="0"/>
                <a:cs typeface="Times New Roman" pitchFamily="18" charset="0"/>
              </a:rPr>
              <a:t>ketonuria</a:t>
            </a:r>
            <a:r>
              <a:rPr lang="en-US" sz="2400" dirty="0" smtClean="0">
                <a:latin typeface="Times New Roman" pitchFamily="18" charset="0"/>
                <a:cs typeface="Times New Roman" pitchFamily="18" charset="0"/>
              </a:rPr>
              <a:t> patient, where phenyl alanine cannot be converted to tyrosine in  the  body due to inherited deficiency of the enzyme, tyrosine becomes essential amino  acid to the patient.</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Both can participate in transamination reaction</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Both amino acids are '</a:t>
            </a:r>
            <a:r>
              <a:rPr lang="en-US" sz="2400" dirty="0" err="1">
                <a:latin typeface="Times New Roman" pitchFamily="18" charset="0"/>
                <a:cs typeface="Times New Roman" pitchFamily="18" charset="0"/>
              </a:rPr>
              <a:t>glucogenic</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ketogenic</a:t>
            </a:r>
            <a:r>
              <a:rPr lang="en-US" sz="2400" dirty="0">
                <a:latin typeface="Times New Roman" pitchFamily="18" charset="0"/>
                <a:cs typeface="Times New Roman" pitchFamily="18" charset="0"/>
              </a:rPr>
              <a:t>'.</a:t>
            </a:r>
          </a:p>
          <a:p>
            <a:r>
              <a:rPr lang="en-US" sz="2400" b="1" dirty="0" smtClean="0"/>
              <a:t> </a:t>
            </a:r>
          </a:p>
          <a:p>
            <a:r>
              <a:rPr lang="en-US" sz="2400" b="1" dirty="0" smtClean="0">
                <a:solidFill>
                  <a:schemeClr val="accent1">
                    <a:lumMod val="75000"/>
                  </a:schemeClr>
                </a:solidFill>
                <a:latin typeface="Times New Roman" pitchFamily="18" charset="0"/>
                <a:cs typeface="Times New Roman" pitchFamily="18" charset="0"/>
              </a:rPr>
              <a:t>Note</a:t>
            </a:r>
            <a:r>
              <a:rPr lang="en-US" sz="2400" b="1" dirty="0">
                <a:solidFill>
                  <a:schemeClr val="accent1">
                    <a:lumMod val="75000"/>
                  </a:schemeClr>
                </a:solidFill>
                <a:latin typeface="Times New Roman" pitchFamily="18" charset="0"/>
                <a:cs typeface="Times New Roman" pitchFamily="18" charset="0"/>
              </a:rPr>
              <a:t>:</a:t>
            </a:r>
            <a:endParaRPr lang="en-US" sz="2400" dirty="0">
              <a:solidFill>
                <a:schemeClr val="accent1">
                  <a:lumMod val="75000"/>
                </a:schemeClr>
              </a:solidFill>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-Amino acids which give rise to pyruvic acid or one of the intermediates of Krebs cycle are </a:t>
            </a:r>
            <a:r>
              <a:rPr lang="en-US" sz="2400" b="1" dirty="0" err="1">
                <a:latin typeface="Times New Roman" pitchFamily="18" charset="0"/>
                <a:cs typeface="Times New Roman" pitchFamily="18" charset="0"/>
              </a:rPr>
              <a:t>glucogenic</a:t>
            </a:r>
            <a:r>
              <a:rPr lang="en-US"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-Amino acids which give acetyl CoA are </a:t>
            </a:r>
            <a:r>
              <a:rPr lang="en-US" sz="2400" b="1" dirty="0" err="1">
                <a:latin typeface="Times New Roman" pitchFamily="18" charset="0"/>
                <a:cs typeface="Times New Roman" pitchFamily="18" charset="0"/>
              </a:rPr>
              <a:t>Ketogenic</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amino acids. </a:t>
            </a:r>
            <a:r>
              <a:rPr lang="en-US" sz="2400" dirty="0" err="1" smtClean="0">
                <a:latin typeface="Times New Roman" pitchFamily="18" charset="0"/>
                <a:cs typeface="Times New Roman" pitchFamily="18" charset="0"/>
              </a:rPr>
              <a:t>Leucine</a:t>
            </a:r>
            <a:r>
              <a:rPr lang="en-US" sz="2400" dirty="0" smtClean="0">
                <a:latin typeface="Times New Roman" pitchFamily="18" charset="0"/>
                <a:cs typeface="Times New Roman" pitchFamily="18" charset="0"/>
              </a:rPr>
              <a:t> and lysine are </a:t>
            </a:r>
            <a:r>
              <a:rPr lang="en-US" sz="2400" dirty="0">
                <a:latin typeface="Times New Roman" pitchFamily="18" charset="0"/>
                <a:cs typeface="Times New Roman" pitchFamily="18" charset="0"/>
              </a:rPr>
              <a:t>the only pure </a:t>
            </a:r>
            <a:r>
              <a:rPr lang="en-US" sz="2400" dirty="0" err="1">
                <a:latin typeface="Times New Roman" pitchFamily="18" charset="0"/>
                <a:cs typeface="Times New Roman" pitchFamily="18" charset="0"/>
              </a:rPr>
              <a:t>ketogenic</a:t>
            </a:r>
            <a:r>
              <a:rPr lang="en-US" sz="2400" dirty="0">
                <a:latin typeface="Times New Roman" pitchFamily="18" charset="0"/>
                <a:cs typeface="Times New Roman" pitchFamily="18" charset="0"/>
              </a:rPr>
              <a:t> amino </a:t>
            </a:r>
            <a:r>
              <a:rPr lang="en-US" sz="2400" dirty="0" smtClean="0">
                <a:latin typeface="Times New Roman" pitchFamily="18" charset="0"/>
                <a:cs typeface="Times New Roman" pitchFamily="18" charset="0"/>
              </a:rPr>
              <a:t>acids</a:t>
            </a:r>
            <a:endParaRPr lang="en-US" sz="2400" dirty="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r>
              <a:rPr lang="en-US" dirty="0" smtClean="0"/>
              <a:t>       </a:t>
            </a:r>
            <a:endParaRPr lang="en-US" dirty="0"/>
          </a:p>
        </p:txBody>
      </p:sp>
    </p:spTree>
    <p:extLst>
      <p:ext uri="{BB962C8B-B14F-4D97-AF65-F5344CB8AC3E}">
        <p14:creationId xmlns:p14="http://schemas.microsoft.com/office/powerpoint/2010/main" val="3467065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46"/>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001000" cy="6019800"/>
          </a:xfrm>
          <a:prstGeom prst="rect">
            <a:avLst/>
          </a:prstGeom>
          <a:noFill/>
          <a:ln>
            <a:noFill/>
          </a:ln>
        </p:spPr>
      </p:pic>
    </p:spTree>
    <p:extLst>
      <p:ext uri="{BB962C8B-B14F-4D97-AF65-F5344CB8AC3E}">
        <p14:creationId xmlns:p14="http://schemas.microsoft.com/office/powerpoint/2010/main" val="2813219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458200" cy="3539430"/>
          </a:xfrm>
          <a:prstGeom prst="rect">
            <a:avLst/>
          </a:prstGeom>
        </p:spPr>
        <p:txBody>
          <a:bodyPr wrap="square">
            <a:spAutoFit/>
          </a:bodyPr>
          <a:lstStyle/>
          <a:p>
            <a:pPr algn="just"/>
            <a:r>
              <a:rPr lang="en-US" sz="2800" b="1" dirty="0">
                <a:solidFill>
                  <a:srgbClr val="FF0000"/>
                </a:solidFill>
                <a:latin typeface="Times New Roman" pitchFamily="18" charset="0"/>
                <a:cs typeface="Times New Roman" pitchFamily="18" charset="0"/>
              </a:rPr>
              <a:t>A- Metabolic Fate:</a:t>
            </a:r>
            <a:endParaRPr lang="en-US" sz="2800" dirty="0">
              <a:solidFill>
                <a:srgbClr val="FF0000"/>
              </a:solidFill>
              <a:latin typeface="Times New Roman" pitchFamily="18" charset="0"/>
              <a:cs typeface="Times New Roman" pitchFamily="18" charset="0"/>
            </a:endParaRPr>
          </a:p>
          <a:p>
            <a:pPr algn="just"/>
            <a:r>
              <a:rPr lang="en-US" sz="2800" b="1" dirty="0">
                <a:latin typeface="Times New Roman" pitchFamily="18" charset="0"/>
                <a:cs typeface="Times New Roman" pitchFamily="18" charset="0"/>
              </a:rPr>
              <a:t> (1) Conversion of phenyl alanine to tyrosine. </a:t>
            </a:r>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The reaction involves </a:t>
            </a:r>
            <a:r>
              <a:rPr lang="en-US" sz="2800" dirty="0">
                <a:solidFill>
                  <a:srgbClr val="00B050"/>
                </a:solidFill>
                <a:latin typeface="Times New Roman" pitchFamily="18" charset="0"/>
                <a:cs typeface="Times New Roman" pitchFamily="18" charset="0"/>
              </a:rPr>
              <a:t>hydroxylation</a:t>
            </a:r>
            <a:r>
              <a:rPr lang="en-US" sz="2800" dirty="0">
                <a:latin typeface="Times New Roman" pitchFamily="18" charset="0"/>
                <a:cs typeface="Times New Roman" pitchFamily="18" charset="0"/>
              </a:rPr>
              <a:t> of phenyl alanine at p-position in benzene ring by </a:t>
            </a:r>
            <a:r>
              <a:rPr lang="en-US" sz="2800" dirty="0">
                <a:solidFill>
                  <a:srgbClr val="00B050"/>
                </a:solidFill>
                <a:latin typeface="Times New Roman" pitchFamily="18" charset="0"/>
                <a:cs typeface="Times New Roman" pitchFamily="18" charset="0"/>
              </a:rPr>
              <a:t>phenyl alanine hydroxylase </a:t>
            </a:r>
            <a:r>
              <a:rPr lang="en-US" sz="2800" dirty="0">
                <a:latin typeface="Times New Roman" pitchFamily="18" charset="0"/>
                <a:cs typeface="Times New Roman" pitchFamily="18" charset="0"/>
              </a:rPr>
              <a:t>which present in the liver. The enzyme requires </a:t>
            </a:r>
            <a:r>
              <a:rPr lang="en-US" sz="2800" dirty="0">
                <a:solidFill>
                  <a:srgbClr val="00B050"/>
                </a:solidFill>
                <a:latin typeface="Times New Roman" pitchFamily="18" charset="0"/>
                <a:cs typeface="Times New Roman" pitchFamily="18" charset="0"/>
              </a:rPr>
              <a:t>coenzymes and cofactors </a:t>
            </a:r>
            <a:r>
              <a:rPr lang="en-US" sz="2800" dirty="0">
                <a:latin typeface="Times New Roman" pitchFamily="18" charset="0"/>
                <a:cs typeface="Times New Roman" pitchFamily="18" charset="0"/>
              </a:rPr>
              <a:t>for its activity: Molecular oxygen, NADPH, Fe</a:t>
            </a:r>
            <a:r>
              <a:rPr lang="en-US" sz="2800" baseline="30000" dirty="0">
                <a:latin typeface="Times New Roman" pitchFamily="18" charset="0"/>
                <a:cs typeface="Times New Roman" pitchFamily="18" charset="0"/>
              </a:rPr>
              <a:t>++</a:t>
            </a:r>
            <a:r>
              <a:rPr lang="en-US" sz="2800" dirty="0">
                <a:latin typeface="Times New Roman" pitchFamily="18" charset="0"/>
                <a:cs typeface="Times New Roman" pitchFamily="18" charset="0"/>
              </a:rPr>
              <a:t> and </a:t>
            </a:r>
            <a:r>
              <a:rPr lang="en-US" sz="2800" dirty="0" err="1">
                <a:latin typeface="Times New Roman" pitchFamily="18" charset="0"/>
                <a:cs typeface="Times New Roman" pitchFamily="18" charset="0"/>
              </a:rPr>
              <a:t>Ptreidine</a:t>
            </a:r>
            <a:r>
              <a:rPr lang="en-US" sz="2800" dirty="0">
                <a:latin typeface="Times New Roman" pitchFamily="18" charset="0"/>
                <a:cs typeface="Times New Roman" pitchFamily="18" charset="0"/>
              </a:rPr>
              <a:t> (folic acid) coenzyme: </a:t>
            </a:r>
            <a:r>
              <a:rPr lang="en-US" sz="2800" dirty="0" err="1">
                <a:latin typeface="Times New Roman" pitchFamily="18" charset="0"/>
                <a:cs typeface="Times New Roman" pitchFamily="18" charset="0"/>
              </a:rPr>
              <a:t>Tetrahydrobiopterin</a:t>
            </a:r>
            <a:r>
              <a:rPr lang="en-US" sz="2800" dirty="0">
                <a:latin typeface="Times New Roman" pitchFamily="18" charset="0"/>
                <a:cs typeface="Times New Roman" pitchFamily="18" charset="0"/>
              </a:rPr>
              <a:t>- FH</a:t>
            </a:r>
            <a:r>
              <a:rPr lang="en-US" sz="2800" baseline="-25000" dirty="0">
                <a:latin typeface="Times New Roman" pitchFamily="18" charset="0"/>
                <a:cs typeface="Times New Roman" pitchFamily="18" charset="0"/>
              </a:rPr>
              <a:t>4</a:t>
            </a:r>
            <a:r>
              <a:rPr lang="en-US" sz="2800" dirty="0">
                <a:latin typeface="Times New Roman" pitchFamily="18" charset="0"/>
                <a:cs typeface="Times New Roman" pitchFamily="18" charset="0"/>
              </a:rPr>
              <a:t>]</a:t>
            </a:r>
            <a:r>
              <a:rPr lang="en-US" baseline="-25000" dirty="0"/>
              <a:t>.</a:t>
            </a:r>
            <a:endParaRPr lang="en-US" dirty="0"/>
          </a:p>
        </p:txBody>
      </p:sp>
      <p:pic>
        <p:nvPicPr>
          <p:cNvPr id="3" name="Picture 2" descr="نتيجة بحث الصور عن ‪conversion of phenylalanine to tyrosine‬‏"/>
          <p:cNvPicPr/>
          <p:nvPr/>
        </p:nvPicPr>
        <p:blipFill>
          <a:blip r:embed="rId2">
            <a:extLst>
              <a:ext uri="{28A0092B-C50C-407E-A947-70E740481C1C}">
                <a14:useLocalDpi xmlns:a14="http://schemas.microsoft.com/office/drawing/2010/main" val="0"/>
              </a:ext>
            </a:extLst>
          </a:blip>
          <a:srcRect/>
          <a:stretch>
            <a:fillRect/>
          </a:stretch>
        </p:blipFill>
        <p:spPr bwMode="auto">
          <a:xfrm>
            <a:off x="1181100" y="3920430"/>
            <a:ext cx="7010400" cy="2514025"/>
          </a:xfrm>
          <a:prstGeom prst="rect">
            <a:avLst/>
          </a:prstGeom>
          <a:noFill/>
          <a:ln>
            <a:noFill/>
          </a:ln>
        </p:spPr>
      </p:pic>
    </p:spTree>
    <p:extLst>
      <p:ext uri="{BB962C8B-B14F-4D97-AF65-F5344CB8AC3E}">
        <p14:creationId xmlns:p14="http://schemas.microsoft.com/office/powerpoint/2010/main" val="2640800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8382000" cy="3108543"/>
          </a:xfrm>
          <a:prstGeom prst="rect">
            <a:avLst/>
          </a:prstGeom>
        </p:spPr>
        <p:txBody>
          <a:bodyPr wrap="square">
            <a:spAutoFit/>
          </a:bodyPr>
          <a:lstStyle/>
          <a:p>
            <a:r>
              <a:rPr lang="en-US" b="1" dirty="0">
                <a:solidFill>
                  <a:srgbClr val="FF0000"/>
                </a:solidFill>
              </a:rPr>
              <a:t>(</a:t>
            </a:r>
            <a:r>
              <a:rPr lang="en-US" sz="2800" b="1" dirty="0">
                <a:solidFill>
                  <a:srgbClr val="FF0000"/>
                </a:solidFill>
                <a:latin typeface="Times New Roman" pitchFamily="18" charset="0"/>
                <a:cs typeface="Times New Roman" pitchFamily="18" charset="0"/>
              </a:rPr>
              <a:t>2) Metabolic Fate of Tyrosine</a:t>
            </a:r>
            <a:r>
              <a:rPr lang="en-US"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1-Tyrosine is degraded to produce as end products </a:t>
            </a:r>
            <a:r>
              <a:rPr lang="en-US" sz="2400" dirty="0" err="1" smtClean="0">
                <a:latin typeface="Times New Roman" pitchFamily="18" charset="0"/>
                <a:cs typeface="Times New Roman" pitchFamily="18" charset="0"/>
              </a:rPr>
              <a:t>fumarate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and acetoacetate.</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2-Fumarate </a:t>
            </a:r>
            <a:r>
              <a:rPr lang="en-US" sz="2400" dirty="0">
                <a:latin typeface="Times New Roman" pitchFamily="18" charset="0"/>
                <a:cs typeface="Times New Roman" pitchFamily="18" charset="0"/>
              </a:rPr>
              <a:t>is </a:t>
            </a:r>
            <a:r>
              <a:rPr lang="en-US" sz="2400" dirty="0" err="1">
                <a:latin typeface="Times New Roman" pitchFamily="18" charset="0"/>
                <a:cs typeface="Times New Roman" pitchFamily="18" charset="0"/>
              </a:rPr>
              <a:t>glucogenic</a:t>
            </a:r>
            <a:r>
              <a:rPr lang="en-US" sz="2400" dirty="0">
                <a:latin typeface="Times New Roman" pitchFamily="18" charset="0"/>
                <a:cs typeface="Times New Roman" pitchFamily="18" charset="0"/>
              </a:rPr>
              <a:t>, whereas acetoacetate is </a:t>
            </a:r>
            <a:r>
              <a:rPr lang="en-US" sz="2400" dirty="0" err="1">
                <a:latin typeface="Times New Roman" pitchFamily="18" charset="0"/>
                <a:cs typeface="Times New Roman" pitchFamily="18" charset="0"/>
              </a:rPr>
              <a:t>ketogenic</a:t>
            </a:r>
            <a:r>
              <a:rPr lang="en-US" sz="2400" dirty="0">
                <a:latin typeface="Times New Roman" pitchFamily="18" charset="0"/>
                <a:cs typeface="Times New Roman" pitchFamily="18" charset="0"/>
              </a:rPr>
              <a:t>.</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3-Phenyl </a:t>
            </a:r>
            <a:r>
              <a:rPr lang="en-US" sz="2400" dirty="0">
                <a:latin typeface="Times New Roman" pitchFamily="18" charset="0"/>
                <a:cs typeface="Times New Roman" pitchFamily="18" charset="0"/>
              </a:rPr>
              <a:t>alanine is catabolized via tyrosine. Hence both phenyl alanine </a:t>
            </a:r>
            <a:r>
              <a:rPr lang="en-US" sz="2400" dirty="0" smtClean="0">
                <a:latin typeface="Times New Roman" pitchFamily="18" charset="0"/>
                <a:cs typeface="Times New Roman" pitchFamily="18" charset="0"/>
              </a:rPr>
              <a:t>and </a:t>
            </a:r>
            <a:r>
              <a:rPr lang="en-US" sz="2400" dirty="0">
                <a:latin typeface="Times New Roman" pitchFamily="18" charset="0"/>
                <a:cs typeface="Times New Roman" pitchFamily="18" charset="0"/>
              </a:rPr>
              <a:t>tyrosine are </a:t>
            </a:r>
            <a:r>
              <a:rPr lang="en-US" sz="2400" dirty="0" err="1">
                <a:latin typeface="Times New Roman" pitchFamily="18" charset="0"/>
                <a:cs typeface="Times New Roman" pitchFamily="18" charset="0"/>
              </a:rPr>
              <a:t>glucogenic</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ketogenic</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3461809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841</TotalTime>
  <Words>1212</Words>
  <Application>Microsoft Office PowerPoint</Application>
  <PresentationFormat>On-screen Show (4:3)</PresentationFormat>
  <Paragraphs>101</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venous</dc:creator>
  <cp:lastModifiedBy>Maher</cp:lastModifiedBy>
  <cp:revision>49</cp:revision>
  <dcterms:created xsi:type="dcterms:W3CDTF">2006-08-16T00:00:00Z</dcterms:created>
  <dcterms:modified xsi:type="dcterms:W3CDTF">2019-10-22T15:29:32Z</dcterms:modified>
</cp:coreProperties>
</file>