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9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B850-405D-4017-AEDC-587AA4742E8D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1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2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8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0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B8BA-BB49-4CAA-A7F1-A73C04ED74E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980B-35D0-4FDB-B424-0AAAEDE6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1363@rutger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Nerves and Muscles Physiology</a:t>
            </a:r>
            <a:br>
              <a:rPr lang="en-US" dirty="0" smtClean="0"/>
            </a:br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Amar AL-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Musawi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MD, PhD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Email: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2"/>
              </a:rPr>
              <a:t>am1363@rutgers.edu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Office hour:  Monday 10-11 am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Tuesday  10-11 am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4588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8943975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1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3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6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0" y="990600"/>
          <a:ext cx="9144000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Bitmap Image" r:id="rId3" imgW="4819048" imgH="2676899" progId="Paint.Picture">
                  <p:embed/>
                </p:oleObj>
              </mc:Choice>
              <mc:Fallback>
                <p:oleObj name="Bitmap Image" r:id="rId3" imgW="4819048" imgH="2676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9144000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2114550" y="302895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 Na influx</a:t>
            </a:r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3124200" y="3048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  K efflux</a:t>
            </a:r>
          </a:p>
        </p:txBody>
      </p:sp>
    </p:spTree>
    <p:extLst>
      <p:ext uri="{BB962C8B-B14F-4D97-AF65-F5344CB8AC3E}">
        <p14:creationId xmlns:p14="http://schemas.microsoft.com/office/powerpoint/2010/main" val="19759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7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0" y="17463"/>
          <a:ext cx="9144000" cy="682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tmap Image" r:id="rId3" imgW="6954221" imgH="5191850" progId="Paint.Picture">
                  <p:embed/>
                </p:oleObj>
              </mc:Choice>
              <mc:Fallback>
                <p:oleObj name="Bitmap Image" r:id="rId3" imgW="6954221" imgH="51918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463"/>
                        <a:ext cx="9144000" cy="682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0"/>
            <a:ext cx="4724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 positive-feedback vicious circle of voltage-gated Na channels opening during depolarization phase</a:t>
            </a:r>
          </a:p>
        </p:txBody>
      </p:sp>
    </p:spTree>
    <p:extLst>
      <p:ext uri="{BB962C8B-B14F-4D97-AF65-F5344CB8AC3E}">
        <p14:creationId xmlns:p14="http://schemas.microsoft.com/office/powerpoint/2010/main" val="30408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0"/>
          <a:ext cx="6858000" cy="6781801"/>
        </p:xfrm>
        <a:graphic>
          <a:graphicData uri="http://schemas.openxmlformats.org/drawingml/2006/table">
            <a:tbl>
              <a:tblPr firstRow="1" firstCol="1" bandRow="1"/>
              <a:tblGrid>
                <a:gridCol w="3429000"/>
                <a:gridCol w="3429000"/>
              </a:tblGrid>
              <a:tr h="398930">
                <a:tc gridSpan="2"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Table 4.1: Differences of graded potential versus action potential.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9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Graded potentials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Action potentials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Depending on the stimulus, graded potentials can be depolarizing or hyperpolarizing.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Action potentials always lead to depolarization of membrane and reversal of the membrane potential.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Amplitude is proportional to the strength of the stimulus.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Amplitude is all-or-none; strength of the stimulus determines the frequency of all-or-none action potentials generated.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Amplitude is generally small (a few mV to tens of mV).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Large amplitude of ~100 mV.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Duration of graded potentials may be a few milliseconds to seconds.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Action potential duration is relatively short; 3-5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ms.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7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Ion channels responsible for graded potentials may be chemical, mechanical, or electrical –gated channels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Voltage-gated Na</a:t>
                      </a:r>
                      <a:r>
                        <a:rPr lang="en-US" sz="1600" b="1" baseline="30000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+, 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Voltage-gated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Ca</a:t>
                      </a:r>
                      <a:r>
                        <a:rPr lang="en-US" sz="1600" b="1" baseline="30000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++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and voltage-gated K</a:t>
                      </a:r>
                      <a:r>
                        <a:rPr lang="en-US" sz="1600" b="1" baseline="30000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channels are responsible for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the action 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potential.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The ions involved are usually Na</a:t>
                      </a:r>
                      <a:r>
                        <a:rPr lang="en-US" sz="1600" b="1" baseline="3000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</a:t>
                      </a: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, K</a:t>
                      </a:r>
                      <a:r>
                        <a:rPr lang="en-US" sz="1600" b="1" baseline="3000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</a:t>
                      </a: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, or Cl</a:t>
                      </a:r>
                      <a:r>
                        <a:rPr lang="en-US" sz="1600" b="1" baseline="3000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−</a:t>
                      </a: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.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The ions involved are Na</a:t>
                      </a:r>
                      <a:r>
                        <a:rPr lang="en-US" sz="1600" b="1" baseline="30000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+, 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Ca</a:t>
                      </a:r>
                      <a:r>
                        <a:rPr lang="en-US" sz="1600" b="1" baseline="30000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++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and K</a:t>
                      </a:r>
                      <a:r>
                        <a:rPr lang="en-US" sz="1600" b="1" baseline="30000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(for  action potentials).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genesis of resting membrane potential (RMP).</a:t>
            </a:r>
          </a:p>
          <a:p>
            <a:r>
              <a:rPr lang="en-US" dirty="0" smtClean="0"/>
              <a:t>Describe the action potential of nerves and muscles.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0"/>
          <a:ext cx="7934325" cy="6769099"/>
        </p:xfrm>
        <a:graphic>
          <a:graphicData uri="http://schemas.openxmlformats.org/drawingml/2006/table">
            <a:tbl>
              <a:tblPr firstRow="1" firstCol="1" bandRow="1"/>
              <a:tblGrid>
                <a:gridCol w="4420656"/>
                <a:gridCol w="3513669"/>
              </a:tblGrid>
              <a:tr h="352958">
                <a:tc gridSpan="2"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Table 4.1: Differences of graded potential versus action potential.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9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Graded potentials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Action potentials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8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No refractory period is associated with graded potentials.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Absolute and relative refractory periods are important aspects of action potentials.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76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Graded potentials can be summed over time (temporal summation) and across space (spatial summation).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Summation is not possible with action potentials (due to the all-or-none nature, and the presence of refractory periods).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7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Graded potentials travel by passive spread (</a:t>
                      </a: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electrotonic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spread) to neighboring membrane regions.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Action potential propagation to neighboring membrane regions is characterized by regeneration of a new action potential at every point along the way.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8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Amplitude diminishes as graded potentials travel away from the initial site (decremental).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Amplitude does not diminish as action potentials propagate along neuronal projections (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non</a:t>
                      </a:r>
                      <a:r>
                        <a:rPr lang="en-US" sz="1600" b="1" baseline="0" dirty="0" smtClean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decremental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).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8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In principle, graded potentials can occur in any region of the cell plasma membrane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Occur in plasma membrane regions where voltage-gated Na</a:t>
                      </a:r>
                      <a:r>
                        <a:rPr lang="en-US" sz="1600" b="1" baseline="30000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and K</a:t>
                      </a:r>
                      <a:r>
                        <a:rPr lang="en-US" sz="1600" b="1" baseline="30000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+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channels are highly concentrated.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44720" marR="44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5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75"/>
            <a:ext cx="9144000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2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3657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Some clinical relevant:</a:t>
            </a:r>
          </a:p>
          <a:p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/>
              <a:t>Anti epileptic drugs</a:t>
            </a:r>
          </a:p>
          <a:p>
            <a:r>
              <a:rPr lang="en-US" sz="2400" dirty="0" smtClean="0"/>
              <a:t>Anti arrhythmic drugs</a:t>
            </a:r>
          </a:p>
          <a:p>
            <a:r>
              <a:rPr lang="en-US" sz="2400" dirty="0" smtClean="0"/>
              <a:t>Analgesic drugs</a:t>
            </a:r>
          </a:p>
          <a:p>
            <a:r>
              <a:rPr lang="en-US" sz="2400" dirty="0" smtClean="0"/>
              <a:t>Anesthetic drugs</a:t>
            </a:r>
          </a:p>
          <a:p>
            <a:r>
              <a:rPr lang="en-US" sz="2400" dirty="0" smtClean="0"/>
              <a:t>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8536"/>
            <a:ext cx="5653087" cy="464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r="7550"/>
          <a:stretch/>
        </p:blipFill>
        <p:spPr bwMode="auto">
          <a:xfrm>
            <a:off x="0" y="3671454"/>
            <a:ext cx="4156364" cy="318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5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1"/>
            <a:ext cx="784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practice questions:</a:t>
            </a:r>
          </a:p>
          <a:p>
            <a:endParaRPr lang="en-US" dirty="0"/>
          </a:p>
          <a:p>
            <a:r>
              <a:rPr lang="en-US" dirty="0" smtClean="0"/>
              <a:t>1.  In the resting state the conductance of membrane is more for which of the ions?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A. Na+ 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Ca</a:t>
            </a:r>
            <a:r>
              <a:rPr lang="en-US" dirty="0" smtClean="0"/>
              <a:t>++</a:t>
            </a:r>
          </a:p>
          <a:p>
            <a:r>
              <a:rPr lang="en-US" dirty="0" smtClean="0"/>
              <a:t>C. K+ 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Cl</a:t>
            </a:r>
            <a:r>
              <a:rPr lang="en-US" dirty="0" smtClean="0"/>
              <a:t>-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2.  Hyperpolarization in the action potential is caused by: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A. Increased exit of K+ from the cell</a:t>
            </a:r>
          </a:p>
          <a:p>
            <a:r>
              <a:rPr lang="en-US" dirty="0" smtClean="0"/>
              <a:t>B. Entry of </a:t>
            </a:r>
            <a:r>
              <a:rPr lang="en-US" dirty="0" err="1" smtClean="0"/>
              <a:t>Cl</a:t>
            </a:r>
            <a:r>
              <a:rPr lang="en-US" dirty="0" smtClean="0"/>
              <a:t>- into the cell</a:t>
            </a:r>
          </a:p>
          <a:p>
            <a:r>
              <a:rPr lang="en-US" dirty="0" smtClean="0"/>
              <a:t>C. Delay in sodium pump</a:t>
            </a:r>
          </a:p>
          <a:p>
            <a:r>
              <a:rPr lang="en-US" dirty="0" smtClean="0"/>
              <a:t>D. Increased exit of Na+ from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6629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 Repolarization of the membrane begins when: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A. Sodium channels are inactivated</a:t>
            </a:r>
          </a:p>
          <a:p>
            <a:r>
              <a:rPr lang="en-US" dirty="0" smtClean="0"/>
              <a:t>B. Potassium channels close</a:t>
            </a:r>
          </a:p>
          <a:p>
            <a:r>
              <a:rPr lang="en-US" dirty="0" smtClean="0"/>
              <a:t>C. Sodium entry slows down</a:t>
            </a:r>
          </a:p>
          <a:p>
            <a:r>
              <a:rPr lang="en-US" dirty="0" smtClean="0"/>
              <a:t>D. Sodium channels are activated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4</a:t>
            </a:r>
            <a:r>
              <a:rPr lang="en-US" dirty="0" smtClean="0"/>
              <a:t>.  The figure shows the change in membrane potential during an action potential in a giant squid axon. Which of the following is primarily responsible for the change in membrane potential between points B and D?</a:t>
            </a:r>
          </a:p>
          <a:p>
            <a:endParaRPr lang="en-US" dirty="0" smtClean="0"/>
          </a:p>
          <a:p>
            <a:r>
              <a:rPr lang="en-US" dirty="0" smtClean="0"/>
              <a:t>A. Inhibition of the Na+- K+-ATPase        </a:t>
            </a:r>
          </a:p>
          <a:p>
            <a:r>
              <a:rPr lang="en-US" dirty="0" smtClean="0"/>
              <a:t>B. Movement of K+ into the cell</a:t>
            </a:r>
          </a:p>
          <a:p>
            <a:r>
              <a:rPr lang="en-US" dirty="0" smtClean="0"/>
              <a:t>C. Movement of K+ out of the cell</a:t>
            </a:r>
          </a:p>
          <a:p>
            <a:r>
              <a:rPr lang="en-US" dirty="0" smtClean="0"/>
              <a:t>D. Movement of Na+ into the cell</a:t>
            </a:r>
          </a:p>
          <a:p>
            <a:r>
              <a:rPr lang="en-US" dirty="0" smtClean="0"/>
              <a:t>E. Movement of Na+ out of the cell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30637"/>
            <a:ext cx="2805113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Resting membrane potential (RMP)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11607865"/>
              </p:ext>
            </p:extLst>
          </p:nvPr>
        </p:nvGraphicFramePr>
        <p:xfrm>
          <a:off x="1328328" y="27709"/>
          <a:ext cx="7815672" cy="538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328" y="27709"/>
                        <a:ext cx="7815672" cy="5382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2345" y="5410200"/>
            <a:ext cx="9067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Definition: </a:t>
            </a:r>
          </a:p>
          <a:p>
            <a:pPr algn="justLow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RMP</a:t>
            </a:r>
            <a:r>
              <a:rPr lang="en-US" dirty="0"/>
              <a:t> is the potential difference between the inner and outer surface of a biological membrane during rest or inactivity at which the forces of concentration gradient and electrical gradient balance </a:t>
            </a:r>
          </a:p>
        </p:txBody>
      </p:sp>
    </p:spTree>
    <p:extLst>
      <p:ext uri="{BB962C8B-B14F-4D97-AF65-F5344CB8AC3E}">
        <p14:creationId xmlns:p14="http://schemas.microsoft.com/office/powerpoint/2010/main" val="6274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      The genesis of resting membrane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potential (RMP)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7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22225" y="9525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Definition: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/>
              <a:t>action potential </a:t>
            </a:r>
            <a:r>
              <a:rPr lang="en-US" sz="2400" dirty="0"/>
              <a:t>of the nerve and skeletal muscle fiber is a </a:t>
            </a:r>
            <a:r>
              <a:rPr lang="en-US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rapid</a:t>
            </a:r>
            <a:r>
              <a:rPr lang="en-US" sz="2400" dirty="0"/>
              <a:t> and </a:t>
            </a:r>
            <a:r>
              <a:rPr lang="en-US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transient</a:t>
            </a:r>
            <a:r>
              <a:rPr lang="en-US" sz="2400" dirty="0"/>
              <a:t> change in the membrane potential that can be </a:t>
            </a:r>
            <a:r>
              <a:rPr lang="en-US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transmitted</a:t>
            </a:r>
            <a:r>
              <a:rPr lang="en-US" sz="2400" dirty="0"/>
              <a:t> across the surface of an </a:t>
            </a:r>
            <a:r>
              <a:rPr lang="en-US" sz="2400" u="sng" dirty="0"/>
              <a:t>excitable cells</a:t>
            </a:r>
            <a:r>
              <a:rPr lang="en-US" sz="2400" dirty="0"/>
              <a:t>. </a:t>
            </a:r>
          </a:p>
          <a:p>
            <a:pPr algn="ctr">
              <a:spcBef>
                <a:spcPct val="50000"/>
              </a:spcBef>
              <a:defRPr/>
            </a:pPr>
            <a:endParaRPr lang="en-US" sz="2400" b="1" dirty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-22225" y="2819400"/>
            <a:ext cx="9144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Low" eaLnBrk="1" hangingPunct="1">
              <a:spcBef>
                <a:spcPct val="50000"/>
              </a:spcBef>
            </a:pPr>
            <a:r>
              <a:rPr lang="en-US" sz="2400" b="1" dirty="0"/>
              <a:t>The excitable cell</a:t>
            </a:r>
            <a:r>
              <a:rPr lang="en-US" sz="2400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define as those cells that have two essential properties: </a:t>
            </a:r>
          </a:p>
          <a:p>
            <a:pPr algn="justLow" eaLnBrk="1" hangingPunct="1">
              <a:spcBef>
                <a:spcPct val="50000"/>
              </a:spcBef>
            </a:pPr>
            <a:r>
              <a:rPr lang="en-US" sz="2400" b="1" dirty="0"/>
              <a:t>[1] Excitability</a:t>
            </a:r>
            <a:r>
              <a:rPr lang="en-US" sz="2400" dirty="0"/>
              <a:t>: They are able to respond to certain stimuli by generating electrical impulses called action potentials. </a:t>
            </a:r>
          </a:p>
          <a:p>
            <a:pPr algn="justLow" eaLnBrk="1" hangingPunct="1">
              <a:spcBef>
                <a:spcPct val="50000"/>
              </a:spcBef>
            </a:pPr>
            <a:r>
              <a:rPr lang="en-US" sz="2400" b="1" dirty="0"/>
              <a:t>[2] Conductivity: </a:t>
            </a:r>
            <a:r>
              <a:rPr lang="en-US" sz="2400" dirty="0"/>
              <a:t>They and able to transmit action potential over the surface of cell membrane.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791200" y="1796184"/>
            <a:ext cx="0" cy="48895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71600" y="2285134"/>
            <a:ext cx="4419600" cy="3261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71600" y="2317750"/>
            <a:ext cx="0" cy="50165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762000"/>
            <a:ext cx="8988425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76200" y="34925"/>
            <a:ext cx="616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/>
              <a:t>Varieties of electrical waves</a:t>
            </a:r>
          </a:p>
        </p:txBody>
      </p:sp>
    </p:spTree>
    <p:extLst>
      <p:ext uri="{BB962C8B-B14F-4D97-AF65-F5344CB8AC3E}">
        <p14:creationId xmlns:p14="http://schemas.microsoft.com/office/powerpoint/2010/main" val="12905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CTIONP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850"/>
            <a:ext cx="9144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5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777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Simplified Arabic</vt:lpstr>
      <vt:lpstr>Times New Roman</vt:lpstr>
      <vt:lpstr>Office Theme</vt:lpstr>
      <vt:lpstr>Slide</vt:lpstr>
      <vt:lpstr>Bitmap Image</vt:lpstr>
      <vt:lpstr>Nerves and Muscles Physiology Lecture 1</vt:lpstr>
      <vt:lpstr>Objectives of this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Nerves and Muscles Physiology</dc:title>
  <dc:creator>amar</dc:creator>
  <cp:lastModifiedBy>aseel sara</cp:lastModifiedBy>
  <cp:revision>18</cp:revision>
  <dcterms:created xsi:type="dcterms:W3CDTF">2017-10-05T15:42:45Z</dcterms:created>
  <dcterms:modified xsi:type="dcterms:W3CDTF">2019-10-20T18:52:12Z</dcterms:modified>
</cp:coreProperties>
</file>